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73" r:id="rId5"/>
  </p:sldMasterIdLst>
  <p:notesMasterIdLst>
    <p:notesMasterId r:id="rId67"/>
  </p:notesMasterIdLst>
  <p:handoutMasterIdLst>
    <p:handoutMasterId r:id="rId68"/>
  </p:handoutMasterIdLst>
  <p:sldIdLst>
    <p:sldId id="2787" r:id="rId6"/>
    <p:sldId id="2788" r:id="rId7"/>
    <p:sldId id="2848" r:id="rId8"/>
    <p:sldId id="2849" r:id="rId9"/>
    <p:sldId id="2850" r:id="rId10"/>
    <p:sldId id="2851" r:id="rId11"/>
    <p:sldId id="2845" r:id="rId12"/>
    <p:sldId id="2826" r:id="rId13"/>
    <p:sldId id="2827" r:id="rId14"/>
    <p:sldId id="2828" r:id="rId15"/>
    <p:sldId id="2829" r:id="rId16"/>
    <p:sldId id="2830" r:id="rId17"/>
    <p:sldId id="2813" r:id="rId18"/>
    <p:sldId id="2831" r:id="rId19"/>
    <p:sldId id="2832" r:id="rId20"/>
    <p:sldId id="2833" r:id="rId21"/>
    <p:sldId id="2821" r:id="rId22"/>
    <p:sldId id="2834" r:id="rId23"/>
    <p:sldId id="2835" r:id="rId24"/>
    <p:sldId id="2846" r:id="rId25"/>
    <p:sldId id="2847" r:id="rId26"/>
    <p:sldId id="2825" r:id="rId27"/>
    <p:sldId id="2841" r:id="rId28"/>
    <p:sldId id="2843" r:id="rId29"/>
    <p:sldId id="2842" r:id="rId30"/>
    <p:sldId id="2844" r:id="rId31"/>
    <p:sldId id="2836" r:id="rId32"/>
    <p:sldId id="2838" r:id="rId33"/>
    <p:sldId id="2840" r:id="rId34"/>
    <p:sldId id="2810" r:id="rId35"/>
    <p:sldId id="2839" r:id="rId36"/>
    <p:sldId id="2823" r:id="rId37"/>
    <p:sldId id="2814" r:id="rId38"/>
    <p:sldId id="2817" r:id="rId39"/>
    <p:sldId id="2818" r:id="rId40"/>
    <p:sldId id="2822" r:id="rId41"/>
    <p:sldId id="2852" r:id="rId42"/>
    <p:sldId id="2860" r:id="rId43"/>
    <p:sldId id="2861" r:id="rId44"/>
    <p:sldId id="2853" r:id="rId45"/>
    <p:sldId id="2862" r:id="rId46"/>
    <p:sldId id="2863" r:id="rId47"/>
    <p:sldId id="2864" r:id="rId48"/>
    <p:sldId id="2865" r:id="rId49"/>
    <p:sldId id="2866" r:id="rId50"/>
    <p:sldId id="2854" r:id="rId51"/>
    <p:sldId id="2867" r:id="rId52"/>
    <p:sldId id="2868" r:id="rId53"/>
    <p:sldId id="2855" r:id="rId54"/>
    <p:sldId id="2869" r:id="rId55"/>
    <p:sldId id="2870" r:id="rId56"/>
    <p:sldId id="2857" r:id="rId57"/>
    <p:sldId id="2856" r:id="rId58"/>
    <p:sldId id="2858" r:id="rId59"/>
    <p:sldId id="2874" r:id="rId60"/>
    <p:sldId id="2859" r:id="rId61"/>
    <p:sldId id="2871" r:id="rId62"/>
    <p:sldId id="2872" r:id="rId63"/>
    <p:sldId id="2873" r:id="rId64"/>
    <p:sldId id="2816" r:id="rId65"/>
    <p:sldId id="2815" r:id="rId66"/>
  </p:sldIdLst>
  <p:sldSz cx="9144000" cy="6858000" type="letter"/>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9CCFF"/>
    <a:srgbClr val="E814F5"/>
    <a:srgbClr val="FFFECE"/>
    <a:srgbClr val="CB7DF5"/>
    <a:srgbClr val="FF97FD"/>
    <a:srgbClr val="FFFF99"/>
    <a:srgbClr val="FF9933"/>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5" autoAdjust="0"/>
    <p:restoredTop sz="93662" autoAdjust="0"/>
  </p:normalViewPr>
  <p:slideViewPr>
    <p:cSldViewPr>
      <p:cViewPr varScale="1">
        <p:scale>
          <a:sx n="89" d="100"/>
          <a:sy n="89" d="100"/>
        </p:scale>
        <p:origin x="184" y="73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930275" y="752475"/>
            <a:ext cx="4946650"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a:t>
            </a:fld>
            <a:endParaRPr lang="en-GB" altLang="en-US"/>
          </a:p>
        </p:txBody>
      </p:sp>
    </p:spTree>
    <p:extLst>
      <p:ext uri="{BB962C8B-B14F-4D97-AF65-F5344CB8AC3E}">
        <p14:creationId xmlns:p14="http://schemas.microsoft.com/office/powerpoint/2010/main" val="11949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smtClean="0">
                <a:solidFill>
                  <a:schemeClr val="tx1"/>
                </a:solidFill>
                <a:effectLst/>
                <a:latin typeface="Times New Roman" pitchFamily="18" charset="0"/>
                <a:ea typeface="+mn-ea"/>
                <a:cs typeface="+mn-cs"/>
              </a:rPr>
              <a:t>Planning Requests [PRQ]</a:t>
            </a:r>
          </a:p>
          <a:p>
            <a:pPr rtl="0" fontAlgn="base"/>
            <a:r>
              <a:rPr lang="en-GB" sz="1200" b="0" i="0" u="none" strike="noStrike" kern="1200" dirty="0" smtClean="0">
                <a:solidFill>
                  <a:schemeClr val="tx1"/>
                </a:solidFill>
                <a:effectLst/>
                <a:latin typeface="Times New Roman" pitchFamily="18" charset="0"/>
                <a:ea typeface="+mn-ea"/>
                <a:cs typeface="+mn-cs"/>
              </a:rPr>
              <a:t>Plans [PLN]</a:t>
            </a:r>
          </a:p>
          <a:p>
            <a:pPr rtl="0" fontAlgn="base"/>
            <a:r>
              <a:rPr lang="en-GB" sz="1200" b="0" i="0" u="none" strike="noStrike" kern="1200" dirty="0" smtClean="0">
                <a:solidFill>
                  <a:schemeClr val="tx1"/>
                </a:solidFill>
                <a:effectLst/>
                <a:latin typeface="Times New Roman" pitchFamily="18" charset="0"/>
                <a:ea typeface="+mn-ea"/>
                <a:cs typeface="+mn-cs"/>
              </a:rPr>
              <a:t>Planning Process Management [PPM]</a:t>
            </a:r>
          </a:p>
          <a:p>
            <a:pPr rtl="0" fontAlgn="base"/>
            <a:r>
              <a:rPr lang="en-GB" sz="1200" b="0" i="0" u="none" strike="noStrike" kern="1200" dirty="0" smtClean="0">
                <a:solidFill>
                  <a:schemeClr val="tx1"/>
                </a:solidFill>
                <a:effectLst/>
                <a:latin typeface="Times New Roman" pitchFamily="18" charset="0"/>
                <a:ea typeface="+mn-ea"/>
                <a:cs typeface="+mn-cs"/>
              </a:rPr>
              <a:t>Plan Execution Management [PEM]</a:t>
            </a:r>
            <a:r>
              <a:rPr lang="en-GB" b="0" dirty="0" smtClean="0">
                <a:effectLst/>
              </a:rPr>
              <a:t/>
            </a:r>
            <a:br>
              <a:rPr lang="en-GB" b="0" dirty="0" smtClean="0">
                <a:effectLst/>
              </a:rPr>
            </a:b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9</a:t>
            </a:fld>
            <a:endParaRPr lang="en-GB" altLang="en-US"/>
          </a:p>
        </p:txBody>
      </p:sp>
    </p:spTree>
    <p:extLst>
      <p:ext uri="{BB962C8B-B14F-4D97-AF65-F5344CB8AC3E}">
        <p14:creationId xmlns:p14="http://schemas.microsoft.com/office/powerpoint/2010/main" val="105369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AIP: Archival Information Package</a:t>
            </a:r>
          </a:p>
          <a:p>
            <a:r>
              <a:rPr lang="en-GB" baseline="0" dirty="0" smtClean="0"/>
              <a:t>DIP: Dissemination Information Package</a:t>
            </a:r>
          </a:p>
          <a:p>
            <a:r>
              <a:rPr lang="en-GB" baseline="0" dirty="0" smtClean="0"/>
              <a:t>SIP: Submission Information Package</a:t>
            </a:r>
          </a:p>
          <a:p>
            <a:r>
              <a:rPr lang="en-GB" baseline="0" dirty="0" smtClean="0"/>
              <a:t>CAIS: Consumer Archive Interface Specification</a:t>
            </a:r>
          </a:p>
          <a:p>
            <a:r>
              <a:rPr lang="en-GB" baseline="0" dirty="0" smtClean="0"/>
              <a:t>PAIS: Producer Archive Interface Specification</a:t>
            </a:r>
            <a:endParaRPr lang="en-GB" dirty="0" smtClean="0"/>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a:t>
            </a:fld>
            <a:endParaRPr lang="en-GB" altLang="en-US"/>
          </a:p>
        </p:txBody>
      </p:sp>
    </p:spTree>
    <p:extLst>
      <p:ext uri="{BB962C8B-B14F-4D97-AF65-F5344CB8AC3E}">
        <p14:creationId xmlns:p14="http://schemas.microsoft.com/office/powerpoint/2010/main" val="78681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a:t>
            </a:r>
            <a:r>
              <a:rPr lang="en-GB" baseline="0" dirty="0"/>
              <a:t> generic deployment example.  **Health Warning** : many other deployment architectures are possible.</a:t>
            </a:r>
          </a:p>
          <a:p>
            <a:endParaRPr lang="en-GB" baseline="0" dirty="0"/>
          </a:p>
          <a:p>
            <a:r>
              <a:rPr lang="en-GB" baseline="0" dirty="0"/>
              <a:t>The intention is to highlight potential areas of interoperability.</a:t>
            </a:r>
          </a:p>
          <a:p>
            <a:endParaRPr lang="en-GB" baseline="0" dirty="0"/>
          </a:p>
          <a:p>
            <a:r>
              <a:rPr lang="en-GB" baseline="0" dirty="0"/>
              <a:t>Note that interactions between functions within the same node [which can be any of those shown on the previous diagram] are omitted for clarity.</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16</a:t>
            </a:fld>
            <a:endParaRPr lang="en-GB" altLang="en-US"/>
          </a:p>
        </p:txBody>
      </p:sp>
    </p:spTree>
    <p:extLst>
      <p:ext uri="{BB962C8B-B14F-4D97-AF65-F5344CB8AC3E}">
        <p14:creationId xmlns:p14="http://schemas.microsoft.com/office/powerpoint/2010/main" val="198989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a:t>
            </a:r>
            <a:r>
              <a:rPr lang="en-GB" baseline="0" dirty="0"/>
              <a:t> generic deployment example.  **Health Warning** : many other deployment architectures are possible.</a:t>
            </a:r>
          </a:p>
          <a:p>
            <a:endParaRPr lang="en-GB" baseline="0" dirty="0"/>
          </a:p>
          <a:p>
            <a:r>
              <a:rPr lang="en-GB" baseline="0" dirty="0"/>
              <a:t>The intention is to highlight potential areas of interoperability.</a:t>
            </a:r>
          </a:p>
          <a:p>
            <a:endParaRPr lang="en-GB" baseline="0" dirty="0"/>
          </a:p>
          <a:p>
            <a:r>
              <a:rPr lang="en-GB" baseline="0" dirty="0"/>
              <a:t>Note that interactions between functions within the same node [which can be any of those shown on the previous diagram] are omitted for clarity.</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17</a:t>
            </a:fld>
            <a:endParaRPr lang="en-GB" altLang="en-US"/>
          </a:p>
        </p:txBody>
      </p:sp>
    </p:spTree>
    <p:extLst>
      <p:ext uri="{BB962C8B-B14F-4D97-AF65-F5344CB8AC3E}">
        <p14:creationId xmlns:p14="http://schemas.microsoft.com/office/powerpoint/2010/main" val="174621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SLE Service Instance (SLE-SI)</a:t>
            </a:r>
            <a:r>
              <a:rPr lang="en-GB" baseline="0" dirty="0" smtClean="0"/>
              <a:t> has to be known to both sides of the CSTS interface.  This is managed either ad-hoc (as configuration data) or via SLE Service Management interactions.</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19</a:t>
            </a:fld>
            <a:endParaRPr lang="en-GB" altLang="en-US"/>
          </a:p>
        </p:txBody>
      </p:sp>
    </p:spTree>
    <p:extLst>
      <p:ext uri="{BB962C8B-B14F-4D97-AF65-F5344CB8AC3E}">
        <p14:creationId xmlns:p14="http://schemas.microsoft.com/office/powerpoint/2010/main" val="191487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27</a:t>
            </a:fld>
            <a:endParaRPr lang="en-US"/>
          </a:p>
        </p:txBody>
      </p:sp>
    </p:spTree>
    <p:extLst>
      <p:ext uri="{BB962C8B-B14F-4D97-AF65-F5344CB8AC3E}">
        <p14:creationId xmlns:p14="http://schemas.microsoft.com/office/powerpoint/2010/main" val="10072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814520"/>
            <a:ext cx="8147325" cy="238111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27166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707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88" y="188913"/>
            <a:ext cx="7272932" cy="506412"/>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30178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9269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with Title">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115889" y="71439"/>
            <a:ext cx="88979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Tree>
    <p:extLst>
      <p:ext uri="{BB962C8B-B14F-4D97-AF65-F5344CB8AC3E}">
        <p14:creationId xmlns:p14="http://schemas.microsoft.com/office/powerpoint/2010/main" val="134959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1153955" y="1009485"/>
            <a:ext cx="2356931" cy="1036935"/>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5" cstate="print"/>
          <a:srcRect/>
          <a:stretch>
            <a:fillRect/>
          </a:stretch>
        </p:blipFill>
        <p:spPr bwMode="auto">
          <a:xfrm>
            <a:off x="1422790" y="5733300"/>
            <a:ext cx="6239275" cy="82196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iming>
    <p:tnLst>
      <p:par>
        <p:cTn id="1" dur="indefinite" restart="never" nodeType="tmRoot"/>
      </p:par>
    </p:tnLst>
  </p:timing>
  <p:hf hd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1003"/>
          <p:cNvSpPr>
            <a:spLocks noChangeArrowheads="1"/>
          </p:cNvSpPr>
          <p:nvPr userDrawn="1"/>
        </p:nvSpPr>
        <p:spPr bwMode="auto">
          <a:xfrm>
            <a:off x="8143665" y="6578210"/>
            <a:ext cx="96722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smtClean="0">
                <a:solidFill>
                  <a:schemeClr val="tx1"/>
                </a:solidFill>
              </a:rPr>
              <a:t>16May17 </a:t>
            </a:r>
            <a:r>
              <a:rPr lang="en-US" sz="1000" dirty="0" smtClean="0">
                <a:solidFill>
                  <a:schemeClr val="tx1"/>
                </a:solidFill>
              </a:rPr>
              <a:t>- </a:t>
            </a:r>
            <a:fld id="{A695BC2C-BEAC-4E31-AADE-93F4F0C57784}" type="slidenum">
              <a:rPr lang="en-US" sz="1000" smtClean="0">
                <a:solidFill>
                  <a:schemeClr val="tx1"/>
                </a:solidFill>
              </a:rPr>
              <a:pPr defTabSz="820738" eaLnBrk="0" hangingPunct="0">
                <a:defRPr/>
              </a:pPr>
              <a:t>‹#›</a:t>
            </a:fld>
            <a:endParaRPr lang="en-US" sz="1000" dirty="0">
              <a:solidFill>
                <a:schemeClr val="tx1"/>
              </a:solidFill>
            </a:endParaRPr>
          </a:p>
        </p:txBody>
      </p:sp>
      <p:sp>
        <p:nvSpPr>
          <p:cNvPr id="7" name="Rectangle 1003"/>
          <p:cNvSpPr>
            <a:spLocks noChangeArrowheads="1"/>
          </p:cNvSpPr>
          <p:nvPr userDrawn="1"/>
        </p:nvSpPr>
        <p:spPr bwMode="auto">
          <a:xfrm>
            <a:off x="3650280" y="6578210"/>
            <a:ext cx="206688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aseline="0" dirty="0" smtClean="0">
                <a:solidFill>
                  <a:schemeClr val="tx1"/>
                </a:solidFill>
              </a:rPr>
              <a:t>SEA-SA Working Group Report</a:t>
            </a:r>
            <a:endParaRPr lang="en-US" sz="1000" dirty="0">
              <a:solidFill>
                <a:schemeClr val="tx1"/>
              </a:solidFill>
            </a:endParaRPr>
          </a:p>
        </p:txBody>
      </p:sp>
    </p:spTree>
    <p:extLst>
      <p:ext uri="{BB962C8B-B14F-4D97-AF65-F5344CB8AC3E}">
        <p14:creationId xmlns:p14="http://schemas.microsoft.com/office/powerpoint/2010/main" val="10567238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iming>
    <p:tnLst>
      <p:par>
        <p:cTn id="1" dur="indefinite" restart="never" nodeType="tmRoot"/>
      </p:par>
    </p:tnLst>
  </p:timing>
  <p:hf hd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6836090" cy="1815882"/>
          </a:xfrm>
          <a:prstGeom prst="rect">
            <a:avLst/>
          </a:prstGeom>
          <a:noFill/>
        </p:spPr>
        <p:txBody>
          <a:bodyPr wrap="square" rtlCol="0">
            <a:spAutoFit/>
          </a:bodyPr>
          <a:lstStyle/>
          <a:p>
            <a:r>
              <a:rPr lang="en-US" sz="2800" dirty="0" smtClean="0"/>
              <a:t>System Architecture WG (SAWG)</a:t>
            </a:r>
          </a:p>
          <a:p>
            <a:r>
              <a:rPr lang="en-US" sz="2800" dirty="0" smtClean="0">
                <a:solidFill>
                  <a:srgbClr val="FF0000"/>
                </a:solidFill>
              </a:rPr>
              <a:t>CURRENT STATUS </a:t>
            </a:r>
            <a:r>
              <a:rPr lang="en-US" sz="2800" dirty="0" smtClean="0"/>
              <a:t>Integration Views</a:t>
            </a:r>
          </a:p>
          <a:p>
            <a:endParaRPr lang="en-US" sz="2800" dirty="0"/>
          </a:p>
          <a:p>
            <a:r>
              <a:rPr lang="en-US" sz="1400" dirty="0" smtClean="0"/>
              <a:t>Peter Shames (WG Chair)</a:t>
            </a:r>
          </a:p>
          <a:p>
            <a:r>
              <a:rPr lang="en-US" sz="1400" dirty="0" smtClean="0"/>
              <a:t>16 </a:t>
            </a:r>
            <a:r>
              <a:rPr lang="en-US" sz="1400" dirty="0" smtClean="0"/>
              <a:t>May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3" name="Straight Connector 222"/>
          <p:cNvCxnSpPr>
            <a:endCxn id="41" idx="0"/>
          </p:cNvCxnSpPr>
          <p:nvPr/>
        </p:nvCxnSpPr>
        <p:spPr bwMode="auto">
          <a:xfrm>
            <a:off x="8312914" y="2550112"/>
            <a:ext cx="11422" cy="2885004"/>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6" name="Rectangle 255"/>
          <p:cNvSpPr/>
          <p:nvPr/>
        </p:nvSpPr>
        <p:spPr bwMode="auto">
          <a:xfrm>
            <a:off x="7624715" y="4893954"/>
            <a:ext cx="673167" cy="313350"/>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PRQ [</a:t>
            </a:r>
            <a:r>
              <a:rPr lang="en-GB" sz="600" dirty="0">
                <a:solidFill>
                  <a:srgbClr val="CC00CC"/>
                </a:solidFill>
                <a:latin typeface="Arial" panose="020B0604020202020204" pitchFamily="34" charset="0"/>
                <a:cs typeface="Arial" panose="020B0604020202020204" pitchFamily="34" charset="0"/>
              </a:rPr>
              <a:t>PRM</a:t>
            </a:r>
            <a:r>
              <a:rPr lang="en-GB" sz="600" dirty="0">
                <a:solidFill>
                  <a:schemeClr val="accent1"/>
                </a:solidFill>
                <a:latin typeface="Arial" panose="020B0604020202020204" pitchFamily="34" charset="0"/>
                <a:cs typeface="Arial" panose="020B0604020202020204" pitchFamily="34" charset="0"/>
              </a:rPr>
              <a:t>]</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PLN</a:t>
            </a:r>
          </a:p>
          <a:p>
            <a:pPr marL="0" marR="0" indent="0" algn="r" defTabSz="914400" rtl="0" eaLnBrk="1" fontAlgn="base" latinLnBrk="0" hangingPunct="1">
              <a:lnSpc>
                <a:spcPct val="100000"/>
              </a:lnSpc>
              <a:spcBef>
                <a:spcPct val="0"/>
              </a:spcBef>
              <a:spcAft>
                <a:spcPct val="0"/>
              </a:spcAft>
              <a:buClrTx/>
              <a:buSzTx/>
              <a:buFontTx/>
              <a:buNone/>
              <a:tabLst/>
            </a:pPr>
            <a:r>
              <a:rPr lang="en-GB" sz="600" dirty="0" smtClean="0">
                <a:solidFill>
                  <a:schemeClr val="accent1"/>
                </a:solidFill>
                <a:latin typeface="Arial" panose="020B0604020202020204" pitchFamily="34" charset="0"/>
                <a:cs typeface="Arial" panose="020B0604020202020204" pitchFamily="34" charset="0"/>
              </a:rPr>
              <a:t>PPM</a:t>
            </a:r>
            <a:endParaRPr lang="en-GB" sz="600" dirty="0">
              <a:solidFill>
                <a:schemeClr val="accent1"/>
              </a:solidFill>
              <a:latin typeface="Arial" panose="020B0604020202020204" pitchFamily="34" charset="0"/>
              <a:cs typeface="Arial" panose="020B0604020202020204" pitchFamily="34" charset="0"/>
            </a:endParaRPr>
          </a:p>
        </p:txBody>
      </p:sp>
      <p:cxnSp>
        <p:nvCxnSpPr>
          <p:cNvPr id="218" name="Straight Connector 217"/>
          <p:cNvCxnSpPr/>
          <p:nvPr/>
        </p:nvCxnSpPr>
        <p:spPr bwMode="auto">
          <a:xfrm>
            <a:off x="5169213" y="2565319"/>
            <a:ext cx="0" cy="2869797"/>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179387" y="188913"/>
            <a:ext cx="7887467" cy="506412"/>
          </a:xfrm>
        </p:spPr>
        <p:txBody>
          <a:bodyPr/>
          <a:lstStyle/>
          <a:p>
            <a:r>
              <a:rPr lang="en-GB" dirty="0"/>
              <a:t>Mission Planning (</a:t>
            </a:r>
            <a:r>
              <a:rPr lang="en-GB"/>
              <a:t>Alternative </a:t>
            </a:r>
            <a:r>
              <a:rPr lang="en-GB" smtClean="0"/>
              <a:t>View of functions)</a:t>
            </a:r>
            <a:endParaRPr lang="en-GB" dirty="0"/>
          </a:p>
        </p:txBody>
      </p:sp>
      <p:cxnSp>
        <p:nvCxnSpPr>
          <p:cNvPr id="6" name="Straight Connector 5"/>
          <p:cNvCxnSpPr/>
          <p:nvPr/>
        </p:nvCxnSpPr>
        <p:spPr bwMode="auto">
          <a:xfrm flipH="1">
            <a:off x="107504" y="2557520"/>
            <a:ext cx="8892000" cy="0"/>
          </a:xfrm>
          <a:prstGeom prst="line">
            <a:avLst/>
          </a:prstGeom>
          <a:noFill/>
          <a:ln w="19050" cap="flat" cmpd="sng" algn="ctr">
            <a:solidFill>
              <a:srgbClr val="4F81BD"/>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p:nvPr/>
        </p:nvCxnSpPr>
        <p:spPr bwMode="auto">
          <a:xfrm flipH="1">
            <a:off x="107504" y="2884243"/>
            <a:ext cx="8892000" cy="0"/>
          </a:xfrm>
          <a:prstGeom prst="line">
            <a:avLst/>
          </a:prstGeom>
          <a:noFill/>
          <a:ln w="19050" cap="flat" cmpd="sng" algn="ctr">
            <a:solidFill>
              <a:srgbClr val="4F81BD"/>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flipH="1">
            <a:off x="107504" y="2724781"/>
            <a:ext cx="8892000" cy="0"/>
          </a:xfrm>
          <a:prstGeom prst="line">
            <a:avLst/>
          </a:prstGeom>
          <a:noFill/>
          <a:ln w="19050" cap="flat" cmpd="sng" algn="ctr">
            <a:solidFill>
              <a:srgbClr val="4F81BD"/>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5" name="Straight Connector 24"/>
          <p:cNvCxnSpPr/>
          <p:nvPr/>
        </p:nvCxnSpPr>
        <p:spPr bwMode="auto">
          <a:xfrm flipH="1">
            <a:off x="108492" y="3034366"/>
            <a:ext cx="8892000" cy="0"/>
          </a:xfrm>
          <a:prstGeom prst="line">
            <a:avLst/>
          </a:prstGeom>
          <a:noFill/>
          <a:ln w="19050" cap="flat" cmpd="sng" algn="ctr">
            <a:solidFill>
              <a:srgbClr val="4F81BD"/>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Straight Connector 25"/>
          <p:cNvCxnSpPr/>
          <p:nvPr/>
        </p:nvCxnSpPr>
        <p:spPr bwMode="auto">
          <a:xfrm flipH="1">
            <a:off x="107504" y="4138878"/>
            <a:ext cx="8892000" cy="0"/>
          </a:xfrm>
          <a:prstGeom prst="line">
            <a:avLst/>
          </a:prstGeom>
          <a:noFill/>
          <a:ln w="19050" cap="flat" cmpd="sng" algn="ctr">
            <a:solidFill>
              <a:srgbClr val="FF99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p:nvPr/>
        </p:nvCxnSpPr>
        <p:spPr bwMode="auto">
          <a:xfrm flipH="1">
            <a:off x="107504" y="3787551"/>
            <a:ext cx="8892000" cy="0"/>
          </a:xfrm>
          <a:prstGeom prst="line">
            <a:avLst/>
          </a:prstGeom>
          <a:noFill/>
          <a:ln w="19050" cap="flat" cmpd="sng" algn="ctr">
            <a:solidFill>
              <a:srgbClr val="CC00CC"/>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 name="Straight Connector 31"/>
          <p:cNvCxnSpPr/>
          <p:nvPr/>
        </p:nvCxnSpPr>
        <p:spPr bwMode="auto">
          <a:xfrm flipH="1">
            <a:off x="107504" y="3637247"/>
            <a:ext cx="8892000" cy="0"/>
          </a:xfrm>
          <a:prstGeom prst="line">
            <a:avLst/>
          </a:prstGeom>
          <a:noFill/>
          <a:ln w="19050" cap="flat" cmpd="sng" algn="ctr">
            <a:solidFill>
              <a:srgbClr val="CC00CC"/>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p:nvPr/>
        </p:nvCxnSpPr>
        <p:spPr bwMode="auto">
          <a:xfrm flipH="1">
            <a:off x="107504" y="3931567"/>
            <a:ext cx="8892000" cy="0"/>
          </a:xfrm>
          <a:prstGeom prst="line">
            <a:avLst/>
          </a:prstGeom>
          <a:noFill/>
          <a:ln w="19050" cap="flat" cmpd="sng" algn="ctr">
            <a:solidFill>
              <a:srgbClr val="CC00CC"/>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 name="Rectangle 11"/>
          <p:cNvSpPr/>
          <p:nvPr/>
        </p:nvSpPr>
        <p:spPr bwMode="auto">
          <a:xfrm>
            <a:off x="188626" y="2485588"/>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PRQ</a:t>
            </a:r>
          </a:p>
        </p:txBody>
      </p:sp>
      <p:sp>
        <p:nvSpPr>
          <p:cNvPr id="13" name="Rectangle 12"/>
          <p:cNvSpPr/>
          <p:nvPr/>
        </p:nvSpPr>
        <p:spPr bwMode="auto">
          <a:xfrm>
            <a:off x="188626" y="4059147"/>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CFG</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 name="Rectangle 15"/>
          <p:cNvSpPr/>
          <p:nvPr/>
        </p:nvSpPr>
        <p:spPr bwMode="auto">
          <a:xfrm>
            <a:off x="188626" y="2645050"/>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PLN</a:t>
            </a:r>
          </a:p>
        </p:txBody>
      </p:sp>
      <p:sp>
        <p:nvSpPr>
          <p:cNvPr id="17" name="Rectangle 16"/>
          <p:cNvSpPr/>
          <p:nvPr/>
        </p:nvSpPr>
        <p:spPr bwMode="auto">
          <a:xfrm>
            <a:off x="188626" y="280451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schemeClr val="bg1"/>
                </a:solidFill>
                <a:latin typeface="Arial" panose="020B0604020202020204" pitchFamily="34" charset="0"/>
                <a:cs typeface="Arial" panose="020B0604020202020204" pitchFamily="34" charset="0"/>
              </a:rPr>
              <a:t>PPM</a:t>
            </a:r>
            <a:endParaRPr lang="en-GB" sz="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bwMode="auto">
          <a:xfrm>
            <a:off x="188626" y="2963974"/>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schemeClr val="bg1"/>
                </a:solidFill>
                <a:latin typeface="Arial" panose="020B0604020202020204" pitchFamily="34" charset="0"/>
                <a:cs typeface="Arial" panose="020B0604020202020204" pitchFamily="34" charset="0"/>
              </a:rPr>
              <a:t>PEM</a:t>
            </a:r>
            <a:endParaRPr lang="en-GB" sz="8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bwMode="auto">
          <a:xfrm>
            <a:off x="188626" y="3692374"/>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EVM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189614" y="3851836"/>
            <a:ext cx="340824"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4" name="Oval 8"/>
          <p:cNvSpPr>
            <a:spLocks noChangeArrowheads="1"/>
          </p:cNvSpPr>
          <p:nvPr/>
        </p:nvSpPr>
        <p:spPr bwMode="auto">
          <a:xfrm>
            <a:off x="2319587" y="1124744"/>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a:t>
            </a:r>
          </a:p>
        </p:txBody>
      </p:sp>
      <p:sp>
        <p:nvSpPr>
          <p:cNvPr id="40" name="Oval 39"/>
          <p:cNvSpPr>
            <a:spLocks noChangeArrowheads="1"/>
          </p:cNvSpPr>
          <p:nvPr/>
        </p:nvSpPr>
        <p:spPr bwMode="auto">
          <a:xfrm>
            <a:off x="6156176" y="543511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2" name="Oval 41"/>
          <p:cNvSpPr>
            <a:spLocks noChangeArrowheads="1"/>
          </p:cNvSpPr>
          <p:nvPr/>
        </p:nvSpPr>
        <p:spPr bwMode="auto">
          <a:xfrm>
            <a:off x="177929" y="5415476"/>
            <a:ext cx="1352313" cy="622176"/>
          </a:xfrm>
          <a:prstGeom prst="ellipse">
            <a:avLst/>
          </a:prstGeom>
          <a:solidFill>
            <a:srgbClr val="FF7C8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3" name="Oval 42"/>
          <p:cNvSpPr>
            <a:spLocks noChangeArrowheads="1"/>
          </p:cNvSpPr>
          <p:nvPr/>
        </p:nvSpPr>
        <p:spPr bwMode="auto">
          <a:xfrm>
            <a:off x="3152005" y="542288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 Preparation</a:t>
            </a:r>
          </a:p>
        </p:txBody>
      </p:sp>
      <p:cxnSp>
        <p:nvCxnSpPr>
          <p:cNvPr id="57" name="Straight Connector 56"/>
          <p:cNvCxnSpPr/>
          <p:nvPr/>
        </p:nvCxnSpPr>
        <p:spPr bwMode="auto">
          <a:xfrm flipH="1">
            <a:off x="108492" y="4692763"/>
            <a:ext cx="8892000" cy="0"/>
          </a:xfrm>
          <a:prstGeom prst="line">
            <a:avLst/>
          </a:prstGeom>
          <a:noFill/>
          <a:ln w="1905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8" name="Rectangle 57"/>
          <p:cNvSpPr/>
          <p:nvPr/>
        </p:nvSpPr>
        <p:spPr bwMode="auto">
          <a:xfrm>
            <a:off x="189614" y="4613032"/>
            <a:ext cx="444393" cy="159462"/>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 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endCxn id="34" idx="4"/>
          </p:cNvCxnSpPr>
          <p:nvPr/>
        </p:nvCxnSpPr>
        <p:spPr bwMode="auto">
          <a:xfrm flipV="1">
            <a:off x="2995744" y="1746920"/>
            <a:ext cx="0" cy="810600"/>
          </a:xfrm>
          <a:prstGeom prst="line">
            <a:avLst/>
          </a:prstGeom>
          <a:noFill/>
          <a:ln w="19050" cap="flat" cmpd="sng" algn="ctr">
            <a:solidFill>
              <a:srgbClr val="0070C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5" name="Rectangle 104"/>
          <p:cNvSpPr/>
          <p:nvPr/>
        </p:nvSpPr>
        <p:spPr bwMode="auto">
          <a:xfrm rot="5400000">
            <a:off x="2820280" y="2021678"/>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PRQ</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8"/>
          <p:cNvSpPr>
            <a:spLocks noChangeArrowheads="1"/>
          </p:cNvSpPr>
          <p:nvPr/>
        </p:nvSpPr>
        <p:spPr bwMode="auto">
          <a:xfrm>
            <a:off x="5415931" y="1124744"/>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a:t>
            </a:r>
          </a:p>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Execution</a:t>
            </a:r>
          </a:p>
        </p:txBody>
      </p:sp>
      <p:sp>
        <p:nvSpPr>
          <p:cNvPr id="123" name="Rectangle 122"/>
          <p:cNvSpPr/>
          <p:nvPr/>
        </p:nvSpPr>
        <p:spPr bwMode="auto">
          <a:xfrm>
            <a:off x="188625" y="3532912"/>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Oval 40"/>
          <p:cNvSpPr>
            <a:spLocks noChangeArrowheads="1"/>
          </p:cNvSpPr>
          <p:nvPr/>
        </p:nvSpPr>
        <p:spPr bwMode="auto">
          <a:xfrm>
            <a:off x="7648179" y="543511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2" name="Oval 131"/>
          <p:cNvSpPr>
            <a:spLocks noChangeArrowheads="1"/>
          </p:cNvSpPr>
          <p:nvPr/>
        </p:nvSpPr>
        <p:spPr bwMode="auto">
          <a:xfrm>
            <a:off x="4664738" y="5427315"/>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133" name="Oval 132"/>
          <p:cNvSpPr>
            <a:spLocks noChangeArrowheads="1"/>
          </p:cNvSpPr>
          <p:nvPr/>
        </p:nvSpPr>
        <p:spPr bwMode="auto">
          <a:xfrm>
            <a:off x="1655676" y="5427315"/>
            <a:ext cx="1352313" cy="622176"/>
          </a:xfrm>
          <a:prstGeom prst="ellipse">
            <a:avLst/>
          </a:prstGeom>
          <a:solidFill>
            <a:srgbClr val="66FF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cxnSp>
        <p:nvCxnSpPr>
          <p:cNvPr id="140" name="Straight Connector 139"/>
          <p:cNvCxnSpPr/>
          <p:nvPr/>
        </p:nvCxnSpPr>
        <p:spPr bwMode="auto">
          <a:xfrm flipH="1">
            <a:off x="107504" y="4332723"/>
            <a:ext cx="8892000" cy="0"/>
          </a:xfrm>
          <a:prstGeom prst="line">
            <a:avLst/>
          </a:prstGeom>
          <a:noFill/>
          <a:ln w="19050" cap="flat" cmpd="sng" algn="ctr">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Rectangle 140"/>
          <p:cNvSpPr/>
          <p:nvPr/>
        </p:nvSpPr>
        <p:spPr bwMode="auto">
          <a:xfrm>
            <a:off x="188626" y="4252992"/>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CAR</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42" name="Straight Connector 141"/>
          <p:cNvCxnSpPr/>
          <p:nvPr/>
        </p:nvCxnSpPr>
        <p:spPr bwMode="auto">
          <a:xfrm flipH="1">
            <a:off x="107504" y="4489057"/>
            <a:ext cx="8892000" cy="0"/>
          </a:xfrm>
          <a:prstGeom prst="line">
            <a:avLst/>
          </a:prstGeom>
          <a:noFill/>
          <a:ln w="19050" cap="flat" cmpd="sng" algn="ctr">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5" name="Rectangle 144"/>
          <p:cNvSpPr/>
          <p:nvPr/>
        </p:nvSpPr>
        <p:spPr bwMode="auto">
          <a:xfrm>
            <a:off x="188626" y="4409326"/>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FTM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69" name="Straight Connector 168"/>
          <p:cNvCxnSpPr>
            <a:endCxn id="133" idx="0"/>
          </p:cNvCxnSpPr>
          <p:nvPr/>
        </p:nvCxnSpPr>
        <p:spPr bwMode="auto">
          <a:xfrm>
            <a:off x="2331833" y="4332723"/>
            <a:ext cx="0" cy="1094592"/>
          </a:xfrm>
          <a:prstGeom prst="line">
            <a:avLst/>
          </a:prstGeom>
          <a:noFill/>
          <a:ln w="19050" cap="flat" cmpd="sng" algn="ctr">
            <a:solidFill>
              <a:srgbClr val="00800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70" name="Straight Connector 169"/>
          <p:cNvCxnSpPr/>
          <p:nvPr/>
        </p:nvCxnSpPr>
        <p:spPr bwMode="auto">
          <a:xfrm flipH="1">
            <a:off x="2527888" y="4475743"/>
            <a:ext cx="1131" cy="951572"/>
          </a:xfrm>
          <a:prstGeom prst="line">
            <a:avLst/>
          </a:prstGeom>
          <a:noFill/>
          <a:ln w="19050" cap="flat" cmpd="sng" algn="ctr">
            <a:solidFill>
              <a:srgbClr val="00800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1" name="Rectangle 170"/>
          <p:cNvSpPr/>
          <p:nvPr/>
        </p:nvSpPr>
        <p:spPr bwMode="auto">
          <a:xfrm rot="5400000">
            <a:off x="2352425" y="5000896"/>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FTM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2" name="Rectangle 171"/>
          <p:cNvSpPr/>
          <p:nvPr/>
        </p:nvSpPr>
        <p:spPr bwMode="auto">
          <a:xfrm rot="5400000">
            <a:off x="2142374" y="4997575"/>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CAR</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99" name="Straight Connector 198"/>
          <p:cNvCxnSpPr/>
          <p:nvPr/>
        </p:nvCxnSpPr>
        <p:spPr bwMode="auto">
          <a:xfrm flipV="1">
            <a:off x="5897907" y="1746921"/>
            <a:ext cx="8546" cy="2742136"/>
          </a:xfrm>
          <a:prstGeom prst="line">
            <a:avLst/>
          </a:prstGeom>
          <a:noFill/>
          <a:ln w="19050" cap="flat" cmpd="sng" algn="ctr">
            <a:solidFill>
              <a:srgbClr val="008000"/>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0" name="Straight Connector 199"/>
          <p:cNvCxnSpPr/>
          <p:nvPr/>
        </p:nvCxnSpPr>
        <p:spPr bwMode="auto">
          <a:xfrm flipV="1">
            <a:off x="5897907" y="1746921"/>
            <a:ext cx="8546" cy="2589902"/>
          </a:xfrm>
          <a:prstGeom prst="line">
            <a:avLst/>
          </a:prstGeom>
          <a:noFill/>
          <a:ln w="19050" cap="flat" cmpd="sng" algn="ctr">
            <a:solidFill>
              <a:srgbClr val="008000"/>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5" name="Rectangle 164"/>
          <p:cNvSpPr/>
          <p:nvPr/>
        </p:nvSpPr>
        <p:spPr bwMode="auto">
          <a:xfrm>
            <a:off x="5169213" y="1815828"/>
            <a:ext cx="723864" cy="775015"/>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PLN</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PLC</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rgbClr val="FF0000"/>
                </a:solidFill>
                <a:latin typeface="Arial" panose="020B0604020202020204" pitchFamily="34" charset="0"/>
                <a:cs typeface="Arial" panose="020B0604020202020204" pitchFamily="34" charset="0"/>
              </a:rPr>
              <a:t>M&amp;C</a:t>
            </a:r>
            <a:br>
              <a:rPr lang="en-GB" sz="600" dirty="0">
                <a:solidFill>
                  <a:srgbClr val="FF0000"/>
                </a:solidFill>
                <a:latin typeface="Arial" panose="020B0604020202020204" pitchFamily="34" charset="0"/>
                <a:cs typeface="Arial" panose="020B0604020202020204" pitchFamily="34" charset="0"/>
              </a:rPr>
            </a:br>
            <a:r>
              <a:rPr lang="en-GB" sz="600" dirty="0">
                <a:solidFill>
                  <a:srgbClr val="FF0000"/>
                </a:solidFill>
                <a:latin typeface="Arial" panose="020B0604020202020204" pitchFamily="34" charset="0"/>
                <a:cs typeface="Arial" panose="020B0604020202020204" pitchFamily="34" charset="0"/>
              </a:rPr>
              <a:t>AUT</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rgbClr val="CC00CC"/>
                </a:solidFill>
                <a:latin typeface="Arial" panose="020B0604020202020204" pitchFamily="34" charset="0"/>
                <a:cs typeface="Arial" panose="020B0604020202020204" pitchFamily="34" charset="0"/>
              </a:rPr>
              <a:t>EVM</a:t>
            </a:r>
          </a:p>
          <a:p>
            <a:pPr algn="r"/>
            <a:r>
              <a:rPr lang="en-GB" sz="600" dirty="0">
                <a:solidFill>
                  <a:srgbClr val="008000"/>
                </a:solidFill>
                <a:latin typeface="Arial" panose="020B0604020202020204" pitchFamily="34" charset="0"/>
                <a:cs typeface="Arial" panose="020B0604020202020204" pitchFamily="34" charset="0"/>
              </a:rPr>
              <a:t>CAR </a:t>
            </a:r>
            <a:r>
              <a:rPr lang="en-GB" sz="600" dirty="0" smtClean="0">
                <a:solidFill>
                  <a:srgbClr val="008000"/>
                </a:solidFill>
                <a:latin typeface="Arial" panose="020B0604020202020204" pitchFamily="34" charset="0"/>
                <a:cs typeface="Arial" panose="020B0604020202020204" pitchFamily="34" charset="0"/>
              </a:rPr>
              <a:t>[</a:t>
            </a:r>
            <a:r>
              <a:rPr lang="en-GB" sz="600" dirty="0" smtClean="0">
                <a:solidFill>
                  <a:schemeClr val="accent1"/>
                </a:solidFill>
                <a:latin typeface="Arial" panose="020B0604020202020204" pitchFamily="34" charset="0"/>
                <a:cs typeface="Arial" panose="020B0604020202020204" pitchFamily="34" charset="0"/>
              </a:rPr>
              <a:t>PEM</a:t>
            </a:r>
            <a:r>
              <a:rPr lang="en-GB" sz="600" dirty="0" smtClean="0">
                <a:solidFill>
                  <a:srgbClr val="008000"/>
                </a:solidFill>
                <a:latin typeface="Arial" panose="020B0604020202020204" pitchFamily="34" charset="0"/>
                <a:cs typeface="Arial" panose="020B0604020202020204" pitchFamily="34" charset="0"/>
              </a:rPr>
              <a:t>]</a:t>
            </a:r>
            <a:endParaRPr lang="en-GB" sz="600" dirty="0">
              <a:solidFill>
                <a:srgbClr val="008000"/>
              </a:solidFill>
              <a:latin typeface="Arial" panose="020B0604020202020204" pitchFamily="34" charset="0"/>
              <a:cs typeface="Arial" panose="020B0604020202020204" pitchFamily="34" charset="0"/>
            </a:endParaRPr>
          </a:p>
          <a:p>
            <a:pPr algn="r"/>
            <a:r>
              <a:rPr lang="en-GB" sz="600" dirty="0">
                <a:solidFill>
                  <a:srgbClr val="008000"/>
                </a:solidFill>
                <a:latin typeface="Arial" panose="020B0604020202020204" pitchFamily="34" charset="0"/>
                <a:cs typeface="Arial" panose="020B0604020202020204" pitchFamily="34" charset="0"/>
              </a:rPr>
              <a:t>FTM </a:t>
            </a:r>
            <a:r>
              <a:rPr lang="en-GB" sz="600" dirty="0" smtClean="0">
                <a:solidFill>
                  <a:srgbClr val="008000"/>
                </a:solidFill>
                <a:latin typeface="Arial" panose="020B0604020202020204" pitchFamily="34" charset="0"/>
                <a:cs typeface="Arial" panose="020B0604020202020204" pitchFamily="34" charset="0"/>
              </a:rPr>
              <a:t>[</a:t>
            </a:r>
            <a:r>
              <a:rPr lang="en-GB" sz="600" dirty="0" smtClean="0">
                <a:solidFill>
                  <a:schemeClr val="accent1"/>
                </a:solidFill>
                <a:latin typeface="Arial" panose="020B0604020202020204" pitchFamily="34" charset="0"/>
                <a:cs typeface="Arial" panose="020B0604020202020204" pitchFamily="34" charset="0"/>
              </a:rPr>
              <a:t>PEM</a:t>
            </a:r>
            <a:r>
              <a:rPr lang="en-GB" sz="600" dirty="0" smtClean="0">
                <a:solidFill>
                  <a:srgbClr val="008000"/>
                </a:solidFill>
                <a:latin typeface="Arial" panose="020B0604020202020204" pitchFamily="34" charset="0"/>
                <a:cs typeface="Arial" panose="020B0604020202020204" pitchFamily="34" charset="0"/>
              </a:rPr>
              <a:t>]</a:t>
            </a:r>
            <a:endParaRPr lang="en-GB" sz="600" dirty="0">
              <a:solidFill>
                <a:srgbClr val="008000"/>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GB" sz="6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cxnSp>
        <p:nvCxnSpPr>
          <p:cNvPr id="201" name="Straight Connector 200"/>
          <p:cNvCxnSpPr>
            <a:endCxn id="132" idx="0"/>
          </p:cNvCxnSpPr>
          <p:nvPr/>
        </p:nvCxnSpPr>
        <p:spPr bwMode="auto">
          <a:xfrm>
            <a:off x="5340895" y="3637248"/>
            <a:ext cx="0" cy="1790067"/>
          </a:xfrm>
          <a:prstGeom prst="line">
            <a:avLst/>
          </a:prstGeom>
          <a:noFill/>
          <a:ln w="19050" cap="flat" cmpd="sng" algn="ctr">
            <a:solidFill>
              <a:srgbClr val="CC00CC"/>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2" name="Straight Connector 201"/>
          <p:cNvCxnSpPr/>
          <p:nvPr/>
        </p:nvCxnSpPr>
        <p:spPr bwMode="auto">
          <a:xfrm>
            <a:off x="5500381" y="3787551"/>
            <a:ext cx="0" cy="1647565"/>
          </a:xfrm>
          <a:prstGeom prst="line">
            <a:avLst/>
          </a:prstGeom>
          <a:noFill/>
          <a:ln w="19050" cap="flat" cmpd="sng" algn="ctr">
            <a:solidFill>
              <a:srgbClr val="CC00CC"/>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4" name="Rectangle 203"/>
          <p:cNvSpPr/>
          <p:nvPr/>
        </p:nvSpPr>
        <p:spPr bwMode="auto">
          <a:xfrm rot="5400000">
            <a:off x="5324918" y="5018247"/>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EVM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5" name="Rectangle 204"/>
          <p:cNvSpPr/>
          <p:nvPr/>
        </p:nvSpPr>
        <p:spPr bwMode="auto">
          <a:xfrm rot="5400000">
            <a:off x="5165431" y="5018247"/>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209" name="Straight Connector 208"/>
          <p:cNvCxnSpPr/>
          <p:nvPr/>
        </p:nvCxnSpPr>
        <p:spPr bwMode="auto">
          <a:xfrm>
            <a:off x="2123728" y="2557520"/>
            <a:ext cx="0" cy="2649784"/>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0" name="Straight Connector 209"/>
          <p:cNvCxnSpPr/>
          <p:nvPr/>
        </p:nvCxnSpPr>
        <p:spPr bwMode="auto">
          <a:xfrm>
            <a:off x="2123728" y="2717334"/>
            <a:ext cx="0" cy="2489970"/>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2" name="Straight Connector 211"/>
          <p:cNvCxnSpPr/>
          <p:nvPr/>
        </p:nvCxnSpPr>
        <p:spPr bwMode="auto">
          <a:xfrm>
            <a:off x="2123728" y="3034366"/>
            <a:ext cx="0" cy="2400750"/>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Rectangle 213"/>
          <p:cNvSpPr/>
          <p:nvPr/>
        </p:nvSpPr>
        <p:spPr bwMode="auto">
          <a:xfrm>
            <a:off x="1655676" y="4903771"/>
            <a:ext cx="440158" cy="313350"/>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PRQ</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PLN</a:t>
            </a:r>
          </a:p>
          <a:p>
            <a:pPr marL="0" marR="0" indent="0" algn="r" defTabSz="914400" rtl="0" eaLnBrk="1" fontAlgn="base" latinLnBrk="0" hangingPunct="1">
              <a:lnSpc>
                <a:spcPct val="100000"/>
              </a:lnSpc>
              <a:spcBef>
                <a:spcPct val="0"/>
              </a:spcBef>
              <a:spcAft>
                <a:spcPct val="0"/>
              </a:spcAft>
              <a:buClrTx/>
              <a:buSzTx/>
              <a:buFontTx/>
              <a:buNone/>
              <a:tabLst/>
            </a:pPr>
            <a:r>
              <a:rPr lang="en-GB" sz="600" dirty="0" smtClean="0">
                <a:solidFill>
                  <a:schemeClr val="accent1"/>
                </a:solidFill>
                <a:latin typeface="Arial" panose="020B0604020202020204" pitchFamily="34" charset="0"/>
                <a:cs typeface="Arial" panose="020B0604020202020204" pitchFamily="34" charset="0"/>
              </a:rPr>
              <a:t>PEM</a:t>
            </a:r>
            <a:endParaRPr lang="en-GB" sz="600" dirty="0">
              <a:solidFill>
                <a:schemeClr val="accent1"/>
              </a:solidFill>
              <a:latin typeface="Arial" panose="020B0604020202020204" pitchFamily="34" charset="0"/>
              <a:cs typeface="Arial" panose="020B0604020202020204" pitchFamily="34" charset="0"/>
            </a:endParaRPr>
          </a:p>
        </p:txBody>
      </p:sp>
      <p:cxnSp>
        <p:nvCxnSpPr>
          <p:cNvPr id="224" name="Straight Connector 223"/>
          <p:cNvCxnSpPr>
            <a:endCxn id="40" idx="0"/>
          </p:cNvCxnSpPr>
          <p:nvPr/>
        </p:nvCxnSpPr>
        <p:spPr bwMode="auto">
          <a:xfrm>
            <a:off x="6832333" y="4692763"/>
            <a:ext cx="0" cy="742353"/>
          </a:xfrm>
          <a:prstGeom prst="line">
            <a:avLst/>
          </a:prstGeom>
          <a:noFill/>
          <a:ln w="19050" cap="flat" cmpd="sng" algn="ctr">
            <a:solidFill>
              <a:schemeClr val="bg1">
                <a:lumMod val="50000"/>
              </a:schemeClr>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6" name="Rectangle 225"/>
          <p:cNvSpPr/>
          <p:nvPr/>
        </p:nvSpPr>
        <p:spPr bwMode="auto">
          <a:xfrm rot="5400000">
            <a:off x="6581119" y="4988825"/>
            <a:ext cx="502424" cy="159462"/>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 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03" name="Straight Connector 102"/>
          <p:cNvCxnSpPr/>
          <p:nvPr/>
        </p:nvCxnSpPr>
        <p:spPr bwMode="auto">
          <a:xfrm flipV="1">
            <a:off x="3189361" y="1746920"/>
            <a:ext cx="0" cy="970414"/>
          </a:xfrm>
          <a:prstGeom prst="line">
            <a:avLst/>
          </a:prstGeom>
          <a:noFill/>
          <a:ln w="19050" cap="flat" cmpd="sng" algn="ctr">
            <a:solidFill>
              <a:srgbClr val="0070C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4" name="Straight Connector 103"/>
          <p:cNvCxnSpPr/>
          <p:nvPr/>
        </p:nvCxnSpPr>
        <p:spPr bwMode="auto">
          <a:xfrm flipV="1">
            <a:off x="3378035" y="1746920"/>
            <a:ext cx="0" cy="1137324"/>
          </a:xfrm>
          <a:prstGeom prst="line">
            <a:avLst/>
          </a:prstGeom>
          <a:noFill/>
          <a:ln w="19050" cap="flat" cmpd="sng" algn="ctr">
            <a:solidFill>
              <a:srgbClr val="0070C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Rectangle 105"/>
          <p:cNvSpPr/>
          <p:nvPr/>
        </p:nvSpPr>
        <p:spPr bwMode="auto">
          <a:xfrm rot="5400000">
            <a:off x="3020661" y="2021678"/>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PLN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7" name="Rectangle 106"/>
          <p:cNvSpPr/>
          <p:nvPr/>
        </p:nvSpPr>
        <p:spPr bwMode="auto">
          <a:xfrm rot="5400000">
            <a:off x="3216128" y="2021678"/>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PPM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10" name="Straight Connector 109"/>
          <p:cNvCxnSpPr/>
          <p:nvPr/>
        </p:nvCxnSpPr>
        <p:spPr bwMode="auto">
          <a:xfrm flipH="1">
            <a:off x="107504" y="3252603"/>
            <a:ext cx="8892000"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2" name="Straight Connector 111"/>
          <p:cNvCxnSpPr/>
          <p:nvPr/>
        </p:nvCxnSpPr>
        <p:spPr bwMode="auto">
          <a:xfrm flipH="1">
            <a:off x="108492" y="3402726"/>
            <a:ext cx="8892000"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Rectangle 112"/>
          <p:cNvSpPr/>
          <p:nvPr/>
        </p:nvSpPr>
        <p:spPr bwMode="auto">
          <a:xfrm>
            <a:off x="188626" y="317287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M&amp;C</a:t>
            </a:r>
          </a:p>
        </p:txBody>
      </p:sp>
      <p:sp>
        <p:nvSpPr>
          <p:cNvPr id="115" name="Rectangle 114"/>
          <p:cNvSpPr/>
          <p:nvPr/>
        </p:nvSpPr>
        <p:spPr bwMode="auto">
          <a:xfrm>
            <a:off x="188626" y="3332334"/>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AUT</a:t>
            </a:r>
          </a:p>
        </p:txBody>
      </p:sp>
      <p:sp>
        <p:nvSpPr>
          <p:cNvPr id="179" name="Rectangle 178"/>
          <p:cNvSpPr/>
          <p:nvPr/>
        </p:nvSpPr>
        <p:spPr bwMode="auto">
          <a:xfrm>
            <a:off x="2159732" y="1813884"/>
            <a:ext cx="632017" cy="682682"/>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GB" sz="600" dirty="0" smtClean="0">
                <a:solidFill>
                  <a:schemeClr val="accent1"/>
                </a:solidFill>
                <a:latin typeface="Arial" panose="020B0604020202020204" pitchFamily="34" charset="0"/>
                <a:cs typeface="Arial" panose="020B0604020202020204" pitchFamily="34" charset="0"/>
              </a:rPr>
              <a:t>PRQ/PLN/PEM</a:t>
            </a:r>
            <a:endParaRPr lang="en-GB" sz="600" dirty="0">
              <a:solidFill>
                <a:schemeClr val="accent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rgbClr val="FF0000"/>
                </a:solidFill>
                <a:latin typeface="Arial" panose="020B0604020202020204" pitchFamily="34" charset="0"/>
                <a:cs typeface="Arial" panose="020B0604020202020204" pitchFamily="34" charset="0"/>
              </a:rPr>
              <a:t>M&amp;C</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rgbClr val="CC00CC"/>
                </a:solidFill>
                <a:latin typeface="Arial" panose="020B0604020202020204" pitchFamily="34" charset="0"/>
                <a:cs typeface="Arial" panose="020B0604020202020204" pitchFamily="34" charset="0"/>
              </a:rPr>
              <a:t>ODM/EVM</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rgbClr val="CC00CC"/>
                </a:solidFill>
                <a:latin typeface="Arial" panose="020B0604020202020204" pitchFamily="34" charset="0"/>
                <a:cs typeface="Arial" panose="020B0604020202020204" pitchFamily="34" charset="0"/>
              </a:rPr>
              <a:t>CDM</a:t>
            </a:r>
            <a:endParaRPr kumimoji="0" lang="en-GB" sz="6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rgbClr val="008000"/>
                </a:solidFill>
                <a:latin typeface="Arial" panose="020B0604020202020204" pitchFamily="34" charset="0"/>
                <a:cs typeface="Arial" panose="020B0604020202020204" pitchFamily="34" charset="0"/>
              </a:rPr>
              <a:t>CAR [</a:t>
            </a:r>
            <a:r>
              <a:rPr lang="en-GB" sz="600" dirty="0">
                <a:solidFill>
                  <a:srgbClr val="0070C0"/>
                </a:solidFill>
                <a:latin typeface="Arial" panose="020B0604020202020204" pitchFamily="34" charset="0"/>
                <a:cs typeface="Arial" panose="020B0604020202020204" pitchFamily="34" charset="0"/>
              </a:rPr>
              <a:t>PRQ/PLN</a:t>
            </a:r>
            <a:r>
              <a:rPr kumimoji="0" lang="en-GB" sz="6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a:t>
            </a:r>
          </a:p>
          <a:p>
            <a:pPr marL="0" marR="0" indent="0" algn="r" defTabSz="9144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FTM [</a:t>
            </a:r>
            <a:r>
              <a:rPr lang="en-GB" sz="600" dirty="0">
                <a:solidFill>
                  <a:srgbClr val="0070C0"/>
                </a:solidFill>
                <a:latin typeface="Arial" panose="020B0604020202020204" pitchFamily="34" charset="0"/>
                <a:cs typeface="Arial" panose="020B0604020202020204" pitchFamily="34" charset="0"/>
              </a:rPr>
              <a:t>PLN</a:t>
            </a:r>
            <a:r>
              <a:rPr kumimoji="0" lang="en-GB" sz="6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bg1">
                    <a:lumMod val="50000"/>
                  </a:schemeClr>
                </a:solidFill>
                <a:latin typeface="Arial" panose="020B0604020202020204" pitchFamily="34" charset="0"/>
                <a:cs typeface="Arial" panose="020B0604020202020204" pitchFamily="34" charset="0"/>
              </a:rPr>
              <a:t>CSS-SM</a:t>
            </a:r>
            <a:endParaRPr kumimoji="0" lang="en-GB" sz="600" b="1" i="0" u="none" strike="noStrike" cap="none" normalizeH="0" baseline="0" dirty="0">
              <a:ln>
                <a:noFill/>
              </a:ln>
              <a:solidFill>
                <a:schemeClr val="bg1">
                  <a:lumMod val="50000"/>
                </a:schemeClr>
              </a:solidFill>
              <a:effectLst/>
              <a:latin typeface="Arial" panose="020B0604020202020204" pitchFamily="34" charset="0"/>
              <a:cs typeface="Arial" panose="020B0604020202020204" pitchFamily="34" charset="0"/>
            </a:endParaRPr>
          </a:p>
        </p:txBody>
      </p:sp>
      <p:cxnSp>
        <p:nvCxnSpPr>
          <p:cNvPr id="139" name="Straight Connector 138"/>
          <p:cNvCxnSpPr/>
          <p:nvPr/>
        </p:nvCxnSpPr>
        <p:spPr bwMode="auto">
          <a:xfrm flipH="1" flipV="1">
            <a:off x="2801846" y="1846463"/>
            <a:ext cx="5958" cy="2837463"/>
          </a:xfrm>
          <a:prstGeom prst="line">
            <a:avLst/>
          </a:prstGeom>
          <a:noFill/>
          <a:ln w="19050" cap="flat" cmpd="sng" algn="ctr">
            <a:solidFill>
              <a:schemeClr val="bg1">
                <a:lumMod val="50000"/>
              </a:schemeClr>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78" name="Straight Connector 177"/>
          <p:cNvCxnSpPr/>
          <p:nvPr/>
        </p:nvCxnSpPr>
        <p:spPr bwMode="auto">
          <a:xfrm flipV="1">
            <a:off x="2799602" y="1857962"/>
            <a:ext cx="8202" cy="2631095"/>
          </a:xfrm>
          <a:prstGeom prst="line">
            <a:avLst/>
          </a:prstGeom>
          <a:noFill/>
          <a:ln w="19050" cap="flat" cmpd="sng" algn="ctr">
            <a:solidFill>
              <a:srgbClr val="008000"/>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85" name="Straight Connector 184"/>
          <p:cNvCxnSpPr/>
          <p:nvPr/>
        </p:nvCxnSpPr>
        <p:spPr bwMode="auto">
          <a:xfrm flipV="1">
            <a:off x="2807804" y="1846462"/>
            <a:ext cx="0" cy="2486261"/>
          </a:xfrm>
          <a:prstGeom prst="line">
            <a:avLst/>
          </a:prstGeom>
          <a:noFill/>
          <a:ln w="19050" cap="flat" cmpd="sng" algn="ctr">
            <a:solidFill>
              <a:srgbClr val="008000"/>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7" name="Straight Connector 206"/>
          <p:cNvCxnSpPr/>
          <p:nvPr/>
        </p:nvCxnSpPr>
        <p:spPr bwMode="auto">
          <a:xfrm flipH="1" flipV="1">
            <a:off x="2807803" y="1746920"/>
            <a:ext cx="1" cy="2184647"/>
          </a:xfrm>
          <a:prstGeom prst="line">
            <a:avLst/>
          </a:prstGeom>
          <a:noFill/>
          <a:ln w="19050" cap="flat" cmpd="sng" algn="ctr">
            <a:solidFill>
              <a:srgbClr val="CC00CC"/>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4" name="Straight Connector 123"/>
          <p:cNvCxnSpPr/>
          <p:nvPr/>
        </p:nvCxnSpPr>
        <p:spPr bwMode="auto">
          <a:xfrm flipV="1">
            <a:off x="2799602" y="1746920"/>
            <a:ext cx="8202" cy="2036018"/>
          </a:xfrm>
          <a:prstGeom prst="line">
            <a:avLst/>
          </a:prstGeom>
          <a:noFill/>
          <a:ln w="19050" cap="flat" cmpd="sng" algn="ctr">
            <a:solidFill>
              <a:srgbClr val="CC00CC"/>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9" name="Straight Connector 128"/>
          <p:cNvCxnSpPr/>
          <p:nvPr/>
        </p:nvCxnSpPr>
        <p:spPr bwMode="auto">
          <a:xfrm flipV="1">
            <a:off x="2801845" y="1746920"/>
            <a:ext cx="5959" cy="1890328"/>
          </a:xfrm>
          <a:prstGeom prst="line">
            <a:avLst/>
          </a:prstGeom>
          <a:noFill/>
          <a:ln w="19050" cap="flat" cmpd="sng" algn="ctr">
            <a:solidFill>
              <a:srgbClr val="CC00CC"/>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4" name="Straight Connector 113"/>
          <p:cNvCxnSpPr/>
          <p:nvPr/>
        </p:nvCxnSpPr>
        <p:spPr bwMode="auto">
          <a:xfrm flipV="1">
            <a:off x="2801845" y="1746920"/>
            <a:ext cx="5959" cy="1496464"/>
          </a:xfrm>
          <a:prstGeom prst="line">
            <a:avLst/>
          </a:prstGeom>
          <a:noFill/>
          <a:ln w="19050" cap="flat" cmpd="sng" algn="ctr">
            <a:solidFill>
              <a:srgbClr val="FF0000"/>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9" name="Straight Connector 148"/>
          <p:cNvCxnSpPr/>
          <p:nvPr/>
        </p:nvCxnSpPr>
        <p:spPr bwMode="auto">
          <a:xfrm flipH="1" flipV="1">
            <a:off x="2797359" y="1746920"/>
            <a:ext cx="10445" cy="1296786"/>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0" name="Straight Connector 159"/>
          <p:cNvCxnSpPr>
            <a:endCxn id="42" idx="0"/>
          </p:cNvCxnSpPr>
          <p:nvPr/>
        </p:nvCxnSpPr>
        <p:spPr bwMode="auto">
          <a:xfrm>
            <a:off x="854086" y="3252603"/>
            <a:ext cx="0" cy="2162873"/>
          </a:xfrm>
          <a:prstGeom prst="line">
            <a:avLst/>
          </a:prstGeom>
          <a:noFill/>
          <a:ln w="19050" cap="flat" cmpd="sng" algn="ctr">
            <a:solidFill>
              <a:srgbClr val="FF000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3" name="Straight Connector 162"/>
          <p:cNvCxnSpPr/>
          <p:nvPr/>
        </p:nvCxnSpPr>
        <p:spPr bwMode="auto">
          <a:xfrm>
            <a:off x="1043608" y="3412065"/>
            <a:ext cx="0" cy="2003411"/>
          </a:xfrm>
          <a:prstGeom prst="line">
            <a:avLst/>
          </a:prstGeom>
          <a:noFill/>
          <a:ln w="19050" cap="flat" cmpd="sng" algn="ctr">
            <a:solidFill>
              <a:srgbClr val="FF000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8" name="Rectangle 167"/>
          <p:cNvSpPr/>
          <p:nvPr/>
        </p:nvSpPr>
        <p:spPr bwMode="auto">
          <a:xfrm rot="5400000">
            <a:off x="678623" y="4997575"/>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3" name="Rectangle 172"/>
          <p:cNvSpPr/>
          <p:nvPr/>
        </p:nvSpPr>
        <p:spPr bwMode="auto">
          <a:xfrm rot="5400000">
            <a:off x="868145" y="4997575"/>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90" name="Straight Connector 189"/>
          <p:cNvCxnSpPr/>
          <p:nvPr/>
        </p:nvCxnSpPr>
        <p:spPr bwMode="auto">
          <a:xfrm>
            <a:off x="5659843" y="3931567"/>
            <a:ext cx="0" cy="1503549"/>
          </a:xfrm>
          <a:prstGeom prst="line">
            <a:avLst/>
          </a:prstGeom>
          <a:noFill/>
          <a:ln w="19050" cap="flat" cmpd="sng" algn="ctr">
            <a:solidFill>
              <a:srgbClr val="CC00CC"/>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1" name="Rectangle 190"/>
          <p:cNvSpPr/>
          <p:nvPr/>
        </p:nvSpPr>
        <p:spPr bwMode="auto">
          <a:xfrm rot="5400000">
            <a:off x="5484380" y="5018247"/>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94" name="Straight Connector 193"/>
          <p:cNvCxnSpPr>
            <a:endCxn id="43" idx="0"/>
          </p:cNvCxnSpPr>
          <p:nvPr/>
        </p:nvCxnSpPr>
        <p:spPr bwMode="auto">
          <a:xfrm>
            <a:off x="3828162" y="2557520"/>
            <a:ext cx="0" cy="2865364"/>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3" name="Rectangle 202"/>
          <p:cNvSpPr/>
          <p:nvPr/>
        </p:nvSpPr>
        <p:spPr bwMode="auto">
          <a:xfrm>
            <a:off x="3152005" y="4911881"/>
            <a:ext cx="673167" cy="313350"/>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PRQ [</a:t>
            </a:r>
            <a:r>
              <a:rPr lang="en-GB" sz="600" dirty="0">
                <a:solidFill>
                  <a:srgbClr val="FF9900"/>
                </a:solidFill>
                <a:latin typeface="Arial" panose="020B0604020202020204" pitchFamily="34" charset="0"/>
                <a:cs typeface="Arial" panose="020B0604020202020204" pitchFamily="34" charset="0"/>
              </a:rPr>
              <a:t>OSW/APD</a:t>
            </a:r>
            <a:r>
              <a:rPr lang="en-GB" sz="600" dirty="0">
                <a:solidFill>
                  <a:schemeClr val="accent1"/>
                </a:solidFill>
                <a:latin typeface="Arial" panose="020B0604020202020204" pitchFamily="34" charset="0"/>
                <a:cs typeface="Arial" panose="020B0604020202020204" pitchFamily="34" charset="0"/>
              </a:rPr>
              <a:t>]</a:t>
            </a:r>
          </a:p>
          <a:p>
            <a:pPr marL="0" marR="0" indent="0" algn="r" defTabSz="914400" rtl="0" eaLnBrk="1" fontAlgn="base" latinLnBrk="0" hangingPunct="1">
              <a:lnSpc>
                <a:spcPct val="100000"/>
              </a:lnSpc>
              <a:spcBef>
                <a:spcPct val="0"/>
              </a:spcBef>
              <a:spcAft>
                <a:spcPct val="0"/>
              </a:spcAft>
              <a:buClrTx/>
              <a:buSzTx/>
              <a:buFontTx/>
              <a:buNone/>
              <a:tabLst/>
            </a:pPr>
            <a:endParaRPr lang="en-GB" sz="600" dirty="0">
              <a:solidFill>
                <a:schemeClr val="accent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en-GB" sz="600" dirty="0">
              <a:solidFill>
                <a:schemeClr val="accent1"/>
              </a:solidFill>
              <a:latin typeface="Arial" panose="020B0604020202020204" pitchFamily="34" charset="0"/>
              <a:cs typeface="Arial" panose="020B0604020202020204" pitchFamily="34" charset="0"/>
            </a:endParaRPr>
          </a:p>
        </p:txBody>
      </p:sp>
      <p:cxnSp>
        <p:nvCxnSpPr>
          <p:cNvPr id="206" name="Straight Connector 205"/>
          <p:cNvCxnSpPr/>
          <p:nvPr/>
        </p:nvCxnSpPr>
        <p:spPr bwMode="auto">
          <a:xfrm flipV="1">
            <a:off x="5902180" y="1746920"/>
            <a:ext cx="8202" cy="2036018"/>
          </a:xfrm>
          <a:prstGeom prst="line">
            <a:avLst/>
          </a:prstGeom>
          <a:noFill/>
          <a:ln w="19050" cap="flat" cmpd="sng" algn="ctr">
            <a:solidFill>
              <a:srgbClr val="CC00CC"/>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4" name="Straight Connector 143"/>
          <p:cNvCxnSpPr/>
          <p:nvPr/>
        </p:nvCxnSpPr>
        <p:spPr bwMode="auto">
          <a:xfrm flipV="1">
            <a:off x="5897907" y="1746920"/>
            <a:ext cx="8546" cy="1665145"/>
          </a:xfrm>
          <a:prstGeom prst="line">
            <a:avLst/>
          </a:prstGeom>
          <a:noFill/>
          <a:ln w="19050" cap="flat" cmpd="sng" algn="ctr">
            <a:solidFill>
              <a:srgbClr val="FF0000"/>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6" name="Straight Connector 145"/>
          <p:cNvCxnSpPr/>
          <p:nvPr/>
        </p:nvCxnSpPr>
        <p:spPr bwMode="auto">
          <a:xfrm flipV="1">
            <a:off x="5900150" y="1746920"/>
            <a:ext cx="6303" cy="1505684"/>
          </a:xfrm>
          <a:prstGeom prst="line">
            <a:avLst/>
          </a:prstGeom>
          <a:noFill/>
          <a:ln w="19050" cap="flat" cmpd="sng" algn="ctr">
            <a:solidFill>
              <a:srgbClr val="FF0000"/>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9" name="Straight Connector 158"/>
          <p:cNvCxnSpPr/>
          <p:nvPr/>
        </p:nvCxnSpPr>
        <p:spPr bwMode="auto">
          <a:xfrm flipV="1">
            <a:off x="5906453" y="1746920"/>
            <a:ext cx="0" cy="1142098"/>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3" name="Straight Connector 142"/>
          <p:cNvCxnSpPr/>
          <p:nvPr/>
        </p:nvCxnSpPr>
        <p:spPr bwMode="auto">
          <a:xfrm flipH="1" flipV="1">
            <a:off x="5897907" y="1746920"/>
            <a:ext cx="8546" cy="977862"/>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3" name="Elbow Connector 212"/>
          <p:cNvCxnSpPr>
            <a:endCxn id="34" idx="2"/>
          </p:cNvCxnSpPr>
          <p:nvPr/>
        </p:nvCxnSpPr>
        <p:spPr bwMode="auto">
          <a:xfrm rot="5400000" flipH="1" flipV="1">
            <a:off x="1343156" y="1748352"/>
            <a:ext cx="1288950" cy="663911"/>
          </a:xfrm>
          <a:prstGeom prst="bentConnector2">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5" name="Elbow Connector 214"/>
          <p:cNvCxnSpPr>
            <a:endCxn id="34" idx="2"/>
          </p:cNvCxnSpPr>
          <p:nvPr/>
        </p:nvCxnSpPr>
        <p:spPr bwMode="auto">
          <a:xfrm rot="5400000" flipH="1" flipV="1">
            <a:off x="1263427" y="1828084"/>
            <a:ext cx="1448411" cy="663909"/>
          </a:xfrm>
          <a:prstGeom prst="bentConnector2">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7" name="Rectangle 216"/>
          <p:cNvSpPr/>
          <p:nvPr/>
        </p:nvSpPr>
        <p:spPr bwMode="auto">
          <a:xfrm>
            <a:off x="629272" y="1622589"/>
            <a:ext cx="1026403" cy="405683"/>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Hierarchical Planning:</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PRQ</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PLN</a:t>
            </a:r>
          </a:p>
          <a:p>
            <a:pPr marL="0" marR="0" indent="0" algn="r" defTabSz="914400" rtl="0" eaLnBrk="1" fontAlgn="base" latinLnBrk="0" hangingPunct="1">
              <a:lnSpc>
                <a:spcPct val="100000"/>
              </a:lnSpc>
              <a:spcBef>
                <a:spcPct val="0"/>
              </a:spcBef>
              <a:spcAft>
                <a:spcPct val="0"/>
              </a:spcAft>
              <a:buClrTx/>
              <a:buSzTx/>
              <a:buFontTx/>
              <a:buNone/>
              <a:tabLst/>
            </a:pPr>
            <a:r>
              <a:rPr lang="en-GB" sz="600" dirty="0" smtClean="0">
                <a:solidFill>
                  <a:schemeClr val="accent1"/>
                </a:solidFill>
                <a:latin typeface="Arial" panose="020B0604020202020204" pitchFamily="34" charset="0"/>
                <a:cs typeface="Arial" panose="020B0604020202020204" pitchFamily="34" charset="0"/>
              </a:rPr>
              <a:t>PPM</a:t>
            </a:r>
            <a:endParaRPr lang="en-GB" sz="600" dirty="0">
              <a:solidFill>
                <a:schemeClr val="accent1"/>
              </a:solidFill>
              <a:latin typeface="Arial" panose="020B0604020202020204" pitchFamily="34" charset="0"/>
              <a:cs typeface="Arial" panose="020B0604020202020204" pitchFamily="34" charset="0"/>
            </a:endParaRPr>
          </a:p>
        </p:txBody>
      </p:sp>
      <p:sp>
        <p:nvSpPr>
          <p:cNvPr id="222" name="Rectangle 221"/>
          <p:cNvSpPr/>
          <p:nvPr/>
        </p:nvSpPr>
        <p:spPr bwMode="auto">
          <a:xfrm>
            <a:off x="4485607" y="4903414"/>
            <a:ext cx="673167" cy="313350"/>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PRQ [</a:t>
            </a:r>
            <a:r>
              <a:rPr lang="en-GB" sz="600" dirty="0">
                <a:solidFill>
                  <a:srgbClr val="CC00CC"/>
                </a:solidFill>
                <a:latin typeface="Arial" panose="020B0604020202020204" pitchFamily="34" charset="0"/>
                <a:cs typeface="Arial" panose="020B0604020202020204" pitchFamily="34" charset="0"/>
              </a:rPr>
              <a:t>SMM</a:t>
            </a:r>
            <a:r>
              <a:rPr lang="en-GB" sz="600" dirty="0">
                <a:solidFill>
                  <a:schemeClr val="accent1"/>
                </a:solidFill>
                <a:latin typeface="Arial" panose="020B0604020202020204" pitchFamily="34" charset="0"/>
                <a:cs typeface="Arial" panose="020B0604020202020204" pitchFamily="34" charset="0"/>
              </a:rPr>
              <a:t>]</a:t>
            </a:r>
          </a:p>
          <a:p>
            <a:pPr marL="0" marR="0" indent="0" algn="r" defTabSz="914400" rtl="0" eaLnBrk="1" fontAlgn="base" latinLnBrk="0" hangingPunct="1">
              <a:lnSpc>
                <a:spcPct val="100000"/>
              </a:lnSpc>
              <a:spcBef>
                <a:spcPct val="0"/>
              </a:spcBef>
              <a:spcAft>
                <a:spcPct val="0"/>
              </a:spcAft>
              <a:buClrTx/>
              <a:buSzTx/>
              <a:buFontTx/>
              <a:buNone/>
              <a:tabLst/>
            </a:pPr>
            <a:r>
              <a:rPr lang="en-GB" sz="600" dirty="0">
                <a:solidFill>
                  <a:schemeClr val="accent1"/>
                </a:solidFill>
                <a:latin typeface="Arial" panose="020B0604020202020204" pitchFamily="34" charset="0"/>
                <a:cs typeface="Arial" panose="020B0604020202020204" pitchFamily="34" charset="0"/>
              </a:rPr>
              <a:t>PLN</a:t>
            </a:r>
          </a:p>
          <a:p>
            <a:pPr marL="0" marR="0" indent="0" algn="r" defTabSz="914400" rtl="0" eaLnBrk="1" fontAlgn="base" latinLnBrk="0" hangingPunct="1">
              <a:lnSpc>
                <a:spcPct val="100000"/>
              </a:lnSpc>
              <a:spcBef>
                <a:spcPct val="0"/>
              </a:spcBef>
              <a:spcAft>
                <a:spcPct val="0"/>
              </a:spcAft>
              <a:buClrTx/>
              <a:buSzTx/>
              <a:buFontTx/>
              <a:buNone/>
              <a:tabLst/>
            </a:pPr>
            <a:r>
              <a:rPr lang="en-GB" sz="600" dirty="0" smtClean="0">
                <a:solidFill>
                  <a:schemeClr val="accent1"/>
                </a:solidFill>
                <a:latin typeface="Arial" panose="020B0604020202020204" pitchFamily="34" charset="0"/>
                <a:cs typeface="Arial" panose="020B0604020202020204" pitchFamily="34" charset="0"/>
              </a:rPr>
              <a:t>PPM</a:t>
            </a:r>
            <a:endParaRPr lang="en-GB" sz="600" dirty="0">
              <a:solidFill>
                <a:schemeClr val="accent1"/>
              </a:solidFill>
              <a:latin typeface="Arial" panose="020B0604020202020204" pitchFamily="34" charset="0"/>
              <a:cs typeface="Arial" panose="020B0604020202020204" pitchFamily="34" charset="0"/>
            </a:endParaRPr>
          </a:p>
        </p:txBody>
      </p:sp>
      <p:cxnSp>
        <p:nvCxnSpPr>
          <p:cNvPr id="228" name="Straight Connector 227"/>
          <p:cNvCxnSpPr>
            <a:endCxn id="41" idx="0"/>
          </p:cNvCxnSpPr>
          <p:nvPr/>
        </p:nvCxnSpPr>
        <p:spPr bwMode="auto">
          <a:xfrm>
            <a:off x="8312914" y="2724782"/>
            <a:ext cx="11422" cy="2710334"/>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57" name="Straight Connector 256"/>
          <p:cNvCxnSpPr>
            <a:endCxn id="41" idx="0"/>
          </p:cNvCxnSpPr>
          <p:nvPr/>
        </p:nvCxnSpPr>
        <p:spPr bwMode="auto">
          <a:xfrm>
            <a:off x="8312914" y="2884243"/>
            <a:ext cx="11422" cy="2550873"/>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8" name="Elbow Connector 87"/>
          <p:cNvCxnSpPr>
            <a:endCxn id="34" idx="2"/>
          </p:cNvCxnSpPr>
          <p:nvPr/>
        </p:nvCxnSpPr>
        <p:spPr bwMode="auto">
          <a:xfrm rot="5400000" flipH="1" flipV="1">
            <a:off x="1430492" y="1661017"/>
            <a:ext cx="1114280" cy="663910"/>
          </a:xfrm>
          <a:prstGeom prst="bentConnector2">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5" name="Straight Connector 264"/>
          <p:cNvCxnSpPr/>
          <p:nvPr/>
        </p:nvCxnSpPr>
        <p:spPr bwMode="auto">
          <a:xfrm>
            <a:off x="5169213" y="2716981"/>
            <a:ext cx="11422" cy="2718135"/>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6" name="Straight Connector 265"/>
          <p:cNvCxnSpPr/>
          <p:nvPr/>
        </p:nvCxnSpPr>
        <p:spPr bwMode="auto">
          <a:xfrm>
            <a:off x="5169213" y="2884243"/>
            <a:ext cx="0" cy="2550873"/>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70" name="Straight Connector 269"/>
          <p:cNvCxnSpPr/>
          <p:nvPr/>
        </p:nvCxnSpPr>
        <p:spPr bwMode="auto">
          <a:xfrm>
            <a:off x="1259632" y="2876442"/>
            <a:ext cx="0" cy="2604786"/>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72" name="Rectangle 271"/>
          <p:cNvSpPr/>
          <p:nvPr/>
        </p:nvSpPr>
        <p:spPr bwMode="auto">
          <a:xfrm>
            <a:off x="1259632" y="4903414"/>
            <a:ext cx="673167" cy="221018"/>
          </a:xfrm>
          <a:prstGeom prst="rect">
            <a:avLst/>
          </a:prstGeom>
          <a:noFill/>
          <a:ln>
            <a:noFill/>
          </a:ln>
          <a:effectLst/>
          <a:extLst/>
        </p:spPr>
        <p:txBody>
          <a:bodyPr vert="horz" wrap="square" lIns="18000" tIns="18000" rIns="18000" bIns="1800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GB" sz="600" dirty="0" smtClean="0">
                <a:solidFill>
                  <a:schemeClr val="accent1"/>
                </a:solidFill>
                <a:latin typeface="Arial" panose="020B0604020202020204" pitchFamily="34" charset="0"/>
                <a:cs typeface="Arial" panose="020B0604020202020204" pitchFamily="34" charset="0"/>
              </a:rPr>
              <a:t>PEM</a:t>
            </a:r>
          </a:p>
          <a:p>
            <a:pPr marL="0" marR="0" indent="0" defTabSz="914400" rtl="0" eaLnBrk="1" fontAlgn="base" latinLnBrk="0" hangingPunct="1">
              <a:lnSpc>
                <a:spcPct val="100000"/>
              </a:lnSpc>
              <a:spcBef>
                <a:spcPct val="0"/>
              </a:spcBef>
              <a:spcAft>
                <a:spcPct val="0"/>
              </a:spcAft>
              <a:buClrTx/>
              <a:buSzTx/>
              <a:buFontTx/>
              <a:buNone/>
              <a:tabLst/>
            </a:pPr>
            <a:r>
              <a:rPr lang="en-GB" sz="600" dirty="0" smtClean="0">
                <a:solidFill>
                  <a:schemeClr val="accent1"/>
                </a:solidFill>
                <a:latin typeface="Arial" panose="020B0604020202020204" pitchFamily="34" charset="0"/>
                <a:cs typeface="Arial" panose="020B0604020202020204" pitchFamily="34" charset="0"/>
              </a:rPr>
              <a:t>PPM</a:t>
            </a:r>
            <a:endParaRPr lang="en-GB" sz="600" dirty="0">
              <a:solidFill>
                <a:schemeClr val="accent1"/>
              </a:solidFill>
              <a:latin typeface="Arial" panose="020B0604020202020204" pitchFamily="34" charset="0"/>
              <a:cs typeface="Arial" panose="020B0604020202020204" pitchFamily="34" charset="0"/>
            </a:endParaRPr>
          </a:p>
        </p:txBody>
      </p:sp>
      <p:cxnSp>
        <p:nvCxnSpPr>
          <p:cNvPr id="100" name="Straight Connector 99"/>
          <p:cNvCxnSpPr/>
          <p:nvPr/>
        </p:nvCxnSpPr>
        <p:spPr bwMode="auto">
          <a:xfrm flipV="1">
            <a:off x="6082129" y="1746920"/>
            <a:ext cx="0" cy="810600"/>
          </a:xfrm>
          <a:prstGeom prst="line">
            <a:avLst/>
          </a:prstGeom>
          <a:noFill/>
          <a:ln w="19050" cap="flat" cmpd="sng" algn="ctr">
            <a:solidFill>
              <a:srgbClr val="0070C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1" name="Rectangle 100"/>
          <p:cNvSpPr/>
          <p:nvPr/>
        </p:nvSpPr>
        <p:spPr bwMode="auto">
          <a:xfrm rot="5400000">
            <a:off x="5906665" y="2021678"/>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PRQ</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02" name="Straight Connector 101"/>
          <p:cNvCxnSpPr/>
          <p:nvPr/>
        </p:nvCxnSpPr>
        <p:spPr bwMode="auto">
          <a:xfrm flipV="1">
            <a:off x="6275746" y="1746920"/>
            <a:ext cx="0" cy="970414"/>
          </a:xfrm>
          <a:prstGeom prst="line">
            <a:avLst/>
          </a:prstGeom>
          <a:noFill/>
          <a:ln w="19050" cap="flat" cmpd="sng" algn="ctr">
            <a:solidFill>
              <a:srgbClr val="0070C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8" name="Rectangle 107"/>
          <p:cNvSpPr/>
          <p:nvPr/>
        </p:nvSpPr>
        <p:spPr bwMode="auto">
          <a:xfrm rot="5400000">
            <a:off x="6107046" y="2021678"/>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PLN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16" name="Straight Connector 115"/>
          <p:cNvCxnSpPr/>
          <p:nvPr/>
        </p:nvCxnSpPr>
        <p:spPr bwMode="auto">
          <a:xfrm flipH="1" flipV="1">
            <a:off x="6487937" y="1746920"/>
            <a:ext cx="1129" cy="1287446"/>
          </a:xfrm>
          <a:prstGeom prst="line">
            <a:avLst/>
          </a:prstGeom>
          <a:noFill/>
          <a:ln w="19050" cap="flat" cmpd="sng" algn="ctr">
            <a:solidFill>
              <a:srgbClr val="0070C0"/>
            </a:solidFill>
            <a:prstDash val="solid"/>
            <a:round/>
            <a:headEnd type="oval"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7" name="Rectangle 116"/>
          <p:cNvSpPr/>
          <p:nvPr/>
        </p:nvSpPr>
        <p:spPr bwMode="auto">
          <a:xfrm rot="5400000">
            <a:off x="6312472" y="2019243"/>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schemeClr val="bg1"/>
                </a:solidFill>
                <a:latin typeface="Arial" panose="020B0604020202020204" pitchFamily="34" charset="0"/>
                <a:cs typeface="Arial" panose="020B0604020202020204" pitchFamily="34" charset="0"/>
              </a:rPr>
              <a:t>PEM</a:t>
            </a:r>
            <a:endParaRPr lang="en-GB" sz="800" dirty="0">
              <a:solidFill>
                <a:schemeClr val="bg1"/>
              </a:solidFill>
              <a:latin typeface="Arial" panose="020B0604020202020204" pitchFamily="34" charset="0"/>
              <a:cs typeface="Arial" panose="020B0604020202020204" pitchFamily="34" charset="0"/>
            </a:endParaRPr>
          </a:p>
        </p:txBody>
      </p:sp>
      <p:cxnSp>
        <p:nvCxnSpPr>
          <p:cNvPr id="109" name="Straight Connector 108"/>
          <p:cNvCxnSpPr/>
          <p:nvPr/>
        </p:nvCxnSpPr>
        <p:spPr bwMode="auto">
          <a:xfrm flipV="1">
            <a:off x="2807804" y="1746922"/>
            <a:ext cx="0" cy="803190"/>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8" name="Straight Connector 117"/>
          <p:cNvCxnSpPr/>
          <p:nvPr/>
        </p:nvCxnSpPr>
        <p:spPr bwMode="auto">
          <a:xfrm flipV="1">
            <a:off x="2807804" y="1746923"/>
            <a:ext cx="0" cy="977860"/>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9" name="Straight Connector 118"/>
          <p:cNvCxnSpPr/>
          <p:nvPr/>
        </p:nvCxnSpPr>
        <p:spPr bwMode="auto">
          <a:xfrm>
            <a:off x="1259632" y="3030330"/>
            <a:ext cx="0" cy="2450898"/>
          </a:xfrm>
          <a:prstGeom prst="line">
            <a:avLst/>
          </a:prstGeom>
          <a:noFill/>
          <a:ln w="19050" cap="flat" cmpd="sng" algn="ctr">
            <a:solidFill>
              <a:schemeClr val="accent1"/>
            </a:solidFill>
            <a:prstDash val="solid"/>
            <a:round/>
            <a:headEnd type="oval" w="med" len="med"/>
            <a:tailEnd type="none"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130309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2591780" y="4624074"/>
            <a:ext cx="3966336" cy="1852471"/>
          </a:xfrm>
          <a:prstGeom prst="roundRect">
            <a:avLst>
              <a:gd name="adj" fmla="val 9794"/>
            </a:avLst>
          </a:prstGeom>
          <a:solidFill>
            <a:srgbClr val="BDFFD3"/>
          </a:solidFill>
          <a:ln w="9525">
            <a:solidFill>
              <a:schemeClr val="bg1">
                <a:lumMod val="50000"/>
              </a:schemeClr>
            </a:solidFill>
            <a:round/>
            <a:headEnd/>
            <a:tailEnd/>
          </a:ln>
          <a:extLst/>
        </p:spPr>
        <p:txBody>
          <a:bodyPr lIns="0" tIns="0" rIns="0" bIns="0" anchor="t"/>
          <a:lstStyle/>
          <a:p>
            <a:pPr algn="ctr"/>
            <a:r>
              <a:rPr kumimoji="1" lang="en-GB" sz="1050" b="0" dirty="0" smtClean="0">
                <a:solidFill>
                  <a:schemeClr val="tx1"/>
                </a:solidFill>
                <a:latin typeface="Arial" panose="020B0604020202020204" pitchFamily="34" charset="0"/>
                <a:ea typeface="ＭＳ Ｐゴシック" pitchFamily="34" charset="-128"/>
                <a:cs typeface="Arial" panose="020B0604020202020204" pitchFamily="34" charset="0"/>
              </a:rPr>
              <a:t>Data Archive</a:t>
            </a:r>
            <a:br>
              <a:rPr kumimoji="1" lang="en-GB" sz="1050" b="0" dirty="0" smtClean="0">
                <a:solidFill>
                  <a:schemeClr val="tx1"/>
                </a:solidFill>
                <a:latin typeface="Arial" panose="020B0604020202020204" pitchFamily="34" charset="0"/>
                <a:ea typeface="ＭＳ Ｐゴシック" pitchFamily="34" charset="-128"/>
                <a:cs typeface="Arial" panose="020B0604020202020204" pitchFamily="34" charset="0"/>
              </a:rPr>
            </a:br>
            <a:r>
              <a:rPr kumimoji="1" lang="en-GB" sz="1050" b="0" dirty="0" smtClean="0">
                <a:solidFill>
                  <a:schemeClr val="tx1"/>
                </a:solidFill>
                <a:latin typeface="Arial" panose="020B0604020202020204" pitchFamily="34" charset="0"/>
                <a:ea typeface="ＭＳ Ｐゴシック" pitchFamily="34" charset="-128"/>
                <a:cs typeface="Arial" panose="020B0604020202020204" pitchFamily="34" charset="0"/>
              </a:rPr>
              <a:t>[DAI]</a:t>
            </a:r>
            <a:endParaRPr kumimoji="1" lang="en-GB" sz="1050" b="0"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2" name="Title 1"/>
          <p:cNvSpPr>
            <a:spLocks noGrp="1"/>
          </p:cNvSpPr>
          <p:nvPr>
            <p:ph type="title"/>
          </p:nvPr>
        </p:nvSpPr>
        <p:spPr/>
        <p:txBody>
          <a:bodyPr/>
          <a:lstStyle/>
          <a:p>
            <a:r>
              <a:rPr lang="en-GB" dirty="0"/>
              <a:t>Data Storage and Archiving - Functions</a:t>
            </a:r>
          </a:p>
        </p:txBody>
      </p:sp>
      <p:sp>
        <p:nvSpPr>
          <p:cNvPr id="5" name="Oval 4"/>
          <p:cNvSpPr>
            <a:spLocks noChangeArrowheads="1"/>
          </p:cNvSpPr>
          <p:nvPr/>
        </p:nvSpPr>
        <p:spPr bwMode="auto">
          <a:xfrm>
            <a:off x="3884834" y="5764078"/>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Archive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Storage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7" name="Oval 6"/>
          <p:cNvSpPr>
            <a:spLocks noChangeArrowheads="1"/>
          </p:cNvSpPr>
          <p:nvPr/>
        </p:nvSpPr>
        <p:spPr bwMode="auto">
          <a:xfrm>
            <a:off x="6139444" y="2806121"/>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On-board</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File Store</a:t>
            </a:r>
          </a:p>
        </p:txBody>
      </p:sp>
      <p:sp>
        <p:nvSpPr>
          <p:cNvPr id="8" name="Oval 7"/>
          <p:cNvSpPr>
            <a:spLocks noChangeArrowheads="1"/>
          </p:cNvSpPr>
          <p:nvPr/>
        </p:nvSpPr>
        <p:spPr bwMode="auto">
          <a:xfrm>
            <a:off x="1629221" y="2783513"/>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 Archive</a:t>
            </a:r>
          </a:p>
        </p:txBody>
      </p:sp>
      <p:sp>
        <p:nvSpPr>
          <p:cNvPr id="9" name="Oval 8"/>
          <p:cNvSpPr>
            <a:spLocks noChangeArrowheads="1"/>
          </p:cNvSpPr>
          <p:nvPr/>
        </p:nvSpPr>
        <p:spPr bwMode="auto">
          <a:xfrm>
            <a:off x="7256713" y="1180611"/>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10" name="Oval 8"/>
          <p:cNvSpPr>
            <a:spLocks noChangeArrowheads="1"/>
          </p:cNvSpPr>
          <p:nvPr/>
        </p:nvSpPr>
        <p:spPr bwMode="auto">
          <a:xfrm>
            <a:off x="4996244"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11" name="Oval 10"/>
          <p:cNvSpPr>
            <a:spLocks noChangeArrowheads="1"/>
          </p:cNvSpPr>
          <p:nvPr/>
        </p:nvSpPr>
        <p:spPr bwMode="auto">
          <a:xfrm>
            <a:off x="2753913" y="11751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2" name="Oval 11"/>
          <p:cNvSpPr>
            <a:spLocks noChangeArrowheads="1"/>
          </p:cNvSpPr>
          <p:nvPr/>
        </p:nvSpPr>
        <p:spPr bwMode="auto">
          <a:xfrm>
            <a:off x="537651" y="117514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3" name="Oval 12"/>
          <p:cNvSpPr>
            <a:spLocks noChangeArrowheads="1"/>
          </p:cNvSpPr>
          <p:nvPr/>
        </p:nvSpPr>
        <p:spPr bwMode="auto">
          <a:xfrm>
            <a:off x="7574424" y="474419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[Archive Consumer]</a:t>
            </a:r>
          </a:p>
        </p:txBody>
      </p:sp>
      <p:sp>
        <p:nvSpPr>
          <p:cNvPr id="14" name="Oval 13"/>
          <p:cNvSpPr>
            <a:spLocks noChangeArrowheads="1"/>
          </p:cNvSpPr>
          <p:nvPr/>
        </p:nvSpPr>
        <p:spPr bwMode="auto">
          <a:xfrm>
            <a:off x="244598" y="379960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a:t>
            </a: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 name="Oval 14"/>
          <p:cNvSpPr>
            <a:spLocks noChangeArrowheads="1"/>
          </p:cNvSpPr>
          <p:nvPr/>
        </p:nvSpPr>
        <p:spPr bwMode="auto">
          <a:xfrm>
            <a:off x="283048" y="474419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Processing</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[Archive Producer]</a:t>
            </a:r>
          </a:p>
        </p:txBody>
      </p:sp>
      <p:cxnSp>
        <p:nvCxnSpPr>
          <p:cNvPr id="17" name="Straight Connector 16"/>
          <p:cNvCxnSpPr>
            <a:stCxn id="11" idx="4"/>
            <a:endCxn id="8" idx="0"/>
          </p:cNvCxnSpPr>
          <p:nvPr/>
        </p:nvCxnSpPr>
        <p:spPr bwMode="auto">
          <a:xfrm flipH="1">
            <a:off x="2305378" y="1797321"/>
            <a:ext cx="1124692" cy="98619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3" name="Straight Connector 22"/>
          <p:cNvCxnSpPr>
            <a:stCxn id="10" idx="4"/>
            <a:endCxn id="8" idx="0"/>
          </p:cNvCxnSpPr>
          <p:nvPr/>
        </p:nvCxnSpPr>
        <p:spPr bwMode="auto">
          <a:xfrm flipH="1">
            <a:off x="2305378" y="1797321"/>
            <a:ext cx="3367023" cy="98619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7" name="Straight Connector 26"/>
          <p:cNvCxnSpPr>
            <a:stCxn id="9" idx="4"/>
            <a:endCxn id="8" idx="0"/>
          </p:cNvCxnSpPr>
          <p:nvPr/>
        </p:nvCxnSpPr>
        <p:spPr bwMode="auto">
          <a:xfrm flipH="1">
            <a:off x="2305378" y="1802787"/>
            <a:ext cx="5627492" cy="9807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11" idx="4"/>
            <a:endCxn id="7" idx="0"/>
          </p:cNvCxnSpPr>
          <p:nvPr/>
        </p:nvCxnSpPr>
        <p:spPr bwMode="auto">
          <a:xfrm>
            <a:off x="3430070" y="1797321"/>
            <a:ext cx="3385531" cy="100880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10" idx="4"/>
            <a:endCxn id="7" idx="0"/>
          </p:cNvCxnSpPr>
          <p:nvPr/>
        </p:nvCxnSpPr>
        <p:spPr bwMode="auto">
          <a:xfrm>
            <a:off x="5672401" y="1797321"/>
            <a:ext cx="1143200" cy="100880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p:cNvCxnSpPr>
            <a:stCxn id="9" idx="4"/>
            <a:endCxn id="7" idx="0"/>
          </p:cNvCxnSpPr>
          <p:nvPr/>
        </p:nvCxnSpPr>
        <p:spPr bwMode="auto">
          <a:xfrm flipH="1">
            <a:off x="6815601" y="1802787"/>
            <a:ext cx="1117269" cy="10033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Oval 40"/>
          <p:cNvSpPr/>
          <p:nvPr/>
        </p:nvSpPr>
        <p:spPr>
          <a:xfrm>
            <a:off x="7860869" y="1732595"/>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600401" y="1732595"/>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358069" y="173259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743600" y="2734121"/>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bwMode="auto">
          <a:xfrm>
            <a:off x="2772187" y="209685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4" name="Rectangle 43"/>
          <p:cNvSpPr/>
          <p:nvPr/>
        </p:nvSpPr>
        <p:spPr bwMode="auto">
          <a:xfrm>
            <a:off x="7316294" y="2096852"/>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5" name="Rectangle 44"/>
          <p:cNvSpPr/>
          <p:nvPr/>
        </p:nvSpPr>
        <p:spPr bwMode="auto">
          <a:xfrm>
            <a:off x="3588840" y="2213416"/>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6113055" y="2223529"/>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8" name="Rectangle 47"/>
          <p:cNvSpPr/>
          <p:nvPr/>
        </p:nvSpPr>
        <p:spPr bwMode="auto">
          <a:xfrm>
            <a:off x="5393475" y="2372071"/>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9" name="Rectangle 48"/>
          <p:cNvSpPr/>
          <p:nvPr/>
        </p:nvSpPr>
        <p:spPr bwMode="auto">
          <a:xfrm>
            <a:off x="4031940" y="237308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2" name="Straight Connector 51"/>
          <p:cNvCxnSpPr>
            <a:stCxn id="12" idx="4"/>
            <a:endCxn id="8" idx="0"/>
          </p:cNvCxnSpPr>
          <p:nvPr/>
        </p:nvCxnSpPr>
        <p:spPr bwMode="auto">
          <a:xfrm>
            <a:off x="1213808" y="1797321"/>
            <a:ext cx="1091570" cy="98619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Oval 54"/>
          <p:cNvSpPr/>
          <p:nvPr/>
        </p:nvSpPr>
        <p:spPr>
          <a:xfrm>
            <a:off x="2244216" y="2694678"/>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1517352" y="2096852"/>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9" name="Oval 58"/>
          <p:cNvSpPr/>
          <p:nvPr/>
        </p:nvSpPr>
        <p:spPr>
          <a:xfrm>
            <a:off x="1141807" y="1732578"/>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Line Callout 1 (No Border) 62"/>
          <p:cNvSpPr/>
          <p:nvPr/>
        </p:nvSpPr>
        <p:spPr bwMode="auto">
          <a:xfrm flipH="1">
            <a:off x="136425" y="2491527"/>
            <a:ext cx="1622229" cy="242594"/>
          </a:xfrm>
          <a:prstGeom prst="callout1">
            <a:avLst>
              <a:gd name="adj1" fmla="val 31692"/>
              <a:gd name="adj2" fmla="val -4649"/>
              <a:gd name="adj3" fmla="val 116230"/>
              <a:gd name="adj4" fmla="val -33350"/>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 COM Service: Archive</a:t>
            </a:r>
          </a:p>
        </p:txBody>
      </p:sp>
      <p:sp>
        <p:nvSpPr>
          <p:cNvPr id="64" name="Line Callout 1 (No Border) 63"/>
          <p:cNvSpPr/>
          <p:nvPr/>
        </p:nvSpPr>
        <p:spPr bwMode="auto">
          <a:xfrm flipH="1">
            <a:off x="7640831" y="2478850"/>
            <a:ext cx="1314475" cy="366886"/>
          </a:xfrm>
          <a:prstGeom prst="callout1">
            <a:avLst>
              <a:gd name="adj1" fmla="val 85912"/>
              <a:gd name="adj2" fmla="val 162026"/>
              <a:gd name="adj3" fmla="val 29978"/>
              <a:gd name="adj4" fmla="val 104841"/>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MO File </a:t>
            </a:r>
            <a:r>
              <a:rPr lang="en-GB" sz="1000" b="0" dirty="0" smtClean="0">
                <a:solidFill>
                  <a:schemeClr val="tx1"/>
                </a:solidFill>
                <a:latin typeface="Arial" panose="020B0604020202020204" pitchFamily="34" charset="0"/>
                <a:cs typeface="Arial" panose="020B0604020202020204" pitchFamily="34" charset="0"/>
              </a:rPr>
              <a:t>Transfer</a:t>
            </a:r>
            <a:br>
              <a:rPr lang="en-GB" sz="1000" b="0" dirty="0" smtClean="0">
                <a:solidFill>
                  <a:schemeClr val="tx1"/>
                </a:solidFill>
                <a:latin typeface="Arial" panose="020B0604020202020204" pitchFamily="34" charset="0"/>
                <a:cs typeface="Arial" panose="020B0604020202020204" pitchFamily="34" charset="0"/>
              </a:rPr>
            </a:br>
            <a:r>
              <a:rPr lang="en-GB" sz="1000" b="0" dirty="0" smtClean="0">
                <a:solidFill>
                  <a:schemeClr val="tx1"/>
                </a:solidFill>
                <a:latin typeface="Arial" panose="020B0604020202020204" pitchFamily="34" charset="0"/>
                <a:cs typeface="Arial" panose="020B0604020202020204" pitchFamily="34" charset="0"/>
              </a:rPr>
              <a:t>&amp; </a:t>
            </a:r>
            <a:r>
              <a:rPr lang="en-GB" sz="1000" b="0" dirty="0">
                <a:solidFill>
                  <a:schemeClr val="tx1"/>
                </a:solidFill>
                <a:latin typeface="Arial" panose="020B0604020202020204" pitchFamily="34" charset="0"/>
                <a:cs typeface="Arial" panose="020B0604020202020204" pitchFamily="34" charset="0"/>
              </a:rPr>
              <a:t>Management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65" name="Straight Connector 64"/>
          <p:cNvCxnSpPr>
            <a:stCxn id="13" idx="2"/>
            <a:endCxn id="75" idx="6"/>
          </p:cNvCxnSpPr>
          <p:nvPr/>
        </p:nvCxnSpPr>
        <p:spPr bwMode="auto">
          <a:xfrm flipH="1">
            <a:off x="6167922" y="5055279"/>
            <a:ext cx="1406502"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15" idx="6"/>
            <a:endCxn id="76" idx="2"/>
          </p:cNvCxnSpPr>
          <p:nvPr/>
        </p:nvCxnSpPr>
        <p:spPr bwMode="auto">
          <a:xfrm>
            <a:off x="1635361" y="5055279"/>
            <a:ext cx="1339720" cy="68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3" name="Rectangle 72"/>
          <p:cNvSpPr/>
          <p:nvPr/>
        </p:nvSpPr>
        <p:spPr bwMode="auto">
          <a:xfrm>
            <a:off x="2018955" y="4967817"/>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SIP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4" name="Straight Connector 73"/>
          <p:cNvCxnSpPr>
            <a:stCxn id="7" idx="2"/>
            <a:endCxn id="15" idx="7"/>
          </p:cNvCxnSpPr>
          <p:nvPr/>
        </p:nvCxnSpPr>
        <p:spPr bwMode="auto">
          <a:xfrm flipH="1">
            <a:off x="1437319" y="3117209"/>
            <a:ext cx="4702125" cy="171809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0" name="Rectangle 79"/>
          <p:cNvSpPr/>
          <p:nvPr/>
        </p:nvSpPr>
        <p:spPr bwMode="auto">
          <a:xfrm>
            <a:off x="6815601" y="4976230"/>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DIP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1" name="Rectangle 80"/>
          <p:cNvSpPr/>
          <p:nvPr/>
        </p:nvSpPr>
        <p:spPr bwMode="auto">
          <a:xfrm>
            <a:off x="5061684" y="3350904"/>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3" name="Straight Connector 82"/>
          <p:cNvCxnSpPr>
            <a:stCxn id="7" idx="2"/>
            <a:endCxn id="8" idx="6"/>
          </p:cNvCxnSpPr>
          <p:nvPr/>
        </p:nvCxnSpPr>
        <p:spPr bwMode="auto">
          <a:xfrm flipH="1" flipV="1">
            <a:off x="2981534" y="3094601"/>
            <a:ext cx="3157910" cy="2260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6" name="Oval 85"/>
          <p:cNvSpPr/>
          <p:nvPr/>
        </p:nvSpPr>
        <p:spPr>
          <a:xfrm>
            <a:off x="6084845" y="3045209"/>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bwMode="auto">
          <a:xfrm>
            <a:off x="4391980" y="3026174"/>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1" name="Straight Connector 90"/>
          <p:cNvCxnSpPr>
            <a:stCxn id="8" idx="4"/>
            <a:endCxn id="14" idx="7"/>
          </p:cNvCxnSpPr>
          <p:nvPr/>
        </p:nvCxnSpPr>
        <p:spPr bwMode="auto">
          <a:xfrm flipH="1">
            <a:off x="1398869" y="3405689"/>
            <a:ext cx="906509" cy="4850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94"/>
          <p:cNvCxnSpPr>
            <a:stCxn id="8" idx="4"/>
            <a:endCxn id="13" idx="1"/>
          </p:cNvCxnSpPr>
          <p:nvPr/>
        </p:nvCxnSpPr>
        <p:spPr bwMode="auto">
          <a:xfrm>
            <a:off x="2305378" y="3405689"/>
            <a:ext cx="5467088" cy="1429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8" name="Rectangle 97"/>
          <p:cNvSpPr/>
          <p:nvPr/>
        </p:nvSpPr>
        <p:spPr bwMode="auto">
          <a:xfrm>
            <a:off x="1439652" y="340486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9" name="Rectangle 98"/>
          <p:cNvSpPr/>
          <p:nvPr/>
        </p:nvSpPr>
        <p:spPr bwMode="auto">
          <a:xfrm>
            <a:off x="1439652" y="3564324"/>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0" name="Rectangle 99"/>
          <p:cNvSpPr/>
          <p:nvPr/>
        </p:nvSpPr>
        <p:spPr bwMode="auto">
          <a:xfrm>
            <a:off x="1439652" y="3723786"/>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4" name="Line Callout 1 (No Border) 113"/>
          <p:cNvSpPr/>
          <p:nvPr/>
        </p:nvSpPr>
        <p:spPr bwMode="auto">
          <a:xfrm flipH="1">
            <a:off x="6306913" y="3632022"/>
            <a:ext cx="1314475" cy="344236"/>
          </a:xfrm>
          <a:prstGeom prst="callout1">
            <a:avLst>
              <a:gd name="adj1" fmla="val -150276"/>
              <a:gd name="adj2" fmla="val 110006"/>
              <a:gd name="adj3" fmla="val 29978"/>
              <a:gd name="adj4" fmla="val 104841"/>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MO Data </a:t>
            </a:r>
            <a:r>
              <a:rPr lang="en-GB" sz="1000" b="0" dirty="0" smtClean="0">
                <a:solidFill>
                  <a:schemeClr val="tx1"/>
                </a:solidFill>
                <a:latin typeface="Arial" panose="020B0604020202020204" pitchFamily="34" charset="0"/>
                <a:cs typeface="Arial" panose="020B0604020202020204" pitchFamily="34" charset="0"/>
              </a:rPr>
              <a:t>Product</a:t>
            </a:r>
            <a:br>
              <a:rPr lang="en-GB" sz="1000" b="0" dirty="0" smtClean="0">
                <a:solidFill>
                  <a:schemeClr val="tx1"/>
                </a:solidFill>
                <a:latin typeface="Arial" panose="020B0604020202020204" pitchFamily="34" charset="0"/>
                <a:cs typeface="Arial" panose="020B0604020202020204" pitchFamily="34" charset="0"/>
              </a:rPr>
            </a:br>
            <a:r>
              <a:rPr lang="en-GB" sz="1000" b="0" dirty="0" smtClean="0">
                <a:solidFill>
                  <a:schemeClr val="tx1"/>
                </a:solidFill>
                <a:latin typeface="Arial" panose="020B0604020202020204" pitchFamily="34" charset="0"/>
                <a:cs typeface="Arial" panose="020B0604020202020204" pitchFamily="34" charset="0"/>
              </a:rPr>
              <a:t>Distribution</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5" name="Oval 74"/>
          <p:cNvSpPr>
            <a:spLocks noChangeArrowheads="1"/>
          </p:cNvSpPr>
          <p:nvPr/>
        </p:nvSpPr>
        <p:spPr bwMode="auto">
          <a:xfrm>
            <a:off x="4815609" y="4744191"/>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Archive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Access</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76" name="Oval 75"/>
          <p:cNvSpPr>
            <a:spLocks noChangeArrowheads="1"/>
          </p:cNvSpPr>
          <p:nvPr/>
        </p:nvSpPr>
        <p:spPr bwMode="auto">
          <a:xfrm>
            <a:off x="2975081" y="4744873"/>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Archive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Ingestion</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72" name="Oval 71"/>
          <p:cNvSpPr/>
          <p:nvPr/>
        </p:nvSpPr>
        <p:spPr>
          <a:xfrm>
            <a:off x="6101827" y="4983961"/>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18478" y="4983279"/>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Line Callout 1 (No Border) 78"/>
          <p:cNvSpPr/>
          <p:nvPr/>
        </p:nvSpPr>
        <p:spPr bwMode="auto">
          <a:xfrm flipH="1">
            <a:off x="5833859" y="5556503"/>
            <a:ext cx="645972" cy="207575"/>
          </a:xfrm>
          <a:prstGeom prst="callout1">
            <a:avLst>
              <a:gd name="adj1" fmla="val -248961"/>
              <a:gd name="adj2" fmla="val 47034"/>
              <a:gd name="adj3" fmla="val -19714"/>
              <a:gd name="adj4" fmla="val 27815"/>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DAI: CAIS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8" name="Line Callout 1 (No Border) 77"/>
          <p:cNvSpPr/>
          <p:nvPr/>
        </p:nvSpPr>
        <p:spPr bwMode="auto">
          <a:xfrm flipH="1">
            <a:off x="2676012" y="5565648"/>
            <a:ext cx="645972" cy="207575"/>
          </a:xfrm>
          <a:prstGeom prst="callout1">
            <a:avLst>
              <a:gd name="adj1" fmla="val -251203"/>
              <a:gd name="adj2" fmla="val 55345"/>
              <a:gd name="adj3" fmla="val -16503"/>
              <a:gd name="adj4" fmla="val 73932"/>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DAI: PAIS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146" name="Straight Connector 145"/>
          <p:cNvCxnSpPr>
            <a:stCxn id="5" idx="0"/>
            <a:endCxn id="75" idx="3"/>
          </p:cNvCxnSpPr>
          <p:nvPr/>
        </p:nvCxnSpPr>
        <p:spPr bwMode="auto">
          <a:xfrm flipV="1">
            <a:off x="4560991" y="5275251"/>
            <a:ext cx="452660" cy="48882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4" name="Straight Connector 153"/>
          <p:cNvCxnSpPr>
            <a:stCxn id="5" idx="0"/>
            <a:endCxn id="76" idx="5"/>
          </p:cNvCxnSpPr>
          <p:nvPr/>
        </p:nvCxnSpPr>
        <p:spPr bwMode="auto">
          <a:xfrm flipH="1" flipV="1">
            <a:off x="4129352" y="5275933"/>
            <a:ext cx="431639" cy="48814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5" name="Oval 144"/>
          <p:cNvSpPr/>
          <p:nvPr/>
        </p:nvSpPr>
        <p:spPr>
          <a:xfrm>
            <a:off x="4488991" y="5692078"/>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bwMode="auto">
          <a:xfrm>
            <a:off x="4688678" y="5423611"/>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AIP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8" name="Rectangle 157"/>
          <p:cNvSpPr/>
          <p:nvPr/>
        </p:nvSpPr>
        <p:spPr bwMode="auto">
          <a:xfrm>
            <a:off x="4129352" y="5423611"/>
            <a:ext cx="350926" cy="159462"/>
          </a:xfrm>
          <a:prstGeom prst="rect">
            <a:avLst/>
          </a:prstGeom>
          <a:solidFill>
            <a:srgbClr val="008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AIP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68" name="Curved Connector 167"/>
          <p:cNvCxnSpPr>
            <a:stCxn id="8" idx="4"/>
            <a:endCxn id="15" idx="7"/>
          </p:cNvCxnSpPr>
          <p:nvPr/>
        </p:nvCxnSpPr>
        <p:spPr bwMode="auto">
          <a:xfrm flipH="1">
            <a:off x="1437319" y="3405689"/>
            <a:ext cx="868059" cy="1429618"/>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0" name="Rectangle 109"/>
          <p:cNvSpPr/>
          <p:nvPr/>
        </p:nvSpPr>
        <p:spPr bwMode="auto">
          <a:xfrm>
            <a:off x="2951820" y="338122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1" name="Rectangle 110"/>
          <p:cNvSpPr/>
          <p:nvPr/>
        </p:nvSpPr>
        <p:spPr bwMode="auto">
          <a:xfrm>
            <a:off x="2951820" y="368614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2" name="Rectangle 111"/>
          <p:cNvSpPr/>
          <p:nvPr/>
        </p:nvSpPr>
        <p:spPr bwMode="auto">
          <a:xfrm>
            <a:off x="2951820" y="3845602"/>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3" name="Rectangle 112"/>
          <p:cNvSpPr/>
          <p:nvPr/>
        </p:nvSpPr>
        <p:spPr bwMode="auto">
          <a:xfrm>
            <a:off x="2951820" y="354068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 name="Oval 5"/>
          <p:cNvSpPr/>
          <p:nvPr/>
        </p:nvSpPr>
        <p:spPr>
          <a:xfrm>
            <a:off x="2236305" y="333644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bwMode="auto">
          <a:xfrm>
            <a:off x="1880814" y="371703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2" name="Rectangle 101"/>
          <p:cNvSpPr/>
          <p:nvPr/>
        </p:nvSpPr>
        <p:spPr bwMode="auto">
          <a:xfrm>
            <a:off x="1880814" y="4021952"/>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3" name="Rectangle 102"/>
          <p:cNvSpPr/>
          <p:nvPr/>
        </p:nvSpPr>
        <p:spPr bwMode="auto">
          <a:xfrm>
            <a:off x="1880814" y="4181414"/>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4" name="Rectangle 103"/>
          <p:cNvSpPr/>
          <p:nvPr/>
        </p:nvSpPr>
        <p:spPr bwMode="auto">
          <a:xfrm>
            <a:off x="1880814" y="3876494"/>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9" name="Rectangle 18"/>
          <p:cNvSpPr/>
          <p:nvPr/>
        </p:nvSpPr>
        <p:spPr>
          <a:xfrm>
            <a:off x="595284" y="2916470"/>
            <a:ext cx="1019831" cy="307777"/>
          </a:xfrm>
          <a:prstGeom prst="rect">
            <a:avLst/>
          </a:prstGeom>
        </p:spPr>
        <p:txBody>
          <a:bodyPr wrap="none">
            <a:spAutoFit/>
          </a:bodyPr>
          <a:lstStyle/>
          <a:p>
            <a:r>
              <a:rPr kumimoji="1" lang="en-US" sz="1400" b="0" smtClean="0">
                <a:solidFill>
                  <a:srgbClr val="FF0000"/>
                </a:solidFill>
                <a:latin typeface="Arial" panose="020B0604020202020204" pitchFamily="34" charset="0"/>
                <a:ea typeface="ＭＳ Ｐゴシック" pitchFamily="34" charset="-128"/>
                <a:cs typeface="Arial" panose="020B0604020202020204" pitchFamily="34" charset="0"/>
              </a:rPr>
              <a:t>Short term</a:t>
            </a:r>
            <a:endParaRPr lang="en-US" sz="1400">
              <a:solidFill>
                <a:srgbClr val="FF0000"/>
              </a:solidFill>
            </a:endParaRPr>
          </a:p>
        </p:txBody>
      </p:sp>
      <p:sp>
        <p:nvSpPr>
          <p:cNvPr id="77" name="Rectangle 76"/>
          <p:cNvSpPr/>
          <p:nvPr/>
        </p:nvSpPr>
        <p:spPr>
          <a:xfrm>
            <a:off x="4057527" y="4332934"/>
            <a:ext cx="989373" cy="307777"/>
          </a:xfrm>
          <a:prstGeom prst="rect">
            <a:avLst/>
          </a:prstGeom>
        </p:spPr>
        <p:txBody>
          <a:bodyPr wrap="none">
            <a:spAutoFit/>
          </a:bodyPr>
          <a:lstStyle/>
          <a:p>
            <a:r>
              <a:rPr kumimoji="1" lang="en-US" sz="1400" b="0" dirty="0" smtClean="0">
                <a:solidFill>
                  <a:srgbClr val="FF0000"/>
                </a:solidFill>
                <a:latin typeface="Arial" panose="020B0604020202020204" pitchFamily="34" charset="0"/>
                <a:ea typeface="ＭＳ Ｐゴシック" pitchFamily="34" charset="-128"/>
                <a:cs typeface="Arial" panose="020B0604020202020204" pitchFamily="34" charset="0"/>
              </a:rPr>
              <a:t>Long term</a:t>
            </a:r>
            <a:endParaRPr lang="en-US" sz="1400" dirty="0">
              <a:solidFill>
                <a:srgbClr val="FF0000"/>
              </a:solidFill>
            </a:endParaRPr>
          </a:p>
        </p:txBody>
      </p:sp>
    </p:spTree>
    <p:extLst>
      <p:ext uri="{BB962C8B-B14F-4D97-AF65-F5344CB8AC3E}">
        <p14:creationId xmlns:p14="http://schemas.microsoft.com/office/powerpoint/2010/main" val="1997013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Elbow Connector 86"/>
          <p:cNvCxnSpPr>
            <a:endCxn id="8" idx="1"/>
          </p:cNvCxnSpPr>
          <p:nvPr/>
        </p:nvCxnSpPr>
        <p:spPr bwMode="auto">
          <a:xfrm>
            <a:off x="2519346" y="1977346"/>
            <a:ext cx="1464840" cy="827798"/>
          </a:xfrm>
          <a:prstGeom prst="bentConnector3">
            <a:avLst>
              <a:gd name="adj1" fmla="val 140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179387" y="188913"/>
            <a:ext cx="8512003" cy="506412"/>
          </a:xfrm>
        </p:spPr>
        <p:txBody>
          <a:bodyPr/>
          <a:lstStyle/>
          <a:p>
            <a:r>
              <a:rPr lang="en-GB" sz="2400" dirty="0" smtClean="0"/>
              <a:t>MPS: Mission Planning &amp; </a:t>
            </a:r>
            <a:r>
              <a:rPr lang="en-GB" sz="2400" smtClean="0"/>
              <a:t>Scheduling Data - Information</a:t>
            </a:r>
            <a:endParaRPr lang="en-GB" sz="2400" dirty="0"/>
          </a:p>
        </p:txBody>
      </p:sp>
      <p:sp>
        <p:nvSpPr>
          <p:cNvPr id="5" name="Rounded Rectangle 4"/>
          <p:cNvSpPr/>
          <p:nvPr/>
        </p:nvSpPr>
        <p:spPr bwMode="auto">
          <a:xfrm>
            <a:off x="6221710" y="1772817"/>
            <a:ext cx="1296144" cy="210478"/>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Plan</a:t>
            </a:r>
          </a:p>
        </p:txBody>
      </p:sp>
      <p:sp>
        <p:nvSpPr>
          <p:cNvPr id="6" name="Rounded Rectangle 5"/>
          <p:cNvSpPr/>
          <p:nvPr/>
        </p:nvSpPr>
        <p:spPr bwMode="auto">
          <a:xfrm>
            <a:off x="1685206" y="1772816"/>
            <a:ext cx="1296144" cy="210478"/>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Planning Request</a:t>
            </a:r>
          </a:p>
        </p:txBody>
      </p:sp>
      <p:sp>
        <p:nvSpPr>
          <p:cNvPr id="7" name="Rounded Rectangle 6"/>
          <p:cNvSpPr/>
          <p:nvPr/>
        </p:nvSpPr>
        <p:spPr bwMode="auto">
          <a:xfrm>
            <a:off x="3984293" y="3429068"/>
            <a:ext cx="1296144" cy="210478"/>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Planning Activity</a:t>
            </a:r>
          </a:p>
        </p:txBody>
      </p:sp>
      <p:sp>
        <p:nvSpPr>
          <p:cNvPr id="8" name="Rounded Rectangle 7"/>
          <p:cNvSpPr/>
          <p:nvPr/>
        </p:nvSpPr>
        <p:spPr bwMode="auto">
          <a:xfrm>
            <a:off x="3984186" y="2699905"/>
            <a:ext cx="1296144" cy="210478"/>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Planning Event</a:t>
            </a:r>
          </a:p>
        </p:txBody>
      </p:sp>
      <p:cxnSp>
        <p:nvCxnSpPr>
          <p:cNvPr id="11" name="Elbow Connector 10"/>
          <p:cNvCxnSpPr>
            <a:stCxn id="5" idx="2"/>
          </p:cNvCxnSpPr>
          <p:nvPr/>
        </p:nvCxnSpPr>
        <p:spPr bwMode="auto">
          <a:xfrm rot="16200000" flipH="1">
            <a:off x="6615393" y="2237684"/>
            <a:ext cx="868819" cy="360040"/>
          </a:xfrm>
          <a:prstGeom prst="bentConnector3">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 name="Elbow Connector 12"/>
          <p:cNvCxnSpPr>
            <a:stCxn id="5" idx="2"/>
            <a:endCxn id="8" idx="3"/>
          </p:cNvCxnSpPr>
          <p:nvPr/>
        </p:nvCxnSpPr>
        <p:spPr bwMode="auto">
          <a:xfrm rot="5400000">
            <a:off x="5664132" y="1599493"/>
            <a:ext cx="821849" cy="1589452"/>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Flowchart: Decision 13"/>
          <p:cNvSpPr/>
          <p:nvPr/>
        </p:nvSpPr>
        <p:spPr bwMode="auto">
          <a:xfrm rot="16200000">
            <a:off x="6761770" y="2043061"/>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endParaRPr lang="en-GB"/>
          </a:p>
        </p:txBody>
      </p:sp>
      <p:cxnSp>
        <p:nvCxnSpPr>
          <p:cNvPr id="15" name="Elbow Connector 14"/>
          <p:cNvCxnSpPr>
            <a:stCxn id="5" idx="2"/>
            <a:endCxn id="9" idx="3"/>
          </p:cNvCxnSpPr>
          <p:nvPr/>
        </p:nvCxnSpPr>
        <p:spPr bwMode="auto">
          <a:xfrm rot="5400000">
            <a:off x="4687381" y="2581520"/>
            <a:ext cx="2780626" cy="1584176"/>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 name="Elbow Connector 20"/>
          <p:cNvCxnSpPr>
            <a:stCxn id="5" idx="2"/>
            <a:endCxn id="7" idx="3"/>
          </p:cNvCxnSpPr>
          <p:nvPr/>
        </p:nvCxnSpPr>
        <p:spPr bwMode="auto">
          <a:xfrm rot="5400000">
            <a:off x="5299604" y="1964129"/>
            <a:ext cx="1551012" cy="1589345"/>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63"/>
          <p:cNvCxnSpPr>
            <a:stCxn id="7" idx="1"/>
            <a:endCxn id="6" idx="2"/>
          </p:cNvCxnSpPr>
          <p:nvPr/>
        </p:nvCxnSpPr>
        <p:spPr bwMode="auto">
          <a:xfrm rot="10800000">
            <a:off x="2333279" y="1983295"/>
            <a:ext cx="1651015" cy="1551013"/>
          </a:xfrm>
          <a:prstGeom prst="bentConnector2">
            <a:avLst/>
          </a:prstGeom>
          <a:noFill/>
          <a:ln w="9525" cap="flat" cmpd="sng" algn="ctr">
            <a:solidFill>
              <a:schemeClr val="tx1"/>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Elbow Connector 89"/>
          <p:cNvCxnSpPr>
            <a:endCxn id="9" idx="1"/>
          </p:cNvCxnSpPr>
          <p:nvPr/>
        </p:nvCxnSpPr>
        <p:spPr bwMode="auto">
          <a:xfrm rot="16200000" flipH="1">
            <a:off x="1663397" y="2437855"/>
            <a:ext cx="2791197" cy="18609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Rounded Rectangle 93"/>
          <p:cNvSpPr/>
          <p:nvPr/>
        </p:nvSpPr>
        <p:spPr bwMode="auto">
          <a:xfrm>
            <a:off x="7740352" y="3716210"/>
            <a:ext cx="1296144" cy="210478"/>
          </a:xfrm>
          <a:prstGeom prst="roundRect">
            <a:avLst/>
          </a:prstGeom>
          <a:solidFill>
            <a:srgbClr val="FF7C80"/>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Procedure</a:t>
            </a:r>
          </a:p>
        </p:txBody>
      </p:sp>
      <p:sp>
        <p:nvSpPr>
          <p:cNvPr id="95" name="Rounded Rectangle 94"/>
          <p:cNvSpPr/>
          <p:nvPr/>
        </p:nvSpPr>
        <p:spPr bwMode="auto">
          <a:xfrm>
            <a:off x="7740352" y="3980497"/>
            <a:ext cx="1296144" cy="210478"/>
          </a:xfrm>
          <a:prstGeom prst="roundRect">
            <a:avLst/>
          </a:prstGeom>
          <a:solidFill>
            <a:srgbClr val="FF7C80"/>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Action</a:t>
            </a:r>
          </a:p>
        </p:txBody>
      </p:sp>
      <p:sp>
        <p:nvSpPr>
          <p:cNvPr id="110" name="Oval 109"/>
          <p:cNvSpPr/>
          <p:nvPr/>
        </p:nvSpPr>
        <p:spPr bwMode="auto">
          <a:xfrm>
            <a:off x="6823517" y="3767450"/>
            <a:ext cx="108000" cy="108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a:p>
        </p:txBody>
      </p:sp>
      <p:sp>
        <p:nvSpPr>
          <p:cNvPr id="111" name="Oval 110"/>
          <p:cNvSpPr/>
          <p:nvPr/>
        </p:nvSpPr>
        <p:spPr bwMode="auto">
          <a:xfrm>
            <a:off x="6792650" y="4015899"/>
            <a:ext cx="108000" cy="108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dirty="0"/>
          </a:p>
        </p:txBody>
      </p:sp>
      <p:cxnSp>
        <p:nvCxnSpPr>
          <p:cNvPr id="96" name="Straight Connector 63"/>
          <p:cNvCxnSpPr>
            <a:stCxn id="94" idx="1"/>
          </p:cNvCxnSpPr>
          <p:nvPr/>
        </p:nvCxnSpPr>
        <p:spPr bwMode="auto">
          <a:xfrm rot="10800000">
            <a:off x="5141594" y="3639549"/>
            <a:ext cx="2598758" cy="181901"/>
          </a:xfrm>
          <a:prstGeom prst="bentConnector3">
            <a:avLst>
              <a:gd name="adj1" fmla="val 99847"/>
            </a:avLst>
          </a:prstGeom>
          <a:noFill/>
          <a:ln w="9525" cap="flat" cmpd="sng" algn="ctr">
            <a:solidFill>
              <a:srgbClr val="C00000"/>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1" name="Straight Connector 63"/>
          <p:cNvCxnSpPr>
            <a:stCxn id="95" idx="1"/>
          </p:cNvCxnSpPr>
          <p:nvPr/>
        </p:nvCxnSpPr>
        <p:spPr bwMode="auto">
          <a:xfrm rot="10800000">
            <a:off x="5141594" y="3639548"/>
            <a:ext cx="2598758" cy="446188"/>
          </a:xfrm>
          <a:prstGeom prst="bentConnector3">
            <a:avLst>
              <a:gd name="adj1" fmla="val 99846"/>
            </a:avLst>
          </a:prstGeom>
          <a:noFill/>
          <a:ln w="9525" cap="flat" cmpd="sng" algn="ctr">
            <a:solidFill>
              <a:srgbClr val="C00000"/>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4" name="Rounded Rectangle 113"/>
          <p:cNvSpPr/>
          <p:nvPr/>
        </p:nvSpPr>
        <p:spPr bwMode="auto">
          <a:xfrm>
            <a:off x="161234" y="2272247"/>
            <a:ext cx="1296144" cy="210478"/>
          </a:xfrm>
          <a:prstGeom prst="roundRect">
            <a:avLst/>
          </a:prstGeom>
          <a:solidFill>
            <a:srgbClr val="FF99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Predicted Event</a:t>
            </a:r>
          </a:p>
        </p:txBody>
      </p:sp>
      <p:sp>
        <p:nvSpPr>
          <p:cNvPr id="121" name="Oval 120"/>
          <p:cNvSpPr/>
          <p:nvPr/>
        </p:nvSpPr>
        <p:spPr bwMode="auto">
          <a:xfrm>
            <a:off x="2079822" y="2326883"/>
            <a:ext cx="81910" cy="72345"/>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a:p>
        </p:txBody>
      </p:sp>
      <p:sp>
        <p:nvSpPr>
          <p:cNvPr id="122" name="TextBox 121"/>
          <p:cNvSpPr txBox="1"/>
          <p:nvPr/>
        </p:nvSpPr>
        <p:spPr>
          <a:xfrm>
            <a:off x="2642668" y="3367512"/>
            <a:ext cx="463268"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Requests</a:t>
            </a:r>
          </a:p>
        </p:txBody>
      </p:sp>
      <p:sp>
        <p:nvSpPr>
          <p:cNvPr id="123" name="TextBox 122"/>
          <p:cNvSpPr txBox="1"/>
          <p:nvPr/>
        </p:nvSpPr>
        <p:spPr>
          <a:xfrm>
            <a:off x="3993030" y="3871672"/>
            <a:ext cx="384721"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Invokes</a:t>
            </a:r>
          </a:p>
        </p:txBody>
      </p:sp>
      <p:sp>
        <p:nvSpPr>
          <p:cNvPr id="124" name="TextBox 123"/>
          <p:cNvSpPr txBox="1"/>
          <p:nvPr/>
        </p:nvSpPr>
        <p:spPr>
          <a:xfrm>
            <a:off x="2656467" y="2210692"/>
            <a:ext cx="384721" cy="123111"/>
          </a:xfrm>
          <a:prstGeom prst="rect">
            <a:avLst/>
          </a:prstGeom>
          <a:noFill/>
        </p:spPr>
        <p:txBody>
          <a:bodyPr wrap="none" lIns="0" tIns="0" rIns="0" bIns="0" rtlCol="0">
            <a:spAutoFit/>
          </a:bodyPr>
          <a:lstStyle/>
          <a:p>
            <a:r>
              <a:rPr lang="en-GB" sz="800" dirty="0">
                <a:solidFill>
                  <a:srgbClr val="CC00CC"/>
                </a:solidFill>
                <a:latin typeface="Arial" panose="020B0604020202020204" pitchFamily="34" charset="0"/>
                <a:cs typeface="Arial" panose="020B0604020202020204" pitchFamily="34" charset="0"/>
              </a:rPr>
              <a:t>Invokes</a:t>
            </a:r>
          </a:p>
        </p:txBody>
      </p:sp>
      <p:sp>
        <p:nvSpPr>
          <p:cNvPr id="125" name="TextBox 124"/>
          <p:cNvSpPr txBox="1"/>
          <p:nvPr/>
        </p:nvSpPr>
        <p:spPr>
          <a:xfrm>
            <a:off x="4227217" y="3116692"/>
            <a:ext cx="384721"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Invokes</a:t>
            </a:r>
          </a:p>
        </p:txBody>
      </p:sp>
      <p:sp>
        <p:nvSpPr>
          <p:cNvPr id="126" name="TextBox 125"/>
          <p:cNvSpPr txBox="1"/>
          <p:nvPr/>
        </p:nvSpPr>
        <p:spPr>
          <a:xfrm>
            <a:off x="2648351" y="2647104"/>
            <a:ext cx="556243"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References</a:t>
            </a:r>
          </a:p>
        </p:txBody>
      </p:sp>
      <p:sp>
        <p:nvSpPr>
          <p:cNvPr id="127" name="TextBox 126"/>
          <p:cNvSpPr txBox="1"/>
          <p:nvPr/>
        </p:nvSpPr>
        <p:spPr>
          <a:xfrm>
            <a:off x="2629321" y="4614409"/>
            <a:ext cx="556243"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References</a:t>
            </a:r>
          </a:p>
        </p:txBody>
      </p:sp>
      <p:sp>
        <p:nvSpPr>
          <p:cNvPr id="128" name="TextBox 127"/>
          <p:cNvSpPr txBox="1"/>
          <p:nvPr/>
        </p:nvSpPr>
        <p:spPr>
          <a:xfrm>
            <a:off x="6077694" y="3367512"/>
            <a:ext cx="439223"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Contains</a:t>
            </a:r>
          </a:p>
        </p:txBody>
      </p:sp>
      <p:sp>
        <p:nvSpPr>
          <p:cNvPr id="129" name="TextBox 128"/>
          <p:cNvSpPr txBox="1"/>
          <p:nvPr/>
        </p:nvSpPr>
        <p:spPr>
          <a:xfrm>
            <a:off x="6083070" y="2642320"/>
            <a:ext cx="439223"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Contains</a:t>
            </a:r>
          </a:p>
        </p:txBody>
      </p:sp>
      <p:sp>
        <p:nvSpPr>
          <p:cNvPr id="130" name="TextBox 129"/>
          <p:cNvSpPr txBox="1"/>
          <p:nvPr/>
        </p:nvSpPr>
        <p:spPr>
          <a:xfrm>
            <a:off x="6077692" y="4597125"/>
            <a:ext cx="439223"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Contains</a:t>
            </a:r>
          </a:p>
        </p:txBody>
      </p:sp>
      <p:sp>
        <p:nvSpPr>
          <p:cNvPr id="131" name="TextBox 130"/>
          <p:cNvSpPr txBox="1"/>
          <p:nvPr/>
        </p:nvSpPr>
        <p:spPr>
          <a:xfrm>
            <a:off x="6102050" y="3662973"/>
            <a:ext cx="389530" cy="123111"/>
          </a:xfrm>
          <a:prstGeom prst="rect">
            <a:avLst/>
          </a:prstGeom>
          <a:noFill/>
          <a:ln>
            <a:noFill/>
          </a:ln>
        </p:spPr>
        <p:txBody>
          <a:bodyPr wrap="none" lIns="0" tIns="0" rIns="0" bIns="0" rtlCol="0">
            <a:spAutoFit/>
          </a:bodyPr>
          <a:lstStyle/>
          <a:p>
            <a:r>
              <a:rPr lang="en-GB" sz="800" dirty="0">
                <a:solidFill>
                  <a:srgbClr val="C00000"/>
                </a:solidFill>
                <a:latin typeface="Arial" panose="020B0604020202020204" pitchFamily="34" charset="0"/>
                <a:cs typeface="Arial" panose="020B0604020202020204" pitchFamily="34" charset="0"/>
              </a:rPr>
              <a:t>Initiates</a:t>
            </a:r>
          </a:p>
        </p:txBody>
      </p:sp>
      <p:sp>
        <p:nvSpPr>
          <p:cNvPr id="132" name="TextBox 131"/>
          <p:cNvSpPr txBox="1"/>
          <p:nvPr/>
        </p:nvSpPr>
        <p:spPr>
          <a:xfrm>
            <a:off x="6102050" y="3930241"/>
            <a:ext cx="389530" cy="123111"/>
          </a:xfrm>
          <a:prstGeom prst="rect">
            <a:avLst/>
          </a:prstGeom>
          <a:noFill/>
          <a:ln>
            <a:noFill/>
          </a:ln>
        </p:spPr>
        <p:txBody>
          <a:bodyPr wrap="none" lIns="0" tIns="0" rIns="0" bIns="0" rtlCol="0">
            <a:spAutoFit/>
          </a:bodyPr>
          <a:lstStyle/>
          <a:p>
            <a:r>
              <a:rPr lang="en-GB" sz="800" dirty="0">
                <a:solidFill>
                  <a:srgbClr val="C00000"/>
                </a:solidFill>
                <a:latin typeface="Arial" panose="020B0604020202020204" pitchFamily="34" charset="0"/>
                <a:cs typeface="Arial" panose="020B0604020202020204" pitchFamily="34" charset="0"/>
              </a:rPr>
              <a:t>Initiates</a:t>
            </a:r>
          </a:p>
        </p:txBody>
      </p:sp>
      <p:sp>
        <p:nvSpPr>
          <p:cNvPr id="140" name="Rounded Rectangle 139"/>
          <p:cNvSpPr/>
          <p:nvPr/>
        </p:nvSpPr>
        <p:spPr bwMode="auto">
          <a:xfrm>
            <a:off x="7740352" y="4244784"/>
            <a:ext cx="1296144" cy="210478"/>
          </a:xfrm>
          <a:prstGeom prst="roundRect">
            <a:avLst/>
          </a:prstGeom>
          <a:solidFill>
            <a:srgbClr val="FF7C80"/>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Alert</a:t>
            </a:r>
          </a:p>
        </p:txBody>
      </p:sp>
      <p:sp>
        <p:nvSpPr>
          <p:cNvPr id="144" name="Oval 143"/>
          <p:cNvSpPr/>
          <p:nvPr/>
        </p:nvSpPr>
        <p:spPr bwMode="auto">
          <a:xfrm>
            <a:off x="6808047" y="4280185"/>
            <a:ext cx="108000" cy="108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dirty="0"/>
          </a:p>
        </p:txBody>
      </p:sp>
      <p:cxnSp>
        <p:nvCxnSpPr>
          <p:cNvPr id="141" name="Straight Connector 63"/>
          <p:cNvCxnSpPr>
            <a:stCxn id="7" idx="2"/>
            <a:endCxn id="140" idx="1"/>
          </p:cNvCxnSpPr>
          <p:nvPr/>
        </p:nvCxnSpPr>
        <p:spPr bwMode="auto">
          <a:xfrm rot="16200000" flipH="1">
            <a:off x="5831120" y="2440790"/>
            <a:ext cx="710477" cy="3107987"/>
          </a:xfrm>
          <a:prstGeom prst="bentConnector2">
            <a:avLst/>
          </a:prstGeom>
          <a:noFill/>
          <a:ln w="9525" cap="flat" cmpd="sng" algn="ctr">
            <a:solidFill>
              <a:srgbClr val="C00000"/>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5" name="TextBox 144"/>
          <p:cNvSpPr txBox="1"/>
          <p:nvPr/>
        </p:nvSpPr>
        <p:spPr>
          <a:xfrm>
            <a:off x="6102050" y="4216225"/>
            <a:ext cx="384721" cy="123111"/>
          </a:xfrm>
          <a:prstGeom prst="rect">
            <a:avLst/>
          </a:prstGeom>
          <a:noFill/>
          <a:ln>
            <a:noFill/>
          </a:ln>
        </p:spPr>
        <p:txBody>
          <a:bodyPr wrap="none" lIns="0" tIns="0" rIns="0" bIns="0" rtlCol="0">
            <a:spAutoFit/>
          </a:bodyPr>
          <a:lstStyle/>
          <a:p>
            <a:r>
              <a:rPr lang="en-GB" sz="800" dirty="0">
                <a:solidFill>
                  <a:srgbClr val="C00000"/>
                </a:solidFill>
                <a:latin typeface="Arial" panose="020B0604020202020204" pitchFamily="34" charset="0"/>
                <a:cs typeface="Arial" panose="020B0604020202020204" pitchFamily="34" charset="0"/>
              </a:rPr>
              <a:t>Invokes</a:t>
            </a:r>
          </a:p>
        </p:txBody>
      </p:sp>
      <p:sp>
        <p:nvSpPr>
          <p:cNvPr id="89" name="Oval 88"/>
          <p:cNvSpPr/>
          <p:nvPr/>
        </p:nvSpPr>
        <p:spPr bwMode="auto">
          <a:xfrm>
            <a:off x="2649041" y="4297341"/>
            <a:ext cx="108000" cy="108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a:p>
        </p:txBody>
      </p:sp>
      <p:sp>
        <p:nvSpPr>
          <p:cNvPr id="119" name="Oval 118"/>
          <p:cNvSpPr/>
          <p:nvPr/>
        </p:nvSpPr>
        <p:spPr bwMode="auto">
          <a:xfrm>
            <a:off x="2631033" y="4924644"/>
            <a:ext cx="108000" cy="108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a:p>
        </p:txBody>
      </p:sp>
      <p:sp>
        <p:nvSpPr>
          <p:cNvPr id="120" name="Oval 119"/>
          <p:cNvSpPr/>
          <p:nvPr/>
        </p:nvSpPr>
        <p:spPr bwMode="auto">
          <a:xfrm>
            <a:off x="2282986" y="2336323"/>
            <a:ext cx="81910" cy="72345"/>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a:p>
        </p:txBody>
      </p:sp>
      <p:cxnSp>
        <p:nvCxnSpPr>
          <p:cNvPr id="154" name="Elbow Connector 153"/>
          <p:cNvCxnSpPr>
            <a:stCxn id="7" idx="1"/>
            <a:endCxn id="9" idx="1"/>
          </p:cNvCxnSpPr>
          <p:nvPr/>
        </p:nvCxnSpPr>
        <p:spPr bwMode="auto">
          <a:xfrm rot="10800000" flipH="1" flipV="1">
            <a:off x="3984292" y="3534307"/>
            <a:ext cx="5169" cy="1229614"/>
          </a:xfrm>
          <a:prstGeom prst="curvedConnector3">
            <a:avLst>
              <a:gd name="adj1" fmla="val -442251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8" name="TextBox 157"/>
          <p:cNvSpPr txBox="1"/>
          <p:nvPr/>
        </p:nvSpPr>
        <p:spPr>
          <a:xfrm>
            <a:off x="3201171" y="4056272"/>
            <a:ext cx="537006"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Constrains</a:t>
            </a:r>
          </a:p>
        </p:txBody>
      </p:sp>
      <p:sp>
        <p:nvSpPr>
          <p:cNvPr id="66" name="Rounded Rectangle 8"/>
          <p:cNvSpPr/>
          <p:nvPr/>
        </p:nvSpPr>
        <p:spPr bwMode="auto">
          <a:xfrm>
            <a:off x="3994227" y="5367449"/>
            <a:ext cx="1296144" cy="210478"/>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Planning Constraint</a:t>
            </a:r>
          </a:p>
        </p:txBody>
      </p:sp>
      <p:cxnSp>
        <p:nvCxnSpPr>
          <p:cNvPr id="19" name="Connector: Elbow 18"/>
          <p:cNvCxnSpPr>
            <a:stCxn id="66" idx="1"/>
          </p:cNvCxnSpPr>
          <p:nvPr/>
        </p:nvCxnSpPr>
        <p:spPr bwMode="auto">
          <a:xfrm rot="10800000">
            <a:off x="1927297" y="2000216"/>
            <a:ext cx="2066931" cy="3472473"/>
          </a:xfrm>
          <a:prstGeom prst="bentConnector2">
            <a:avLst/>
          </a:prstGeom>
          <a:noFill/>
          <a:ln w="9525" cap="flat" cmpd="sng" algn="ctr">
            <a:solidFill>
              <a:schemeClr val="tx1"/>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2" name="Oval 71"/>
          <p:cNvSpPr/>
          <p:nvPr/>
        </p:nvSpPr>
        <p:spPr bwMode="auto">
          <a:xfrm>
            <a:off x="1883722" y="2338683"/>
            <a:ext cx="81910" cy="72345"/>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a:p>
        </p:txBody>
      </p:sp>
      <p:sp>
        <p:nvSpPr>
          <p:cNvPr id="75" name="TextBox 74"/>
          <p:cNvSpPr txBox="1"/>
          <p:nvPr/>
        </p:nvSpPr>
        <p:spPr>
          <a:xfrm>
            <a:off x="2642668" y="5315848"/>
            <a:ext cx="463268"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Requests</a:t>
            </a:r>
          </a:p>
        </p:txBody>
      </p:sp>
      <p:cxnSp>
        <p:nvCxnSpPr>
          <p:cNvPr id="24" name="Straight Connector 23"/>
          <p:cNvCxnSpPr>
            <a:stCxn id="66" idx="0"/>
            <a:endCxn id="9" idx="2"/>
          </p:cNvCxnSpPr>
          <p:nvPr/>
        </p:nvCxnSpPr>
        <p:spPr bwMode="auto">
          <a:xfrm flipH="1" flipV="1">
            <a:off x="4637534" y="4869160"/>
            <a:ext cx="4765" cy="49828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9" name="TextBox 78"/>
          <p:cNvSpPr txBox="1"/>
          <p:nvPr/>
        </p:nvSpPr>
        <p:spPr>
          <a:xfrm>
            <a:off x="4683395" y="5076097"/>
            <a:ext cx="556243" cy="123111"/>
          </a:xfrm>
          <a:prstGeom prst="rect">
            <a:avLst/>
          </a:prstGeom>
          <a:noFill/>
        </p:spPr>
        <p:txBody>
          <a:bodyPr wrap="none" lIns="0" tIns="0" rIns="0" bIns="0" rtlCol="0">
            <a:spAutoFit/>
          </a:bodyPr>
          <a:lstStyle/>
          <a:p>
            <a:r>
              <a:rPr lang="en-GB" sz="800" dirty="0">
                <a:solidFill>
                  <a:prstClr val="black"/>
                </a:solidFill>
                <a:latin typeface="Arial" panose="020B0604020202020204" pitchFamily="34" charset="0"/>
                <a:cs typeface="Arial" panose="020B0604020202020204" pitchFamily="34" charset="0"/>
              </a:rPr>
              <a:t>References</a:t>
            </a:r>
          </a:p>
        </p:txBody>
      </p:sp>
      <p:cxnSp>
        <p:nvCxnSpPr>
          <p:cNvPr id="48" name="Straight Connector 63"/>
          <p:cNvCxnSpPr>
            <a:stCxn id="7" idx="0"/>
            <a:endCxn id="8" idx="2"/>
          </p:cNvCxnSpPr>
          <p:nvPr/>
        </p:nvCxnSpPr>
        <p:spPr bwMode="auto">
          <a:xfrm rot="16200000" flipV="1">
            <a:off x="4372970" y="3169672"/>
            <a:ext cx="518685" cy="107"/>
          </a:xfrm>
          <a:prstGeom prst="bentConnector3">
            <a:avLst>
              <a:gd name="adj1" fmla="val 50000"/>
            </a:avLst>
          </a:prstGeom>
          <a:noFill/>
          <a:ln w="9525" cap="flat" cmpd="sng" algn="ctr">
            <a:solidFill>
              <a:schemeClr val="tx1"/>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2" name="Arc 141"/>
          <p:cNvSpPr/>
          <p:nvPr/>
        </p:nvSpPr>
        <p:spPr bwMode="auto">
          <a:xfrm flipH="1">
            <a:off x="4033812" y="3587913"/>
            <a:ext cx="288032" cy="288000"/>
          </a:xfrm>
          <a:prstGeom prst="arc">
            <a:avLst>
              <a:gd name="adj1" fmla="val 19323400"/>
              <a:gd name="adj2" fmla="val 12887245"/>
            </a:avLst>
          </a:prstGeom>
          <a:noFill/>
          <a:ln w="9525" cap="flat" cmpd="sng" algn="ctr">
            <a:solidFill>
              <a:schemeClr val="tx1"/>
            </a:solidFill>
            <a:prstDash val="solid"/>
            <a:round/>
            <a:headEnd type="oval" w="lg" len="lg"/>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endParaRPr lang="en-GB"/>
          </a:p>
        </p:txBody>
      </p:sp>
      <p:sp>
        <p:nvSpPr>
          <p:cNvPr id="148" name="TextBox 147"/>
          <p:cNvSpPr txBox="1"/>
          <p:nvPr/>
        </p:nvSpPr>
        <p:spPr>
          <a:xfrm>
            <a:off x="326000" y="2027852"/>
            <a:ext cx="966611" cy="153888"/>
          </a:xfrm>
          <a:prstGeom prst="rect">
            <a:avLst/>
          </a:prstGeom>
          <a:noFill/>
        </p:spPr>
        <p:txBody>
          <a:bodyPr wrap="none" lIns="0" tIns="0" rIns="0" bIns="0" rtlCol="0">
            <a:spAutoFit/>
          </a:bodyPr>
          <a:lstStyle/>
          <a:p>
            <a:r>
              <a:rPr lang="en-GB" sz="1000" i="1" dirty="0">
                <a:solidFill>
                  <a:prstClr val="black"/>
                </a:solidFill>
                <a:latin typeface="Arial" panose="020B0604020202020204" pitchFamily="34" charset="0"/>
                <a:cs typeface="Arial" panose="020B0604020202020204" pitchFamily="34" charset="0"/>
              </a:rPr>
              <a:t>Navigation Data</a:t>
            </a:r>
            <a:endParaRPr lang="en-GB" sz="1050" i="1" dirty="0">
              <a:solidFill>
                <a:prstClr val="black"/>
              </a:solidFill>
              <a:latin typeface="Arial" panose="020B0604020202020204" pitchFamily="34" charset="0"/>
              <a:cs typeface="Arial" panose="020B0604020202020204" pitchFamily="34" charset="0"/>
            </a:endParaRPr>
          </a:p>
        </p:txBody>
      </p:sp>
      <p:sp>
        <p:nvSpPr>
          <p:cNvPr id="149" name="TextBox 148"/>
          <p:cNvSpPr txBox="1"/>
          <p:nvPr/>
        </p:nvSpPr>
        <p:spPr>
          <a:xfrm>
            <a:off x="8085456" y="3470666"/>
            <a:ext cx="605935" cy="153888"/>
          </a:xfrm>
          <a:prstGeom prst="rect">
            <a:avLst/>
          </a:prstGeom>
          <a:noFill/>
        </p:spPr>
        <p:txBody>
          <a:bodyPr wrap="none" lIns="0" tIns="0" rIns="0" bIns="0" rtlCol="0">
            <a:spAutoFit/>
          </a:bodyPr>
          <a:lstStyle/>
          <a:p>
            <a:r>
              <a:rPr lang="en-GB" sz="1000" i="1" dirty="0">
                <a:solidFill>
                  <a:prstClr val="black"/>
                </a:solidFill>
                <a:latin typeface="Arial" panose="020B0604020202020204" pitchFamily="34" charset="0"/>
                <a:cs typeface="Arial" panose="020B0604020202020204" pitchFamily="34" charset="0"/>
              </a:rPr>
              <a:t>M&amp;C Data</a:t>
            </a:r>
            <a:endParaRPr lang="en-GB" sz="1050" i="1" dirty="0">
              <a:solidFill>
                <a:prstClr val="black"/>
              </a:solidFill>
              <a:latin typeface="Arial" panose="020B0604020202020204" pitchFamily="34" charset="0"/>
              <a:cs typeface="Arial" panose="020B0604020202020204" pitchFamily="34" charset="0"/>
            </a:endParaRPr>
          </a:p>
        </p:txBody>
      </p:sp>
      <p:sp>
        <p:nvSpPr>
          <p:cNvPr id="150" name="Rounded Rectangle 29"/>
          <p:cNvSpPr/>
          <p:nvPr/>
        </p:nvSpPr>
        <p:spPr bwMode="auto">
          <a:xfrm>
            <a:off x="3984186" y="908721"/>
            <a:ext cx="1296144" cy="210478"/>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i="1" dirty="0">
                <a:solidFill>
                  <a:prstClr val="black"/>
                </a:solidFill>
                <a:latin typeface="Arial" panose="020B0604020202020204" pitchFamily="34" charset="0"/>
                <a:cs typeface="Arial" panose="020B0604020202020204" pitchFamily="34" charset="0"/>
              </a:rPr>
              <a:t>COM Activity</a:t>
            </a:r>
          </a:p>
        </p:txBody>
      </p:sp>
      <p:sp>
        <p:nvSpPr>
          <p:cNvPr id="152" name="Rounded Rectangle 58"/>
          <p:cNvSpPr/>
          <p:nvPr/>
        </p:nvSpPr>
        <p:spPr bwMode="auto">
          <a:xfrm>
            <a:off x="5458324" y="5930326"/>
            <a:ext cx="1296144" cy="210478"/>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i="1" dirty="0">
                <a:solidFill>
                  <a:prstClr val="black"/>
                </a:solidFill>
                <a:latin typeface="Arial" panose="020B0604020202020204" pitchFamily="34" charset="0"/>
                <a:cs typeface="Arial" panose="020B0604020202020204" pitchFamily="34" charset="0"/>
              </a:rPr>
              <a:t>COM State</a:t>
            </a:r>
          </a:p>
        </p:txBody>
      </p:sp>
      <p:sp>
        <p:nvSpPr>
          <p:cNvPr id="155" name="Rounded Rectangle 68"/>
          <p:cNvSpPr/>
          <p:nvPr/>
        </p:nvSpPr>
        <p:spPr bwMode="auto">
          <a:xfrm>
            <a:off x="5627899" y="908720"/>
            <a:ext cx="1296144" cy="210478"/>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Domain</a:t>
            </a:r>
          </a:p>
        </p:txBody>
      </p:sp>
      <p:cxnSp>
        <p:nvCxnSpPr>
          <p:cNvPr id="156" name="Elbow Connector 41"/>
          <p:cNvCxnSpPr>
            <a:stCxn id="150" idx="2"/>
            <a:endCxn id="6" idx="0"/>
          </p:cNvCxnSpPr>
          <p:nvPr/>
        </p:nvCxnSpPr>
        <p:spPr bwMode="auto">
          <a:xfrm rot="5400000">
            <a:off x="3155960" y="296517"/>
            <a:ext cx="653617" cy="2298980"/>
          </a:xfrm>
          <a:prstGeom prst="bentConnector3">
            <a:avLst>
              <a:gd name="adj1" fmla="val 50000"/>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1" name="Elbow Connector 41"/>
          <p:cNvCxnSpPr>
            <a:stCxn id="150" idx="2"/>
            <a:endCxn id="5" idx="0"/>
          </p:cNvCxnSpPr>
          <p:nvPr/>
        </p:nvCxnSpPr>
        <p:spPr bwMode="auto">
          <a:xfrm rot="16200000" flipH="1">
            <a:off x="5424211" y="327246"/>
            <a:ext cx="653618" cy="2237524"/>
          </a:xfrm>
          <a:prstGeom prst="bentConnector3">
            <a:avLst>
              <a:gd name="adj1" fmla="val 50000"/>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6" name="Oval 165"/>
          <p:cNvSpPr/>
          <p:nvPr/>
        </p:nvSpPr>
        <p:spPr bwMode="auto">
          <a:xfrm>
            <a:off x="2490838" y="2326883"/>
            <a:ext cx="81910" cy="72345"/>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endParaRPr lang="en-GB"/>
          </a:p>
        </p:txBody>
      </p:sp>
      <p:cxnSp>
        <p:nvCxnSpPr>
          <p:cNvPr id="115" name="Straight Connector 63"/>
          <p:cNvCxnSpPr>
            <a:endCxn id="114" idx="3"/>
          </p:cNvCxnSpPr>
          <p:nvPr/>
        </p:nvCxnSpPr>
        <p:spPr bwMode="auto">
          <a:xfrm rot="10800000">
            <a:off x="1457378" y="2377486"/>
            <a:ext cx="2728014" cy="315540"/>
          </a:xfrm>
          <a:prstGeom prst="bentConnector3">
            <a:avLst>
              <a:gd name="adj1" fmla="val 424"/>
            </a:avLst>
          </a:prstGeom>
          <a:noFill/>
          <a:ln w="9525" cap="flat" cmpd="sng" algn="ctr">
            <a:solidFill>
              <a:srgbClr val="CC00CC"/>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86" name="Straight Connector 185"/>
          <p:cNvCxnSpPr>
            <a:stCxn id="150" idx="2"/>
            <a:endCxn id="8" idx="0"/>
          </p:cNvCxnSpPr>
          <p:nvPr/>
        </p:nvCxnSpPr>
        <p:spPr bwMode="auto">
          <a:xfrm>
            <a:off x="4632258" y="1119199"/>
            <a:ext cx="0" cy="1580706"/>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87" name="Elbow Connector 70"/>
          <p:cNvCxnSpPr>
            <a:stCxn id="155" idx="2"/>
          </p:cNvCxnSpPr>
          <p:nvPr/>
        </p:nvCxnSpPr>
        <p:spPr bwMode="auto">
          <a:xfrm>
            <a:off x="6275971" y="1119198"/>
            <a:ext cx="222498" cy="653618"/>
          </a:xfrm>
          <a:prstGeom prst="straightConnector1">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88" name="Straight Connector 187"/>
          <p:cNvCxnSpPr>
            <a:stCxn id="155" idx="2"/>
          </p:cNvCxnSpPr>
          <p:nvPr/>
        </p:nvCxnSpPr>
        <p:spPr bwMode="auto">
          <a:xfrm flipH="1">
            <a:off x="5239638" y="1119198"/>
            <a:ext cx="1036333" cy="1573829"/>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89" name="Straight Connector 188"/>
          <p:cNvCxnSpPr>
            <a:stCxn id="155" idx="2"/>
          </p:cNvCxnSpPr>
          <p:nvPr/>
        </p:nvCxnSpPr>
        <p:spPr bwMode="auto">
          <a:xfrm flipH="1">
            <a:off x="5239638" y="1119198"/>
            <a:ext cx="1036333" cy="2309869"/>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0" name="Straight Connector 189"/>
          <p:cNvCxnSpPr>
            <a:stCxn id="155" idx="2"/>
          </p:cNvCxnSpPr>
          <p:nvPr/>
        </p:nvCxnSpPr>
        <p:spPr bwMode="auto">
          <a:xfrm flipH="1">
            <a:off x="5239638" y="1119198"/>
            <a:ext cx="1036333" cy="3539482"/>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1" name="Straight Connector 190"/>
          <p:cNvCxnSpPr>
            <a:stCxn id="155" idx="2"/>
            <a:endCxn id="6" idx="3"/>
          </p:cNvCxnSpPr>
          <p:nvPr/>
        </p:nvCxnSpPr>
        <p:spPr bwMode="auto">
          <a:xfrm flipH="1">
            <a:off x="2981350" y="1119198"/>
            <a:ext cx="3294621" cy="758857"/>
          </a:xfrm>
          <a:prstGeom prst="line">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5" name="Elbow Connector 41"/>
          <p:cNvCxnSpPr>
            <a:endCxn id="152" idx="0"/>
          </p:cNvCxnSpPr>
          <p:nvPr/>
        </p:nvCxnSpPr>
        <p:spPr bwMode="auto">
          <a:xfrm>
            <a:off x="4732709" y="4828133"/>
            <a:ext cx="1373687" cy="1102193"/>
          </a:xfrm>
          <a:prstGeom prst="bentConnector2">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Rounded Rectangle 8"/>
          <p:cNvSpPr/>
          <p:nvPr/>
        </p:nvSpPr>
        <p:spPr bwMode="auto">
          <a:xfrm>
            <a:off x="3989462" y="4658682"/>
            <a:ext cx="1296144" cy="210478"/>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Planning Resource</a:t>
            </a:r>
          </a:p>
        </p:txBody>
      </p:sp>
      <p:sp>
        <p:nvSpPr>
          <p:cNvPr id="153" name="Isosceles Triangle 152"/>
          <p:cNvSpPr/>
          <p:nvPr/>
        </p:nvSpPr>
        <p:spPr bwMode="auto">
          <a:xfrm flipV="1">
            <a:off x="6039040" y="5770604"/>
            <a:ext cx="126020" cy="154208"/>
          </a:xfrm>
          <a:prstGeom prst="triangle">
            <a:avLst/>
          </a:prstGeom>
          <a:solidFill>
            <a:schemeClr val="bg1"/>
          </a:solidFill>
          <a:ln w="9525" cap="flat" cmpd="sng" algn="ctr">
            <a:solidFill>
              <a:schemeClr val="bg1">
                <a:lumMod val="65000"/>
              </a:schemeClr>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endParaRPr lang="en-GB"/>
          </a:p>
        </p:txBody>
      </p:sp>
      <p:cxnSp>
        <p:nvCxnSpPr>
          <p:cNvPr id="83" name="Straight Connector 82"/>
          <p:cNvCxnSpPr>
            <a:stCxn id="150" idx="2"/>
          </p:cNvCxnSpPr>
          <p:nvPr/>
        </p:nvCxnSpPr>
        <p:spPr bwMode="auto">
          <a:xfrm rot="16200000" flipH="1">
            <a:off x="3731990" y="2019466"/>
            <a:ext cx="2309870" cy="509335"/>
          </a:xfrm>
          <a:prstGeom prst="bentConnector3">
            <a:avLst>
              <a:gd name="adj1" fmla="val 50000"/>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1" name="Isosceles Triangle 150"/>
          <p:cNvSpPr/>
          <p:nvPr/>
        </p:nvSpPr>
        <p:spPr bwMode="auto">
          <a:xfrm>
            <a:off x="4572000" y="1119199"/>
            <a:ext cx="126020" cy="154208"/>
          </a:xfrm>
          <a:prstGeom prst="triangle">
            <a:avLst/>
          </a:prstGeom>
          <a:solidFill>
            <a:schemeClr val="bg1"/>
          </a:solidFill>
          <a:ln w="9525" cap="flat" cmpd="sng" algn="ctr">
            <a:solidFill>
              <a:schemeClr val="bg1">
                <a:lumMod val="65000"/>
              </a:schemeClr>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endParaRPr lang="en-GB"/>
          </a:p>
        </p:txBody>
      </p:sp>
      <p:sp>
        <p:nvSpPr>
          <p:cNvPr id="73" name="Rectangle 72"/>
          <p:cNvSpPr/>
          <p:nvPr/>
        </p:nvSpPr>
        <p:spPr>
          <a:xfrm>
            <a:off x="138900" y="5548354"/>
            <a:ext cx="3492519" cy="830997"/>
          </a:xfrm>
          <a:prstGeom prst="rect">
            <a:avLst/>
          </a:prstGeom>
        </p:spPr>
        <p:txBody>
          <a:bodyPr wrap="square">
            <a:spAutoFit/>
          </a:bodyPr>
          <a:lstStyle/>
          <a:p>
            <a:r>
              <a:rPr kumimoji="1" lang="en-US" sz="1600" b="0" dirty="0" smtClean="0">
                <a:solidFill>
                  <a:srgbClr val="FF0000"/>
                </a:solidFill>
                <a:latin typeface="Arial" panose="020B0604020202020204" pitchFamily="34" charset="0"/>
                <a:ea typeface="ＭＳ Ｐゴシック" pitchFamily="34" charset="-128"/>
                <a:cs typeface="Arial" panose="020B0604020202020204" pitchFamily="34" charset="0"/>
              </a:rPr>
              <a:t>What is the relationship between these MPS Objects and the “SCCS” view of SM, SLE, CSTS?</a:t>
            </a:r>
            <a:endParaRPr lang="en-US" sz="1600" dirty="0">
              <a:solidFill>
                <a:srgbClr val="FF0000"/>
              </a:solidFill>
            </a:endParaRPr>
          </a:p>
        </p:txBody>
      </p:sp>
    </p:spTree>
    <p:extLst>
      <p:ext uri="{BB962C8B-B14F-4D97-AF65-F5344CB8AC3E}">
        <p14:creationId xmlns:p14="http://schemas.microsoft.com/office/powerpoint/2010/main" val="1588668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60" y="193729"/>
            <a:ext cx="7272932" cy="506412"/>
          </a:xfrm>
        </p:spPr>
        <p:txBody>
          <a:bodyPr/>
          <a:lstStyle/>
          <a:p>
            <a:r>
              <a:rPr lang="en-GB" dirty="0" smtClean="0"/>
              <a:t>Service View: Functions, Operations, Data</a:t>
            </a:r>
            <a:endParaRPr lang="en-GB" dirty="0"/>
          </a:p>
        </p:txBody>
      </p:sp>
      <p:graphicFrame>
        <p:nvGraphicFramePr>
          <p:cNvPr id="6" name="Table 5"/>
          <p:cNvGraphicFramePr>
            <a:graphicFrameLocks noGrp="1"/>
          </p:cNvGraphicFramePr>
          <p:nvPr>
            <p:extLst/>
          </p:nvPr>
        </p:nvGraphicFramePr>
        <p:xfrm>
          <a:off x="179512" y="908720"/>
          <a:ext cx="8856663" cy="4688150"/>
        </p:xfrm>
        <a:graphic>
          <a:graphicData uri="http://schemas.openxmlformats.org/drawingml/2006/table">
            <a:tbl>
              <a:tblPr firstRow="1" firstCol="1" bandRow="1"/>
              <a:tblGrid>
                <a:gridCol w="141702"/>
                <a:gridCol w="796150"/>
                <a:gridCol w="1032319"/>
                <a:gridCol w="1129633"/>
                <a:gridCol w="1208166"/>
                <a:gridCol w="1051099"/>
                <a:gridCol w="1774406"/>
                <a:gridCol w="1454580"/>
                <a:gridCol w="134304"/>
                <a:gridCol w="134304"/>
              </a:tblGrid>
              <a:tr h="122867">
                <a:tc>
                  <a:txBody>
                    <a:bodyPr/>
                    <a:lstStyle/>
                    <a:p>
                      <a:pPr>
                        <a:spcBef>
                          <a:spcPts val="300"/>
                        </a:spcBef>
                        <a:spcAft>
                          <a:spcPts val="300"/>
                        </a:spcAft>
                      </a:pPr>
                      <a:r>
                        <a:rPr lang="en-GB" sz="800" b="1">
                          <a:solidFill>
                            <a:srgbClr val="FFFFFF"/>
                          </a:solidFill>
                          <a:effectLst/>
                          <a:latin typeface="Arial"/>
                          <a:ea typeface="Times New Roman"/>
                          <a:cs typeface="Segoe UI"/>
                        </a:rPr>
                        <a:t>A</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Group</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Service</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Functions</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Operations</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Data</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Description</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Standards</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S</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c>
                  <a:txBody>
                    <a:bodyPr/>
                    <a:lstStyle/>
                    <a:p>
                      <a:pPr>
                        <a:spcBef>
                          <a:spcPts val="300"/>
                        </a:spcBef>
                        <a:spcAft>
                          <a:spcPts val="300"/>
                        </a:spcAft>
                      </a:pPr>
                      <a:r>
                        <a:rPr lang="en-GB" sz="800" b="1">
                          <a:solidFill>
                            <a:srgbClr val="FFFFFF"/>
                          </a:solidFill>
                          <a:effectLst/>
                          <a:latin typeface="Arial"/>
                          <a:ea typeface="Times New Roman"/>
                          <a:cs typeface="Segoe UI"/>
                        </a:rPr>
                        <a:t>D</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662382"/>
                    </a:solidFill>
                  </a:tcPr>
                </a:tc>
              </a:tr>
              <a:tr h="505120">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solidFill>
                      <a:srgbClr val="66FF99"/>
                    </a:solidFill>
                  </a:tcPr>
                </a:tc>
                <a:tc>
                  <a:txBody>
                    <a:bodyPr/>
                    <a:lstStyle/>
                    <a:p>
                      <a:pPr>
                        <a:spcBef>
                          <a:spcPts val="300"/>
                        </a:spcBef>
                        <a:spcAft>
                          <a:spcPts val="300"/>
                        </a:spcAft>
                      </a:pPr>
                      <a:r>
                        <a:rPr lang="en-GB" sz="800" b="1">
                          <a:effectLst/>
                          <a:latin typeface="Arial"/>
                          <a:ea typeface="Times New Roman"/>
                          <a:cs typeface="Segoe UI"/>
                        </a:rPr>
                        <a:t>MO COM</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tcPr>
                </a:tc>
                <a:tc>
                  <a:txBody>
                    <a:bodyPr/>
                    <a:lstStyle/>
                    <a:p>
                      <a:pPr>
                        <a:spcBef>
                          <a:spcPts val="300"/>
                        </a:spcBef>
                        <a:spcAft>
                          <a:spcPts val="300"/>
                        </a:spcAft>
                      </a:pPr>
                      <a:r>
                        <a:rPr lang="en-GB" sz="800" b="1">
                          <a:effectLst/>
                          <a:latin typeface="Arial"/>
                          <a:ea typeface="Times New Roman"/>
                          <a:cs typeface="Segoe UI"/>
                        </a:rPr>
                        <a:t>Archiving</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b="1">
                          <a:effectLst/>
                          <a:latin typeface="Arial"/>
                          <a:ea typeface="Times New Roman"/>
                          <a:cs typeface="Segoe UI"/>
                        </a:rPr>
                        <a:t>Ops. Archive</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&lt;any function&gt;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Store</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Update</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Query</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&lt;any COM obj&gt;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Generic archive service for MO services defined in terms of the Common Object Model [COM].</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MO Common Object Model</a:t>
                      </a:r>
                      <a:br>
                        <a:rPr lang="en-GB" sz="800">
                          <a:effectLst/>
                          <a:latin typeface="Arial"/>
                          <a:ea typeface="Times New Roman"/>
                          <a:cs typeface="Segoe UI"/>
                        </a:rPr>
                      </a:br>
                      <a:r>
                        <a:rPr lang="en-GB" sz="800">
                          <a:effectLst/>
                          <a:latin typeface="Arial"/>
                          <a:ea typeface="Times New Roman"/>
                          <a:cs typeface="Segoe UI"/>
                        </a:rPr>
                        <a:t>[CCSDS 521.1-B-1]</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a:noFill/>
                    </a:lnR>
                    <a:lnT w="12700" cap="flat" cmpd="sng" algn="ctr">
                      <a:solidFill>
                        <a:srgbClr val="7E7E7E"/>
                      </a:solidFill>
                      <a:prstDash val="solid"/>
                      <a:round/>
                      <a:headEnd type="none" w="med" len="med"/>
                      <a:tailEnd type="none" w="med" len="med"/>
                    </a:lnT>
                    <a:lnB>
                      <a:noFill/>
                    </a:lnB>
                    <a:solidFill>
                      <a:srgbClr val="0070C0"/>
                    </a:solidFill>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a:noFill/>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solidFill>
                      <a:srgbClr val="0070C0"/>
                    </a:solidFill>
                  </a:tcPr>
                </a:tc>
              </a:tr>
              <a:tr h="614335">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a:noFill/>
                    </a:lnB>
                    <a:solidFill>
                      <a:srgbClr val="B3A2C7"/>
                    </a:solidFill>
                  </a:tcPr>
                </a:tc>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a:noFill/>
                    </a:lnB>
                  </a:tcPr>
                </a:tc>
                <a:tc>
                  <a:txBody>
                    <a:bodyPr/>
                    <a:lstStyle/>
                    <a:p>
                      <a:pPr>
                        <a:spcBef>
                          <a:spcPts val="300"/>
                        </a:spcBef>
                        <a:spcAft>
                          <a:spcPts val="300"/>
                        </a:spcAft>
                      </a:pPr>
                      <a:r>
                        <a:rPr lang="en-GB" sz="800" b="1">
                          <a:effectLst/>
                          <a:latin typeface="Arial"/>
                          <a:ea typeface="Times New Roman"/>
                          <a:cs typeface="Segoe UI"/>
                        </a:rPr>
                        <a:t>Activity Tracking</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&lt;any function&gt;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Publish/Subscribe</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&lt;any Activity&gt;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Activities are COM objects that have a limited duration. The service provides a mechanism  to report progress/status and uses the COM Event service.</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a:noFill/>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a:noFill/>
                    </a:lnR>
                    <a:lnT>
                      <a:noFill/>
                    </a:lnT>
                    <a:lnB>
                      <a:noFill/>
                    </a:lnB>
                    <a:solidFill>
                      <a:srgbClr val="0070C0"/>
                    </a:solidFill>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a:noFill/>
                    </a:lnL>
                    <a:lnR w="12700" cap="flat" cmpd="sng" algn="ctr">
                      <a:solidFill>
                        <a:srgbClr val="7E7E7E"/>
                      </a:solidFill>
                      <a:prstDash val="solid"/>
                      <a:round/>
                      <a:headEnd type="none" w="med" len="med"/>
                      <a:tailEnd type="none" w="med" len="med"/>
                    </a:lnR>
                    <a:lnT>
                      <a:noFill/>
                    </a:lnT>
                    <a:lnB>
                      <a:noFill/>
                    </a:lnB>
                    <a:solidFill>
                      <a:srgbClr val="0070C0"/>
                    </a:solidFill>
                  </a:tcPr>
                </a:tc>
              </a:tr>
              <a:tr h="491468">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solidFill>
                      <a:srgbClr val="B3A2C7"/>
                    </a:solidFill>
                  </a:tcPr>
                </a:tc>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b="1">
                          <a:effectLst/>
                          <a:latin typeface="Arial"/>
                          <a:ea typeface="Times New Roman"/>
                          <a:cs typeface="Segoe UI"/>
                        </a:rPr>
                        <a:t>Event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&lt;any function&gt;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Publish/Subscribe</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&lt;any Event&gt;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Events are COM objects that represent an occurrence at a point in time.  Each service can define the Events it supports.</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a:noFill/>
                    </a:lnR>
                    <a:lnT>
                      <a:noFill/>
                    </a:lnT>
                    <a:lnB w="12700" cap="flat" cmpd="sng" algn="ctr">
                      <a:solidFill>
                        <a:srgbClr val="7E7E7E"/>
                      </a:solidFill>
                      <a:prstDash val="solid"/>
                      <a:round/>
                      <a:headEnd type="none" w="med" len="med"/>
                      <a:tailEnd type="none" w="med" len="med"/>
                    </a:lnB>
                    <a:solidFill>
                      <a:srgbClr val="0070C0"/>
                    </a:solidFill>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a:noFill/>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solidFill>
                      <a:srgbClr val="0070C0"/>
                    </a:solidFill>
                  </a:tcPr>
                </a:tc>
              </a:tr>
              <a:tr h="696246">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solidFill>
                      <a:srgbClr val="B3A2C7"/>
                    </a:solidFill>
                  </a:tcPr>
                </a:tc>
                <a:tc>
                  <a:txBody>
                    <a:bodyPr/>
                    <a:lstStyle/>
                    <a:p>
                      <a:pPr>
                        <a:spcBef>
                          <a:spcPts val="300"/>
                        </a:spcBef>
                        <a:spcAft>
                          <a:spcPts val="300"/>
                        </a:spcAft>
                      </a:pPr>
                      <a:r>
                        <a:rPr lang="en-GB" sz="800" b="1">
                          <a:effectLst/>
                          <a:latin typeface="Arial"/>
                          <a:ea typeface="Times New Roman"/>
                          <a:cs typeface="Segoe UI"/>
                        </a:rPr>
                        <a:t>MO Common</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tcPr>
                </a:tc>
                <a:tc>
                  <a:txBody>
                    <a:bodyPr/>
                    <a:lstStyle/>
                    <a:p>
                      <a:pPr>
                        <a:spcBef>
                          <a:spcPts val="300"/>
                        </a:spcBef>
                        <a:spcAft>
                          <a:spcPts val="300"/>
                        </a:spcAft>
                      </a:pPr>
                      <a:r>
                        <a:rPr lang="en-GB" sz="800" b="1">
                          <a:effectLst/>
                          <a:latin typeface="Arial"/>
                          <a:ea typeface="Times New Roman"/>
                          <a:cs typeface="Segoe UI"/>
                        </a:rPr>
                        <a:t>Directory</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b="1">
                          <a:effectLst/>
                          <a:latin typeface="Arial"/>
                          <a:ea typeface="Times New Roman"/>
                          <a:cs typeface="Segoe UI"/>
                        </a:rPr>
                        <a:t>Service Directory</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&lt;any function&gt;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Publish Provider</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Withdraw Provider</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Lookup Provider</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Get Service XML</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Service Descriptor</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Allows Providers to publish information about the services they provide; and Consumers to query the Service Directory and retrieve Service XML descriptors.</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MO Common Services</a:t>
                      </a:r>
                      <a:br>
                        <a:rPr lang="en-GB" sz="800">
                          <a:effectLst/>
                          <a:latin typeface="Arial"/>
                          <a:ea typeface="Times New Roman"/>
                          <a:cs typeface="Segoe UI"/>
                        </a:rPr>
                      </a:br>
                      <a:r>
                        <a:rPr lang="en-GB" sz="800">
                          <a:effectLst/>
                          <a:latin typeface="Arial"/>
                          <a:ea typeface="Times New Roman"/>
                          <a:cs typeface="Segoe UI"/>
                        </a:rPr>
                        <a:t>[CCSDS 522.0-R-n]</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a:noFill/>
                    </a:lnR>
                    <a:lnT w="12700" cap="flat" cmpd="sng" algn="ctr">
                      <a:solidFill>
                        <a:srgbClr val="7E7E7E"/>
                      </a:solidFill>
                      <a:prstDash val="solid"/>
                      <a:round/>
                      <a:headEnd type="none" w="med" len="med"/>
                      <a:tailEnd type="none" w="med" len="med"/>
                    </a:lnT>
                    <a:lnB>
                      <a:noFill/>
                    </a:lnB>
                    <a:solidFill>
                      <a:srgbClr val="FF0000"/>
                    </a:solidFill>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a:noFill/>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a:noFill/>
                    </a:lnB>
                    <a:solidFill>
                      <a:srgbClr val="FF0000"/>
                    </a:solidFill>
                  </a:tcPr>
                </a:tc>
              </a:tr>
              <a:tr h="696246">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a:noFill/>
                    </a:lnB>
                    <a:solidFill>
                      <a:srgbClr val="B3A2C7"/>
                    </a:solidFill>
                  </a:tcPr>
                </a:tc>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a:noFill/>
                    </a:lnB>
                  </a:tcPr>
                </a:tc>
                <a:tc>
                  <a:txBody>
                    <a:bodyPr/>
                    <a:lstStyle/>
                    <a:p>
                      <a:pPr>
                        <a:spcBef>
                          <a:spcPts val="300"/>
                        </a:spcBef>
                        <a:spcAft>
                          <a:spcPts val="300"/>
                        </a:spcAft>
                      </a:pPr>
                      <a:r>
                        <a:rPr lang="en-GB" sz="800" b="1">
                          <a:effectLst/>
                          <a:latin typeface="Arial"/>
                          <a:ea typeface="Times New Roman"/>
                          <a:cs typeface="Segoe UI"/>
                        </a:rPr>
                        <a:t>Login</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b="1">
                          <a:effectLst/>
                          <a:latin typeface="Arial"/>
                          <a:ea typeface="Times New Roman"/>
                          <a:cs typeface="Segoe UI"/>
                        </a:rPr>
                        <a:t>Login and Authentication</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&lt;any function&gt;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Login</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Logout</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Report Available Roles</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Handover to other User</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Authentication Credentials</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Common login service for submission of authentication details to a deployment specific security system.  Integrated with Access Control aspect of MO MAL.</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a:noFill/>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a:noFill/>
                    </a:lnR>
                    <a:lnT>
                      <a:noFill/>
                    </a:lnT>
                    <a:lnB>
                      <a:noFill/>
                    </a:lnB>
                    <a:solidFill>
                      <a:srgbClr val="FF0000"/>
                    </a:solidFill>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a:noFill/>
                    </a:lnL>
                    <a:lnR w="12700" cap="flat" cmpd="sng" algn="ctr">
                      <a:solidFill>
                        <a:srgbClr val="7E7E7E"/>
                      </a:solidFill>
                      <a:prstDash val="solid"/>
                      <a:round/>
                      <a:headEnd type="none" w="med" len="med"/>
                      <a:tailEnd type="none" w="med" len="med"/>
                    </a:lnR>
                    <a:lnT>
                      <a:noFill/>
                    </a:lnT>
                    <a:lnB>
                      <a:noFill/>
                    </a:lnB>
                    <a:solidFill>
                      <a:srgbClr val="FF0000"/>
                    </a:solidFill>
                  </a:tcPr>
                </a:tc>
              </a:tr>
              <a:tr h="1488056">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solidFill>
                      <a:srgbClr val="FFC000"/>
                    </a:solidFill>
                  </a:tcPr>
                </a:tc>
                <a:tc>
                  <a:txBody>
                    <a:bodyPr/>
                    <a:lstStyle/>
                    <a:p>
                      <a:pPr>
                        <a:spcBef>
                          <a:spcPts val="300"/>
                        </a:spcBef>
                        <a:spcAft>
                          <a:spcPts val="300"/>
                        </a:spcAft>
                      </a:pPr>
                      <a:r>
                        <a:rPr lang="en-GB" sz="800" b="1">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b="1">
                          <a:effectLst/>
                          <a:latin typeface="Arial"/>
                          <a:ea typeface="Times New Roman"/>
                          <a:cs typeface="Segoe UI"/>
                        </a:rPr>
                        <a:t>Configuration</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b="1">
                          <a:effectLst/>
                          <a:latin typeface="Arial"/>
                          <a:ea typeface="Times New Roman"/>
                          <a:cs typeface="Segoe UI"/>
                        </a:rPr>
                        <a:t>Configuration Management &amp; Distribution</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&lt;any function&gt;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Activate</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List</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Get Current </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Get XML</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Add</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Remove</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Store Current</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Store XML</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Configurations</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XML Configurations</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&lt;any Config Data&gt;</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Configurations can be hard-coded, use bespoke configuration data, or a standard COM service configuration.</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Service consumers can activate predefined configurations of a service provder; and list, get, add, remove and store current configurations.</a:t>
                      </a:r>
                      <a:endParaRPr lang="en-GB" sz="800">
                        <a:effectLst/>
                        <a:latin typeface="Segoe UI"/>
                        <a:ea typeface="Times New Roman"/>
                        <a:cs typeface="Segoe UI"/>
                      </a:endParaRPr>
                    </a:p>
                    <a:p>
                      <a:pPr>
                        <a:spcBef>
                          <a:spcPts val="300"/>
                        </a:spcBef>
                        <a:spcAft>
                          <a:spcPts val="300"/>
                        </a:spcAft>
                      </a:pPr>
                      <a:r>
                        <a:rPr lang="en-GB" sz="800">
                          <a:effectLst/>
                          <a:latin typeface="Arial"/>
                          <a:ea typeface="Times New Roman"/>
                          <a:cs typeface="Segoe UI"/>
                        </a:rPr>
                        <a:t>It also defines a standardised XML representation for configurations.</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61433" marR="61433" marT="0" marB="0">
                    <a:lnL w="1270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tcPr>
                </a:tc>
                <a:tc>
                  <a:txBody>
                    <a:bodyPr/>
                    <a:lstStyle/>
                    <a:p>
                      <a:pPr>
                        <a:spcBef>
                          <a:spcPts val="300"/>
                        </a:spcBef>
                        <a:spcAft>
                          <a:spcPts val="300"/>
                        </a:spcAft>
                      </a:pPr>
                      <a:r>
                        <a:rPr lang="en-GB" sz="800">
                          <a:effectLst/>
                          <a:latin typeface="Arial"/>
                          <a:ea typeface="Times New Roman"/>
                          <a:cs typeface="Segoe UI"/>
                        </a:rPr>
                        <a:t> </a:t>
                      </a:r>
                      <a:endParaRPr lang="en-GB" sz="800">
                        <a:effectLst/>
                        <a:latin typeface="Segoe UI"/>
                        <a:ea typeface="Times New Roman"/>
                        <a:cs typeface="Segoe UI"/>
                      </a:endParaRPr>
                    </a:p>
                  </a:txBody>
                  <a:tcPr marL="32423" marR="32423" marT="0" marB="0">
                    <a:lnL w="12700" cap="flat" cmpd="sng" algn="ctr">
                      <a:solidFill>
                        <a:srgbClr val="7E7E7E"/>
                      </a:solidFill>
                      <a:prstDash val="solid"/>
                      <a:round/>
                      <a:headEnd type="none" w="med" len="med"/>
                      <a:tailEnd type="none" w="med" len="med"/>
                    </a:lnL>
                    <a:lnR>
                      <a:noFill/>
                    </a:lnR>
                    <a:lnT>
                      <a:noFill/>
                    </a:lnT>
                    <a:lnB w="12700" cap="flat" cmpd="sng" algn="ctr">
                      <a:solidFill>
                        <a:srgbClr val="7E7E7E"/>
                      </a:solidFill>
                      <a:prstDash val="solid"/>
                      <a:round/>
                      <a:headEnd type="none" w="med" len="med"/>
                      <a:tailEnd type="none" w="med" len="med"/>
                    </a:lnB>
                    <a:solidFill>
                      <a:srgbClr val="FF0000"/>
                    </a:solidFill>
                  </a:tcPr>
                </a:tc>
                <a:tc>
                  <a:txBody>
                    <a:bodyPr/>
                    <a:lstStyle/>
                    <a:p>
                      <a:pPr>
                        <a:spcBef>
                          <a:spcPts val="300"/>
                        </a:spcBef>
                        <a:spcAft>
                          <a:spcPts val="300"/>
                        </a:spcAft>
                      </a:pPr>
                      <a:r>
                        <a:rPr lang="en-GB" sz="800" dirty="0">
                          <a:effectLst/>
                          <a:latin typeface="Arial"/>
                          <a:ea typeface="Times New Roman"/>
                          <a:cs typeface="Segoe UI"/>
                        </a:rPr>
                        <a:t> </a:t>
                      </a:r>
                      <a:endParaRPr lang="en-GB" sz="800" dirty="0">
                        <a:effectLst/>
                        <a:latin typeface="Segoe UI"/>
                        <a:ea typeface="Times New Roman"/>
                        <a:cs typeface="Segoe UI"/>
                      </a:endParaRPr>
                    </a:p>
                  </a:txBody>
                  <a:tcPr marL="32423" marR="32423" marT="0" marB="0">
                    <a:lnL>
                      <a:noFill/>
                    </a:lnL>
                    <a:lnR w="12700" cap="flat" cmpd="sng" algn="ctr">
                      <a:solidFill>
                        <a:srgbClr val="7E7E7E"/>
                      </a:solidFill>
                      <a:prstDash val="solid"/>
                      <a:round/>
                      <a:headEnd type="none" w="med" len="med"/>
                      <a:tailEnd type="none" w="med" len="med"/>
                    </a:lnR>
                    <a:lnT>
                      <a:noFill/>
                    </a:lnT>
                    <a:lnB w="12700" cap="flat" cmpd="sng" algn="ctr">
                      <a:solidFill>
                        <a:srgbClr val="7E7E7E"/>
                      </a:solidFill>
                      <a:prstDash val="solid"/>
                      <a:round/>
                      <a:headEnd type="none" w="med" len="med"/>
                      <a:tailEnd type="none" w="med" len="med"/>
                    </a:lnB>
                    <a:solidFill>
                      <a:srgbClr val="FF0000"/>
                    </a:solidFill>
                  </a:tcPr>
                </a:tc>
              </a:tr>
            </a:tbl>
          </a:graphicData>
        </a:graphic>
      </p:graphicFrame>
      <p:graphicFrame>
        <p:nvGraphicFramePr>
          <p:cNvPr id="9" name="Object 8"/>
          <p:cNvGraphicFramePr>
            <a:graphicFrameLocks noChangeAspect="1"/>
          </p:cNvGraphicFramePr>
          <p:nvPr>
            <p:extLst/>
          </p:nvPr>
        </p:nvGraphicFramePr>
        <p:xfrm>
          <a:off x="8100392" y="5661248"/>
          <a:ext cx="914400" cy="771525"/>
        </p:xfrm>
        <a:graphic>
          <a:graphicData uri="http://schemas.openxmlformats.org/presentationml/2006/ole">
            <mc:AlternateContent xmlns:mc="http://schemas.openxmlformats.org/markup-compatibility/2006">
              <mc:Choice xmlns:v="urn:schemas-microsoft-com:vml" Requires="v">
                <p:oleObj spid="_x0000_s5160"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8100392" y="566124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68986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Physical </a:t>
            </a:r>
            <a:r>
              <a:rPr lang="en-GB" dirty="0" smtClean="0"/>
              <a:t>User Node Types</a:t>
            </a:r>
            <a:endParaRPr lang="en-GB" dirty="0"/>
          </a:p>
        </p:txBody>
      </p:sp>
      <p:sp>
        <p:nvSpPr>
          <p:cNvPr id="3" name="Content Placeholder 2"/>
          <p:cNvSpPr>
            <a:spLocks noGrp="1"/>
          </p:cNvSpPr>
          <p:nvPr>
            <p:ph idx="1"/>
          </p:nvPr>
        </p:nvSpPr>
        <p:spPr>
          <a:xfrm>
            <a:off x="446856" y="1084698"/>
            <a:ext cx="8229600" cy="5301487"/>
          </a:xfrm>
        </p:spPr>
        <p:txBody>
          <a:bodyPr/>
          <a:lstStyle/>
          <a:p>
            <a:r>
              <a:rPr lang="en-GB" sz="2400" dirty="0" smtClean="0"/>
              <a:t>Space User Nodes:</a:t>
            </a:r>
          </a:p>
          <a:p>
            <a:pPr lvl="1"/>
            <a:r>
              <a:rPr lang="en-GB" sz="2000" dirty="0" smtClean="0"/>
              <a:t>Spacecraft</a:t>
            </a:r>
          </a:p>
          <a:p>
            <a:pPr lvl="1"/>
            <a:r>
              <a:rPr lang="en-GB" sz="2000" dirty="0"/>
              <a:t>Lander/Rover</a:t>
            </a:r>
          </a:p>
          <a:p>
            <a:pPr lvl="1"/>
            <a:r>
              <a:rPr lang="en-GB" sz="2000" dirty="0"/>
              <a:t>Relay</a:t>
            </a:r>
          </a:p>
          <a:p>
            <a:pPr lvl="1"/>
            <a:r>
              <a:rPr lang="en-GB" sz="2000" dirty="0"/>
              <a:t>Habitat / </a:t>
            </a:r>
            <a:r>
              <a:rPr lang="en-GB" sz="2000" dirty="0" smtClean="0"/>
              <a:t>Suit</a:t>
            </a:r>
          </a:p>
          <a:p>
            <a:pPr lvl="1"/>
            <a:r>
              <a:rPr lang="en-GB" sz="2000" dirty="0" smtClean="0">
                <a:solidFill>
                  <a:srgbClr val="FF0000"/>
                </a:solidFill>
              </a:rPr>
              <a:t>Payload / </a:t>
            </a:r>
            <a:r>
              <a:rPr lang="en-GB" sz="2000" dirty="0" smtClean="0">
                <a:solidFill>
                  <a:srgbClr val="FF0000"/>
                </a:solidFill>
              </a:rPr>
              <a:t>instrument ?</a:t>
            </a:r>
            <a:endParaRPr lang="en-GB" sz="2000" dirty="0">
              <a:solidFill>
                <a:srgbClr val="FF0000"/>
              </a:solidFill>
            </a:endParaRPr>
          </a:p>
          <a:p>
            <a:endParaRPr lang="en-GB" sz="2400" dirty="0" smtClean="0"/>
          </a:p>
          <a:p>
            <a:r>
              <a:rPr lang="en-GB" sz="2400" dirty="0" smtClean="0"/>
              <a:t>Earth User Nodes:</a:t>
            </a:r>
          </a:p>
          <a:p>
            <a:pPr lvl="1"/>
            <a:r>
              <a:rPr lang="en-GB" sz="2000" dirty="0" smtClean="0"/>
              <a:t>Mission Operations Centre [MOC]</a:t>
            </a:r>
          </a:p>
          <a:p>
            <a:pPr lvl="1"/>
            <a:r>
              <a:rPr lang="en-GB" sz="2000" dirty="0" smtClean="0">
                <a:solidFill>
                  <a:srgbClr val="FF0000"/>
                </a:solidFill>
              </a:rPr>
              <a:t>PI / </a:t>
            </a:r>
            <a:r>
              <a:rPr lang="en-GB" sz="2000" dirty="0" smtClean="0"/>
              <a:t>Payload Operations Centre [POC]</a:t>
            </a:r>
          </a:p>
          <a:p>
            <a:pPr lvl="1"/>
            <a:r>
              <a:rPr lang="en-GB" sz="2000" dirty="0" smtClean="0"/>
              <a:t>Navigation Services Centre [NSC]</a:t>
            </a:r>
          </a:p>
          <a:p>
            <a:pPr lvl="1"/>
            <a:r>
              <a:rPr lang="en-GB" sz="2000" dirty="0" smtClean="0"/>
              <a:t>Data Processing Centre [DPC]</a:t>
            </a:r>
          </a:p>
          <a:p>
            <a:pPr lvl="1"/>
            <a:r>
              <a:rPr lang="en-GB" sz="2000" dirty="0" smtClean="0"/>
              <a:t>Data Archive Centre [DAC]</a:t>
            </a:r>
          </a:p>
          <a:p>
            <a:pPr lvl="1"/>
            <a:r>
              <a:rPr lang="en-GB" sz="2000" dirty="0" smtClean="0"/>
              <a:t>Spacecraft Manufacturer [SCM]</a:t>
            </a:r>
          </a:p>
          <a:p>
            <a:pPr lvl="1"/>
            <a:r>
              <a:rPr lang="en-GB" sz="2000" dirty="0" smtClean="0">
                <a:solidFill>
                  <a:srgbClr val="FF0000"/>
                </a:solidFill>
              </a:rPr>
              <a:t>Launch / training site ?</a:t>
            </a:r>
          </a:p>
          <a:p>
            <a:pPr lvl="1"/>
            <a:endParaRPr lang="en-GB" sz="2000" dirty="0" smtClean="0"/>
          </a:p>
          <a:p>
            <a:pPr lvl="1"/>
            <a:r>
              <a:rPr lang="en-GB" sz="2000" dirty="0" smtClean="0"/>
              <a:t>Many kinds of users, external to the systems</a:t>
            </a:r>
          </a:p>
        </p:txBody>
      </p:sp>
      <p:sp>
        <p:nvSpPr>
          <p:cNvPr id="6" name="Rectangle 5"/>
          <p:cNvSpPr/>
          <p:nvPr/>
        </p:nvSpPr>
        <p:spPr>
          <a:xfrm>
            <a:off x="4414145" y="1124744"/>
            <a:ext cx="4262311" cy="1169551"/>
          </a:xfrm>
          <a:prstGeom prst="rect">
            <a:avLst/>
          </a:prstGeom>
        </p:spPr>
        <p:txBody>
          <a:bodyPr wrap="square">
            <a:spAutoFit/>
          </a:bodyPr>
          <a:lstStyle/>
          <a:p>
            <a:r>
              <a:rPr lang="en-GB" sz="1400" dirty="0" smtClean="0">
                <a:solidFill>
                  <a:srgbClr val="FF0000"/>
                </a:solidFill>
              </a:rPr>
              <a:t>Not clear that we need these Space </a:t>
            </a:r>
            <a:r>
              <a:rPr lang="en-GB" sz="1400" dirty="0">
                <a:solidFill>
                  <a:srgbClr val="FF0000"/>
                </a:solidFill>
              </a:rPr>
              <a:t>U</a:t>
            </a:r>
            <a:r>
              <a:rPr lang="en-GB" sz="1400" dirty="0" smtClean="0">
                <a:solidFill>
                  <a:srgbClr val="FF0000"/>
                </a:solidFill>
              </a:rPr>
              <a:t>ser </a:t>
            </a:r>
            <a:r>
              <a:rPr lang="en-GB" sz="1400" dirty="0">
                <a:solidFill>
                  <a:srgbClr val="FF0000"/>
                </a:solidFill>
              </a:rPr>
              <a:t>N</a:t>
            </a:r>
            <a:r>
              <a:rPr lang="en-GB" sz="1400" dirty="0" smtClean="0">
                <a:solidFill>
                  <a:srgbClr val="FF0000"/>
                </a:solidFill>
              </a:rPr>
              <a:t>ode type distinctions for MO and SOIS.  It does not appears that they are different from the MO point of view.  Leave them in only to record that we are aware of these different classes of users.</a:t>
            </a:r>
            <a:endParaRPr lang="en-US" sz="1400" dirty="0">
              <a:solidFill>
                <a:srgbClr val="FF0000"/>
              </a:solidFill>
            </a:endParaRPr>
          </a:p>
        </p:txBody>
      </p:sp>
    </p:spTree>
    <p:extLst>
      <p:ext uri="{BB962C8B-B14F-4D97-AF65-F5344CB8AC3E}">
        <p14:creationId xmlns:p14="http://schemas.microsoft.com/office/powerpoint/2010/main" val="1290308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975593" y="141888"/>
            <a:ext cx="7272932" cy="506412"/>
          </a:xfrm>
        </p:spPr>
        <p:txBody>
          <a:bodyPr/>
          <a:lstStyle/>
          <a:p>
            <a:r>
              <a:rPr lang="en-US" sz="2000" dirty="0"/>
              <a:t>Generic SSI Building Block and </a:t>
            </a:r>
            <a:r>
              <a:rPr lang="en-US" sz="2000" dirty="0" smtClean="0"/>
              <a:t>Functions - Physical</a:t>
            </a:r>
            <a:endParaRPr lang="en-US" sz="2000" dirty="0"/>
          </a:p>
        </p:txBody>
      </p:sp>
      <p:sp>
        <p:nvSpPr>
          <p:cNvPr id="9219" name="コンテンツ プレースホルダ 2"/>
          <p:cNvSpPr>
            <a:spLocks noGrp="1"/>
          </p:cNvSpPr>
          <p:nvPr>
            <p:ph idx="4294967295"/>
          </p:nvPr>
        </p:nvSpPr>
        <p:spPr>
          <a:xfrm>
            <a:off x="356830" y="857059"/>
            <a:ext cx="7772400" cy="739968"/>
          </a:xfrm>
          <a:prstGeom prst="rect">
            <a:avLst/>
          </a:prstGeom>
        </p:spPr>
        <p:txBody>
          <a:bodyPr/>
          <a:lstStyle/>
          <a:p>
            <a:pPr eaLnBrk="1" hangingPunct="1"/>
            <a:r>
              <a:rPr lang="en-US" altLang="ja-JP" sz="2000" dirty="0" smtClean="0"/>
              <a:t>This </a:t>
            </a:r>
            <a:r>
              <a:rPr lang="en-US" altLang="ja-JP" sz="2000" dirty="0" smtClean="0">
                <a:solidFill>
                  <a:srgbClr val="FF0000"/>
                </a:solidFill>
              </a:rPr>
              <a:t>generic SSI </a:t>
            </a:r>
            <a:r>
              <a:rPr lang="en-US" altLang="ja-JP" sz="2000" dirty="0" smtClean="0"/>
              <a:t>node type will </a:t>
            </a:r>
            <a:r>
              <a:rPr lang="en-US" altLang="ja-JP" sz="2000" smtClean="0"/>
              <a:t>be specialized as needed for different MO Node types</a:t>
            </a:r>
            <a:endParaRPr lang="en-US" altLang="ja-JP" sz="2000" dirty="0" smtClean="0"/>
          </a:p>
          <a:p>
            <a:pPr eaLnBrk="1" hangingPunct="1"/>
            <a:endParaRPr lang="ja-JP" altLang="en-US" sz="2000" dirty="0" smtClean="0"/>
          </a:p>
        </p:txBody>
      </p:sp>
      <p:grpSp>
        <p:nvGrpSpPr>
          <p:cNvPr id="2" name="Group 1"/>
          <p:cNvGrpSpPr/>
          <p:nvPr/>
        </p:nvGrpSpPr>
        <p:grpSpPr>
          <a:xfrm>
            <a:off x="660315" y="2074863"/>
            <a:ext cx="8089902" cy="4178300"/>
            <a:chOff x="660315" y="2074863"/>
            <a:chExt cx="8089902" cy="4178300"/>
          </a:xfrm>
        </p:grpSpPr>
        <p:sp>
          <p:nvSpPr>
            <p:cNvPr id="9221" name="直方体 3"/>
            <p:cNvSpPr>
              <a:spLocks noChangeArrowheads="1"/>
            </p:cNvSpPr>
            <p:nvPr/>
          </p:nvSpPr>
          <p:spPr bwMode="auto">
            <a:xfrm>
              <a:off x="1556756" y="2074863"/>
              <a:ext cx="6336238" cy="4178300"/>
            </a:xfrm>
            <a:prstGeom prst="cube">
              <a:avLst>
                <a:gd name="adj" fmla="val 11176"/>
              </a:avLst>
            </a:prstGeom>
            <a:solidFill>
              <a:srgbClr val="CCFF66"/>
            </a:solidFill>
            <a:ln w="9525">
              <a:solidFill>
                <a:schemeClr val="tx1"/>
              </a:solidFill>
              <a:round/>
              <a:headEnd/>
              <a:tailEnd/>
            </a:ln>
          </p:spPr>
          <p:txBody>
            <a:bodyPr lIns="0" tIns="0" rIns="0" bIns="0" anchor="ctr"/>
            <a:lstStyle/>
            <a:p>
              <a:pPr fontAlgn="base">
                <a:spcBef>
                  <a:spcPct val="0"/>
                </a:spcBef>
                <a:spcAft>
                  <a:spcPct val="0"/>
                </a:spcAft>
              </a:pPr>
              <a:endParaRPr kumimoji="1" lang="ja-JP" altLang="en-US" sz="2400">
                <a:solidFill>
                  <a:srgbClr val="000000"/>
                </a:solidFill>
                <a:ea typeface="ＭＳ Ｐゴシック" pitchFamily="34" charset="-128"/>
                <a:cs typeface="Helvetica" pitchFamily="34" charset="0"/>
              </a:endParaRPr>
            </a:p>
          </p:txBody>
        </p:sp>
        <p:sp>
          <p:nvSpPr>
            <p:cNvPr id="9222" name="Text Box 1255"/>
            <p:cNvSpPr txBox="1">
              <a:spLocks noChangeArrowheads="1"/>
            </p:cNvSpPr>
            <p:nvPr/>
          </p:nvSpPr>
          <p:spPr bwMode="auto">
            <a:xfrm>
              <a:off x="3542883" y="2151063"/>
              <a:ext cx="2262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50000"/>
                </a:spcBef>
                <a:spcAft>
                  <a:spcPct val="0"/>
                </a:spcAft>
              </a:pPr>
              <a:r>
                <a:rPr lang="en-US" altLang="ja-JP" b="1">
                  <a:solidFill>
                    <a:srgbClr val="000000"/>
                  </a:solidFill>
                  <a:latin typeface="Arial"/>
                  <a:ea typeface="Osaka"/>
                  <a:cs typeface="Helvetica" pitchFamily="34" charset="0"/>
                </a:rPr>
                <a:t>Generic SSI Node</a:t>
              </a:r>
            </a:p>
          </p:txBody>
        </p:sp>
        <p:sp>
          <p:nvSpPr>
            <p:cNvPr id="9223" name="円/楕円 18"/>
            <p:cNvSpPr>
              <a:spLocks noChangeArrowheads="1"/>
            </p:cNvSpPr>
            <p:nvPr/>
          </p:nvSpPr>
          <p:spPr bwMode="auto">
            <a:xfrm>
              <a:off x="3769915" y="4862513"/>
              <a:ext cx="1689240" cy="477837"/>
            </a:xfrm>
            <a:prstGeom prst="ellipse">
              <a:avLst/>
            </a:prstGeom>
            <a:pattFill prst="pct70">
              <a:fgClr>
                <a:srgbClr val="3366FF"/>
              </a:fgClr>
              <a:bgClr>
                <a:srgbClr val="FFFFFF"/>
              </a:bgClr>
            </a:patt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Routing</a:t>
              </a:r>
              <a:endParaRPr kumimoji="1" lang="ja-JP" altLang="en-US" sz="1600">
                <a:solidFill>
                  <a:srgbClr val="000000"/>
                </a:solidFill>
                <a:ea typeface="ＭＳ Ｐゴシック" pitchFamily="34" charset="-128"/>
                <a:cs typeface="Helvetica" pitchFamily="34" charset="0"/>
              </a:endParaRPr>
            </a:p>
          </p:txBody>
        </p:sp>
        <p:sp>
          <p:nvSpPr>
            <p:cNvPr id="9224" name="円/楕円 19"/>
            <p:cNvSpPr>
              <a:spLocks noChangeArrowheads="1"/>
            </p:cNvSpPr>
            <p:nvPr/>
          </p:nvSpPr>
          <p:spPr bwMode="auto">
            <a:xfrm>
              <a:off x="2129891" y="2841625"/>
              <a:ext cx="2113139" cy="519113"/>
            </a:xfrm>
            <a:prstGeom prst="ellipse">
              <a:avLst/>
            </a:prstGeom>
            <a:solidFill>
              <a:srgbClr val="FF99CC"/>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Application 1</a:t>
              </a:r>
              <a:endParaRPr kumimoji="1" lang="ja-JP" altLang="en-US" sz="1600">
                <a:solidFill>
                  <a:srgbClr val="000000"/>
                </a:solidFill>
                <a:ea typeface="ＭＳ Ｐゴシック" pitchFamily="34" charset="-128"/>
                <a:cs typeface="Helvetica" pitchFamily="34" charset="0"/>
              </a:endParaRPr>
            </a:p>
          </p:txBody>
        </p:sp>
        <p:sp>
          <p:nvSpPr>
            <p:cNvPr id="9225" name="円/楕円 20"/>
            <p:cNvSpPr>
              <a:spLocks noChangeArrowheads="1"/>
            </p:cNvSpPr>
            <p:nvPr/>
          </p:nvSpPr>
          <p:spPr bwMode="auto">
            <a:xfrm>
              <a:off x="4924123" y="2841625"/>
              <a:ext cx="2111550" cy="519113"/>
            </a:xfrm>
            <a:prstGeom prst="ellipse">
              <a:avLst/>
            </a:prstGeom>
            <a:solidFill>
              <a:srgbClr val="FF99CC"/>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Application 2</a:t>
              </a:r>
              <a:endParaRPr kumimoji="1" lang="ja-JP" altLang="en-US" sz="1600">
                <a:solidFill>
                  <a:srgbClr val="000000"/>
                </a:solidFill>
                <a:ea typeface="ＭＳ Ｐゴシック" pitchFamily="34" charset="-128"/>
                <a:cs typeface="Helvetica" pitchFamily="34" charset="0"/>
              </a:endParaRPr>
            </a:p>
          </p:txBody>
        </p:sp>
        <p:cxnSp>
          <p:nvCxnSpPr>
            <p:cNvPr id="9226" name="直線コネクタ 21"/>
            <p:cNvCxnSpPr>
              <a:cxnSpLocks noChangeShapeType="1"/>
              <a:stCxn id="9223" idx="2"/>
              <a:endCxn id="9235" idx="6"/>
            </p:cNvCxnSpPr>
            <p:nvPr/>
          </p:nvCxnSpPr>
          <p:spPr bwMode="auto">
            <a:xfrm rot="10800000" flipV="1">
              <a:off x="3673069" y="5102225"/>
              <a:ext cx="96846" cy="11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27" name="直線コネクタ 23"/>
            <p:cNvCxnSpPr>
              <a:cxnSpLocks noChangeShapeType="1"/>
              <a:stCxn id="9223" idx="6"/>
              <a:endCxn id="9236" idx="2"/>
            </p:cNvCxnSpPr>
            <p:nvPr/>
          </p:nvCxnSpPr>
          <p:spPr bwMode="auto">
            <a:xfrm flipV="1">
              <a:off x="5459156" y="5099050"/>
              <a:ext cx="107959"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28" name="直線コネクタ 27"/>
            <p:cNvCxnSpPr>
              <a:cxnSpLocks noChangeShapeType="1"/>
            </p:cNvCxnSpPr>
            <p:nvPr/>
          </p:nvCxnSpPr>
          <p:spPr bwMode="auto">
            <a:xfrm rot="16200000" flipH="1">
              <a:off x="1706089" y="4518026"/>
              <a:ext cx="2314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29" name="直線コネクタ 29"/>
            <p:cNvCxnSpPr>
              <a:cxnSpLocks noChangeShapeType="1"/>
              <a:stCxn id="9239" idx="3"/>
              <a:endCxn id="9235" idx="7"/>
            </p:cNvCxnSpPr>
            <p:nvPr/>
          </p:nvCxnSpPr>
          <p:spPr bwMode="auto">
            <a:xfrm rot="5400000">
              <a:off x="3400007" y="4672006"/>
              <a:ext cx="244475" cy="1746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30" name="直線コネクタ 31"/>
            <p:cNvCxnSpPr>
              <a:cxnSpLocks noChangeShapeType="1"/>
              <a:stCxn id="9239" idx="5"/>
              <a:endCxn id="9236" idx="1"/>
            </p:cNvCxnSpPr>
            <p:nvPr/>
          </p:nvCxnSpPr>
          <p:spPr bwMode="auto">
            <a:xfrm rot="16200000" flipH="1">
              <a:off x="5632217" y="4684707"/>
              <a:ext cx="220662" cy="1254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31" name="直線コネクタ 37"/>
            <p:cNvCxnSpPr>
              <a:cxnSpLocks noChangeShapeType="1"/>
            </p:cNvCxnSpPr>
            <p:nvPr/>
          </p:nvCxnSpPr>
          <p:spPr bwMode="auto">
            <a:xfrm rot="5400000">
              <a:off x="5244126" y="4493419"/>
              <a:ext cx="2265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32" name="直線コネクタ 38"/>
            <p:cNvCxnSpPr>
              <a:cxnSpLocks noChangeShapeType="1"/>
              <a:stCxn id="9239" idx="4"/>
              <a:endCxn id="9223" idx="0"/>
            </p:cNvCxnSpPr>
            <p:nvPr/>
          </p:nvCxnSpPr>
          <p:spPr bwMode="auto">
            <a:xfrm rot="5400000">
              <a:off x="4544686" y="4762500"/>
              <a:ext cx="169863" cy="30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233" name="円/楕円 95"/>
            <p:cNvSpPr>
              <a:spLocks noChangeArrowheads="1"/>
            </p:cNvSpPr>
            <p:nvPr/>
          </p:nvSpPr>
          <p:spPr bwMode="auto">
            <a:xfrm>
              <a:off x="3098801" y="3605213"/>
              <a:ext cx="3060496" cy="38258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dirty="0">
                  <a:solidFill>
                    <a:srgbClr val="000000"/>
                  </a:solidFill>
                  <a:ea typeface="ＭＳ Ｐゴシック" pitchFamily="34" charset="-128"/>
                  <a:cs typeface="Helvetica" pitchFamily="34" charset="0"/>
                </a:rPr>
                <a:t>Element Management</a:t>
              </a:r>
              <a:endParaRPr kumimoji="1" lang="ja-JP" altLang="en-US" sz="1600" dirty="0">
                <a:solidFill>
                  <a:srgbClr val="000000"/>
                </a:solidFill>
                <a:ea typeface="ＭＳ Ｐゴシック" pitchFamily="34" charset="-128"/>
                <a:cs typeface="Helvetica" pitchFamily="34" charset="0"/>
              </a:endParaRPr>
            </a:p>
          </p:txBody>
        </p:sp>
        <p:cxnSp>
          <p:nvCxnSpPr>
            <p:cNvPr id="9234" name="直線コネクタ 96"/>
            <p:cNvCxnSpPr>
              <a:cxnSpLocks noChangeShapeType="1"/>
            </p:cNvCxnSpPr>
            <p:nvPr/>
          </p:nvCxnSpPr>
          <p:spPr bwMode="auto">
            <a:xfrm rot="5400000">
              <a:off x="4474837" y="4144963"/>
              <a:ext cx="3286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235" name="円/楕円 5"/>
            <p:cNvSpPr>
              <a:spLocks noChangeArrowheads="1"/>
            </p:cNvSpPr>
            <p:nvPr/>
          </p:nvSpPr>
          <p:spPr bwMode="auto">
            <a:xfrm>
              <a:off x="2053685" y="4786313"/>
              <a:ext cx="1619385" cy="652462"/>
            </a:xfrm>
            <a:prstGeom prst="ellipse">
              <a:avLst/>
            </a:prstGeom>
            <a:solidFill>
              <a:srgbClr val="3366FF"/>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Network A Processing</a:t>
              </a:r>
              <a:endParaRPr kumimoji="1" lang="ja-JP" altLang="en-US" sz="1600">
                <a:solidFill>
                  <a:srgbClr val="000000"/>
                </a:solidFill>
                <a:ea typeface="ＭＳ Ｐゴシック" pitchFamily="34" charset="-128"/>
                <a:cs typeface="Helvetica" pitchFamily="34" charset="0"/>
              </a:endParaRPr>
            </a:p>
          </p:txBody>
        </p:sp>
        <p:sp>
          <p:nvSpPr>
            <p:cNvPr id="9236" name="円/楕円 5"/>
            <p:cNvSpPr>
              <a:spLocks noChangeArrowheads="1"/>
            </p:cNvSpPr>
            <p:nvPr/>
          </p:nvSpPr>
          <p:spPr bwMode="auto">
            <a:xfrm>
              <a:off x="5567115" y="4757738"/>
              <a:ext cx="1619385" cy="682625"/>
            </a:xfrm>
            <a:prstGeom prst="ellipse">
              <a:avLst/>
            </a:prstGeom>
            <a:solidFill>
              <a:srgbClr val="3366FF"/>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Network B Processing</a:t>
              </a:r>
              <a:endParaRPr kumimoji="1" lang="ja-JP" altLang="en-US" sz="1600">
                <a:solidFill>
                  <a:srgbClr val="000000"/>
                </a:solidFill>
                <a:ea typeface="ＭＳ Ｐゴシック" pitchFamily="34" charset="-128"/>
                <a:cs typeface="Helvetica" pitchFamily="34" charset="0"/>
              </a:endParaRPr>
            </a:p>
          </p:txBody>
        </p:sp>
        <p:sp>
          <p:nvSpPr>
            <p:cNvPr id="9239" name="円/楕円 17"/>
            <p:cNvSpPr>
              <a:spLocks noChangeArrowheads="1"/>
            </p:cNvSpPr>
            <p:nvPr/>
          </p:nvSpPr>
          <p:spPr bwMode="auto">
            <a:xfrm>
              <a:off x="3180903" y="4310063"/>
              <a:ext cx="2927593" cy="382587"/>
            </a:xfrm>
            <a:prstGeom prst="ellipse">
              <a:avLst/>
            </a:prstGeom>
            <a:solidFill>
              <a:srgbClr val="FB7317"/>
            </a:solidFill>
            <a:ln w="9525">
              <a:solidFill>
                <a:schemeClr val="tx1"/>
              </a:solidFill>
              <a:round/>
              <a:headEnd/>
              <a:tailEnd/>
            </a:ln>
          </p:spPr>
          <p:txBody>
            <a:bodyPr lIns="0" tIns="0" rIns="0" bIns="0" anchor="ctr"/>
            <a:lstStyle/>
            <a:p>
              <a:pPr algn="ctr" fontAlgn="base">
                <a:spcBef>
                  <a:spcPct val="0"/>
                </a:spcBef>
                <a:spcAft>
                  <a:spcPct val="0"/>
                </a:spcAft>
              </a:pPr>
              <a:r>
                <a:rPr kumimoji="1" lang="en-US" altLang="ja-JP" sz="1600">
                  <a:solidFill>
                    <a:srgbClr val="000000"/>
                  </a:solidFill>
                  <a:ea typeface="ＭＳ Ｐゴシック" pitchFamily="34" charset="-128"/>
                  <a:cs typeface="Helvetica" pitchFamily="34" charset="0"/>
                </a:rPr>
                <a:t>Network Management</a:t>
              </a:r>
              <a:endParaRPr kumimoji="1" lang="ja-JP" altLang="en-US" sz="1600">
                <a:solidFill>
                  <a:srgbClr val="000000"/>
                </a:solidFill>
                <a:ea typeface="ＭＳ Ｐゴシック" pitchFamily="34" charset="-128"/>
                <a:cs typeface="Helvetica" pitchFamily="34" charset="0"/>
              </a:endParaRPr>
            </a:p>
          </p:txBody>
        </p:sp>
        <p:sp>
          <p:nvSpPr>
            <p:cNvPr id="29" name="Can 28"/>
            <p:cNvSpPr/>
            <p:nvPr/>
          </p:nvSpPr>
          <p:spPr bwMode="auto">
            <a:xfrm>
              <a:off x="6597652" y="3884613"/>
              <a:ext cx="588964" cy="552450"/>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fontAlgn="base">
                <a:spcBef>
                  <a:spcPct val="0"/>
                </a:spcBef>
                <a:spcAft>
                  <a:spcPct val="0"/>
                </a:spcAft>
                <a:defRPr/>
              </a:pPr>
              <a:r>
                <a:rPr kumimoji="1" lang="en-US" sz="1200" dirty="0">
                  <a:solidFill>
                    <a:srgbClr val="000000"/>
                  </a:solidFill>
                  <a:ea typeface="ＭＳ Ｐゴシック" charset="-128"/>
                  <a:cs typeface="Helvetica"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Helvetica" pitchFamily="34" charset="0"/>
                </a:rPr>
                <a:t>Store</a:t>
              </a:r>
            </a:p>
          </p:txBody>
        </p:sp>
        <p:cxnSp>
          <p:nvCxnSpPr>
            <p:cNvPr id="9241" name="直線コネクタ 21"/>
            <p:cNvCxnSpPr>
              <a:cxnSpLocks noChangeShapeType="1"/>
              <a:endCxn id="29" idx="3"/>
            </p:cNvCxnSpPr>
            <p:nvPr/>
          </p:nvCxnSpPr>
          <p:spPr bwMode="auto">
            <a:xfrm flipV="1">
              <a:off x="6740374" y="4437063"/>
              <a:ext cx="150826" cy="349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42" name="直線コネクタ 7"/>
            <p:cNvCxnSpPr>
              <a:cxnSpLocks noChangeShapeType="1"/>
            </p:cNvCxnSpPr>
            <p:nvPr/>
          </p:nvCxnSpPr>
          <p:spPr bwMode="auto">
            <a:xfrm flipH="1">
              <a:off x="841370" y="5857875"/>
              <a:ext cx="1371714"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43" name="Text Box 1255"/>
            <p:cNvSpPr txBox="1">
              <a:spLocks noChangeArrowheads="1"/>
            </p:cNvSpPr>
            <p:nvPr/>
          </p:nvSpPr>
          <p:spPr bwMode="auto">
            <a:xfrm>
              <a:off x="660315" y="5557898"/>
              <a:ext cx="1003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50000"/>
                </a:spcBef>
                <a:spcAft>
                  <a:spcPct val="0"/>
                </a:spcAft>
              </a:pPr>
              <a:r>
                <a:rPr lang="en-US" altLang="ja-JP" dirty="0">
                  <a:solidFill>
                    <a:srgbClr val="000000"/>
                  </a:solidFill>
                  <a:latin typeface="Arial"/>
                  <a:ea typeface="Osaka"/>
                  <a:cs typeface="Helvetica" pitchFamily="34" charset="0"/>
                </a:rPr>
                <a:t>Link </a:t>
              </a:r>
              <a:br>
                <a:rPr lang="en-US" altLang="ja-JP" dirty="0">
                  <a:solidFill>
                    <a:srgbClr val="000000"/>
                  </a:solidFill>
                  <a:latin typeface="Arial"/>
                  <a:ea typeface="Osaka"/>
                  <a:cs typeface="Helvetica" pitchFamily="34" charset="0"/>
                </a:rPr>
              </a:br>
              <a:r>
                <a:rPr lang="en-US" altLang="ja-JP" dirty="0">
                  <a:solidFill>
                    <a:srgbClr val="000000"/>
                  </a:solidFill>
                  <a:latin typeface="Arial"/>
                  <a:ea typeface="Osaka"/>
                  <a:cs typeface="Helvetica" pitchFamily="34" charset="0"/>
                </a:rPr>
                <a:t>Type A</a:t>
              </a:r>
              <a:endParaRPr lang="en-US" altLang="ja-JP" sz="2000" dirty="0">
                <a:solidFill>
                  <a:srgbClr val="000000"/>
                </a:solidFill>
                <a:latin typeface="Arial"/>
                <a:ea typeface="Osaka"/>
                <a:cs typeface="Helvetica" pitchFamily="34" charset="0"/>
              </a:endParaRPr>
            </a:p>
          </p:txBody>
        </p:sp>
        <p:sp>
          <p:nvSpPr>
            <p:cNvPr id="9244" name="Text Box 1255"/>
            <p:cNvSpPr txBox="1">
              <a:spLocks noChangeArrowheads="1"/>
            </p:cNvSpPr>
            <p:nvPr/>
          </p:nvSpPr>
          <p:spPr bwMode="auto">
            <a:xfrm>
              <a:off x="7746834" y="5557898"/>
              <a:ext cx="1003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50000"/>
                </a:spcBef>
                <a:spcAft>
                  <a:spcPct val="0"/>
                </a:spcAft>
              </a:pPr>
              <a:r>
                <a:rPr lang="en-US" altLang="ja-JP" dirty="0">
                  <a:solidFill>
                    <a:srgbClr val="000000"/>
                  </a:solidFill>
                  <a:latin typeface="Arial"/>
                  <a:ea typeface="Osaka"/>
                  <a:cs typeface="Helvetica" pitchFamily="34" charset="0"/>
                </a:rPr>
                <a:t>Link </a:t>
              </a:r>
              <a:br>
                <a:rPr lang="en-US" altLang="ja-JP" dirty="0">
                  <a:solidFill>
                    <a:srgbClr val="000000"/>
                  </a:solidFill>
                  <a:latin typeface="Arial"/>
                  <a:ea typeface="Osaka"/>
                  <a:cs typeface="Helvetica" pitchFamily="34" charset="0"/>
                </a:rPr>
              </a:br>
              <a:r>
                <a:rPr lang="en-US" altLang="ja-JP" dirty="0">
                  <a:solidFill>
                    <a:srgbClr val="000000"/>
                  </a:solidFill>
                  <a:latin typeface="Arial"/>
                  <a:ea typeface="Osaka"/>
                  <a:cs typeface="Helvetica" pitchFamily="34" charset="0"/>
                </a:rPr>
                <a:t>Type B</a:t>
              </a:r>
              <a:endParaRPr lang="en-US" altLang="ja-JP" sz="2000" dirty="0">
                <a:solidFill>
                  <a:srgbClr val="000000"/>
                </a:solidFill>
                <a:latin typeface="Arial"/>
                <a:ea typeface="Osaka"/>
                <a:cs typeface="Helvetica" pitchFamily="34" charset="0"/>
              </a:endParaRPr>
            </a:p>
          </p:txBody>
        </p:sp>
        <p:cxnSp>
          <p:nvCxnSpPr>
            <p:cNvPr id="9245" name="直線コネクタ 16"/>
            <p:cNvCxnSpPr>
              <a:cxnSpLocks noChangeShapeType="1"/>
            </p:cNvCxnSpPr>
            <p:nvPr/>
          </p:nvCxnSpPr>
          <p:spPr bwMode="auto">
            <a:xfrm rot="10800000">
              <a:off x="7133156" y="5856288"/>
              <a:ext cx="1463162" cy="1587"/>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6" name="円/楕円 54"/>
            <p:cNvSpPr>
              <a:spLocks noChangeArrowheads="1"/>
            </p:cNvSpPr>
            <p:nvPr/>
          </p:nvSpPr>
          <p:spPr bwMode="auto">
            <a:xfrm>
              <a:off x="4721224" y="5626100"/>
              <a:ext cx="2416178" cy="463550"/>
            </a:xfrm>
            <a:prstGeom prst="ellipse">
              <a:avLst/>
            </a:prstGeom>
            <a:solidFill>
              <a:schemeClr val="accent1">
                <a:lumMod val="75000"/>
              </a:schemeClr>
            </a:solidFill>
            <a:ln w="9525">
              <a:solidFill>
                <a:schemeClr val="tx1"/>
              </a:solidFill>
              <a:round/>
              <a:headEnd/>
              <a:tailEnd/>
            </a:ln>
          </p:spPr>
          <p:txBody>
            <a:bodyPr lIns="0" tIns="0" rIns="0" bIns="0" anchor="ctr"/>
            <a:lstStyle/>
            <a:p>
              <a:pPr algn="ctr" fontAlgn="base">
                <a:spcBef>
                  <a:spcPct val="0"/>
                </a:spcBef>
                <a:spcAft>
                  <a:spcPct val="0"/>
                </a:spcAft>
                <a:defRPr/>
              </a:pPr>
              <a:r>
                <a:rPr kumimoji="1" lang="en-US" altLang="ja-JP" sz="1600" dirty="0">
                  <a:solidFill>
                    <a:srgbClr val="000000"/>
                  </a:solidFill>
                  <a:ea typeface="ＭＳ Ｐゴシック" charset="0"/>
                  <a:cs typeface="Helvetica" pitchFamily="34" charset="0"/>
                </a:rPr>
                <a:t>Link B Processing</a:t>
              </a:r>
              <a:endParaRPr kumimoji="1" lang="ja-JP" altLang="en-US" sz="1600">
                <a:solidFill>
                  <a:srgbClr val="000000"/>
                </a:solidFill>
                <a:ea typeface="ＭＳ Ｐゴシック" charset="0"/>
                <a:cs typeface="Helvetica" pitchFamily="34" charset="0"/>
              </a:endParaRPr>
            </a:p>
          </p:txBody>
        </p:sp>
        <p:sp>
          <p:nvSpPr>
            <p:cNvPr id="37" name="円/楕円 5"/>
            <p:cNvSpPr>
              <a:spLocks noChangeArrowheads="1"/>
            </p:cNvSpPr>
            <p:nvPr/>
          </p:nvSpPr>
          <p:spPr bwMode="auto">
            <a:xfrm>
              <a:off x="2130421" y="5626100"/>
              <a:ext cx="2416178" cy="463550"/>
            </a:xfrm>
            <a:prstGeom prst="ellipse">
              <a:avLst/>
            </a:prstGeom>
            <a:solidFill>
              <a:schemeClr val="accent1">
                <a:lumMod val="75000"/>
              </a:schemeClr>
            </a:solidFill>
            <a:ln w="9525">
              <a:solidFill>
                <a:schemeClr val="tx1"/>
              </a:solidFill>
              <a:round/>
              <a:headEnd/>
              <a:tailEnd/>
            </a:ln>
          </p:spPr>
          <p:txBody>
            <a:bodyPr lIns="0" tIns="0" rIns="0" bIns="0" anchor="ctr"/>
            <a:lstStyle/>
            <a:p>
              <a:pPr algn="ctr" fontAlgn="base">
                <a:spcBef>
                  <a:spcPct val="0"/>
                </a:spcBef>
                <a:spcAft>
                  <a:spcPct val="0"/>
                </a:spcAft>
                <a:defRPr/>
              </a:pPr>
              <a:r>
                <a:rPr kumimoji="1" lang="en-US" altLang="ja-JP" sz="1600" dirty="0">
                  <a:solidFill>
                    <a:srgbClr val="000000"/>
                  </a:solidFill>
                  <a:ea typeface="ＭＳ Ｐゴシック" charset="0"/>
                  <a:cs typeface="Helvetica" pitchFamily="34" charset="0"/>
                </a:rPr>
                <a:t>Link A Processing</a:t>
              </a:r>
              <a:endParaRPr kumimoji="1" lang="ja-JP" altLang="en-US" sz="1600">
                <a:solidFill>
                  <a:srgbClr val="000000"/>
                </a:solidFill>
                <a:ea typeface="ＭＳ Ｐゴシック" charset="0"/>
                <a:cs typeface="Helvetica" pitchFamily="34" charset="0"/>
              </a:endParaRPr>
            </a:p>
          </p:txBody>
        </p:sp>
        <p:cxnSp>
          <p:nvCxnSpPr>
            <p:cNvPr id="34" name="直線コネクタ 29"/>
            <p:cNvCxnSpPr>
              <a:cxnSpLocks noChangeShapeType="1"/>
              <a:stCxn id="9233" idx="3"/>
            </p:cNvCxnSpPr>
            <p:nvPr/>
          </p:nvCxnSpPr>
          <p:spPr bwMode="auto">
            <a:xfrm flipH="1">
              <a:off x="3098801" y="3931771"/>
              <a:ext cx="448199" cy="8545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 name="直線コネクタ 29"/>
            <p:cNvCxnSpPr>
              <a:cxnSpLocks noChangeShapeType="1"/>
              <a:stCxn id="9233" idx="5"/>
            </p:cNvCxnSpPr>
            <p:nvPr/>
          </p:nvCxnSpPr>
          <p:spPr bwMode="auto">
            <a:xfrm>
              <a:off x="5711098" y="3931771"/>
              <a:ext cx="397398" cy="8259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37" name="直線コネクタ 29"/>
            <p:cNvCxnSpPr>
              <a:cxnSpLocks noChangeShapeType="1"/>
              <a:stCxn id="9233" idx="3"/>
            </p:cNvCxnSpPr>
            <p:nvPr/>
          </p:nvCxnSpPr>
          <p:spPr bwMode="auto">
            <a:xfrm>
              <a:off x="3547000" y="3931771"/>
              <a:ext cx="273715" cy="16943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38" name="直線コネクタ 29"/>
            <p:cNvCxnSpPr>
              <a:cxnSpLocks noChangeShapeType="1"/>
              <a:stCxn id="9233" idx="5"/>
            </p:cNvCxnSpPr>
            <p:nvPr/>
          </p:nvCxnSpPr>
          <p:spPr bwMode="auto">
            <a:xfrm flipH="1">
              <a:off x="5509956" y="3931771"/>
              <a:ext cx="201142" cy="1721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21360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810" y="146906"/>
            <a:ext cx="7272932" cy="738153"/>
          </a:xfrm>
        </p:spPr>
        <p:txBody>
          <a:bodyPr/>
          <a:lstStyle/>
          <a:p>
            <a:r>
              <a:rPr lang="en-GB" sz="2000" dirty="0" smtClean="0"/>
              <a:t>Bespoke Deployment (Example: MOIMS on ground only)</a:t>
            </a:r>
            <a:r>
              <a:rPr lang="en-US" sz="2000" dirty="0"/>
              <a:t> </a:t>
            </a:r>
            <a:r>
              <a:rPr lang="en-US" sz="2000" dirty="0" smtClean="0"/>
              <a:t>- </a:t>
            </a:r>
            <a:r>
              <a:rPr lang="en-US" sz="2000" dirty="0"/>
              <a:t>Deployment</a:t>
            </a:r>
            <a:endParaRPr lang="en-GB" sz="2000" dirty="0">
              <a:solidFill>
                <a:srgbClr val="FF0000"/>
              </a:solidFill>
            </a:endParaRPr>
          </a:p>
        </p:txBody>
      </p:sp>
      <p:sp>
        <p:nvSpPr>
          <p:cNvPr id="5" name="Cube 4"/>
          <p:cNvSpPr/>
          <p:nvPr/>
        </p:nvSpPr>
        <p:spPr bwMode="auto">
          <a:xfrm>
            <a:off x="683568" y="980728"/>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8" name="Cube 7"/>
          <p:cNvSpPr/>
          <p:nvPr/>
        </p:nvSpPr>
        <p:spPr bwMode="auto">
          <a:xfrm>
            <a:off x="2699792" y="980728"/>
            <a:ext cx="1512168" cy="4338104"/>
          </a:xfrm>
          <a:prstGeom prst="cube">
            <a:avLst>
              <a:gd name="adj" fmla="val 14418"/>
            </a:avLst>
          </a:prstGeom>
          <a:solidFill>
            <a:srgbClr val="00C0B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Ground Station</a:t>
            </a:r>
          </a:p>
        </p:txBody>
      </p:sp>
      <p:sp>
        <p:nvSpPr>
          <p:cNvPr id="9" name="Cube 8"/>
          <p:cNvSpPr/>
          <p:nvPr/>
        </p:nvSpPr>
        <p:spPr bwMode="auto">
          <a:xfrm>
            <a:off x="4716016" y="980728"/>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Mission Control</a:t>
            </a:r>
          </a:p>
        </p:txBody>
      </p:sp>
      <p:sp>
        <p:nvSpPr>
          <p:cNvPr id="10" name="Cube 9"/>
          <p:cNvSpPr/>
          <p:nvPr/>
        </p:nvSpPr>
        <p:spPr bwMode="auto">
          <a:xfrm>
            <a:off x="6660232" y="980728"/>
            <a:ext cx="1512168" cy="2367890"/>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User Node</a:t>
            </a:r>
          </a:p>
        </p:txBody>
      </p:sp>
      <p:sp>
        <p:nvSpPr>
          <p:cNvPr id="11" name="Cube 10"/>
          <p:cNvSpPr/>
          <p:nvPr/>
        </p:nvSpPr>
        <p:spPr bwMode="auto">
          <a:xfrm>
            <a:off x="6660232" y="3465005"/>
            <a:ext cx="1512168" cy="1843926"/>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sp>
        <p:nvSpPr>
          <p:cNvPr id="14" name="Oval 13"/>
          <p:cNvSpPr>
            <a:spLocks noChangeArrowheads="1"/>
          </p:cNvSpPr>
          <p:nvPr/>
        </p:nvSpPr>
        <p:spPr bwMode="auto">
          <a:xfrm>
            <a:off x="813238" y="3392996"/>
            <a:ext cx="1080000" cy="504000"/>
          </a:xfrm>
          <a:prstGeom prst="ellipse">
            <a:avLst/>
          </a:prstGeom>
          <a:solidFill>
            <a:srgbClr val="FFC1C2"/>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Mission </a:t>
            </a:r>
            <a:r>
              <a:rPr kumimoji="1" lang="en-US" sz="1000" b="0" dirty="0" smtClean="0">
                <a:solidFill>
                  <a:srgbClr val="FF0000"/>
                </a:solidFill>
                <a:latin typeface="Arial" panose="020B0604020202020204" pitchFamily="34" charset="0"/>
                <a:ea typeface="ＭＳ Ｐゴシック" pitchFamily="34" charset="-128"/>
                <a:cs typeface="Arial" panose="020B0604020202020204" pitchFamily="34" charset="0"/>
              </a:rPr>
              <a:t>Execution</a:t>
            </a:r>
            <a:endParaRPr kumimoji="1" lang="en-US" sz="1000" b="0"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16" name="Oval 15"/>
          <p:cNvSpPr>
            <a:spLocks noChangeArrowheads="1"/>
          </p:cNvSpPr>
          <p:nvPr/>
        </p:nvSpPr>
        <p:spPr bwMode="auto">
          <a:xfrm>
            <a:off x="806305" y="4678539"/>
            <a:ext cx="1080000" cy="504000"/>
          </a:xfrm>
          <a:prstGeom prst="ellipse">
            <a:avLst/>
          </a:prstGeom>
          <a:solidFill>
            <a:srgbClr val="C5FFD8"/>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On-board</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Data Storage</a:t>
            </a:r>
          </a:p>
        </p:txBody>
      </p:sp>
      <p:sp>
        <p:nvSpPr>
          <p:cNvPr id="17" name="Oval 16"/>
          <p:cNvSpPr>
            <a:spLocks noChangeArrowheads="1"/>
          </p:cNvSpPr>
          <p:nvPr/>
        </p:nvSpPr>
        <p:spPr bwMode="auto">
          <a:xfrm>
            <a:off x="806305" y="4030467"/>
            <a:ext cx="1080000" cy="504000"/>
          </a:xfrm>
          <a:prstGeom prst="ellipse">
            <a:avLst/>
          </a:prstGeom>
          <a:solidFill>
            <a:srgbClr val="FFDE75"/>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On-board</a:t>
            </a:r>
          </a:p>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Configuration</a:t>
            </a:r>
          </a:p>
        </p:txBody>
      </p:sp>
      <p:sp>
        <p:nvSpPr>
          <p:cNvPr id="18" name="Oval 17"/>
          <p:cNvSpPr>
            <a:spLocks noChangeArrowheads="1"/>
          </p:cNvSpPr>
          <p:nvPr/>
        </p:nvSpPr>
        <p:spPr bwMode="auto">
          <a:xfrm>
            <a:off x="6804248" y="2709032"/>
            <a:ext cx="1080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9" name="Oval 18"/>
          <p:cNvSpPr>
            <a:spLocks noChangeArrowheads="1"/>
          </p:cNvSpPr>
          <p:nvPr/>
        </p:nvSpPr>
        <p:spPr bwMode="auto">
          <a:xfrm>
            <a:off x="2843808" y="1484728"/>
            <a:ext cx="1080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0" name="Oval 19"/>
          <p:cNvSpPr>
            <a:spLocks noChangeArrowheads="1"/>
          </p:cNvSpPr>
          <p:nvPr/>
        </p:nvSpPr>
        <p:spPr bwMode="auto">
          <a:xfrm>
            <a:off x="6811629" y="4025768"/>
            <a:ext cx="1080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Satellite</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Dev. &amp; </a:t>
            </a: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Maint</a:t>
            </a: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a:t>
            </a:r>
          </a:p>
        </p:txBody>
      </p:sp>
      <p:sp>
        <p:nvSpPr>
          <p:cNvPr id="21" name="Oval 8"/>
          <p:cNvSpPr>
            <a:spLocks noChangeArrowheads="1"/>
          </p:cNvSpPr>
          <p:nvPr/>
        </p:nvSpPr>
        <p:spPr bwMode="auto">
          <a:xfrm>
            <a:off x="4806152" y="2708920"/>
            <a:ext cx="1080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22" name="Oval 8"/>
          <p:cNvSpPr>
            <a:spLocks noChangeArrowheads="1"/>
          </p:cNvSpPr>
          <p:nvPr/>
        </p:nvSpPr>
        <p:spPr bwMode="auto">
          <a:xfrm>
            <a:off x="4813085" y="2060848"/>
            <a:ext cx="1080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3" name="Oval 22"/>
          <p:cNvSpPr>
            <a:spLocks noChangeArrowheads="1"/>
          </p:cNvSpPr>
          <p:nvPr/>
        </p:nvSpPr>
        <p:spPr bwMode="auto">
          <a:xfrm>
            <a:off x="4813085" y="3392996"/>
            <a:ext cx="1080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25" name="Oval 24"/>
          <p:cNvSpPr>
            <a:spLocks noChangeArrowheads="1"/>
          </p:cNvSpPr>
          <p:nvPr/>
        </p:nvSpPr>
        <p:spPr bwMode="auto">
          <a:xfrm>
            <a:off x="4806152" y="4678539"/>
            <a:ext cx="1080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26" name="Oval 25"/>
          <p:cNvSpPr>
            <a:spLocks noChangeArrowheads="1"/>
          </p:cNvSpPr>
          <p:nvPr/>
        </p:nvSpPr>
        <p:spPr bwMode="auto">
          <a:xfrm>
            <a:off x="4806152" y="4030467"/>
            <a:ext cx="1080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7" name="Straight Connector 26"/>
          <p:cNvCxnSpPr>
            <a:stCxn id="21" idx="6"/>
            <a:endCxn id="18" idx="2"/>
          </p:cNvCxnSpPr>
          <p:nvPr/>
        </p:nvCxnSpPr>
        <p:spPr bwMode="auto">
          <a:xfrm>
            <a:off x="5886152" y="2960948"/>
            <a:ext cx="918096" cy="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0" name="Straight Connector 29"/>
          <p:cNvCxnSpPr>
            <a:stCxn id="19" idx="6"/>
            <a:endCxn id="22" idx="1"/>
          </p:cNvCxnSpPr>
          <p:nvPr/>
        </p:nvCxnSpPr>
        <p:spPr bwMode="auto">
          <a:xfrm>
            <a:off x="3923808" y="1736728"/>
            <a:ext cx="1047439" cy="39792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127" idx="7"/>
            <a:endCxn id="22" idx="2"/>
          </p:cNvCxnSpPr>
          <p:nvPr/>
        </p:nvCxnSpPr>
        <p:spPr bwMode="auto">
          <a:xfrm flipV="1">
            <a:off x="1931415" y="2312848"/>
            <a:ext cx="2881670" cy="129396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14" idx="6"/>
            <a:endCxn id="23" idx="2"/>
          </p:cNvCxnSpPr>
          <p:nvPr/>
        </p:nvCxnSpPr>
        <p:spPr bwMode="auto">
          <a:xfrm>
            <a:off x="1893238" y="3644996"/>
            <a:ext cx="2919847"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17" idx="6"/>
            <a:endCxn id="26" idx="2"/>
          </p:cNvCxnSpPr>
          <p:nvPr/>
        </p:nvCxnSpPr>
        <p:spPr bwMode="auto">
          <a:xfrm>
            <a:off x="1886305" y="4282467"/>
            <a:ext cx="2919847"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8" name="Straight Connector 47"/>
          <p:cNvCxnSpPr>
            <a:stCxn id="16" idx="6"/>
            <a:endCxn id="25" idx="2"/>
          </p:cNvCxnSpPr>
          <p:nvPr/>
        </p:nvCxnSpPr>
        <p:spPr bwMode="auto">
          <a:xfrm>
            <a:off x="1886305" y="4930539"/>
            <a:ext cx="2919847"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1" name="Straight Connector 50"/>
          <p:cNvCxnSpPr>
            <a:stCxn id="22" idx="6"/>
            <a:endCxn id="18" idx="1"/>
          </p:cNvCxnSpPr>
          <p:nvPr/>
        </p:nvCxnSpPr>
        <p:spPr bwMode="auto">
          <a:xfrm>
            <a:off x="5893085" y="2312848"/>
            <a:ext cx="1069325" cy="46999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4" name="Straight Connector 53"/>
          <p:cNvCxnSpPr>
            <a:stCxn id="23" idx="7"/>
            <a:endCxn id="18" idx="3"/>
          </p:cNvCxnSpPr>
          <p:nvPr/>
        </p:nvCxnSpPr>
        <p:spPr bwMode="auto">
          <a:xfrm flipV="1">
            <a:off x="5734923" y="3139223"/>
            <a:ext cx="1227487" cy="32758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9" name="Straight Connector 58"/>
          <p:cNvCxnSpPr>
            <a:stCxn id="25" idx="7"/>
            <a:endCxn id="18" idx="3"/>
          </p:cNvCxnSpPr>
          <p:nvPr/>
        </p:nvCxnSpPr>
        <p:spPr bwMode="auto">
          <a:xfrm flipV="1">
            <a:off x="5727990" y="3139223"/>
            <a:ext cx="1234420" cy="161312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stCxn id="26" idx="6"/>
            <a:endCxn id="20" idx="2"/>
          </p:cNvCxnSpPr>
          <p:nvPr/>
        </p:nvCxnSpPr>
        <p:spPr bwMode="auto">
          <a:xfrm flipV="1">
            <a:off x="5886152" y="4277768"/>
            <a:ext cx="925477" cy="46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0" name="Straight Connector 69"/>
          <p:cNvCxnSpPr>
            <a:stCxn id="23" idx="6"/>
            <a:endCxn id="20" idx="1"/>
          </p:cNvCxnSpPr>
          <p:nvPr/>
        </p:nvCxnSpPr>
        <p:spPr bwMode="auto">
          <a:xfrm>
            <a:off x="5893085" y="3644996"/>
            <a:ext cx="1076706" cy="45458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25" idx="6"/>
            <a:endCxn id="20" idx="3"/>
          </p:cNvCxnSpPr>
          <p:nvPr/>
        </p:nvCxnSpPr>
        <p:spPr bwMode="auto">
          <a:xfrm flipV="1">
            <a:off x="5886152" y="4455959"/>
            <a:ext cx="1083639" cy="4745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6" name="Straight Connector 75"/>
          <p:cNvCxnSpPr>
            <a:stCxn id="19" idx="5"/>
          </p:cNvCxnSpPr>
          <p:nvPr/>
        </p:nvCxnSpPr>
        <p:spPr bwMode="auto">
          <a:xfrm>
            <a:off x="3765646" y="1914919"/>
            <a:ext cx="1205601" cy="867818"/>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6" name="Straight Connector 85"/>
          <p:cNvCxnSpPr>
            <a:stCxn id="14" idx="6"/>
            <a:endCxn id="21" idx="3"/>
          </p:cNvCxnSpPr>
          <p:nvPr/>
        </p:nvCxnSpPr>
        <p:spPr bwMode="auto">
          <a:xfrm flipV="1">
            <a:off x="1893238" y="3139159"/>
            <a:ext cx="3071076" cy="50583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0" name="Oval 109"/>
          <p:cNvSpPr/>
          <p:nvPr/>
        </p:nvSpPr>
        <p:spPr>
          <a:xfrm>
            <a:off x="5832152" y="290697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p:cNvCxnSpPr/>
          <p:nvPr/>
        </p:nvCxnSpPr>
        <p:spPr bwMode="auto">
          <a:xfrm>
            <a:off x="1987062" y="1556792"/>
            <a:ext cx="71273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7" name="Straight Connector 116"/>
          <p:cNvCxnSpPr/>
          <p:nvPr/>
        </p:nvCxnSpPr>
        <p:spPr bwMode="auto">
          <a:xfrm>
            <a:off x="3995936" y="1553562"/>
            <a:ext cx="720080" cy="333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8" name="Straight Connector 117"/>
          <p:cNvCxnSpPr/>
          <p:nvPr/>
        </p:nvCxnSpPr>
        <p:spPr bwMode="auto">
          <a:xfrm>
            <a:off x="6002995" y="1550332"/>
            <a:ext cx="65723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9" name="Straight Connector 118"/>
          <p:cNvCxnSpPr/>
          <p:nvPr/>
        </p:nvCxnSpPr>
        <p:spPr bwMode="auto">
          <a:xfrm>
            <a:off x="6030021" y="4005064"/>
            <a:ext cx="642233" cy="10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7" name="Oval 126"/>
          <p:cNvSpPr/>
          <p:nvPr/>
        </p:nvSpPr>
        <p:spPr>
          <a:xfrm>
            <a:off x="1839231" y="3590996"/>
            <a:ext cx="108000" cy="108000"/>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3869808" y="1682728"/>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5839085" y="227681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4910314" y="2080657"/>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1832305" y="4228467"/>
            <a:ext cx="108000" cy="108000"/>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5826252" y="4223768"/>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1833302" y="4876539"/>
            <a:ext cx="108000" cy="108000"/>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673990" y="4698348"/>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5839085" y="4876539"/>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5680923" y="3400540"/>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5832152" y="3580423"/>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3711646" y="1836737"/>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bwMode="auto">
          <a:xfrm>
            <a:off x="6169737" y="2878509"/>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1" name="Rectangle 150"/>
          <p:cNvSpPr/>
          <p:nvPr/>
        </p:nvSpPr>
        <p:spPr bwMode="auto">
          <a:xfrm>
            <a:off x="6175674" y="2468117"/>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3" name="Rectangle 152"/>
          <p:cNvSpPr/>
          <p:nvPr/>
        </p:nvSpPr>
        <p:spPr bwMode="auto">
          <a:xfrm>
            <a:off x="6184350" y="3231941"/>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4" name="Rectangle 153"/>
          <p:cNvSpPr/>
          <p:nvPr/>
        </p:nvSpPr>
        <p:spPr bwMode="auto">
          <a:xfrm>
            <a:off x="6184350" y="4202736"/>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4" name="Rectangle 163"/>
          <p:cNvSpPr/>
          <p:nvPr/>
        </p:nvSpPr>
        <p:spPr bwMode="auto">
          <a:xfrm>
            <a:off x="6876256" y="325649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65" name="Rectangle 164"/>
          <p:cNvSpPr/>
          <p:nvPr/>
        </p:nvSpPr>
        <p:spPr bwMode="auto">
          <a:xfrm>
            <a:off x="6876256" y="3422427"/>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166" name="Rectangle 165"/>
          <p:cNvSpPr/>
          <p:nvPr/>
        </p:nvSpPr>
        <p:spPr bwMode="auto">
          <a:xfrm>
            <a:off x="7227182" y="325649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67" name="Rectangle 166"/>
          <p:cNvSpPr/>
          <p:nvPr/>
        </p:nvSpPr>
        <p:spPr bwMode="auto">
          <a:xfrm>
            <a:off x="7227182" y="3421282"/>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Rectangle 173"/>
          <p:cNvSpPr/>
          <p:nvPr/>
        </p:nvSpPr>
        <p:spPr bwMode="auto">
          <a:xfrm>
            <a:off x="6422130" y="450912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76" name="Rectangle 175"/>
          <p:cNvSpPr/>
          <p:nvPr/>
        </p:nvSpPr>
        <p:spPr bwMode="auto">
          <a:xfrm>
            <a:off x="6422130" y="4653136"/>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77" name="Rectangle 176"/>
          <p:cNvSpPr/>
          <p:nvPr/>
        </p:nvSpPr>
        <p:spPr bwMode="auto">
          <a:xfrm>
            <a:off x="6422130" y="4959992"/>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8" name="Rectangle 177"/>
          <p:cNvSpPr/>
          <p:nvPr/>
        </p:nvSpPr>
        <p:spPr bwMode="auto">
          <a:xfrm>
            <a:off x="6422130" y="4810813"/>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OPD</a:t>
            </a:r>
          </a:p>
        </p:txBody>
      </p:sp>
      <p:sp>
        <p:nvSpPr>
          <p:cNvPr id="187" name="Rectangle 186"/>
          <p:cNvSpPr/>
          <p:nvPr/>
        </p:nvSpPr>
        <p:spPr bwMode="auto">
          <a:xfrm>
            <a:off x="4264350" y="1836737"/>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88" name="Rectangle 187"/>
          <p:cNvSpPr/>
          <p:nvPr/>
        </p:nvSpPr>
        <p:spPr bwMode="auto">
          <a:xfrm>
            <a:off x="3802344" y="2023908"/>
            <a:ext cx="462005" cy="159462"/>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tx1"/>
                </a:solidFill>
                <a:latin typeface="Arial" panose="020B0604020202020204" pitchFamily="34" charset="0"/>
                <a:cs typeface="Arial" panose="020B0604020202020204" pitchFamily="34" charset="0"/>
              </a:rPr>
              <a:t>CSS</a:t>
            </a:r>
            <a:r>
              <a:rPr lang="en-GB" sz="800" dirty="0">
                <a:solidFill>
                  <a:schemeClr val="tx1"/>
                </a:solidFill>
                <a:latin typeface="Arial" panose="020B0604020202020204" pitchFamily="34" charset="0"/>
                <a:cs typeface="Arial" panose="020B0604020202020204" pitchFamily="34" charset="0"/>
              </a:rPr>
              <a:t>-SM</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0" name="Rectangle 189"/>
          <p:cNvSpPr/>
          <p:nvPr/>
        </p:nvSpPr>
        <p:spPr bwMode="auto">
          <a:xfrm>
            <a:off x="6431438" y="3896996"/>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93" name="Oval 192"/>
          <p:cNvSpPr/>
          <p:nvPr/>
        </p:nvSpPr>
        <p:spPr>
          <a:xfrm>
            <a:off x="3333592" y="193569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4" name="Straight Connector 193"/>
          <p:cNvCxnSpPr>
            <a:stCxn id="19" idx="4"/>
            <a:endCxn id="23" idx="1"/>
          </p:cNvCxnSpPr>
          <p:nvPr/>
        </p:nvCxnSpPr>
        <p:spPr bwMode="auto">
          <a:xfrm>
            <a:off x="3383808" y="1988728"/>
            <a:ext cx="1587439" cy="1478077"/>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8" name="Rectangle 197"/>
          <p:cNvSpPr/>
          <p:nvPr/>
        </p:nvSpPr>
        <p:spPr bwMode="auto">
          <a:xfrm>
            <a:off x="3125683" y="2112659"/>
            <a:ext cx="575104" cy="164157"/>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tx1"/>
                </a:solidFill>
                <a:latin typeface="Arial" panose="020B0604020202020204" pitchFamily="34" charset="0"/>
                <a:cs typeface="Arial" panose="020B0604020202020204" pitchFamily="34" charset="0"/>
              </a:rPr>
              <a:t>CSS</a:t>
            </a:r>
            <a:r>
              <a:rPr lang="en-GB" sz="800" dirty="0">
                <a:solidFill>
                  <a:schemeClr val="tx1"/>
                </a:solidFill>
                <a:latin typeface="Arial" panose="020B0604020202020204" pitchFamily="34" charset="0"/>
                <a:cs typeface="Arial" panose="020B0604020202020204" pitchFamily="34" charset="0"/>
              </a:rPr>
              <a:t> M&amp;C</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9" name="Rectangle 198"/>
          <p:cNvSpPr/>
          <p:nvPr/>
        </p:nvSpPr>
        <p:spPr bwMode="auto">
          <a:xfrm>
            <a:off x="251520" y="6309320"/>
            <a:ext cx="7952602" cy="221018"/>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a:ln>
                  <a:noFill/>
                </a:ln>
                <a:solidFill>
                  <a:srgbClr val="006699"/>
                </a:solidFill>
                <a:effectLst/>
                <a:latin typeface="Arial" panose="020B0604020202020204" pitchFamily="34" charset="0"/>
                <a:cs typeface="Arial" panose="020B0604020202020204" pitchFamily="34" charset="0"/>
              </a:rPr>
              <a:t>Note: interaction between functions within a deployment node</a:t>
            </a:r>
            <a:r>
              <a:rPr kumimoji="0" lang="en-GB" sz="1200" b="0" i="1" u="none" strike="noStrike" cap="none" normalizeH="0" dirty="0">
                <a:ln>
                  <a:noFill/>
                </a:ln>
                <a:solidFill>
                  <a:srgbClr val="006699"/>
                </a:solidFill>
                <a:effectLst/>
                <a:latin typeface="Arial" panose="020B0604020202020204" pitchFamily="34" charset="0"/>
                <a:cs typeface="Arial" panose="020B0604020202020204" pitchFamily="34" charset="0"/>
              </a:rPr>
              <a:t> are omitted for clarity – see previous slide</a:t>
            </a:r>
            <a:endParaRPr kumimoji="0" lang="en-GB" sz="1200" b="0" i="1" u="none" strike="noStrike" cap="none" normalizeH="0" baseline="0" dirty="0">
              <a:ln>
                <a:noFill/>
              </a:ln>
              <a:solidFill>
                <a:srgbClr val="006699"/>
              </a:solidFill>
              <a:effectLst/>
              <a:latin typeface="Arial" panose="020B0604020202020204" pitchFamily="34" charset="0"/>
              <a:cs typeface="Arial" panose="020B0604020202020204" pitchFamily="34" charset="0"/>
            </a:endParaRPr>
          </a:p>
        </p:txBody>
      </p:sp>
      <p:sp>
        <p:nvSpPr>
          <p:cNvPr id="92" name="Rectangle 91"/>
          <p:cNvSpPr/>
          <p:nvPr/>
        </p:nvSpPr>
        <p:spPr bwMode="auto">
          <a:xfrm>
            <a:off x="2108182" y="3523301"/>
            <a:ext cx="575104" cy="164157"/>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Bespoke</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108182" y="4203574"/>
            <a:ext cx="575104" cy="164157"/>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Bespoke</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5" name="Rectangle 94"/>
          <p:cNvSpPr/>
          <p:nvPr/>
        </p:nvSpPr>
        <p:spPr bwMode="auto">
          <a:xfrm>
            <a:off x="2131141" y="4849043"/>
            <a:ext cx="575104" cy="164157"/>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Bespoke</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7" name="Rectangle 86"/>
          <p:cNvSpPr/>
          <p:nvPr/>
        </p:nvSpPr>
        <p:spPr>
          <a:xfrm>
            <a:off x="1256436" y="5579516"/>
            <a:ext cx="6195884" cy="523220"/>
          </a:xfrm>
          <a:prstGeom prst="rect">
            <a:avLst/>
          </a:prstGeom>
        </p:spPr>
        <p:txBody>
          <a:bodyPr wrap="square">
            <a:spAutoFit/>
          </a:bodyPr>
          <a:lstStyle/>
          <a:p>
            <a:r>
              <a:rPr lang="en-GB" sz="1400" dirty="0" smtClean="0">
                <a:solidFill>
                  <a:srgbClr val="FF0000"/>
                </a:solidFill>
              </a:rPr>
              <a:t>Might change this one without the MOIMS </a:t>
            </a:r>
            <a:r>
              <a:rPr lang="en-GB" sz="1400" dirty="0" err="1" smtClean="0">
                <a:solidFill>
                  <a:srgbClr val="FF0000"/>
                </a:solidFill>
              </a:rPr>
              <a:t>svcs</a:t>
            </a:r>
            <a:r>
              <a:rPr lang="en-GB" sz="1400" dirty="0" smtClean="0">
                <a:solidFill>
                  <a:srgbClr val="FF0000"/>
                </a:solidFill>
              </a:rPr>
              <a:t> on board.  Might also show a diagram (or two) of current agency / mission deployments. </a:t>
            </a:r>
            <a:endParaRPr lang="en-US" sz="1400" dirty="0">
              <a:solidFill>
                <a:srgbClr val="FF0000"/>
              </a:solidFill>
            </a:endParaRPr>
          </a:p>
        </p:txBody>
      </p:sp>
    </p:spTree>
    <p:extLst>
      <p:ext uri="{BB962C8B-B14F-4D97-AF65-F5344CB8AC3E}">
        <p14:creationId xmlns:p14="http://schemas.microsoft.com/office/powerpoint/2010/main" val="277258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476" y="176804"/>
            <a:ext cx="7272932" cy="844661"/>
          </a:xfrm>
        </p:spPr>
        <p:txBody>
          <a:bodyPr/>
          <a:lstStyle/>
          <a:p>
            <a:r>
              <a:rPr lang="en-GB" sz="2000" dirty="0"/>
              <a:t>MOIMS Deployment (</a:t>
            </a:r>
            <a:r>
              <a:rPr lang="en-GB" sz="2000" dirty="0" smtClean="0"/>
              <a:t>Example: MO Services on-board and on the ground) </a:t>
            </a:r>
            <a:r>
              <a:rPr lang="en-US" sz="2000" dirty="0"/>
              <a:t>- </a:t>
            </a:r>
            <a:r>
              <a:rPr lang="en-US" sz="2000" dirty="0" smtClean="0"/>
              <a:t>Deployment</a:t>
            </a:r>
            <a:endParaRPr lang="en-GB" sz="2000" dirty="0"/>
          </a:p>
        </p:txBody>
      </p:sp>
      <p:sp>
        <p:nvSpPr>
          <p:cNvPr id="5" name="Cube 4"/>
          <p:cNvSpPr/>
          <p:nvPr/>
        </p:nvSpPr>
        <p:spPr bwMode="auto">
          <a:xfrm>
            <a:off x="683568" y="1279981"/>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8" name="Cube 7"/>
          <p:cNvSpPr/>
          <p:nvPr/>
        </p:nvSpPr>
        <p:spPr bwMode="auto">
          <a:xfrm>
            <a:off x="2699792" y="1279981"/>
            <a:ext cx="1512168" cy="4338104"/>
          </a:xfrm>
          <a:prstGeom prst="cube">
            <a:avLst>
              <a:gd name="adj" fmla="val 14418"/>
            </a:avLst>
          </a:prstGeom>
          <a:solidFill>
            <a:srgbClr val="00C0B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Ground Station</a:t>
            </a:r>
          </a:p>
        </p:txBody>
      </p:sp>
      <p:sp>
        <p:nvSpPr>
          <p:cNvPr id="9" name="Cube 8"/>
          <p:cNvSpPr/>
          <p:nvPr/>
        </p:nvSpPr>
        <p:spPr bwMode="auto">
          <a:xfrm>
            <a:off x="4716016" y="1279981"/>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Mission Control</a:t>
            </a:r>
          </a:p>
        </p:txBody>
      </p:sp>
      <p:sp>
        <p:nvSpPr>
          <p:cNvPr id="10" name="Cube 9"/>
          <p:cNvSpPr/>
          <p:nvPr/>
        </p:nvSpPr>
        <p:spPr bwMode="auto">
          <a:xfrm>
            <a:off x="6660232" y="1279981"/>
            <a:ext cx="1512168" cy="2367890"/>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User Node</a:t>
            </a:r>
          </a:p>
        </p:txBody>
      </p:sp>
      <p:sp>
        <p:nvSpPr>
          <p:cNvPr id="11" name="Cube 10"/>
          <p:cNvSpPr/>
          <p:nvPr/>
        </p:nvSpPr>
        <p:spPr bwMode="auto">
          <a:xfrm>
            <a:off x="6660232" y="3764258"/>
            <a:ext cx="1512168" cy="1843926"/>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sp>
        <p:nvSpPr>
          <p:cNvPr id="12" name="Oval 8"/>
          <p:cNvSpPr>
            <a:spLocks noChangeArrowheads="1"/>
          </p:cNvSpPr>
          <p:nvPr/>
        </p:nvSpPr>
        <p:spPr bwMode="auto">
          <a:xfrm>
            <a:off x="806305" y="3008173"/>
            <a:ext cx="1080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13" name="Oval 8"/>
          <p:cNvSpPr>
            <a:spLocks noChangeArrowheads="1"/>
          </p:cNvSpPr>
          <p:nvPr/>
        </p:nvSpPr>
        <p:spPr bwMode="auto">
          <a:xfrm>
            <a:off x="806305" y="2360101"/>
            <a:ext cx="1080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14" name="Oval 13"/>
          <p:cNvSpPr>
            <a:spLocks noChangeArrowheads="1"/>
          </p:cNvSpPr>
          <p:nvPr/>
        </p:nvSpPr>
        <p:spPr bwMode="auto">
          <a:xfrm>
            <a:off x="813238" y="3692249"/>
            <a:ext cx="1080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Mission Control</a:t>
            </a:r>
          </a:p>
        </p:txBody>
      </p:sp>
      <p:sp>
        <p:nvSpPr>
          <p:cNvPr id="16" name="Oval 15"/>
          <p:cNvSpPr>
            <a:spLocks noChangeArrowheads="1"/>
          </p:cNvSpPr>
          <p:nvPr/>
        </p:nvSpPr>
        <p:spPr bwMode="auto">
          <a:xfrm>
            <a:off x="806305" y="4977792"/>
            <a:ext cx="1080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On-board</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Data Storage</a:t>
            </a:r>
          </a:p>
        </p:txBody>
      </p:sp>
      <p:sp>
        <p:nvSpPr>
          <p:cNvPr id="17" name="Oval 16"/>
          <p:cNvSpPr>
            <a:spLocks noChangeArrowheads="1"/>
          </p:cNvSpPr>
          <p:nvPr/>
        </p:nvSpPr>
        <p:spPr bwMode="auto">
          <a:xfrm>
            <a:off x="806305" y="4329720"/>
            <a:ext cx="1080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On-board</a:t>
            </a:r>
          </a:p>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Configuration</a:t>
            </a:r>
          </a:p>
        </p:txBody>
      </p:sp>
      <p:sp>
        <p:nvSpPr>
          <p:cNvPr id="18" name="Oval 17"/>
          <p:cNvSpPr>
            <a:spLocks noChangeArrowheads="1"/>
          </p:cNvSpPr>
          <p:nvPr/>
        </p:nvSpPr>
        <p:spPr bwMode="auto">
          <a:xfrm>
            <a:off x="6804248" y="3008285"/>
            <a:ext cx="1080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9" name="Oval 18"/>
          <p:cNvSpPr>
            <a:spLocks noChangeArrowheads="1"/>
          </p:cNvSpPr>
          <p:nvPr/>
        </p:nvSpPr>
        <p:spPr bwMode="auto">
          <a:xfrm>
            <a:off x="2843808" y="1783981"/>
            <a:ext cx="1080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0" name="Oval 19"/>
          <p:cNvSpPr>
            <a:spLocks noChangeArrowheads="1"/>
          </p:cNvSpPr>
          <p:nvPr/>
        </p:nvSpPr>
        <p:spPr bwMode="auto">
          <a:xfrm>
            <a:off x="6811629" y="4325021"/>
            <a:ext cx="1080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Satellite</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Dev. &amp; </a:t>
            </a: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Maint</a:t>
            </a: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a:t>
            </a:r>
          </a:p>
        </p:txBody>
      </p:sp>
      <p:sp>
        <p:nvSpPr>
          <p:cNvPr id="21" name="Oval 8"/>
          <p:cNvSpPr>
            <a:spLocks noChangeArrowheads="1"/>
          </p:cNvSpPr>
          <p:nvPr/>
        </p:nvSpPr>
        <p:spPr bwMode="auto">
          <a:xfrm>
            <a:off x="4806152" y="3008173"/>
            <a:ext cx="1080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22" name="Oval 8"/>
          <p:cNvSpPr>
            <a:spLocks noChangeArrowheads="1"/>
          </p:cNvSpPr>
          <p:nvPr/>
        </p:nvSpPr>
        <p:spPr bwMode="auto">
          <a:xfrm>
            <a:off x="4813085" y="2360101"/>
            <a:ext cx="1080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3" name="Oval 22"/>
          <p:cNvSpPr>
            <a:spLocks noChangeArrowheads="1"/>
          </p:cNvSpPr>
          <p:nvPr/>
        </p:nvSpPr>
        <p:spPr bwMode="auto">
          <a:xfrm>
            <a:off x="4813085" y="3692249"/>
            <a:ext cx="1080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25" name="Oval 24"/>
          <p:cNvSpPr>
            <a:spLocks noChangeArrowheads="1"/>
          </p:cNvSpPr>
          <p:nvPr/>
        </p:nvSpPr>
        <p:spPr bwMode="auto">
          <a:xfrm>
            <a:off x="4806152" y="4977792"/>
            <a:ext cx="1080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26" name="Oval 25"/>
          <p:cNvSpPr>
            <a:spLocks noChangeArrowheads="1"/>
          </p:cNvSpPr>
          <p:nvPr/>
        </p:nvSpPr>
        <p:spPr bwMode="auto">
          <a:xfrm>
            <a:off x="4806152" y="4329720"/>
            <a:ext cx="1080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7" name="Straight Connector 26"/>
          <p:cNvCxnSpPr>
            <a:stCxn id="21" idx="6"/>
            <a:endCxn id="18" idx="2"/>
          </p:cNvCxnSpPr>
          <p:nvPr/>
        </p:nvCxnSpPr>
        <p:spPr bwMode="auto">
          <a:xfrm>
            <a:off x="5886152" y="3260201"/>
            <a:ext cx="918096" cy="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0" name="Straight Connector 29"/>
          <p:cNvCxnSpPr>
            <a:stCxn id="19" idx="6"/>
            <a:endCxn id="22" idx="1"/>
          </p:cNvCxnSpPr>
          <p:nvPr/>
        </p:nvCxnSpPr>
        <p:spPr bwMode="auto">
          <a:xfrm>
            <a:off x="3923808" y="2035981"/>
            <a:ext cx="1047439" cy="39792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13" idx="6"/>
            <a:endCxn id="22" idx="2"/>
          </p:cNvCxnSpPr>
          <p:nvPr/>
        </p:nvCxnSpPr>
        <p:spPr bwMode="auto">
          <a:xfrm>
            <a:off x="1886305" y="2612101"/>
            <a:ext cx="292678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a:stCxn id="12" idx="6"/>
            <a:endCxn id="21" idx="2"/>
          </p:cNvCxnSpPr>
          <p:nvPr/>
        </p:nvCxnSpPr>
        <p:spPr bwMode="auto">
          <a:xfrm>
            <a:off x="1886305" y="3260201"/>
            <a:ext cx="2919847"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14" idx="6"/>
            <a:endCxn id="23" idx="2"/>
          </p:cNvCxnSpPr>
          <p:nvPr/>
        </p:nvCxnSpPr>
        <p:spPr bwMode="auto">
          <a:xfrm>
            <a:off x="1893238" y="3944249"/>
            <a:ext cx="2919847"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17" idx="6"/>
            <a:endCxn id="26" idx="2"/>
          </p:cNvCxnSpPr>
          <p:nvPr/>
        </p:nvCxnSpPr>
        <p:spPr bwMode="auto">
          <a:xfrm>
            <a:off x="1886305" y="4581720"/>
            <a:ext cx="2919847"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8" name="Straight Connector 47"/>
          <p:cNvCxnSpPr>
            <a:stCxn id="16" idx="6"/>
            <a:endCxn id="25" idx="2"/>
          </p:cNvCxnSpPr>
          <p:nvPr/>
        </p:nvCxnSpPr>
        <p:spPr bwMode="auto">
          <a:xfrm>
            <a:off x="1886305" y="5229792"/>
            <a:ext cx="2919847"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1" name="Straight Connector 50"/>
          <p:cNvCxnSpPr>
            <a:stCxn id="22" idx="6"/>
            <a:endCxn id="18" idx="1"/>
          </p:cNvCxnSpPr>
          <p:nvPr/>
        </p:nvCxnSpPr>
        <p:spPr bwMode="auto">
          <a:xfrm>
            <a:off x="5893085" y="2612101"/>
            <a:ext cx="1069325" cy="46999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4" name="Straight Connector 53"/>
          <p:cNvCxnSpPr>
            <a:stCxn id="23" idx="7"/>
            <a:endCxn id="18" idx="3"/>
          </p:cNvCxnSpPr>
          <p:nvPr/>
        </p:nvCxnSpPr>
        <p:spPr bwMode="auto">
          <a:xfrm flipV="1">
            <a:off x="5734923" y="3438476"/>
            <a:ext cx="1227487" cy="32758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9" name="Straight Connector 58"/>
          <p:cNvCxnSpPr>
            <a:stCxn id="25" idx="7"/>
            <a:endCxn id="18" idx="3"/>
          </p:cNvCxnSpPr>
          <p:nvPr/>
        </p:nvCxnSpPr>
        <p:spPr bwMode="auto">
          <a:xfrm flipV="1">
            <a:off x="5727990" y="3438476"/>
            <a:ext cx="1234420" cy="161312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stCxn id="26" idx="6"/>
            <a:endCxn id="20" idx="2"/>
          </p:cNvCxnSpPr>
          <p:nvPr/>
        </p:nvCxnSpPr>
        <p:spPr bwMode="auto">
          <a:xfrm flipV="1">
            <a:off x="5886152" y="4577021"/>
            <a:ext cx="925477" cy="46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0" name="Straight Connector 69"/>
          <p:cNvCxnSpPr>
            <a:stCxn id="23" idx="6"/>
            <a:endCxn id="20" idx="1"/>
          </p:cNvCxnSpPr>
          <p:nvPr/>
        </p:nvCxnSpPr>
        <p:spPr bwMode="auto">
          <a:xfrm>
            <a:off x="5893085" y="3944249"/>
            <a:ext cx="1076706" cy="45458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25" idx="6"/>
            <a:endCxn id="20" idx="3"/>
          </p:cNvCxnSpPr>
          <p:nvPr/>
        </p:nvCxnSpPr>
        <p:spPr bwMode="auto">
          <a:xfrm flipV="1">
            <a:off x="5886152" y="4755212"/>
            <a:ext cx="1083639" cy="4745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6" name="Straight Connector 75"/>
          <p:cNvCxnSpPr>
            <a:stCxn id="19" idx="5"/>
          </p:cNvCxnSpPr>
          <p:nvPr/>
        </p:nvCxnSpPr>
        <p:spPr bwMode="auto">
          <a:xfrm>
            <a:off x="3765646" y="2214172"/>
            <a:ext cx="1205601" cy="867818"/>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9" name="Straight Connector 78"/>
          <p:cNvCxnSpPr>
            <a:stCxn id="13" idx="6"/>
            <a:endCxn id="21" idx="1"/>
          </p:cNvCxnSpPr>
          <p:nvPr/>
        </p:nvCxnSpPr>
        <p:spPr bwMode="auto">
          <a:xfrm>
            <a:off x="1886305" y="2612101"/>
            <a:ext cx="3078009" cy="4698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6" name="Straight Connector 85"/>
          <p:cNvCxnSpPr>
            <a:stCxn id="14" idx="6"/>
            <a:endCxn id="21" idx="3"/>
          </p:cNvCxnSpPr>
          <p:nvPr/>
        </p:nvCxnSpPr>
        <p:spPr bwMode="auto">
          <a:xfrm flipV="1">
            <a:off x="1893238" y="3438412"/>
            <a:ext cx="3071076" cy="50583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Elbow Connector 93"/>
          <p:cNvCxnSpPr>
            <a:stCxn id="18" idx="6"/>
            <a:endCxn id="16" idx="4"/>
          </p:cNvCxnSpPr>
          <p:nvPr/>
        </p:nvCxnSpPr>
        <p:spPr bwMode="auto">
          <a:xfrm flipH="1">
            <a:off x="1346305" y="3260285"/>
            <a:ext cx="6537943" cy="2221507"/>
          </a:xfrm>
          <a:prstGeom prst="bentConnector4">
            <a:avLst>
              <a:gd name="adj1" fmla="val -8159"/>
              <a:gd name="adj2" fmla="val 11029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Straight Connector 102"/>
          <p:cNvCxnSpPr>
            <a:stCxn id="13" idx="6"/>
            <a:endCxn id="23" idx="1"/>
          </p:cNvCxnSpPr>
          <p:nvPr/>
        </p:nvCxnSpPr>
        <p:spPr bwMode="auto">
          <a:xfrm>
            <a:off x="1886305" y="2612101"/>
            <a:ext cx="3084942" cy="115395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0" name="Oval 109"/>
          <p:cNvSpPr/>
          <p:nvPr/>
        </p:nvSpPr>
        <p:spPr>
          <a:xfrm>
            <a:off x="5832152" y="3206229"/>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1839238" y="3212183"/>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p:cNvCxnSpPr/>
          <p:nvPr/>
        </p:nvCxnSpPr>
        <p:spPr bwMode="auto">
          <a:xfrm>
            <a:off x="1987062" y="1856045"/>
            <a:ext cx="71273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7" name="Straight Connector 116"/>
          <p:cNvCxnSpPr/>
          <p:nvPr/>
        </p:nvCxnSpPr>
        <p:spPr bwMode="auto">
          <a:xfrm>
            <a:off x="3995936" y="1852815"/>
            <a:ext cx="720080" cy="333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8" name="Straight Connector 117"/>
          <p:cNvCxnSpPr/>
          <p:nvPr/>
        </p:nvCxnSpPr>
        <p:spPr bwMode="auto">
          <a:xfrm>
            <a:off x="6002995" y="1849585"/>
            <a:ext cx="65723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9" name="Straight Connector 118"/>
          <p:cNvCxnSpPr/>
          <p:nvPr/>
        </p:nvCxnSpPr>
        <p:spPr bwMode="auto">
          <a:xfrm>
            <a:off x="6030021" y="4304317"/>
            <a:ext cx="642233" cy="10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7" name="Oval 126"/>
          <p:cNvSpPr/>
          <p:nvPr/>
        </p:nvSpPr>
        <p:spPr>
          <a:xfrm>
            <a:off x="1839231" y="3890249"/>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1832732" y="2558101"/>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3869808" y="1981981"/>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5839085" y="2576069"/>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4910314" y="2379910"/>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1832305" y="4527720"/>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5826252" y="4523021"/>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1833302" y="5175792"/>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1292305" y="5427792"/>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673990" y="4997601"/>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5839085" y="5175792"/>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5680923" y="3699793"/>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5832152" y="3879676"/>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3711646" y="2135990"/>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bwMode="auto">
          <a:xfrm>
            <a:off x="6169737" y="317776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1" name="Rectangle 150"/>
          <p:cNvSpPr/>
          <p:nvPr/>
        </p:nvSpPr>
        <p:spPr bwMode="auto">
          <a:xfrm>
            <a:off x="6175674" y="276737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3" name="Rectangle 152"/>
          <p:cNvSpPr/>
          <p:nvPr/>
        </p:nvSpPr>
        <p:spPr bwMode="auto">
          <a:xfrm>
            <a:off x="6184350" y="3531194"/>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4" name="Rectangle 153"/>
          <p:cNvSpPr/>
          <p:nvPr/>
        </p:nvSpPr>
        <p:spPr bwMode="auto">
          <a:xfrm>
            <a:off x="6184350" y="4501989"/>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6" name="Rectangle 155"/>
          <p:cNvSpPr/>
          <p:nvPr/>
        </p:nvSpPr>
        <p:spPr bwMode="auto">
          <a:xfrm>
            <a:off x="8244408" y="3525956"/>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8" name="Rectangle 157"/>
          <p:cNvSpPr/>
          <p:nvPr/>
        </p:nvSpPr>
        <p:spPr bwMode="auto">
          <a:xfrm>
            <a:off x="2115762" y="318645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0" name="Rectangle 159"/>
          <p:cNvSpPr/>
          <p:nvPr/>
        </p:nvSpPr>
        <p:spPr bwMode="auto">
          <a:xfrm>
            <a:off x="2115762" y="2622915"/>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1" name="Rectangle 160"/>
          <p:cNvSpPr/>
          <p:nvPr/>
        </p:nvSpPr>
        <p:spPr bwMode="auto">
          <a:xfrm>
            <a:off x="2115762" y="3828214"/>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2" name="Rectangle 161"/>
          <p:cNvSpPr/>
          <p:nvPr/>
        </p:nvSpPr>
        <p:spPr bwMode="auto">
          <a:xfrm>
            <a:off x="2115762" y="4513913"/>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4" name="Rectangle 163"/>
          <p:cNvSpPr/>
          <p:nvPr/>
        </p:nvSpPr>
        <p:spPr bwMode="auto">
          <a:xfrm>
            <a:off x="6876256" y="3555743"/>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65" name="Rectangle 164"/>
          <p:cNvSpPr/>
          <p:nvPr/>
        </p:nvSpPr>
        <p:spPr bwMode="auto">
          <a:xfrm>
            <a:off x="6876256" y="3721680"/>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166" name="Rectangle 165"/>
          <p:cNvSpPr/>
          <p:nvPr/>
        </p:nvSpPr>
        <p:spPr bwMode="auto">
          <a:xfrm>
            <a:off x="7227182" y="3555743"/>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67" name="Rectangle 166"/>
          <p:cNvSpPr/>
          <p:nvPr/>
        </p:nvSpPr>
        <p:spPr bwMode="auto">
          <a:xfrm>
            <a:off x="7227182" y="3720535"/>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Rectangle 173"/>
          <p:cNvSpPr/>
          <p:nvPr/>
        </p:nvSpPr>
        <p:spPr bwMode="auto">
          <a:xfrm>
            <a:off x="6422130" y="4808373"/>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76" name="Rectangle 175"/>
          <p:cNvSpPr/>
          <p:nvPr/>
        </p:nvSpPr>
        <p:spPr bwMode="auto">
          <a:xfrm>
            <a:off x="6422130" y="4952389"/>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77" name="Rectangle 176"/>
          <p:cNvSpPr/>
          <p:nvPr/>
        </p:nvSpPr>
        <p:spPr bwMode="auto">
          <a:xfrm>
            <a:off x="6422130" y="5259245"/>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8" name="Rectangle 177"/>
          <p:cNvSpPr/>
          <p:nvPr/>
        </p:nvSpPr>
        <p:spPr bwMode="auto">
          <a:xfrm>
            <a:off x="6422130" y="5110066"/>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OPD</a:t>
            </a:r>
          </a:p>
        </p:txBody>
      </p:sp>
      <p:sp>
        <p:nvSpPr>
          <p:cNvPr id="181" name="Rectangle 180"/>
          <p:cNvSpPr/>
          <p:nvPr/>
        </p:nvSpPr>
        <p:spPr bwMode="auto">
          <a:xfrm>
            <a:off x="2483768" y="4917678"/>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83" name="Rectangle 182"/>
          <p:cNvSpPr/>
          <p:nvPr/>
        </p:nvSpPr>
        <p:spPr bwMode="auto">
          <a:xfrm>
            <a:off x="2483768" y="506040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84" name="Rectangle 183"/>
          <p:cNvSpPr/>
          <p:nvPr/>
        </p:nvSpPr>
        <p:spPr bwMode="auto">
          <a:xfrm>
            <a:off x="2483768" y="5367257"/>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85" name="Rectangle 184"/>
          <p:cNvSpPr/>
          <p:nvPr/>
        </p:nvSpPr>
        <p:spPr bwMode="auto">
          <a:xfrm>
            <a:off x="2483768" y="5218078"/>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OPD</a:t>
            </a:r>
          </a:p>
        </p:txBody>
      </p:sp>
      <p:sp>
        <p:nvSpPr>
          <p:cNvPr id="186" name="Rectangle 185"/>
          <p:cNvSpPr/>
          <p:nvPr/>
        </p:nvSpPr>
        <p:spPr bwMode="auto">
          <a:xfrm>
            <a:off x="2483768" y="4758216"/>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187" name="Rectangle 186"/>
          <p:cNvSpPr/>
          <p:nvPr/>
        </p:nvSpPr>
        <p:spPr bwMode="auto">
          <a:xfrm>
            <a:off x="4264350" y="213599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88" name="Rectangle 187"/>
          <p:cNvSpPr/>
          <p:nvPr/>
        </p:nvSpPr>
        <p:spPr bwMode="auto">
          <a:xfrm>
            <a:off x="3802344" y="2323161"/>
            <a:ext cx="462005" cy="159462"/>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CSS</a:t>
            </a:r>
            <a:r>
              <a:rPr lang="en-GB" sz="800" dirty="0">
                <a:solidFill>
                  <a:schemeClr val="bg1"/>
                </a:solidFill>
                <a:latin typeface="Arial" panose="020B0604020202020204" pitchFamily="34" charset="0"/>
                <a:cs typeface="Arial" panose="020B0604020202020204" pitchFamily="34" charset="0"/>
              </a:rPr>
              <a:t>-SM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90" name="Rectangle 189"/>
          <p:cNvSpPr/>
          <p:nvPr/>
        </p:nvSpPr>
        <p:spPr bwMode="auto">
          <a:xfrm>
            <a:off x="6431438" y="4196249"/>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93" name="Oval 192"/>
          <p:cNvSpPr/>
          <p:nvPr/>
        </p:nvSpPr>
        <p:spPr>
          <a:xfrm>
            <a:off x="3333592" y="2234945"/>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4" name="Straight Connector 193"/>
          <p:cNvCxnSpPr>
            <a:stCxn id="19" idx="4"/>
            <a:endCxn id="23" idx="1"/>
          </p:cNvCxnSpPr>
          <p:nvPr/>
        </p:nvCxnSpPr>
        <p:spPr bwMode="auto">
          <a:xfrm>
            <a:off x="3383808" y="2287981"/>
            <a:ext cx="1587439" cy="1478077"/>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8" name="Rectangle 197"/>
          <p:cNvSpPr/>
          <p:nvPr/>
        </p:nvSpPr>
        <p:spPr bwMode="auto">
          <a:xfrm>
            <a:off x="3131840" y="2411912"/>
            <a:ext cx="575104" cy="164157"/>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CSS</a:t>
            </a:r>
            <a:r>
              <a:rPr lang="en-GB" sz="800" dirty="0">
                <a:solidFill>
                  <a:schemeClr val="bg1"/>
                </a:solidFill>
                <a:latin typeface="Arial" panose="020B0604020202020204" pitchFamily="34" charset="0"/>
                <a:cs typeface="Arial" panose="020B0604020202020204" pitchFamily="34" charset="0"/>
              </a:rPr>
              <a:t> 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99" name="Rectangle 198"/>
          <p:cNvSpPr/>
          <p:nvPr/>
        </p:nvSpPr>
        <p:spPr bwMode="auto">
          <a:xfrm>
            <a:off x="251520" y="6309320"/>
            <a:ext cx="7952602" cy="221018"/>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a:ln>
                  <a:noFill/>
                </a:ln>
                <a:solidFill>
                  <a:srgbClr val="006699"/>
                </a:solidFill>
                <a:effectLst/>
                <a:latin typeface="Arial" panose="020B0604020202020204" pitchFamily="34" charset="0"/>
                <a:cs typeface="Arial" panose="020B0604020202020204" pitchFamily="34" charset="0"/>
              </a:rPr>
              <a:t>Note: interaction between functions within a deployment node</a:t>
            </a:r>
            <a:r>
              <a:rPr kumimoji="0" lang="en-GB" sz="1200" b="0" i="1" u="none" strike="noStrike" cap="none" normalizeH="0" dirty="0">
                <a:ln>
                  <a:noFill/>
                </a:ln>
                <a:solidFill>
                  <a:srgbClr val="006699"/>
                </a:solidFill>
                <a:effectLst/>
                <a:latin typeface="Arial" panose="020B0604020202020204" pitchFamily="34" charset="0"/>
                <a:cs typeface="Arial" panose="020B0604020202020204" pitchFamily="34" charset="0"/>
              </a:rPr>
              <a:t> are omitted for clarity – see previous slide</a:t>
            </a:r>
            <a:endParaRPr kumimoji="0" lang="en-GB" sz="1200" b="0" i="1" u="none" strike="noStrike" cap="none" normalizeH="0" baseline="0" dirty="0">
              <a:ln>
                <a:noFill/>
              </a:ln>
              <a:solidFill>
                <a:srgbClr val="00669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35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hlink"/>
                </a:solidFill>
              </a:rPr>
              <a:t>MOIMS Generic Protocol </a:t>
            </a:r>
            <a:r>
              <a:rPr lang="en-GB" dirty="0" smtClean="0">
                <a:solidFill>
                  <a:schemeClr val="hlink"/>
                </a:solidFill>
              </a:rPr>
              <a:t>Stacks (clarified)</a:t>
            </a:r>
            <a:endParaRPr lang="en-GB" dirty="0">
              <a:solidFill>
                <a:schemeClr val="hlink"/>
              </a:solidFill>
            </a:endParaRPr>
          </a:p>
        </p:txBody>
      </p:sp>
      <p:sp>
        <p:nvSpPr>
          <p:cNvPr id="5" name="Oval 8"/>
          <p:cNvSpPr>
            <a:spLocks noChangeArrowheads="1"/>
          </p:cNvSpPr>
          <p:nvPr/>
        </p:nvSpPr>
        <p:spPr bwMode="auto">
          <a:xfrm>
            <a:off x="1070351" y="1479378"/>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User Application</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8" name="Straight Connector 7"/>
          <p:cNvCxnSpPr>
            <a:stCxn id="5" idx="4"/>
            <a:endCxn id="23" idx="0"/>
          </p:cNvCxnSpPr>
          <p:nvPr/>
        </p:nvCxnSpPr>
        <p:spPr bwMode="auto">
          <a:xfrm flipH="1">
            <a:off x="1811918" y="2132856"/>
            <a:ext cx="610" cy="32404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 name="Rectangle 11"/>
          <p:cNvSpPr/>
          <p:nvPr/>
        </p:nvSpPr>
        <p:spPr bwMode="auto">
          <a:xfrm>
            <a:off x="1019217" y="3032960"/>
            <a:ext cx="1585399" cy="570358"/>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i="1" dirty="0" err="1" smtClean="0">
                <a:solidFill>
                  <a:schemeClr val="tx1"/>
                </a:solidFill>
                <a:latin typeface="Arial" panose="020B0604020202020204" pitchFamily="34" charset="0"/>
                <a:cs typeface="Arial" panose="020B0604020202020204" pitchFamily="34" charset="0"/>
              </a:rPr>
              <a:t>MALTechnology</a:t>
            </a:r>
            <a:r>
              <a:rPr lang="en-GB" sz="1000" b="0" i="1" dirty="0" smtClean="0">
                <a:solidFill>
                  <a:schemeClr val="tx1"/>
                </a:solidFill>
                <a:latin typeface="Arial" panose="020B0604020202020204" pitchFamily="34" charset="0"/>
                <a:cs typeface="Arial" panose="020B0604020202020204" pitchFamily="34" charset="0"/>
              </a:rPr>
              <a:t> Binding</a:t>
            </a:r>
            <a:endParaRPr kumimoji="0" lang="en-GB" sz="10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7" name="Rectangle 16"/>
          <p:cNvSpPr/>
          <p:nvPr/>
        </p:nvSpPr>
        <p:spPr bwMode="auto">
          <a:xfrm>
            <a:off x="1019218" y="2744928"/>
            <a:ext cx="1585399"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MAL</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3" name="Rectangle 22"/>
          <p:cNvSpPr/>
          <p:nvPr/>
        </p:nvSpPr>
        <p:spPr bwMode="auto">
          <a:xfrm>
            <a:off x="1019218" y="2456896"/>
            <a:ext cx="1585399"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 Service</a:t>
            </a:r>
          </a:p>
        </p:txBody>
      </p:sp>
      <p:sp>
        <p:nvSpPr>
          <p:cNvPr id="25" name="Rectangle 24"/>
          <p:cNvSpPr/>
          <p:nvPr/>
        </p:nvSpPr>
        <p:spPr bwMode="auto">
          <a:xfrm>
            <a:off x="1019217" y="3859077"/>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Transfer Protocol</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26" name="Straight Connector 25"/>
          <p:cNvCxnSpPr>
            <a:stCxn id="45" idx="2"/>
            <a:endCxn id="48" idx="0"/>
          </p:cNvCxnSpPr>
          <p:nvPr/>
        </p:nvCxnSpPr>
        <p:spPr bwMode="auto">
          <a:xfrm>
            <a:off x="6312750" y="3323540"/>
            <a:ext cx="0" cy="537508"/>
          </a:xfrm>
          <a:prstGeom prst="line">
            <a:avLst/>
          </a:prstGeom>
          <a:noFill/>
          <a:ln w="1905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AutoShape 6"/>
          <p:cNvSpPr>
            <a:spLocks noChangeArrowheads="1"/>
          </p:cNvSpPr>
          <p:nvPr/>
        </p:nvSpPr>
        <p:spPr bwMode="auto">
          <a:xfrm>
            <a:off x="2948455" y="3896302"/>
            <a:ext cx="1440160" cy="237331"/>
          </a:xfrm>
          <a:prstGeom prst="wedgeRoundRectCallout">
            <a:avLst>
              <a:gd name="adj1" fmla="val -76094"/>
              <a:gd name="adj2" fmla="val -39340"/>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Messaging or File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7" name="TextBox 36"/>
          <p:cNvSpPr txBox="1"/>
          <p:nvPr/>
        </p:nvSpPr>
        <p:spPr>
          <a:xfrm>
            <a:off x="899592" y="1055611"/>
            <a:ext cx="1861407" cy="276999"/>
          </a:xfrm>
          <a:prstGeom prst="rect">
            <a:avLst/>
          </a:prstGeom>
          <a:noFill/>
        </p:spPr>
        <p:txBody>
          <a:bodyPr wrap="none" rtlCol="0">
            <a:spAutoFit/>
          </a:bodyPr>
          <a:lstStyle/>
          <a:p>
            <a:r>
              <a:rPr lang="en-GB" sz="1200" dirty="0" smtClean="0">
                <a:solidFill>
                  <a:schemeClr val="tx1"/>
                </a:solidFill>
                <a:latin typeface="Arial" panose="020B0604020202020204" pitchFamily="34" charset="0"/>
                <a:cs typeface="Arial" panose="020B0604020202020204" pitchFamily="34" charset="0"/>
              </a:rPr>
              <a:t>MO Compliant Service </a:t>
            </a:r>
            <a:endParaRPr lang="en-GB" sz="1200" dirty="0">
              <a:solidFill>
                <a:schemeClr val="tx1"/>
              </a:solidFill>
              <a:latin typeface="Arial" panose="020B0604020202020204" pitchFamily="34" charset="0"/>
              <a:cs typeface="Arial" panose="020B0604020202020204" pitchFamily="34" charset="0"/>
            </a:endParaRPr>
          </a:p>
        </p:txBody>
      </p:sp>
      <p:sp>
        <p:nvSpPr>
          <p:cNvPr id="38" name="TextBox 37"/>
          <p:cNvSpPr txBox="1"/>
          <p:nvPr/>
        </p:nvSpPr>
        <p:spPr>
          <a:xfrm>
            <a:off x="5436096" y="1055611"/>
            <a:ext cx="1786066" cy="276999"/>
          </a:xfrm>
          <a:prstGeom prst="rect">
            <a:avLst/>
          </a:prstGeom>
          <a:noFill/>
        </p:spPr>
        <p:txBody>
          <a:bodyPr wrap="none" rtlCol="0">
            <a:spAutoFit/>
          </a:bodyPr>
          <a:lstStyle/>
          <a:p>
            <a:r>
              <a:rPr lang="en-GB" sz="1200" dirty="0" smtClean="0">
                <a:solidFill>
                  <a:schemeClr val="tx1"/>
                </a:solidFill>
                <a:latin typeface="Arial" panose="020B0604020202020204" pitchFamily="34" charset="0"/>
                <a:cs typeface="Arial" panose="020B0604020202020204" pitchFamily="34" charset="0"/>
              </a:rPr>
              <a:t>MOIMS File Exchange</a:t>
            </a:r>
            <a:endParaRPr lang="en-GB" sz="1200" dirty="0">
              <a:solidFill>
                <a:schemeClr val="tx1"/>
              </a:solidFill>
              <a:latin typeface="Arial" panose="020B0604020202020204" pitchFamily="34" charset="0"/>
              <a:cs typeface="Arial" panose="020B0604020202020204" pitchFamily="34" charset="0"/>
            </a:endParaRPr>
          </a:p>
        </p:txBody>
      </p:sp>
      <p:sp>
        <p:nvSpPr>
          <p:cNvPr id="40" name="Oval 8"/>
          <p:cNvSpPr>
            <a:spLocks noChangeArrowheads="1"/>
          </p:cNvSpPr>
          <p:nvPr/>
        </p:nvSpPr>
        <p:spPr bwMode="auto">
          <a:xfrm>
            <a:off x="5570573" y="1479378"/>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User Application</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Rectangle 43"/>
          <p:cNvSpPr/>
          <p:nvPr/>
        </p:nvSpPr>
        <p:spPr bwMode="auto">
          <a:xfrm>
            <a:off x="5520662" y="2747476"/>
            <a:ext cx="1584176" cy="288032"/>
          </a:xfrm>
          <a:prstGeom prst="rect">
            <a:avLst/>
          </a:prstGeom>
          <a:solidFill>
            <a:srgbClr val="FF99CC"/>
          </a:solidFill>
          <a:ln w="9525" cap="flat" cmpd="sng" algn="ctr">
            <a:solidFill>
              <a:schemeClr val="bg1">
                <a:lumMod val="50000"/>
              </a:schemeClr>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bg1">
                    <a:lumMod val="50000"/>
                  </a:schemeClr>
                </a:solidFill>
                <a:latin typeface="Arial" panose="020B0604020202020204" pitchFamily="34" charset="0"/>
                <a:cs typeface="Arial" panose="020B0604020202020204" pitchFamily="34" charset="0"/>
              </a:rPr>
              <a:t>MAL</a:t>
            </a:r>
            <a:endParaRPr kumimoji="0" lang="en-GB" sz="11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endParaRPr>
          </a:p>
        </p:txBody>
      </p:sp>
      <p:sp>
        <p:nvSpPr>
          <p:cNvPr id="45" name="Rectangle 44"/>
          <p:cNvSpPr/>
          <p:nvPr/>
        </p:nvSpPr>
        <p:spPr bwMode="auto">
          <a:xfrm>
            <a:off x="5520662" y="3035508"/>
            <a:ext cx="1584176" cy="288032"/>
          </a:xfrm>
          <a:prstGeom prst="rect">
            <a:avLst/>
          </a:prstGeom>
          <a:solidFill>
            <a:srgbClr val="FF99CC"/>
          </a:solidFill>
          <a:ln w="9525" cap="flat" cmpd="sng" algn="ctr">
            <a:solidFill>
              <a:schemeClr val="bg1">
                <a:lumMod val="50000"/>
              </a:schemeClr>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i="1" dirty="0" smtClean="0">
                <a:solidFill>
                  <a:schemeClr val="bg1">
                    <a:lumMod val="50000"/>
                  </a:schemeClr>
                </a:solidFill>
                <a:latin typeface="Arial" panose="020B0604020202020204" pitchFamily="34" charset="0"/>
                <a:cs typeface="Arial" panose="020B0604020202020204" pitchFamily="34" charset="0"/>
              </a:rPr>
              <a:t>MAL Encoding</a:t>
            </a:r>
            <a:endParaRPr kumimoji="0" lang="en-GB" sz="1000" b="0" i="1"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endParaRPr>
          </a:p>
        </p:txBody>
      </p:sp>
      <p:sp>
        <p:nvSpPr>
          <p:cNvPr id="48" name="Rectangle 47"/>
          <p:cNvSpPr/>
          <p:nvPr/>
        </p:nvSpPr>
        <p:spPr bwMode="auto">
          <a:xfrm>
            <a:off x="5520662" y="38610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File Transfer Protocol</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54" name="Straight Connector 53"/>
          <p:cNvCxnSpPr>
            <a:stCxn id="40" idx="4"/>
            <a:endCxn id="43" idx="0"/>
          </p:cNvCxnSpPr>
          <p:nvPr/>
        </p:nvCxnSpPr>
        <p:spPr bwMode="auto">
          <a:xfrm>
            <a:off x="6312750" y="2132856"/>
            <a:ext cx="0" cy="324036"/>
          </a:xfrm>
          <a:prstGeom prst="line">
            <a:avLst/>
          </a:prstGeom>
          <a:noFill/>
          <a:ln w="1905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1" name="AutoShape 6"/>
          <p:cNvSpPr>
            <a:spLocks noChangeArrowheads="1"/>
          </p:cNvSpPr>
          <p:nvPr/>
        </p:nvSpPr>
        <p:spPr bwMode="auto">
          <a:xfrm>
            <a:off x="7345891" y="2524821"/>
            <a:ext cx="1440160" cy="432048"/>
          </a:xfrm>
          <a:prstGeom prst="wedgeRoundRectCallout">
            <a:avLst>
              <a:gd name="adj1" fmla="val -77460"/>
              <a:gd name="adj2" fmla="val 50514"/>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Optional File Format Specification in terms of MAL</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62" name="Straight Connector 61"/>
          <p:cNvCxnSpPr>
            <a:stCxn id="12" idx="2"/>
            <a:endCxn id="25" idx="0"/>
          </p:cNvCxnSpPr>
          <p:nvPr/>
        </p:nvCxnSpPr>
        <p:spPr bwMode="auto">
          <a:xfrm flipH="1">
            <a:off x="1811305" y="3603318"/>
            <a:ext cx="612" cy="25575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0" name="Elbow Connector 69"/>
          <p:cNvCxnSpPr>
            <a:stCxn id="40" idx="2"/>
            <a:endCxn id="48" idx="1"/>
          </p:cNvCxnSpPr>
          <p:nvPr/>
        </p:nvCxnSpPr>
        <p:spPr bwMode="auto">
          <a:xfrm rot="10800000" flipV="1">
            <a:off x="5520663" y="1806116"/>
            <a:ext cx="49911" cy="2198947"/>
          </a:xfrm>
          <a:prstGeom prst="bentConnector3">
            <a:avLst>
              <a:gd name="adj1" fmla="val 558015"/>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3" name="Rectangle 42"/>
          <p:cNvSpPr/>
          <p:nvPr/>
        </p:nvSpPr>
        <p:spPr bwMode="auto">
          <a:xfrm>
            <a:off x="5520662" y="2456892"/>
            <a:ext cx="1584176" cy="30130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MOIMS File Format</a:t>
            </a:r>
          </a:p>
        </p:txBody>
      </p:sp>
      <p:cxnSp>
        <p:nvCxnSpPr>
          <p:cNvPr id="32" name="Straight Connector 31"/>
          <p:cNvCxnSpPr/>
          <p:nvPr/>
        </p:nvCxnSpPr>
        <p:spPr bwMode="auto">
          <a:xfrm>
            <a:off x="1799692" y="2276872"/>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32"/>
          <p:cNvCxnSpPr/>
          <p:nvPr/>
        </p:nvCxnSpPr>
        <p:spPr bwMode="auto">
          <a:xfrm>
            <a:off x="1799692" y="3753036"/>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38"/>
          <p:cNvCxnSpPr/>
          <p:nvPr/>
        </p:nvCxnSpPr>
        <p:spPr bwMode="auto">
          <a:xfrm>
            <a:off x="5292080" y="3753036"/>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1" name="Rectangle 40"/>
          <p:cNvSpPr/>
          <p:nvPr/>
        </p:nvSpPr>
        <p:spPr bwMode="auto">
          <a:xfrm>
            <a:off x="1019217" y="414710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1019217" y="4435141"/>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7" name="AutoShape 6"/>
          <p:cNvSpPr>
            <a:spLocks noChangeArrowheads="1"/>
          </p:cNvSpPr>
          <p:nvPr/>
        </p:nvSpPr>
        <p:spPr bwMode="auto">
          <a:xfrm>
            <a:off x="2948455" y="4189729"/>
            <a:ext cx="1440160" cy="237331"/>
          </a:xfrm>
          <a:prstGeom prst="wedgeRoundRectCallout">
            <a:avLst>
              <a:gd name="adj1" fmla="val -76094"/>
              <a:gd name="adj2" fmla="val -39340"/>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Transport/Network Layer</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9" name="AutoShape 6"/>
          <p:cNvSpPr>
            <a:spLocks noChangeArrowheads="1"/>
          </p:cNvSpPr>
          <p:nvPr/>
        </p:nvSpPr>
        <p:spPr bwMode="auto">
          <a:xfrm>
            <a:off x="2948455" y="4485842"/>
            <a:ext cx="1440160" cy="237331"/>
          </a:xfrm>
          <a:prstGeom prst="wedgeRoundRectCallout">
            <a:avLst>
              <a:gd name="adj1" fmla="val -76094"/>
              <a:gd name="adj2" fmla="val -39340"/>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Physical Link/Network</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p:cNvSpPr/>
          <p:nvPr/>
        </p:nvSpPr>
        <p:spPr bwMode="auto">
          <a:xfrm>
            <a:off x="5520662" y="414710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2" name="Rectangle 51"/>
          <p:cNvSpPr/>
          <p:nvPr/>
        </p:nvSpPr>
        <p:spPr bwMode="auto">
          <a:xfrm>
            <a:off x="5520662" y="4434004"/>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5" name="Content Placeholder 64"/>
          <p:cNvSpPr>
            <a:spLocks noGrp="1"/>
          </p:cNvSpPr>
          <p:nvPr>
            <p:ph idx="1"/>
          </p:nvPr>
        </p:nvSpPr>
        <p:spPr>
          <a:xfrm>
            <a:off x="143669" y="5100431"/>
            <a:ext cx="8856662" cy="1476164"/>
          </a:xfrm>
        </p:spPr>
        <p:txBody>
          <a:bodyPr/>
          <a:lstStyle/>
          <a:p>
            <a:r>
              <a:rPr lang="en-GB" sz="1050" dirty="0" smtClean="0"/>
              <a:t>Blue layers correspond to Communications Layers:</a:t>
            </a:r>
          </a:p>
          <a:p>
            <a:pPr lvl="1"/>
            <a:r>
              <a:rPr lang="en-GB" sz="1000" dirty="0" smtClean="0"/>
              <a:t>Transfer </a:t>
            </a:r>
            <a:r>
              <a:rPr lang="en-GB" sz="1000" dirty="0"/>
              <a:t>(</a:t>
            </a:r>
            <a:r>
              <a:rPr lang="en-GB" sz="1000" dirty="0" smtClean="0"/>
              <a:t>Application) Layer (e.g. FTP, HTTP or </a:t>
            </a:r>
            <a:r>
              <a:rPr lang="en-GB" sz="1000" dirty="0"/>
              <a:t>0</a:t>
            </a:r>
            <a:r>
              <a:rPr lang="en-GB" sz="1000" dirty="0" smtClean="0"/>
              <a:t>MQ) providing message exchange or file transfer</a:t>
            </a:r>
          </a:p>
          <a:p>
            <a:pPr lvl="1"/>
            <a:r>
              <a:rPr lang="en-GB" sz="1000" dirty="0" smtClean="0"/>
              <a:t>Transport and Network Layers combined (e.g. TCP/IP or UDP/IP)</a:t>
            </a:r>
          </a:p>
          <a:p>
            <a:pPr lvl="1"/>
            <a:r>
              <a:rPr lang="en-GB" sz="1000" dirty="0" smtClean="0"/>
              <a:t>Physical Link Layer or “Network” (e.g. RF Space Link, WAN, LAN or WLAN)</a:t>
            </a:r>
          </a:p>
          <a:p>
            <a:r>
              <a:rPr lang="en-GB" sz="1050" dirty="0" smtClean="0"/>
              <a:t>Protocol stacks must match between communicating User Applications</a:t>
            </a:r>
          </a:p>
          <a:p>
            <a:r>
              <a:rPr lang="en-GB" sz="1050" dirty="0" smtClean="0"/>
              <a:t>MO Language Binding can differ between communicating User Applications</a:t>
            </a:r>
          </a:p>
          <a:p>
            <a:r>
              <a:rPr lang="en-GB" sz="1050" dirty="0" smtClean="0"/>
              <a:t>For File Exchange, the transfer must be independently initiated at Communications Protocol level, either directly by the User Application or by a 3</a:t>
            </a:r>
            <a:r>
              <a:rPr lang="en-GB" sz="1050" baseline="30000" dirty="0" smtClean="0"/>
              <a:t>rd</a:t>
            </a:r>
            <a:r>
              <a:rPr lang="en-GB" sz="1050" dirty="0" smtClean="0"/>
              <a:t> party.</a:t>
            </a:r>
            <a:endParaRPr lang="en-GB" sz="1050" dirty="0"/>
          </a:p>
        </p:txBody>
      </p:sp>
      <p:sp>
        <p:nvSpPr>
          <p:cNvPr id="6" name="Rectangle 5"/>
          <p:cNvSpPr/>
          <p:nvPr/>
        </p:nvSpPr>
        <p:spPr bwMode="auto">
          <a:xfrm rot="16200000">
            <a:off x="2173794" y="2600909"/>
            <a:ext cx="576065" cy="288033"/>
          </a:xfrm>
          <a:prstGeom prst="rect">
            <a:avLst/>
          </a:prstGeom>
          <a:solidFill>
            <a:srgbClr val="FF99CC"/>
          </a:soli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 </a:t>
            </a:r>
            <a:r>
              <a:rPr lang="en-GB" sz="1100" b="0" i="1" dirty="0" smtClean="0">
                <a:solidFill>
                  <a:schemeClr val="tx1"/>
                </a:solidFill>
                <a:latin typeface="Arial" panose="020B0604020202020204" pitchFamily="34" charset="0"/>
                <a:cs typeface="Arial" panose="020B0604020202020204" pitchFamily="34" charset="0"/>
              </a:rPr>
              <a:t>API</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2" name="AutoShape 6"/>
          <p:cNvSpPr>
            <a:spLocks noChangeArrowheads="1"/>
          </p:cNvSpPr>
          <p:nvPr/>
        </p:nvSpPr>
        <p:spPr bwMode="auto">
          <a:xfrm>
            <a:off x="2928037" y="2692173"/>
            <a:ext cx="1440160" cy="237331"/>
          </a:xfrm>
          <a:prstGeom prst="wedgeRoundRectCallout">
            <a:avLst>
              <a:gd name="adj1" fmla="val -75412"/>
              <a:gd name="adj2" fmla="val -39340"/>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MO Language Binding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Rectangle 13"/>
          <p:cNvSpPr/>
          <p:nvPr/>
        </p:nvSpPr>
        <p:spPr bwMode="auto">
          <a:xfrm>
            <a:off x="1019218" y="3032960"/>
            <a:ext cx="1585399" cy="343013"/>
          </a:xfrm>
          <a:prstGeom prst="rect">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b"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Encoding</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1" name="Rectangle 50"/>
          <p:cNvSpPr/>
          <p:nvPr/>
        </p:nvSpPr>
        <p:spPr bwMode="auto">
          <a:xfrm>
            <a:off x="1019218" y="3375973"/>
            <a:ext cx="1586624" cy="227345"/>
          </a:xfrm>
          <a:prstGeom prst="rect">
            <a:avLst/>
          </a:prstGeom>
          <a:gradFill>
            <a:gsLst>
              <a:gs pos="7000">
                <a:srgbClr val="FF99CC">
                  <a:lumMod val="97000"/>
                </a:srgbClr>
              </a:gs>
              <a:gs pos="98000">
                <a:schemeClr val="accent1">
                  <a:tint val="44500"/>
                  <a:satMod val="160000"/>
                </a:schemeClr>
              </a:gs>
              <a:gs pos="100000">
                <a:schemeClr val="accent1">
                  <a:tint val="23500"/>
                  <a:satMod val="160000"/>
                </a:schemeClr>
              </a:gs>
            </a:gsLst>
            <a:lin ang="5400000" scaled="1"/>
          </a:gra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Transport </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41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1"/>
          <p:cNvSpPr>
            <a:spLocks noChangeArrowheads="1"/>
          </p:cNvSpPr>
          <p:nvPr/>
        </p:nvSpPr>
        <p:spPr bwMode="auto">
          <a:xfrm>
            <a:off x="503548" y="916976"/>
            <a:ext cx="2220441" cy="5068308"/>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Space User Node</a:t>
            </a:r>
          </a:p>
        </p:txBody>
      </p:sp>
      <p:sp>
        <p:nvSpPr>
          <p:cNvPr id="2" name="Title 1"/>
          <p:cNvSpPr>
            <a:spLocks noGrp="1"/>
          </p:cNvSpPr>
          <p:nvPr>
            <p:ph type="title"/>
          </p:nvPr>
        </p:nvSpPr>
        <p:spPr/>
        <p:txBody>
          <a:bodyPr/>
          <a:lstStyle/>
          <a:p>
            <a:r>
              <a:rPr lang="en-GB" dirty="0" smtClean="0"/>
              <a:t>MOIMS Over Space Link </a:t>
            </a:r>
            <a:r>
              <a:rPr lang="en-GB" sz="1600" dirty="0" smtClean="0"/>
              <a:t>(ABA Deployment Example)</a:t>
            </a:r>
            <a:endParaRPr lang="en-GB" sz="2000" dirty="0"/>
          </a:p>
        </p:txBody>
      </p:sp>
      <p:sp>
        <p:nvSpPr>
          <p:cNvPr id="5" name="Oval 8"/>
          <p:cNvSpPr>
            <a:spLocks noChangeArrowheads="1"/>
          </p:cNvSpPr>
          <p:nvPr/>
        </p:nvSpPr>
        <p:spPr bwMode="auto">
          <a:xfrm>
            <a:off x="710311" y="1587390"/>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User Application</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5" idx="4"/>
            <a:endCxn id="10" idx="0"/>
          </p:cNvCxnSpPr>
          <p:nvPr/>
        </p:nvCxnSpPr>
        <p:spPr bwMode="auto">
          <a:xfrm>
            <a:off x="1452488" y="2240868"/>
            <a:ext cx="0" cy="39604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2" y="3212979"/>
            <a:ext cx="790864" cy="288032"/>
          </a:xfrm>
          <a:prstGeom prst="rect">
            <a:avLst/>
          </a:prstGeom>
          <a:gradFill>
            <a:gsLst>
              <a:gs pos="7000">
                <a:srgbClr val="FF99CC">
                  <a:lumMod val="97000"/>
                </a:srgbClr>
              </a:gs>
              <a:gs pos="98000">
                <a:schemeClr val="accent1">
                  <a:tint val="44500"/>
                  <a:satMod val="160000"/>
                </a:schemeClr>
              </a:gs>
              <a:gs pos="100000">
                <a:schemeClr val="accent1">
                  <a:tint val="23500"/>
                  <a:satMod val="160000"/>
                </a:schemeClr>
              </a:gs>
            </a:gsLst>
            <a:lin ang="5400000" scaled="1"/>
          </a:gra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latin typeface="Arial" panose="020B0604020202020204" pitchFamily="34" charset="0"/>
                <a:cs typeface="Arial" panose="020B0604020202020204" pitchFamily="34" charset="0"/>
              </a:rPr>
              <a:t>MAL SPP</a:t>
            </a:r>
          </a:p>
        </p:txBody>
      </p:sp>
      <p:sp>
        <p:nvSpPr>
          <p:cNvPr id="9" name="Rectangle 8"/>
          <p:cNvSpPr/>
          <p:nvPr/>
        </p:nvSpPr>
        <p:spPr bwMode="auto">
          <a:xfrm>
            <a:off x="660400" y="2924947"/>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MAL</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9"/>
          <p:cNvSpPr/>
          <p:nvPr/>
        </p:nvSpPr>
        <p:spPr bwMode="auto">
          <a:xfrm>
            <a:off x="660400" y="2636915"/>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 Service</a:t>
            </a:r>
          </a:p>
        </p:txBody>
      </p:sp>
      <p:sp>
        <p:nvSpPr>
          <p:cNvPr id="11" name="Rectangle 10"/>
          <p:cNvSpPr/>
          <p:nvPr/>
        </p:nvSpPr>
        <p:spPr bwMode="auto">
          <a:xfrm>
            <a:off x="683572" y="4101758"/>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CCSDS Space Packet</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12" name="Straight Connector 11"/>
          <p:cNvCxnSpPr>
            <a:stCxn id="8" idx="2"/>
          </p:cNvCxnSpPr>
          <p:nvPr/>
        </p:nvCxnSpPr>
        <p:spPr bwMode="auto">
          <a:xfrm>
            <a:off x="1055834" y="3501011"/>
            <a:ext cx="0" cy="59877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Rectangle 12"/>
          <p:cNvSpPr/>
          <p:nvPr/>
        </p:nvSpPr>
        <p:spPr bwMode="auto">
          <a:xfrm>
            <a:off x="1452489" y="3212979"/>
            <a:ext cx="792088" cy="288032"/>
          </a:xfrm>
          <a:prstGeom prst="rect">
            <a:avLst/>
          </a:prstGeom>
          <a:gradFill>
            <a:gsLst>
              <a:gs pos="7000">
                <a:srgbClr val="FF99CC">
                  <a:lumMod val="97000"/>
                </a:srgbClr>
              </a:gs>
              <a:gs pos="98000">
                <a:schemeClr val="accent1">
                  <a:tint val="44500"/>
                  <a:satMod val="160000"/>
                </a:schemeClr>
              </a:gs>
              <a:gs pos="100000">
                <a:schemeClr val="accent1">
                  <a:tint val="23500"/>
                  <a:satMod val="160000"/>
                </a:schemeClr>
              </a:gs>
            </a:gsLst>
            <a:lin ang="5400000" scaled="1"/>
          </a:gra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latin typeface="Arial" panose="020B0604020202020204" pitchFamily="34" charset="0"/>
                <a:cs typeface="Arial" panose="020B0604020202020204" pitchFamily="34" charset="0"/>
              </a:rPr>
              <a:t>MAL CFDP</a:t>
            </a:r>
          </a:p>
        </p:txBody>
      </p:sp>
      <p:sp>
        <p:nvSpPr>
          <p:cNvPr id="14" name="Rectangle 13"/>
          <p:cNvSpPr/>
          <p:nvPr/>
        </p:nvSpPr>
        <p:spPr bwMode="auto">
          <a:xfrm>
            <a:off x="1452489" y="3811755"/>
            <a:ext cx="792088"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CFDP</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15" name="Straight Connector 14"/>
          <p:cNvCxnSpPr>
            <a:stCxn id="13" idx="2"/>
            <a:endCxn id="14" idx="0"/>
          </p:cNvCxnSpPr>
          <p:nvPr/>
        </p:nvCxnSpPr>
        <p:spPr bwMode="auto">
          <a:xfrm>
            <a:off x="1848533" y="3501011"/>
            <a:ext cx="0" cy="31074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 name="Straight Connector 15"/>
          <p:cNvCxnSpPr/>
          <p:nvPr/>
        </p:nvCxnSpPr>
        <p:spPr bwMode="auto">
          <a:xfrm>
            <a:off x="1439660" y="238488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p:nvPr/>
        </p:nvCxnSpPr>
        <p:spPr bwMode="auto">
          <a:xfrm>
            <a:off x="1043608" y="370571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7"/>
          <p:cNvCxnSpPr/>
          <p:nvPr/>
        </p:nvCxnSpPr>
        <p:spPr bwMode="auto">
          <a:xfrm>
            <a:off x="1835696" y="370571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9" name="AutoShape 1"/>
          <p:cNvSpPr>
            <a:spLocks noChangeArrowheads="1"/>
          </p:cNvSpPr>
          <p:nvPr/>
        </p:nvSpPr>
        <p:spPr bwMode="auto">
          <a:xfrm>
            <a:off x="6420011" y="924904"/>
            <a:ext cx="2220441" cy="5060380"/>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Earth User Node</a:t>
            </a:r>
          </a:p>
        </p:txBody>
      </p:sp>
      <p:sp>
        <p:nvSpPr>
          <p:cNvPr id="26" name="Rectangle 25"/>
          <p:cNvSpPr/>
          <p:nvPr/>
        </p:nvSpPr>
        <p:spPr bwMode="auto">
          <a:xfrm>
            <a:off x="683568" y="5232775"/>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Coding &amp; Synch</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83572" y="4521812"/>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Space Data Link</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8" name="Rectangle 27"/>
          <p:cNvSpPr/>
          <p:nvPr/>
        </p:nvSpPr>
        <p:spPr bwMode="auto">
          <a:xfrm>
            <a:off x="683567" y="5520807"/>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RF &amp; Mod</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29" name="Straight Connector 28"/>
          <p:cNvCxnSpPr>
            <a:stCxn id="11" idx="2"/>
            <a:endCxn id="27" idx="0"/>
          </p:cNvCxnSpPr>
          <p:nvPr/>
        </p:nvCxnSpPr>
        <p:spPr bwMode="auto">
          <a:xfrm>
            <a:off x="1464075" y="4389790"/>
            <a:ext cx="0" cy="13202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2" name="AutoShape 1"/>
          <p:cNvSpPr>
            <a:spLocks noChangeArrowheads="1"/>
          </p:cNvSpPr>
          <p:nvPr/>
        </p:nvSpPr>
        <p:spPr bwMode="auto">
          <a:xfrm>
            <a:off x="3419872" y="924904"/>
            <a:ext cx="2220441" cy="5060380"/>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ESLT (Ground </a:t>
            </a:r>
            <a:r>
              <a:rPr kumimoji="1" lang="en-US" sz="1400" i="0" u="none" strike="noStrike" kern="0" cap="none" spc="0" normalizeH="0" baseline="0" noProof="0" dirty="0" err="1" smtClean="0">
                <a:ln>
                  <a:noFill/>
                </a:ln>
                <a:solidFill>
                  <a:srgbClr val="000000"/>
                </a:solidFill>
                <a:effectLst/>
                <a:uLnTx/>
                <a:uFillTx/>
                <a:latin typeface="Arial"/>
                <a:ea typeface="ＭＳ Ｐゴシック" pitchFamily="34" charset="-128"/>
                <a:cs typeface="Arial" pitchFamily="34" charset="0"/>
              </a:rPr>
              <a:t>Stn</a:t>
            </a:r>
            <a:r>
              <a:rPr kumimoji="1" lang="en-US" sz="1400" i="0" u="none" strike="noStrike" kern="0" cap="none" spc="0" normalizeH="0" baseline="0" noProof="0" dirty="0" smtClean="0">
                <a:ln>
                  <a:noFill/>
                </a:ln>
                <a:solidFill>
                  <a:srgbClr val="000000"/>
                </a:solidFill>
                <a:effectLst/>
                <a:uLnTx/>
                <a:uFillTx/>
                <a:latin typeface="Arial"/>
                <a:ea typeface="ＭＳ Ｐゴシック" pitchFamily="34" charset="-128"/>
                <a:cs typeface="Arial" pitchFamily="34" charset="0"/>
              </a:rPr>
              <a:t>)</a:t>
            </a:r>
          </a:p>
        </p:txBody>
      </p:sp>
      <p:sp>
        <p:nvSpPr>
          <p:cNvPr id="34" name="Rectangle 33"/>
          <p:cNvSpPr/>
          <p:nvPr/>
        </p:nvSpPr>
        <p:spPr bwMode="auto">
          <a:xfrm>
            <a:off x="3587451" y="5520807"/>
            <a:ext cx="720080"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RF &amp; Mod</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587449" y="5232775"/>
            <a:ext cx="720081"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C&amp;S</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4428375" y="5232775"/>
            <a:ext cx="720081"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TCP/IP</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8" name="Rectangle 37"/>
          <p:cNvSpPr/>
          <p:nvPr/>
        </p:nvSpPr>
        <p:spPr bwMode="auto">
          <a:xfrm>
            <a:off x="4425230" y="5520807"/>
            <a:ext cx="723226"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Network</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588224" y="4879611"/>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CCSDS CSTS/SLE</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6588326" y="5232775"/>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TCP/IP</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6588327" y="5520807"/>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Network</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43" name="Straight Connector 42"/>
          <p:cNvCxnSpPr>
            <a:stCxn id="28" idx="3"/>
            <a:endCxn id="34" idx="1"/>
          </p:cNvCxnSpPr>
          <p:nvPr/>
        </p:nvCxnSpPr>
        <p:spPr bwMode="auto">
          <a:xfrm>
            <a:off x="2244572" y="5664823"/>
            <a:ext cx="1342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6" name="Straight Connector 45"/>
          <p:cNvCxnSpPr>
            <a:stCxn id="38" idx="3"/>
            <a:endCxn id="42" idx="1"/>
          </p:cNvCxnSpPr>
          <p:nvPr/>
        </p:nvCxnSpPr>
        <p:spPr bwMode="auto">
          <a:xfrm>
            <a:off x="5148456" y="5664823"/>
            <a:ext cx="143987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Rectangle 49"/>
          <p:cNvSpPr/>
          <p:nvPr/>
        </p:nvSpPr>
        <p:spPr bwMode="auto">
          <a:xfrm>
            <a:off x="6588224" y="4521812"/>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Space Data Link</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51" name="Straight Connector 50"/>
          <p:cNvCxnSpPr>
            <a:stCxn id="27" idx="2"/>
            <a:endCxn id="26" idx="0"/>
          </p:cNvCxnSpPr>
          <p:nvPr/>
        </p:nvCxnSpPr>
        <p:spPr bwMode="auto">
          <a:xfrm flipH="1">
            <a:off x="1464071" y="4809844"/>
            <a:ext cx="4" cy="42293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4" name="Straight Connector 53"/>
          <p:cNvCxnSpPr>
            <a:endCxn id="35" idx="0"/>
          </p:cNvCxnSpPr>
          <p:nvPr/>
        </p:nvCxnSpPr>
        <p:spPr bwMode="auto">
          <a:xfrm>
            <a:off x="3947490" y="5065572"/>
            <a:ext cx="0" cy="167203"/>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Straight Connector 60"/>
          <p:cNvCxnSpPr>
            <a:endCxn id="37" idx="0"/>
          </p:cNvCxnSpPr>
          <p:nvPr/>
        </p:nvCxnSpPr>
        <p:spPr bwMode="auto">
          <a:xfrm>
            <a:off x="4788024" y="5046813"/>
            <a:ext cx="392" cy="18596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9" name="Rectangle 58"/>
          <p:cNvSpPr/>
          <p:nvPr/>
        </p:nvSpPr>
        <p:spPr bwMode="auto">
          <a:xfrm>
            <a:off x="3587451" y="4867914"/>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smtClean="0">
                <a:solidFill>
                  <a:schemeClr val="tx1"/>
                </a:solidFill>
                <a:latin typeface="Arial" panose="020B0604020202020204" pitchFamily="34" charset="0"/>
                <a:cs typeface="Arial" panose="020B0604020202020204" pitchFamily="34" charset="0"/>
              </a:rPr>
              <a:t>CCSDS CSTS/SLE</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62" name="Straight Connector 61"/>
          <p:cNvCxnSpPr>
            <a:stCxn id="50" idx="2"/>
            <a:endCxn id="40" idx="0"/>
          </p:cNvCxnSpPr>
          <p:nvPr/>
        </p:nvCxnSpPr>
        <p:spPr bwMode="auto">
          <a:xfrm>
            <a:off x="7368727" y="4809844"/>
            <a:ext cx="0" cy="6976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40" idx="2"/>
            <a:endCxn id="41" idx="0"/>
          </p:cNvCxnSpPr>
          <p:nvPr/>
        </p:nvCxnSpPr>
        <p:spPr bwMode="auto">
          <a:xfrm>
            <a:off x="7368727" y="5167643"/>
            <a:ext cx="102" cy="651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0" name="Oval 8"/>
          <p:cNvSpPr>
            <a:spLocks noChangeArrowheads="1"/>
          </p:cNvSpPr>
          <p:nvPr/>
        </p:nvSpPr>
        <p:spPr bwMode="auto">
          <a:xfrm>
            <a:off x="6615066" y="1587390"/>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MOIMS</a:t>
            </a:r>
          </a:p>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User Application</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2" name="Straight Connector 71"/>
          <p:cNvCxnSpPr>
            <a:stCxn id="70" idx="4"/>
            <a:endCxn id="75" idx="0"/>
          </p:cNvCxnSpPr>
          <p:nvPr/>
        </p:nvCxnSpPr>
        <p:spPr bwMode="auto">
          <a:xfrm>
            <a:off x="7357243" y="2240868"/>
            <a:ext cx="0" cy="39604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3" name="Rectangle 72"/>
          <p:cNvSpPr/>
          <p:nvPr/>
        </p:nvSpPr>
        <p:spPr bwMode="auto">
          <a:xfrm>
            <a:off x="6565157" y="3212979"/>
            <a:ext cx="790864" cy="288032"/>
          </a:xfrm>
          <a:prstGeom prst="rect">
            <a:avLst/>
          </a:prstGeom>
          <a:gradFill>
            <a:gsLst>
              <a:gs pos="7000">
                <a:srgbClr val="FF99CC">
                  <a:lumMod val="97000"/>
                </a:srgbClr>
              </a:gs>
              <a:gs pos="98000">
                <a:schemeClr val="accent1">
                  <a:tint val="44500"/>
                  <a:satMod val="160000"/>
                </a:schemeClr>
              </a:gs>
              <a:gs pos="100000">
                <a:schemeClr val="accent1">
                  <a:tint val="23500"/>
                  <a:satMod val="160000"/>
                </a:schemeClr>
              </a:gs>
            </a:gsLst>
            <a:lin ang="5400000" scaled="1"/>
          </a:gra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latin typeface="Arial" panose="020B0604020202020204" pitchFamily="34" charset="0"/>
                <a:cs typeface="Arial" panose="020B0604020202020204" pitchFamily="34" charset="0"/>
              </a:rPr>
              <a:t>MAL SPP</a:t>
            </a:r>
          </a:p>
        </p:txBody>
      </p:sp>
      <p:sp>
        <p:nvSpPr>
          <p:cNvPr id="74" name="Rectangle 73"/>
          <p:cNvSpPr/>
          <p:nvPr/>
        </p:nvSpPr>
        <p:spPr bwMode="auto">
          <a:xfrm>
            <a:off x="6565155" y="2924947"/>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MAL</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5" name="Rectangle 74"/>
          <p:cNvSpPr/>
          <p:nvPr/>
        </p:nvSpPr>
        <p:spPr bwMode="auto">
          <a:xfrm>
            <a:off x="6565155" y="2636915"/>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 Service</a:t>
            </a:r>
          </a:p>
        </p:txBody>
      </p:sp>
      <p:sp>
        <p:nvSpPr>
          <p:cNvPr id="76" name="Rectangle 75"/>
          <p:cNvSpPr/>
          <p:nvPr/>
        </p:nvSpPr>
        <p:spPr bwMode="auto">
          <a:xfrm>
            <a:off x="6588327" y="4101758"/>
            <a:ext cx="1561005"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CCSDS Space Packet</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77" name="Straight Connector 76"/>
          <p:cNvCxnSpPr>
            <a:stCxn id="73" idx="2"/>
          </p:cNvCxnSpPr>
          <p:nvPr/>
        </p:nvCxnSpPr>
        <p:spPr bwMode="auto">
          <a:xfrm>
            <a:off x="6960589" y="3501011"/>
            <a:ext cx="0" cy="59877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8" name="Rectangle 77"/>
          <p:cNvSpPr/>
          <p:nvPr/>
        </p:nvSpPr>
        <p:spPr bwMode="auto">
          <a:xfrm>
            <a:off x="7357244" y="3212979"/>
            <a:ext cx="792088" cy="288032"/>
          </a:xfrm>
          <a:prstGeom prst="rect">
            <a:avLst/>
          </a:prstGeom>
          <a:gradFill>
            <a:gsLst>
              <a:gs pos="7000">
                <a:srgbClr val="FF99CC">
                  <a:lumMod val="97000"/>
                </a:srgbClr>
              </a:gs>
              <a:gs pos="98000">
                <a:schemeClr val="accent1">
                  <a:tint val="44500"/>
                  <a:satMod val="160000"/>
                </a:schemeClr>
              </a:gs>
              <a:gs pos="100000">
                <a:schemeClr val="accent1">
                  <a:tint val="23500"/>
                  <a:satMod val="160000"/>
                </a:schemeClr>
              </a:gs>
            </a:gsLst>
            <a:lin ang="5400000" scaled="1"/>
          </a:gra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algn="ctr"/>
            <a:r>
              <a:rPr lang="en-GB" sz="1100" b="0" i="1" dirty="0">
                <a:latin typeface="Arial" panose="020B0604020202020204" pitchFamily="34" charset="0"/>
                <a:cs typeface="Arial" panose="020B0604020202020204" pitchFamily="34" charset="0"/>
              </a:rPr>
              <a:t>MAL CFDP</a:t>
            </a:r>
          </a:p>
        </p:txBody>
      </p:sp>
      <p:sp>
        <p:nvSpPr>
          <p:cNvPr id="79" name="Rectangle 78"/>
          <p:cNvSpPr/>
          <p:nvPr/>
        </p:nvSpPr>
        <p:spPr bwMode="auto">
          <a:xfrm>
            <a:off x="7357244" y="3811755"/>
            <a:ext cx="792088" cy="288032"/>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dirty="0" smtClean="0">
                <a:solidFill>
                  <a:schemeClr val="tx1"/>
                </a:solidFill>
                <a:latin typeface="Arial" panose="020B0604020202020204" pitchFamily="34" charset="0"/>
                <a:cs typeface="Arial" panose="020B0604020202020204" pitchFamily="34" charset="0"/>
              </a:rPr>
              <a:t>CFDP</a:t>
            </a:r>
            <a:endParaRPr kumimoji="0" lang="en-GB"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80" name="Straight Connector 79"/>
          <p:cNvCxnSpPr>
            <a:stCxn id="78" idx="2"/>
            <a:endCxn id="79" idx="0"/>
          </p:cNvCxnSpPr>
          <p:nvPr/>
        </p:nvCxnSpPr>
        <p:spPr bwMode="auto">
          <a:xfrm>
            <a:off x="7753288" y="3501011"/>
            <a:ext cx="0" cy="31074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80"/>
          <p:cNvCxnSpPr/>
          <p:nvPr/>
        </p:nvCxnSpPr>
        <p:spPr bwMode="auto">
          <a:xfrm>
            <a:off x="7344415" y="238488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81"/>
          <p:cNvCxnSpPr/>
          <p:nvPr/>
        </p:nvCxnSpPr>
        <p:spPr bwMode="auto">
          <a:xfrm>
            <a:off x="6948363" y="370571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82"/>
          <p:cNvCxnSpPr/>
          <p:nvPr/>
        </p:nvCxnSpPr>
        <p:spPr bwMode="auto">
          <a:xfrm>
            <a:off x="7740451" y="3705714"/>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84" name="Straight Connector 83"/>
          <p:cNvCxnSpPr>
            <a:stCxn id="76" idx="2"/>
          </p:cNvCxnSpPr>
          <p:nvPr/>
        </p:nvCxnSpPr>
        <p:spPr bwMode="auto">
          <a:xfrm>
            <a:off x="7368830" y="4389790"/>
            <a:ext cx="0" cy="13202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5" name="Straight Connector 84"/>
          <p:cNvCxnSpPr>
            <a:endCxn id="70" idx="2"/>
          </p:cNvCxnSpPr>
          <p:nvPr/>
        </p:nvCxnSpPr>
        <p:spPr bwMode="auto">
          <a:xfrm>
            <a:off x="2194665" y="1914129"/>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86" name="Oval 85"/>
          <p:cNvSpPr/>
          <p:nvPr/>
        </p:nvSpPr>
        <p:spPr>
          <a:xfrm>
            <a:off x="2122665" y="1842129"/>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7" name="Rectangle 86"/>
          <p:cNvSpPr/>
          <p:nvPr/>
        </p:nvSpPr>
        <p:spPr bwMode="auto">
          <a:xfrm>
            <a:off x="2807804" y="1826667"/>
            <a:ext cx="439694" cy="159462"/>
          </a:xfrm>
          <a:prstGeom prst="rect">
            <a:avLst/>
          </a:prstGeom>
          <a:solidFill>
            <a:srgbClr val="FF6DB6"/>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tx1"/>
                </a:solidFill>
                <a:latin typeface="Arial" panose="020B0604020202020204" pitchFamily="34" charset="0"/>
                <a:cs typeface="Arial" panose="020B0604020202020204" pitchFamily="34" charset="0"/>
              </a:rPr>
              <a:t>MOIMS</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89" name="Straight Connector 88"/>
          <p:cNvCxnSpPr>
            <a:endCxn id="75" idx="1"/>
          </p:cNvCxnSpPr>
          <p:nvPr/>
        </p:nvCxnSpPr>
        <p:spPr bwMode="auto">
          <a:xfrm>
            <a:off x="2244577" y="2780931"/>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2" name="Straight Connector 91"/>
          <p:cNvCxnSpPr>
            <a:stCxn id="9" idx="3"/>
            <a:endCxn id="74" idx="1"/>
          </p:cNvCxnSpPr>
          <p:nvPr/>
        </p:nvCxnSpPr>
        <p:spPr bwMode="auto">
          <a:xfrm>
            <a:off x="2244576" y="3068963"/>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94"/>
          <p:cNvCxnSpPr>
            <a:stCxn id="11" idx="3"/>
            <a:endCxn id="76" idx="1"/>
          </p:cNvCxnSpPr>
          <p:nvPr/>
        </p:nvCxnSpPr>
        <p:spPr bwMode="auto">
          <a:xfrm>
            <a:off x="2244577" y="4245774"/>
            <a:ext cx="434375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stCxn id="14" idx="3"/>
            <a:endCxn id="79" idx="1"/>
          </p:cNvCxnSpPr>
          <p:nvPr/>
        </p:nvCxnSpPr>
        <p:spPr bwMode="auto">
          <a:xfrm>
            <a:off x="2244577" y="3955771"/>
            <a:ext cx="5112667"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1" name="Straight Connector 100"/>
          <p:cNvCxnSpPr>
            <a:stCxn id="27" idx="3"/>
            <a:endCxn id="50" idx="1"/>
          </p:cNvCxnSpPr>
          <p:nvPr/>
        </p:nvCxnSpPr>
        <p:spPr bwMode="auto">
          <a:xfrm>
            <a:off x="2244577" y="4665828"/>
            <a:ext cx="4343647"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4" name="Straight Connector 103"/>
          <p:cNvCxnSpPr>
            <a:stCxn id="26" idx="3"/>
            <a:endCxn id="35" idx="1"/>
          </p:cNvCxnSpPr>
          <p:nvPr/>
        </p:nvCxnSpPr>
        <p:spPr bwMode="auto">
          <a:xfrm>
            <a:off x="2244573" y="5376791"/>
            <a:ext cx="1342876"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7" name="Straight Connector 106"/>
          <p:cNvCxnSpPr>
            <a:stCxn id="37" idx="3"/>
            <a:endCxn id="41" idx="1"/>
          </p:cNvCxnSpPr>
          <p:nvPr/>
        </p:nvCxnSpPr>
        <p:spPr bwMode="auto">
          <a:xfrm>
            <a:off x="5148456" y="5376791"/>
            <a:ext cx="143987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0" name="Straight Connector 119"/>
          <p:cNvCxnSpPr>
            <a:stCxn id="59" idx="3"/>
          </p:cNvCxnSpPr>
          <p:nvPr/>
        </p:nvCxnSpPr>
        <p:spPr bwMode="auto">
          <a:xfrm>
            <a:off x="5148456" y="5011930"/>
            <a:ext cx="1435872" cy="11697"/>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AutoShape 6"/>
          <p:cNvSpPr>
            <a:spLocks noChangeArrowheads="1"/>
          </p:cNvSpPr>
          <p:nvPr/>
        </p:nvSpPr>
        <p:spPr bwMode="auto">
          <a:xfrm>
            <a:off x="4404865" y="3639090"/>
            <a:ext cx="1440160" cy="474662"/>
          </a:xfrm>
          <a:prstGeom prst="wedgeRoundRectCallout">
            <a:avLst>
              <a:gd name="adj1" fmla="val 50210"/>
              <a:gd name="adj2" fmla="val 240302"/>
              <a:gd name="adj3" fmla="val 16667"/>
            </a:avLst>
          </a:prstGeom>
          <a:solidFill>
            <a:srgbClr val="FFFFCC"/>
          </a:solidFill>
          <a:ln w="9525">
            <a:solidFill>
              <a:schemeClr val="accent2"/>
            </a:solidFill>
            <a:prstDash val="sysDot"/>
            <a:miter lim="800000"/>
            <a:headEnd/>
            <a:tailEnd type="arrow" w="lg" len="lg"/>
          </a:ln>
        </p:spPr>
        <p:txBody>
          <a:bodyPr lIns="0" tIns="0" rIns="0" bIns="0" anchor="ctr"/>
          <a:lstStyle/>
          <a:p>
            <a:pPr algn="ctr" defTabSz="457200" fontAlgn="base">
              <a:spcBef>
                <a:spcPct val="0"/>
              </a:spcBef>
              <a:spcAft>
                <a:spcPct val="0"/>
              </a:spcAft>
              <a:defRPr/>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Multiple service options, </a:t>
            </a:r>
            <a:r>
              <a:rPr kumimoji="1" lang="en-US" sz="1000" b="0" dirty="0" err="1" smtClean="0">
                <a:solidFill>
                  <a:srgbClr val="000000"/>
                </a:solidFill>
                <a:latin typeface="Arial" panose="020B0604020202020204" pitchFamily="34" charset="0"/>
                <a:ea typeface="ＭＳ Ｐゴシック" pitchFamily="34" charset="-128"/>
                <a:cs typeface="Arial" panose="020B0604020202020204" pitchFamily="34" charset="0"/>
              </a:rPr>
              <a:t>eg</a:t>
            </a: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 R-AF + F-CLTU</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8" name="Rectangle 87"/>
          <p:cNvSpPr/>
          <p:nvPr/>
        </p:nvSpPr>
        <p:spPr bwMode="auto">
          <a:xfrm rot="16200000">
            <a:off x="515802" y="2780930"/>
            <a:ext cx="576065" cy="288033"/>
          </a:xfrm>
          <a:prstGeom prst="rect">
            <a:avLst/>
          </a:prstGeom>
          <a:solidFill>
            <a:srgbClr val="FF99CC"/>
          </a:soli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 </a:t>
            </a:r>
            <a:r>
              <a:rPr lang="en-GB" sz="1100" b="0" i="1" dirty="0" smtClean="0">
                <a:solidFill>
                  <a:schemeClr val="tx1"/>
                </a:solidFill>
                <a:latin typeface="Arial" panose="020B0604020202020204" pitchFamily="34" charset="0"/>
                <a:cs typeface="Arial" panose="020B0604020202020204" pitchFamily="34" charset="0"/>
              </a:rPr>
              <a:t>API</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90" name="Rectangle 89"/>
          <p:cNvSpPr/>
          <p:nvPr/>
        </p:nvSpPr>
        <p:spPr bwMode="auto">
          <a:xfrm rot="16200000">
            <a:off x="7717179" y="2780929"/>
            <a:ext cx="576065" cy="288033"/>
          </a:xfrm>
          <a:prstGeom prst="rect">
            <a:avLst/>
          </a:prstGeom>
          <a:solidFill>
            <a:srgbClr val="FF99CC"/>
          </a:solidFill>
          <a:ln w="9525" cap="flat" cmpd="sng" algn="ctr">
            <a:solidFill>
              <a:schemeClr val="tx1"/>
            </a:solidFill>
            <a:prstDash val="dash"/>
            <a:round/>
            <a:headEnd type="none" w="med" len="med"/>
            <a:tailEnd type="none" w="med" len="med"/>
          </a:ln>
          <a:effectLst/>
          <a:ex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 </a:t>
            </a:r>
            <a:r>
              <a:rPr lang="en-GB" sz="1100" b="0" i="1" dirty="0" smtClean="0">
                <a:solidFill>
                  <a:schemeClr val="tx1"/>
                </a:solidFill>
                <a:latin typeface="Arial" panose="020B0604020202020204" pitchFamily="34" charset="0"/>
                <a:cs typeface="Arial" panose="020B0604020202020204" pitchFamily="34" charset="0"/>
              </a:rPr>
              <a:t>API</a:t>
            </a:r>
            <a:endParaRPr kumimoji="0" lang="en-GB" sz="11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1" name="Rectangle 70"/>
          <p:cNvSpPr/>
          <p:nvPr/>
        </p:nvSpPr>
        <p:spPr bwMode="auto">
          <a:xfrm>
            <a:off x="3311860" y="4941578"/>
            <a:ext cx="368245" cy="159462"/>
          </a:xfrm>
          <a:prstGeom prst="rect">
            <a:avLst/>
          </a:prstGeom>
          <a:solidFill>
            <a:srgbClr val="99CCFF"/>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tx1"/>
                </a:solidFill>
                <a:latin typeface="Arial" panose="020B0604020202020204" pitchFamily="34" charset="0"/>
                <a:cs typeface="Arial" panose="020B0604020202020204" pitchFamily="34" charset="0"/>
              </a:rPr>
              <a:t>SLE-SI</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1" name="Rectangle 90"/>
          <p:cNvSpPr/>
          <p:nvPr/>
        </p:nvSpPr>
        <p:spPr bwMode="auto">
          <a:xfrm>
            <a:off x="8042376" y="4945832"/>
            <a:ext cx="368245" cy="159462"/>
          </a:xfrm>
          <a:prstGeom prst="rect">
            <a:avLst/>
          </a:prstGeom>
          <a:solidFill>
            <a:srgbClr val="99CCFF"/>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tx1"/>
                </a:solidFill>
                <a:latin typeface="Arial" panose="020B0604020202020204" pitchFamily="34" charset="0"/>
                <a:cs typeface="Arial" panose="020B0604020202020204" pitchFamily="34" charset="0"/>
              </a:rPr>
              <a:t>SLE-SI</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328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1201511"/>
            <a:ext cx="8872537" cy="5031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defTabSz="914400">
              <a:lnSpc>
                <a:spcPct val="120000"/>
              </a:lnSpc>
              <a:spcBef>
                <a:spcPts val="0"/>
              </a:spcBef>
            </a:pPr>
            <a:r>
              <a:rPr lang="en-US" sz="1900" b="0" dirty="0" smtClean="0"/>
              <a:t>Goals for this meeting cycle: Refine Application and Support Architecture materials, review with affected WGs, CESG, and CMC. </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MOIMS and SOIS reference architecture (PPT) refined, covering: services, operations, interfaces, and information objects</a:t>
            </a:r>
          </a:p>
          <a:p>
            <a:pPr marL="747713" lvl="1" indent="-290513">
              <a:lnSpc>
                <a:spcPct val="120000"/>
              </a:lnSpc>
              <a:spcBef>
                <a:spcPts val="0"/>
              </a:spcBef>
              <a:buClr>
                <a:srgbClr val="000000"/>
              </a:buClr>
              <a:buSzPct val="95000"/>
              <a:buFont typeface="ArialMT" charset="0"/>
              <a:buChar char="•"/>
            </a:pPr>
            <a:r>
              <a:rPr lang="en-US" sz="1900" b="0" dirty="0" smtClean="0"/>
              <a:t>Reviewed new analyses, including Richard Melvin’s EDS/MAL</a:t>
            </a:r>
          </a:p>
          <a:p>
            <a:pPr marL="747713" lvl="1" indent="-290513">
              <a:lnSpc>
                <a:spcPct val="120000"/>
              </a:lnSpc>
              <a:spcBef>
                <a:spcPts val="0"/>
              </a:spcBef>
              <a:buClr>
                <a:srgbClr val="000000"/>
              </a:buClr>
              <a:buSzPct val="95000"/>
              <a:buFont typeface="ArialMT" charset="0"/>
              <a:buChar char="•"/>
            </a:pPr>
            <a:r>
              <a:rPr lang="en-US" sz="1900" b="0" dirty="0" smtClean="0"/>
              <a:t>Reviewed updated materials with affected </a:t>
            </a:r>
            <a:r>
              <a:rPr lang="en-US" sz="1900" b="0" dirty="0" smtClean="0"/>
              <a:t>WG</a:t>
            </a:r>
          </a:p>
          <a:p>
            <a:pPr marL="747713" lvl="1" indent="-290513">
              <a:lnSpc>
                <a:spcPct val="120000"/>
              </a:lnSpc>
              <a:spcBef>
                <a:spcPts val="0"/>
              </a:spcBef>
              <a:buClr>
                <a:srgbClr val="000000"/>
              </a:buClr>
              <a:buSzPct val="95000"/>
              <a:buFont typeface="ArialMT" charset="0"/>
              <a:buChar char="•"/>
            </a:pPr>
            <a:r>
              <a:rPr lang="en-US" sz="1900" b="0" dirty="0" smtClean="0"/>
              <a:t>Added RASDS &amp; SCCS-ADD Glossary terms</a:t>
            </a: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Resources are constrained, but progress is being made</a:t>
            </a:r>
          </a:p>
          <a:p>
            <a:pPr marL="747713" lvl="1" indent="-290513">
              <a:lnSpc>
                <a:spcPct val="120000"/>
              </a:lnSpc>
              <a:spcBef>
                <a:spcPts val="0"/>
              </a:spcBef>
              <a:buClr>
                <a:srgbClr val="000000"/>
              </a:buClr>
              <a:buSzPct val="95000"/>
              <a:buFont typeface="ArialMT" charset="0"/>
              <a:buChar char="•"/>
            </a:pPr>
            <a:r>
              <a:rPr lang="en-US" sz="1900" b="0" dirty="0" smtClean="0"/>
              <a:t>Key participants have multiple roles, and timing of meeting was an issue</a:t>
            </a:r>
          </a:p>
          <a:p>
            <a:pPr defTabSz="914400">
              <a:lnSpc>
                <a:spcPct val="120000"/>
              </a:lnSpc>
              <a:spcBef>
                <a:spcPts val="0"/>
              </a:spcBef>
            </a:pPr>
            <a:r>
              <a:rPr lang="en-US" sz="1900" b="0" dirty="0" smtClean="0"/>
              <a:t>Planning:</a:t>
            </a:r>
          </a:p>
          <a:p>
            <a:pPr marL="800100" lvl="1" indent="-342900">
              <a:lnSpc>
                <a:spcPct val="120000"/>
              </a:lnSpc>
              <a:spcBef>
                <a:spcPts val="0"/>
              </a:spcBef>
              <a:buFont typeface="Arial" charset="0"/>
              <a:buChar char="•"/>
            </a:pPr>
            <a:r>
              <a:rPr lang="en-US" sz="1900" b="0" dirty="0" smtClean="0"/>
              <a:t>Cross area meetings with MOIMS &amp; SOIS to review PPT materials</a:t>
            </a:r>
          </a:p>
          <a:p>
            <a:pPr marL="800100" lvl="1" indent="-342900">
              <a:lnSpc>
                <a:spcPct val="120000"/>
              </a:lnSpc>
              <a:spcBef>
                <a:spcPts val="0"/>
              </a:spcBef>
              <a:buFont typeface="Arial" charset="0"/>
              <a:buChar char="•"/>
            </a:pPr>
            <a:r>
              <a:rPr lang="en-US" sz="1900" b="0" dirty="0" smtClean="0"/>
              <a:t>Plan to have draft Green Book by Fall 2017 meeting</a:t>
            </a: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System Architecture WG </a:t>
            </a:r>
            <a:r>
              <a:rPr lang="en-US" sz="2800" b="1" dirty="0" smtClean="0"/>
              <a:t>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Physical Model (</a:t>
            </a:r>
            <a:r>
              <a:rPr lang="en-GB" dirty="0" smtClean="0">
                <a:solidFill>
                  <a:srgbClr val="FF0000"/>
                </a:solidFill>
              </a:rPr>
              <a:t>SSI</a:t>
            </a:r>
            <a:r>
              <a:rPr lang="en-GB" dirty="0" smtClean="0"/>
              <a:t> Example)</a:t>
            </a:r>
            <a:endParaRPr lang="en-GB" dirty="0"/>
          </a:p>
        </p:txBody>
      </p:sp>
      <p:sp>
        <p:nvSpPr>
          <p:cNvPr id="7" name="Cube 6"/>
          <p:cNvSpPr/>
          <p:nvPr/>
        </p:nvSpPr>
        <p:spPr bwMode="auto">
          <a:xfrm>
            <a:off x="3776083"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Lander/Rover</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Cube 9"/>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Cube 10"/>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DPC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00C0B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SSI</a:t>
            </a: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ESLT</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Cube 12"/>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DAC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Cube 13"/>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PI / POC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Cube 14"/>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User</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Cube 15"/>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stCxn id="12" idx="3"/>
            <a:endCxn id="10" idx="1"/>
          </p:cNvCxnSpPr>
          <p:nvPr/>
        </p:nvCxnSpPr>
        <p:spPr bwMode="auto">
          <a:xfrm rot="5400000">
            <a:off x="3517994" y="3140006"/>
            <a:ext cx="734229" cy="1015135"/>
          </a:xfrm>
          <a:prstGeom prst="bentConnector3">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stCxn id="12" idx="3"/>
            <a:endCxn id="11" idx="1"/>
          </p:cNvCxnSpPr>
          <p:nvPr/>
        </p:nvCxnSpPr>
        <p:spPr bwMode="auto">
          <a:xfrm rot="16200000" flipH="1">
            <a:off x="4557063" y="3116071"/>
            <a:ext cx="734229" cy="1063004"/>
          </a:xfrm>
          <a:prstGeom prst="bentConnector3">
            <a:avLst>
              <a:gd name="adj1" fmla="val 50000"/>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7" name="Straight Connector 36"/>
          <p:cNvCxnSpPr>
            <a:stCxn id="14" idx="1"/>
            <a:endCxn id="10" idx="3"/>
          </p:cNvCxnSpPr>
          <p:nvPr/>
        </p:nvCxnSpPr>
        <p:spPr bwMode="auto">
          <a:xfrm flipV="1">
            <a:off x="3377540" y="4815825"/>
            <a:ext cx="0" cy="76436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0" name="Straight Connector 39"/>
          <p:cNvCxnSpPr>
            <a:stCxn id="10" idx="4"/>
            <a:endCxn id="11" idx="2"/>
          </p:cNvCxnSpPr>
          <p:nvPr/>
        </p:nvCxnSpPr>
        <p:spPr bwMode="auto">
          <a:xfrm>
            <a:off x="3986475" y="4415257"/>
            <a:ext cx="860270"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1" name="Straight Connector 50"/>
          <p:cNvCxnSpPr>
            <a:stCxn id="11" idx="4"/>
            <a:endCxn id="13" idx="2"/>
          </p:cNvCxnSpPr>
          <p:nvPr/>
        </p:nvCxnSpPr>
        <p:spPr bwMode="auto">
          <a:xfrm>
            <a:off x="6064614" y="4415257"/>
            <a:ext cx="87324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10" idx="1"/>
          </p:cNvCxnSpPr>
          <p:nvPr/>
        </p:nvCxnSpPr>
        <p:spPr bwMode="auto">
          <a:xfrm rot="5400000">
            <a:off x="2836180" y="2458193"/>
            <a:ext cx="2097856" cy="1015135"/>
          </a:xfrm>
          <a:prstGeom prst="bentConnector3">
            <a:avLst>
              <a:gd name="adj1" fmla="val 8205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 idx="3"/>
            <a:endCxn id="11" idx="1"/>
          </p:cNvCxnSpPr>
          <p:nvPr/>
        </p:nvCxnSpPr>
        <p:spPr bwMode="auto">
          <a:xfrm rot="16200000" flipH="1">
            <a:off x="3875249" y="2434258"/>
            <a:ext cx="2097856" cy="1063004"/>
          </a:xfrm>
          <a:prstGeom prst="bentConnector3">
            <a:avLst>
              <a:gd name="adj1" fmla="val 8205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9" name="Straight Connector 107"/>
          <p:cNvCxnSpPr>
            <a:stCxn id="15" idx="1"/>
            <a:endCxn id="13" idx="3"/>
          </p:cNvCxnSpPr>
          <p:nvPr/>
        </p:nvCxnSpPr>
        <p:spPr bwMode="auto">
          <a:xfrm rot="5400000" flipH="1" flipV="1">
            <a:off x="6119052" y="4152452"/>
            <a:ext cx="764366" cy="2091112"/>
          </a:xfrm>
          <a:prstGeom prst="bentConnector3">
            <a:avLst>
              <a:gd name="adj1" fmla="val 50000"/>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4" name="Oval 113"/>
          <p:cNvSpPr/>
          <p:nvPr/>
        </p:nvSpPr>
        <p:spPr bwMode="auto">
          <a:xfrm>
            <a:off x="2236511" y="5144008"/>
            <a:ext cx="108000" cy="108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6699"/>
              </a:solidFill>
              <a:effectLst/>
              <a:latin typeface="Gill Sans MT" pitchFamily="34" charset="0"/>
            </a:endParaRPr>
          </a:p>
        </p:txBody>
      </p:sp>
      <p:cxnSp>
        <p:nvCxnSpPr>
          <p:cNvPr id="57" name="Straight Connector 56"/>
          <p:cNvCxnSpPr>
            <a:stCxn id="16" idx="1"/>
            <a:endCxn id="47" idx="3"/>
          </p:cNvCxnSpPr>
          <p:nvPr/>
        </p:nvCxnSpPr>
        <p:spPr bwMode="auto">
          <a:xfrm flipV="1">
            <a:off x="1307818" y="4815825"/>
            <a:ext cx="0" cy="764366"/>
          </a:xfrm>
          <a:prstGeom prst="straightConnector1">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 name="Line Callout 1 (No Border) 30"/>
          <p:cNvSpPr/>
          <p:nvPr/>
        </p:nvSpPr>
        <p:spPr bwMode="auto">
          <a:xfrm>
            <a:off x="2555776" y="2274337"/>
            <a:ext cx="951887" cy="218559"/>
          </a:xfrm>
          <a:prstGeom prst="callout1">
            <a:avLst>
              <a:gd name="adj1" fmla="val 47653"/>
              <a:gd name="adj2" fmla="val 103377"/>
              <a:gd name="adj3" fmla="val 12445"/>
              <a:gd name="adj4" fmla="val 190021"/>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Space Link</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2" name="Line Callout 1 (No Border) 31"/>
          <p:cNvSpPr/>
          <p:nvPr/>
        </p:nvSpPr>
        <p:spPr bwMode="auto">
          <a:xfrm>
            <a:off x="2168285" y="3258808"/>
            <a:ext cx="1161644" cy="218559"/>
          </a:xfrm>
          <a:prstGeom prst="callout1">
            <a:avLst>
              <a:gd name="adj1" fmla="val 47653"/>
              <a:gd name="adj2" fmla="val 103377"/>
              <a:gd name="adj3" fmla="val 168748"/>
              <a:gd name="adj4" fmla="val 149396"/>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Space Link Extension</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4" name="Line Callout 1 (No Border) 33"/>
          <p:cNvSpPr/>
          <p:nvPr/>
        </p:nvSpPr>
        <p:spPr bwMode="auto">
          <a:xfrm>
            <a:off x="7438173" y="5664393"/>
            <a:ext cx="1257240" cy="218559"/>
          </a:xfrm>
          <a:prstGeom prst="callout1">
            <a:avLst>
              <a:gd name="adj1" fmla="val 47653"/>
              <a:gd name="adj2" fmla="val -6825"/>
              <a:gd name="adj3" fmla="val -200314"/>
              <a:gd name="adj4" fmla="val -38447"/>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Terrestrial Link/Network</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Line Callout 1 (No Border) 34"/>
          <p:cNvSpPr/>
          <p:nvPr/>
        </p:nvSpPr>
        <p:spPr bwMode="auto">
          <a:xfrm>
            <a:off x="6195079" y="3171178"/>
            <a:ext cx="753185" cy="218559"/>
          </a:xfrm>
          <a:prstGeom prst="callout1">
            <a:avLst>
              <a:gd name="adj1" fmla="val 47653"/>
              <a:gd name="adj2" fmla="val -6825"/>
              <a:gd name="adj3" fmla="val -85784"/>
              <a:gd name="adj4" fmla="val -236942"/>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900" b="0" dirty="0" smtClean="0">
                <a:solidFill>
                  <a:schemeClr val="tx1"/>
                </a:solidFill>
                <a:latin typeface="Arial" panose="020B0604020202020204" pitchFamily="34" charset="0"/>
                <a:cs typeface="Arial" panose="020B0604020202020204" pitchFamily="34" charset="0"/>
              </a:rPr>
              <a:t>Logical Link</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Line Callout 1 (No Border) 35"/>
          <p:cNvSpPr/>
          <p:nvPr/>
        </p:nvSpPr>
        <p:spPr bwMode="auto">
          <a:xfrm>
            <a:off x="5523163" y="2260763"/>
            <a:ext cx="1413308" cy="218559"/>
          </a:xfrm>
          <a:prstGeom prst="callout1">
            <a:avLst>
              <a:gd name="adj1" fmla="val 47653"/>
              <a:gd name="adj2" fmla="val -6825"/>
              <a:gd name="adj3" fmla="val -180373"/>
              <a:gd name="adj4" fmla="val -76389"/>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900" b="0" dirty="0" smtClean="0">
                <a:solidFill>
                  <a:schemeClr val="tx1"/>
                </a:solidFill>
                <a:latin typeface="Arial" panose="020B0604020202020204" pitchFamily="34" charset="0"/>
                <a:cs typeface="Arial" panose="020B0604020202020204" pitchFamily="34" charset="0"/>
              </a:rPr>
              <a:t>Router/Store-and-Forward</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8" name="Picture 1" descr="router_joeseph_teed_01.jpg"/>
          <p:cNvPicPr>
            <a:picLocks noChangeAspect="1"/>
          </p:cNvPicPr>
          <p:nvPr/>
        </p:nvPicPr>
        <p:blipFill>
          <a:blip r:embed="rId2"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62499" y="1690858"/>
            <a:ext cx="260350" cy="19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92"/>
          <p:cNvCxnSpPr>
            <a:stCxn id="38" idx="3"/>
          </p:cNvCxnSpPr>
          <p:nvPr/>
        </p:nvCxnSpPr>
        <p:spPr bwMode="auto">
          <a:xfrm flipV="1">
            <a:off x="4522849" y="1516264"/>
            <a:ext cx="1514209" cy="270239"/>
          </a:xfrm>
          <a:prstGeom prst="bentConnector3">
            <a:avLst>
              <a:gd name="adj1" fmla="val 2111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Cube 40"/>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43" name="Straight Connector 42"/>
          <p:cNvCxnSpPr>
            <a:stCxn id="41" idx="4"/>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4" name="Straight Connector 92"/>
          <p:cNvCxnSpPr>
            <a:stCxn id="7" idx="3"/>
            <a:endCxn id="38" idx="2"/>
          </p:cNvCxnSpPr>
          <p:nvPr/>
        </p:nvCxnSpPr>
        <p:spPr bwMode="auto">
          <a:xfrm flipH="1" flipV="1">
            <a:off x="4392674" y="1882147"/>
            <a:ext cx="1" cy="34685"/>
          </a:xfrm>
          <a:prstGeom prst="straightConnector1">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5" name="Line Callout 1 (No Border) 44"/>
          <p:cNvSpPr/>
          <p:nvPr/>
        </p:nvSpPr>
        <p:spPr bwMode="auto">
          <a:xfrm>
            <a:off x="1946179" y="1979518"/>
            <a:ext cx="951887" cy="218559"/>
          </a:xfrm>
          <a:prstGeom prst="callout1">
            <a:avLst>
              <a:gd name="adj1" fmla="val 47653"/>
              <a:gd name="adj2" fmla="val 103377"/>
              <a:gd name="adj3" fmla="val -202200"/>
              <a:gd name="adj4" fmla="val 149925"/>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Inter-Satellite Link</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42" name="Straight Connector 92"/>
          <p:cNvCxnSpPr>
            <a:stCxn id="41" idx="4"/>
            <a:endCxn id="38" idx="1"/>
          </p:cNvCxnSpPr>
          <p:nvPr/>
        </p:nvCxnSpPr>
        <p:spPr bwMode="auto">
          <a:xfrm>
            <a:off x="2761563" y="1516264"/>
            <a:ext cx="1500936" cy="270239"/>
          </a:xfrm>
          <a:prstGeom prst="bentConnector3">
            <a:avLst>
              <a:gd name="adj1" fmla="val 77547"/>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Line Callout 1 (No Border) 45"/>
          <p:cNvSpPr/>
          <p:nvPr/>
        </p:nvSpPr>
        <p:spPr bwMode="auto">
          <a:xfrm>
            <a:off x="5868144" y="1979518"/>
            <a:ext cx="951887" cy="218559"/>
          </a:xfrm>
          <a:prstGeom prst="callout1">
            <a:avLst>
              <a:gd name="adj1" fmla="val 36739"/>
              <a:gd name="adj2" fmla="val -7721"/>
              <a:gd name="adj3" fmla="val -209476"/>
              <a:gd name="adj4" fmla="val -41363"/>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Proximity Link</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Cube 46"/>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NSC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74" name="Straight Connector 73"/>
          <p:cNvCxnSpPr>
            <a:stCxn id="15" idx="1"/>
            <a:endCxn id="11" idx="3"/>
          </p:cNvCxnSpPr>
          <p:nvPr/>
        </p:nvCxnSpPr>
        <p:spPr bwMode="auto">
          <a:xfrm flipV="1">
            <a:off x="5455679" y="4815825"/>
            <a:ext cx="0" cy="76436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5" name="Straight Connector 84"/>
          <p:cNvCxnSpPr/>
          <p:nvPr/>
        </p:nvCxnSpPr>
        <p:spPr bwMode="auto">
          <a:xfrm flipH="1">
            <a:off x="584216" y="5198008"/>
            <a:ext cx="7804208"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107"/>
          <p:cNvCxnSpPr>
            <a:stCxn id="47" idx="1"/>
            <a:endCxn id="12" idx="2"/>
          </p:cNvCxnSpPr>
          <p:nvPr/>
        </p:nvCxnSpPr>
        <p:spPr bwMode="auto">
          <a:xfrm rot="5400000" flipH="1" flipV="1">
            <a:off x="1974552" y="2213158"/>
            <a:ext cx="1134797" cy="2468265"/>
          </a:xfrm>
          <a:prstGeom prst="bentConnector2">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48" name="Picture 47" descr="router_joeseph_teed_01.jpg"/>
          <p:cNvPicPr>
            <a:picLocks noChangeAspect="1"/>
          </p:cNvPicPr>
          <p:nvPr/>
        </p:nvPicPr>
        <p:blipFill>
          <a:blip r:embed="rId2"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62499" y="2288032"/>
            <a:ext cx="260350" cy="19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router_joeseph_teed_01.jpg"/>
          <p:cNvPicPr>
            <a:picLocks noChangeAspect="1"/>
          </p:cNvPicPr>
          <p:nvPr/>
        </p:nvPicPr>
        <p:blipFill>
          <a:blip r:embed="rId2"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64062" y="3165484"/>
            <a:ext cx="260350" cy="19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ine Callout 1 (No Border) 49"/>
          <p:cNvSpPr/>
          <p:nvPr/>
        </p:nvSpPr>
        <p:spPr bwMode="auto">
          <a:xfrm>
            <a:off x="653447" y="2492897"/>
            <a:ext cx="654371" cy="276776"/>
          </a:xfrm>
          <a:prstGeom prst="callout1">
            <a:avLst>
              <a:gd name="adj1" fmla="val 86446"/>
              <a:gd name="adj2" fmla="val 42975"/>
              <a:gd name="adj3" fmla="val 404197"/>
              <a:gd name="adj4" fmla="val 97754"/>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TD-CSTS</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323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400" dirty="0" smtClean="0"/>
              <a:t>Deployment on Physical Model (</a:t>
            </a:r>
            <a:r>
              <a:rPr lang="en-GB" sz="2400" dirty="0" smtClean="0">
                <a:solidFill>
                  <a:srgbClr val="FF0000"/>
                </a:solidFill>
              </a:rPr>
              <a:t>SSI Example</a:t>
            </a:r>
            <a:r>
              <a:rPr lang="en-GB" sz="2400" dirty="0" smtClean="0"/>
              <a:t>)</a:t>
            </a:r>
            <a:endParaRPr lang="en-GB" sz="2400" dirty="0"/>
          </a:p>
        </p:txBody>
      </p:sp>
      <p:sp>
        <p:nvSpPr>
          <p:cNvPr id="7" name="Cube 6"/>
          <p:cNvSpPr/>
          <p:nvPr/>
        </p:nvSpPr>
        <p:spPr bwMode="auto">
          <a:xfrm>
            <a:off x="3776083"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Lander/Rover</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00C0BC"/>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ESLT</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Oval 34"/>
          <p:cNvSpPr>
            <a:spLocks noChangeArrowheads="1"/>
          </p:cNvSpPr>
          <p:nvPr/>
        </p:nvSpPr>
        <p:spPr bwMode="auto">
          <a:xfrm>
            <a:off x="3986475" y="2717970"/>
            <a:ext cx="748164" cy="3773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800" b="0" dirty="0" smtClean="0">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2"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62499" y="1690858"/>
            <a:ext cx="260350" cy="19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a:off x="4375332" y="1899490"/>
            <a:ext cx="34685" cy="1"/>
          </a:xfrm>
          <a:prstGeom prst="bentConnector3">
            <a:avLst>
              <a:gd name="adj1" fmla="val -659075"/>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8" idx="2"/>
          </p:cNvCxnSpPr>
          <p:nvPr/>
        </p:nvCxnSpPr>
        <p:spPr bwMode="auto">
          <a:xfrm flipV="1">
            <a:off x="4522849" y="1516264"/>
            <a:ext cx="1514209" cy="270239"/>
          </a:xfrm>
          <a:prstGeom prst="bentConnector3">
            <a:avLst>
              <a:gd name="adj1" fmla="val 2111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0" name="Straight Connector 92"/>
          <p:cNvCxnSpPr>
            <a:stCxn id="84" idx="4"/>
            <a:endCxn id="72" idx="1"/>
          </p:cNvCxnSpPr>
          <p:nvPr/>
        </p:nvCxnSpPr>
        <p:spPr bwMode="auto">
          <a:xfrm>
            <a:off x="2761563" y="1516264"/>
            <a:ext cx="1500936" cy="270239"/>
          </a:xfrm>
          <a:prstGeom prst="bentConnector3">
            <a:avLst>
              <a:gd name="adj1" fmla="val 77547"/>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2175906"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NAVT</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5" name="Oval 8"/>
          <p:cNvSpPr>
            <a:spLocks noChangeArrowheads="1"/>
          </p:cNvSpPr>
          <p:nvPr/>
        </p:nvSpPr>
        <p:spPr bwMode="auto">
          <a:xfrm>
            <a:off x="1892508"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MCS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6" name="Oval 8"/>
          <p:cNvSpPr>
            <a:spLocks noChangeArrowheads="1"/>
          </p:cNvSpPr>
          <p:nvPr/>
        </p:nvSpPr>
        <p:spPr bwMode="auto">
          <a:xfrm>
            <a:off x="1892508"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DSA</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7" name="Oval 8"/>
          <p:cNvSpPr>
            <a:spLocks noChangeArrowheads="1"/>
          </p:cNvSpPr>
          <p:nvPr/>
        </p:nvSpPr>
        <p:spPr bwMode="auto">
          <a:xfrm>
            <a:off x="2175906"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8" name="Oval 8"/>
          <p:cNvSpPr>
            <a:spLocks noChangeArrowheads="1"/>
          </p:cNvSpPr>
          <p:nvPr/>
        </p:nvSpPr>
        <p:spPr bwMode="auto">
          <a:xfrm>
            <a:off x="6660232" y="1583671"/>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NAVT</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9" name="Oval 8"/>
          <p:cNvSpPr>
            <a:spLocks noChangeArrowheads="1"/>
          </p:cNvSpPr>
          <p:nvPr/>
        </p:nvSpPr>
        <p:spPr bwMode="auto">
          <a:xfrm>
            <a:off x="6376834" y="1406545"/>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MCS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0" name="Oval 8"/>
          <p:cNvSpPr>
            <a:spLocks noChangeArrowheads="1"/>
          </p:cNvSpPr>
          <p:nvPr/>
        </p:nvSpPr>
        <p:spPr bwMode="auto">
          <a:xfrm>
            <a:off x="6376834" y="1583671"/>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DSA</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1" name="Oval 8"/>
          <p:cNvSpPr>
            <a:spLocks noChangeArrowheads="1"/>
          </p:cNvSpPr>
          <p:nvPr/>
        </p:nvSpPr>
        <p:spPr bwMode="auto">
          <a:xfrm>
            <a:off x="6660232" y="1406545"/>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NAVT</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MCS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DSA</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DPC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DAC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PI/POC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User</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6" name="Straight Connector 75"/>
          <p:cNvCxnSpPr>
            <a:stCxn id="68" idx="4"/>
            <a:endCxn id="69" idx="2"/>
          </p:cNvCxnSpPr>
          <p:nvPr/>
        </p:nvCxnSpPr>
        <p:spPr bwMode="auto">
          <a:xfrm>
            <a:off x="3986475" y="4415257"/>
            <a:ext cx="860270"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7" name="Straight Connector 76"/>
          <p:cNvCxnSpPr>
            <a:stCxn id="69" idx="4"/>
            <a:endCxn id="70" idx="2"/>
          </p:cNvCxnSpPr>
          <p:nvPr/>
        </p:nvCxnSpPr>
        <p:spPr bwMode="auto">
          <a:xfrm>
            <a:off x="6064614" y="4415257"/>
            <a:ext cx="87324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Line Callout 1 (No Border) 87"/>
          <p:cNvSpPr/>
          <p:nvPr/>
        </p:nvSpPr>
        <p:spPr bwMode="auto">
          <a:xfrm>
            <a:off x="7438173" y="5664393"/>
            <a:ext cx="1257240" cy="218559"/>
          </a:xfrm>
          <a:prstGeom prst="callout1">
            <a:avLst>
              <a:gd name="adj1" fmla="val 47653"/>
              <a:gd name="adj2" fmla="val -6825"/>
              <a:gd name="adj3" fmla="val -200314"/>
              <a:gd name="adj4" fmla="val -38447"/>
            </a:avLst>
          </a:prstGeom>
          <a:solidFill>
            <a:srgbClr val="FFFFCC"/>
          </a:solidFill>
          <a:ln w="9525" cap="flat" cmpd="sng" algn="ctr">
            <a:solidFill>
              <a:schemeClr val="tx1"/>
            </a:solidFill>
            <a:prstDash val="sysDash"/>
            <a:round/>
            <a:headEnd type="none" w="med" len="med"/>
            <a:tailEnd type="none" w="med" len="med"/>
          </a:ln>
          <a:effectLst>
            <a:outerShdw blurRad="50800" dist="38100" dir="5400000" algn="t"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Terrestrial Link/Network</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NSC</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stCxn id="12" idx="3"/>
            <a:endCxn id="68" idx="1"/>
          </p:cNvCxnSpPr>
          <p:nvPr/>
        </p:nvCxnSpPr>
        <p:spPr bwMode="auto">
          <a:xfrm rot="5400000">
            <a:off x="3517994" y="3140006"/>
            <a:ext cx="734229" cy="1015135"/>
          </a:xfrm>
          <a:prstGeom prst="bentConnector3">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68" idx="1"/>
          </p:cNvCxnSpPr>
          <p:nvPr/>
        </p:nvCxnSpPr>
        <p:spPr bwMode="auto">
          <a:xfrm rot="5400000">
            <a:off x="2836180" y="2458193"/>
            <a:ext cx="2097856" cy="1015135"/>
          </a:xfrm>
          <a:prstGeom prst="bentConnector3">
            <a:avLst>
              <a:gd name="adj1" fmla="val 83094"/>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stCxn id="12" idx="3"/>
            <a:endCxn id="69" idx="1"/>
          </p:cNvCxnSpPr>
          <p:nvPr/>
        </p:nvCxnSpPr>
        <p:spPr bwMode="auto">
          <a:xfrm rot="16200000" flipH="1">
            <a:off x="4557063" y="3116071"/>
            <a:ext cx="734229" cy="1063004"/>
          </a:xfrm>
          <a:prstGeom prst="bentConnector3">
            <a:avLst>
              <a:gd name="adj1" fmla="val 50000"/>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 idx="3"/>
            <a:endCxn id="69" idx="1"/>
          </p:cNvCxnSpPr>
          <p:nvPr/>
        </p:nvCxnSpPr>
        <p:spPr bwMode="auto">
          <a:xfrm rot="16200000" flipH="1">
            <a:off x="3875249" y="2434258"/>
            <a:ext cx="2097856" cy="1063004"/>
          </a:xfrm>
          <a:prstGeom prst="bentConnector3">
            <a:avLst>
              <a:gd name="adj1" fmla="val 83094"/>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OPS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NAVT</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MCS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DSA</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6" name="Oval 8"/>
          <p:cNvSpPr>
            <a:spLocks noChangeArrowheads="1"/>
          </p:cNvSpPr>
          <p:nvPr/>
        </p:nvSpPr>
        <p:spPr bwMode="auto">
          <a:xfrm>
            <a:off x="3445024" y="426718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OPS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7" name="Oval 8"/>
          <p:cNvSpPr>
            <a:spLocks noChangeArrowheads="1"/>
          </p:cNvSpPr>
          <p:nvPr/>
        </p:nvSpPr>
        <p:spPr bwMode="auto">
          <a:xfrm>
            <a:off x="3164079" y="44443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NAVT</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8" name="Oval 8"/>
          <p:cNvSpPr>
            <a:spLocks noChangeArrowheads="1"/>
          </p:cNvSpPr>
          <p:nvPr/>
        </p:nvSpPr>
        <p:spPr bwMode="auto">
          <a:xfrm>
            <a:off x="2880681" y="42671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MCS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9" name="Oval 8"/>
          <p:cNvSpPr>
            <a:spLocks noChangeArrowheads="1"/>
          </p:cNvSpPr>
          <p:nvPr/>
        </p:nvSpPr>
        <p:spPr bwMode="auto">
          <a:xfrm>
            <a:off x="2880681" y="44443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DSA</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0" name="Oval 8"/>
          <p:cNvSpPr>
            <a:spLocks noChangeArrowheads="1"/>
          </p:cNvSpPr>
          <p:nvPr/>
        </p:nvSpPr>
        <p:spPr bwMode="auto">
          <a:xfrm>
            <a:off x="3164079" y="42671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1" name="Oval 130"/>
          <p:cNvSpPr>
            <a:spLocks noChangeArrowheads="1"/>
          </p:cNvSpPr>
          <p:nvPr/>
        </p:nvSpPr>
        <p:spPr bwMode="auto">
          <a:xfrm>
            <a:off x="5082464" y="4391048"/>
            <a:ext cx="748164" cy="3773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2" name="Oval 8"/>
          <p:cNvSpPr>
            <a:spLocks noChangeArrowheads="1"/>
          </p:cNvSpPr>
          <p:nvPr/>
        </p:nvSpPr>
        <p:spPr bwMode="auto">
          <a:xfrm>
            <a:off x="5064049" y="4207205"/>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NAVT</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3" name="Oval 8"/>
          <p:cNvSpPr>
            <a:spLocks noChangeArrowheads="1"/>
          </p:cNvSpPr>
          <p:nvPr/>
        </p:nvSpPr>
        <p:spPr bwMode="auto">
          <a:xfrm>
            <a:off x="5347727" y="4207205"/>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DSA</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4" name="Oval 8"/>
          <p:cNvSpPr>
            <a:spLocks noChangeArrowheads="1"/>
          </p:cNvSpPr>
          <p:nvPr/>
        </p:nvSpPr>
        <p:spPr bwMode="auto">
          <a:xfrm>
            <a:off x="5637048" y="4207205"/>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MPS</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5" name="Oval 134"/>
          <p:cNvSpPr>
            <a:spLocks noChangeArrowheads="1"/>
          </p:cNvSpPr>
          <p:nvPr/>
        </p:nvSpPr>
        <p:spPr bwMode="auto">
          <a:xfrm>
            <a:off x="5081597" y="5882952"/>
            <a:ext cx="748164" cy="377371"/>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748164" cy="377371"/>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NAVT</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smtClean="0">
                <a:solidFill>
                  <a:srgbClr val="000000"/>
                </a:solidFill>
                <a:latin typeface="Arial" panose="020B0604020202020204" pitchFamily="34" charset="0"/>
                <a:ea typeface="ＭＳ Ｐゴシック" pitchFamily="34" charset="-128"/>
                <a:cs typeface="Arial" panose="020B0604020202020204" pitchFamily="34" charset="0"/>
              </a:rPr>
              <a:t>DSA</a:t>
            </a:r>
            <a:endPar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79" name="Rectangle 78"/>
          <p:cNvSpPr/>
          <p:nvPr/>
        </p:nvSpPr>
        <p:spPr>
          <a:xfrm>
            <a:off x="5942239" y="2525427"/>
            <a:ext cx="2895309" cy="523220"/>
          </a:xfrm>
          <a:prstGeom prst="rect">
            <a:avLst/>
          </a:prstGeom>
        </p:spPr>
        <p:txBody>
          <a:bodyPr wrap="square">
            <a:spAutoFit/>
          </a:bodyPr>
          <a:lstStyle/>
          <a:p>
            <a:r>
              <a:rPr lang="en-GB" sz="1400" dirty="0" smtClean="0">
                <a:solidFill>
                  <a:srgbClr val="FF0000"/>
                </a:solidFill>
              </a:rPr>
              <a:t>Many of these deployments seem the same.  Is that correct?</a:t>
            </a:r>
            <a:endParaRPr lang="en-US" sz="1400" dirty="0">
              <a:solidFill>
                <a:srgbClr val="FF0000"/>
              </a:solidFill>
            </a:endParaRPr>
          </a:p>
        </p:txBody>
      </p:sp>
      <p:pic>
        <p:nvPicPr>
          <p:cNvPr id="80" name="Picture 79" descr="router_joeseph_teed_01.jpg"/>
          <p:cNvPicPr>
            <a:picLocks noChangeAspect="1"/>
          </p:cNvPicPr>
          <p:nvPr/>
        </p:nvPicPr>
        <p:blipFill>
          <a:blip r:embed="rId2"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62499" y="2288032"/>
            <a:ext cx="260350" cy="19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descr="router_joeseph_teed_01.jpg"/>
          <p:cNvPicPr>
            <a:picLocks noChangeAspect="1"/>
          </p:cNvPicPr>
          <p:nvPr/>
        </p:nvPicPr>
        <p:blipFill>
          <a:blip r:embed="rId2"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64062" y="3165484"/>
            <a:ext cx="260350" cy="19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422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679010" y="1303699"/>
            <a:ext cx="8102851" cy="5054238"/>
          </a:xfrm>
          <a:prstGeom prst="roundRect">
            <a:avLst/>
          </a:prstGeom>
          <a:noFill/>
          <a:ln w="76200">
            <a:solidFill>
              <a:schemeClr val="accent1"/>
            </a:solidFill>
            <a:round/>
            <a:headEnd/>
            <a:tailEnd/>
          </a:ln>
        </p:spPr>
        <p:txBody>
          <a:bodyPr wrap="none" rtlCol="0" anchor="ctr"/>
          <a:lstStyle/>
          <a:p>
            <a:pPr algn="ctr"/>
            <a:endParaRPr lang="en-US"/>
          </a:p>
        </p:txBody>
      </p:sp>
      <p:grpSp>
        <p:nvGrpSpPr>
          <p:cNvPr id="26" name="Group 25"/>
          <p:cNvGrpSpPr/>
          <p:nvPr/>
        </p:nvGrpSpPr>
        <p:grpSpPr>
          <a:xfrm>
            <a:off x="4340753" y="960716"/>
            <a:ext cx="2516617" cy="1503270"/>
            <a:chOff x="4735530" y="786743"/>
            <a:chExt cx="2516617" cy="1503270"/>
          </a:xfrm>
        </p:grpSpPr>
        <p:sp>
          <p:nvSpPr>
            <p:cNvPr id="82" name="Rectangle 81"/>
            <p:cNvSpPr/>
            <p:nvPr/>
          </p:nvSpPr>
          <p:spPr bwMode="auto">
            <a:xfrm>
              <a:off x="4735530" y="786743"/>
              <a:ext cx="2516617" cy="1047913"/>
            </a:xfrm>
            <a:prstGeom prst="rect">
              <a:avLst/>
            </a:prstGeom>
            <a:solidFill>
              <a:srgbClr val="FFC000"/>
            </a:solidFill>
            <a:ln w="38100">
              <a:noFill/>
              <a:round/>
              <a:headEnd/>
              <a:tailEnd/>
            </a:ln>
          </p:spPr>
          <p:txBody>
            <a:bodyPr wrap="none" rtlCol="0" anchor="t" anchorCtr="0"/>
            <a:lstStyle/>
            <a:p>
              <a:pPr algn="ctr"/>
              <a:r>
                <a:rPr lang="en-US" sz="1200" b="1" dirty="0">
                  <a:solidFill>
                    <a:srgbClr val="0033CC"/>
                  </a:solidFill>
                  <a:latin typeface="Arial" charset="0"/>
                </a:rPr>
                <a:t>Consumer Archive</a:t>
              </a:r>
            </a:p>
            <a:p>
              <a:pPr algn="ctr"/>
              <a:r>
                <a:rPr lang="en-US" sz="1200" b="1" dirty="0">
                  <a:solidFill>
                    <a:srgbClr val="0033CC"/>
                  </a:solidFill>
                  <a:latin typeface="Arial" charset="0"/>
                </a:rPr>
                <a:t>Application</a:t>
              </a:r>
            </a:p>
          </p:txBody>
        </p:sp>
        <p:grpSp>
          <p:nvGrpSpPr>
            <p:cNvPr id="101" name="Group 100"/>
            <p:cNvGrpSpPr/>
            <p:nvPr/>
          </p:nvGrpSpPr>
          <p:grpSpPr>
            <a:xfrm>
              <a:off x="4977670" y="1610761"/>
              <a:ext cx="2014912" cy="679252"/>
              <a:chOff x="4986381" y="2089548"/>
              <a:chExt cx="2014912" cy="679252"/>
            </a:xfrm>
            <a:solidFill>
              <a:schemeClr val="bg1"/>
            </a:solidFill>
          </p:grpSpPr>
          <p:sp>
            <p:nvSpPr>
              <p:cNvPr id="102" name="Plaque 101"/>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3" name="Plaque 102"/>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4" name="Plaque 103"/>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105" name="Plaque 104"/>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27" name="Group 26"/>
          <p:cNvGrpSpPr/>
          <p:nvPr/>
        </p:nvGrpSpPr>
        <p:grpSpPr>
          <a:xfrm>
            <a:off x="4328122" y="2089548"/>
            <a:ext cx="2516617" cy="886127"/>
            <a:chOff x="4735532" y="2089548"/>
            <a:chExt cx="2516617" cy="886127"/>
          </a:xfrm>
        </p:grpSpPr>
        <p:sp>
          <p:nvSpPr>
            <p:cNvPr id="89" name="Rectangle 88"/>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24" name="Group 23"/>
            <p:cNvGrpSpPr/>
            <p:nvPr/>
          </p:nvGrpSpPr>
          <p:grpSpPr>
            <a:xfrm>
              <a:off x="4986381" y="2089548"/>
              <a:ext cx="2014912" cy="679252"/>
              <a:chOff x="4986381" y="2089548"/>
              <a:chExt cx="2014912" cy="679252"/>
            </a:xfrm>
          </p:grpSpPr>
          <p:sp>
            <p:nvSpPr>
              <p:cNvPr id="22" name="Plaque 21"/>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8" name="Plaque 97"/>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99" name="Plaque 98"/>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00" name="Plaque 99"/>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96" name="TextBox 95"/>
            <p:cNvSpPr txBox="1"/>
            <p:nvPr/>
          </p:nvSpPr>
          <p:spPr bwMode="auto">
            <a:xfrm>
              <a:off x="5144176" y="2519291"/>
              <a:ext cx="1769139" cy="27699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nvGrpSpPr>
          <p:cNvPr id="28" name="Group 27"/>
          <p:cNvGrpSpPr/>
          <p:nvPr/>
        </p:nvGrpSpPr>
        <p:grpSpPr>
          <a:xfrm>
            <a:off x="1531710" y="2149751"/>
            <a:ext cx="2516617" cy="825924"/>
            <a:chOff x="1939120" y="2149751"/>
            <a:chExt cx="2516617" cy="825924"/>
          </a:xfrm>
        </p:grpSpPr>
        <p:grpSp>
          <p:nvGrpSpPr>
            <p:cNvPr id="2" name="Group 1"/>
            <p:cNvGrpSpPr/>
            <p:nvPr/>
          </p:nvGrpSpPr>
          <p:grpSpPr>
            <a:xfrm>
              <a:off x="1939120" y="2149751"/>
              <a:ext cx="2516617" cy="825924"/>
              <a:chOff x="3309645" y="2184850"/>
              <a:chExt cx="2516617" cy="825924"/>
            </a:xfrm>
          </p:grpSpPr>
          <p:sp>
            <p:nvSpPr>
              <p:cNvPr id="5" name="Rectangle 4"/>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9" name="Rectangle 8"/>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0" name="Rectangle 9"/>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1" name="Rectangle 10"/>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2" name="Rectangle 11"/>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97" name="TextBox 96"/>
            <p:cNvSpPr txBox="1"/>
            <p:nvPr/>
          </p:nvSpPr>
          <p:spPr bwMode="auto">
            <a:xfrm>
              <a:off x="2382924" y="2490700"/>
              <a:ext cx="1684179"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sp>
        <p:nvSpPr>
          <p:cNvPr id="7" name="Title 6"/>
          <p:cNvSpPr>
            <a:spLocks noGrp="1"/>
          </p:cNvSpPr>
          <p:nvPr>
            <p:ph type="title"/>
          </p:nvPr>
        </p:nvSpPr>
        <p:spPr>
          <a:xfrm>
            <a:off x="206113" y="174510"/>
            <a:ext cx="8229600" cy="563562"/>
          </a:xfrm>
        </p:spPr>
        <p:txBody>
          <a:bodyPr/>
          <a:lstStyle/>
          <a:p>
            <a:r>
              <a:rPr lang="en-US" sz="2000" dirty="0" smtClean="0">
                <a:solidFill>
                  <a:srgbClr val="FF0000"/>
                </a:solidFill>
              </a:rPr>
              <a:t>DAI WG </a:t>
            </a:r>
            <a:r>
              <a:rPr lang="en-US" sz="2000" dirty="0" smtClean="0"/>
              <a:t>Standardized </a:t>
            </a:r>
            <a:r>
              <a:rPr lang="en-US" sz="2000" dirty="0"/>
              <a:t>Archive </a:t>
            </a:r>
            <a:r>
              <a:rPr lang="en-US" sz="2000" i="1" dirty="0"/>
              <a:t>System</a:t>
            </a:r>
            <a:r>
              <a:rPr lang="en-US" sz="2000" dirty="0"/>
              <a:t> </a:t>
            </a:r>
            <a:r>
              <a:rPr lang="en-US" sz="2000" dirty="0" smtClean="0"/>
              <a:t>Architecture</a:t>
            </a:r>
            <a:br>
              <a:rPr lang="en-US" sz="2000" dirty="0" smtClean="0"/>
            </a:br>
            <a:r>
              <a:rPr lang="en-US" sz="2000" dirty="0" smtClean="0"/>
              <a:t>with </a:t>
            </a:r>
            <a:r>
              <a:rPr lang="en-US" sz="2000" dirty="0" smtClean="0">
                <a:solidFill>
                  <a:srgbClr val="FF0000"/>
                </a:solidFill>
              </a:rPr>
              <a:t>Alternative View,</a:t>
            </a:r>
            <a:r>
              <a:rPr lang="en-US" sz="2000" dirty="0" smtClean="0"/>
              <a:t> </a:t>
            </a:r>
            <a:r>
              <a:rPr lang="en-US" sz="2000" dirty="0"/>
              <a:t>Functions </a:t>
            </a:r>
            <a:r>
              <a:rPr lang="en-US" sz="2000" dirty="0" smtClean="0"/>
              <a:t>&amp; </a:t>
            </a:r>
            <a:r>
              <a:rPr lang="en-US" sz="2000" dirty="0" smtClean="0">
                <a:solidFill>
                  <a:srgbClr val="FF0000"/>
                </a:solidFill>
              </a:rPr>
              <a:t>RASIM Service Object Overlay</a:t>
            </a:r>
            <a:endParaRPr lang="en-US" sz="2000" dirty="0">
              <a:solidFill>
                <a:srgbClr val="FF0000"/>
              </a:solidFill>
            </a:endParaRPr>
          </a:p>
        </p:txBody>
      </p:sp>
      <p:grpSp>
        <p:nvGrpSpPr>
          <p:cNvPr id="21" name="Group 20"/>
          <p:cNvGrpSpPr/>
          <p:nvPr/>
        </p:nvGrpSpPr>
        <p:grpSpPr>
          <a:xfrm>
            <a:off x="1531708" y="960716"/>
            <a:ext cx="2516617" cy="1051964"/>
            <a:chOff x="3309645" y="1143000"/>
            <a:chExt cx="2516617" cy="1051964"/>
          </a:xfrm>
          <a:solidFill>
            <a:srgbClr val="FFC000"/>
          </a:solidFill>
        </p:grpSpPr>
        <p:sp>
          <p:nvSpPr>
            <p:cNvPr id="15" name="Rectangle 14"/>
            <p:cNvSpPr/>
            <p:nvPr/>
          </p:nvSpPr>
          <p:spPr bwMode="auto">
            <a:xfrm>
              <a:off x="3309645" y="1143000"/>
              <a:ext cx="2516617" cy="873940"/>
            </a:xfrm>
            <a:prstGeom prst="rect">
              <a:avLst/>
            </a:prstGeom>
            <a:grpFill/>
            <a:ln w="38100">
              <a:noFill/>
              <a:round/>
              <a:headEnd/>
              <a:tailEnd/>
            </a:ln>
          </p:spPr>
          <p:txBody>
            <a:bodyPr wrap="none" rtlCol="0" anchor="t" anchorCtr="0"/>
            <a:lstStyle/>
            <a:p>
              <a:pPr algn="ctr"/>
              <a:r>
                <a:rPr lang="en-US" sz="1200" b="1" dirty="0">
                  <a:solidFill>
                    <a:srgbClr val="0033CC"/>
                  </a:solidFill>
                  <a:latin typeface="Arial" charset="0"/>
                </a:rPr>
                <a:t> Producer Archive</a:t>
              </a:r>
            </a:p>
            <a:p>
              <a:pPr algn="ctr"/>
              <a:r>
                <a:rPr lang="en-US" sz="1200" b="1" dirty="0">
                  <a:solidFill>
                    <a:srgbClr val="0033CC"/>
                  </a:solidFill>
                  <a:latin typeface="Arial" charset="0"/>
                </a:rPr>
                <a:t>Application</a:t>
              </a:r>
            </a:p>
          </p:txBody>
        </p:sp>
        <p:sp>
          <p:nvSpPr>
            <p:cNvPr id="16" name="Rectangle 15"/>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7" name="Rectangle 16"/>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 name="Rectangle 17"/>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9" name="Rectangle 18"/>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20" name="Rectangle 19"/>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nvGrpSpPr>
          <p:cNvPr id="56" name="Group 55"/>
          <p:cNvGrpSpPr/>
          <p:nvPr/>
        </p:nvGrpSpPr>
        <p:grpSpPr>
          <a:xfrm>
            <a:off x="1259464" y="5185320"/>
            <a:ext cx="1279963" cy="885084"/>
            <a:chOff x="1666874" y="4782291"/>
            <a:chExt cx="1279963" cy="885084"/>
          </a:xfrm>
        </p:grpSpPr>
        <p:sp>
          <p:nvSpPr>
            <p:cNvPr id="36" name="Flowchart: Off-page Connector 35"/>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7" name="Flowchart: Off-page Connector 36"/>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38" name="Flowchart: Off-page Connector 37"/>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49" name="Flowchart: Process 48"/>
            <p:cNvSpPr/>
            <p:nvPr/>
          </p:nvSpPr>
          <p:spPr bwMode="auto">
            <a:xfrm>
              <a:off x="1666874" y="5037282"/>
              <a:ext cx="1279963" cy="630093"/>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53" name="Group 52"/>
          <p:cNvGrpSpPr/>
          <p:nvPr/>
        </p:nvGrpSpPr>
        <p:grpSpPr>
          <a:xfrm>
            <a:off x="2755154" y="5177325"/>
            <a:ext cx="1279963" cy="893078"/>
            <a:chOff x="3162564" y="4774296"/>
            <a:chExt cx="1279963" cy="893078"/>
          </a:xfrm>
          <a:solidFill>
            <a:srgbClr val="FF99CC"/>
          </a:solidFill>
        </p:grpSpPr>
        <p:grpSp>
          <p:nvGrpSpPr>
            <p:cNvPr id="35" name="Group 34"/>
            <p:cNvGrpSpPr/>
            <p:nvPr/>
          </p:nvGrpSpPr>
          <p:grpSpPr>
            <a:xfrm>
              <a:off x="3435069" y="4774296"/>
              <a:ext cx="752553" cy="267038"/>
              <a:chOff x="3382477" y="4766207"/>
              <a:chExt cx="752553" cy="267038"/>
            </a:xfrm>
            <a:grpFill/>
          </p:grpSpPr>
          <p:sp>
            <p:nvSpPr>
              <p:cNvPr id="32" name="Isosceles Triangle 31"/>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33" name="Isosceles Triangle 32"/>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34" name="Isosceles Triangle 33"/>
              <p:cNvSpPr/>
              <p:nvPr/>
            </p:nvSpPr>
            <p:spPr bwMode="auto">
              <a:xfrm>
                <a:off x="3884179" y="4766208"/>
                <a:ext cx="250851" cy="267037"/>
              </a:xfrm>
              <a:prstGeom prst="triangle">
                <a:avLst/>
              </a:prstGeom>
              <a:solidFill>
                <a:srgbClr val="FF99CC"/>
              </a:solidFill>
              <a:ln w="38100">
                <a:noFill/>
                <a:round/>
                <a:headEnd/>
                <a:tailEnd/>
              </a:ln>
            </p:spPr>
            <p:txBody>
              <a:bodyPr wrap="none" rtlCol="0" anchor="ctr"/>
              <a:lstStyle/>
              <a:p>
                <a:pPr algn="ctr"/>
                <a:endParaRPr lang="en-US"/>
              </a:p>
            </p:txBody>
          </p:sp>
        </p:grpSp>
        <p:sp>
          <p:nvSpPr>
            <p:cNvPr id="50" name="Flowchart: Process 49"/>
            <p:cNvSpPr/>
            <p:nvPr/>
          </p:nvSpPr>
          <p:spPr bwMode="auto">
            <a:xfrm>
              <a:off x="3162564"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4" name="Group 53"/>
          <p:cNvGrpSpPr/>
          <p:nvPr/>
        </p:nvGrpSpPr>
        <p:grpSpPr>
          <a:xfrm>
            <a:off x="4258509" y="5190818"/>
            <a:ext cx="1279963" cy="885083"/>
            <a:chOff x="4672562" y="4782291"/>
            <a:chExt cx="1279963" cy="885083"/>
          </a:xfrm>
          <a:solidFill>
            <a:srgbClr val="99FF99"/>
          </a:solidFill>
        </p:grpSpPr>
        <p:sp>
          <p:nvSpPr>
            <p:cNvPr id="40" name="Trapezoid 39"/>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41" name="Trapezoid 40"/>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42" name="Trapezoid 41"/>
            <p:cNvSpPr/>
            <p:nvPr/>
          </p:nvSpPr>
          <p:spPr bwMode="auto">
            <a:xfrm>
              <a:off x="5399405" y="4782291"/>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51" name="Flowchart: Process 50"/>
            <p:cNvSpPr/>
            <p:nvPr/>
          </p:nvSpPr>
          <p:spPr bwMode="auto">
            <a:xfrm>
              <a:off x="4672562" y="5037281"/>
              <a:ext cx="1279963" cy="630093"/>
            </a:xfrm>
            <a:prstGeom prst="flowChartProcess">
              <a:avLst/>
            </a:prstGeom>
            <a:grpFill/>
            <a:ln w="38100">
              <a:noFill/>
              <a:round/>
              <a:headEnd/>
              <a:tailEnd/>
            </a:ln>
          </p:spPr>
          <p:txBody>
            <a:bodyPr wrap="none" rtlCol="0" anchor="ctr"/>
            <a:lstStyle/>
            <a:p>
              <a:pPr algn="ctr"/>
              <a:endParaRPr lang="en-US"/>
            </a:p>
          </p:txBody>
        </p:sp>
      </p:grpSp>
      <p:grpSp>
        <p:nvGrpSpPr>
          <p:cNvPr id="55" name="Group 54"/>
          <p:cNvGrpSpPr/>
          <p:nvPr/>
        </p:nvGrpSpPr>
        <p:grpSpPr>
          <a:xfrm>
            <a:off x="5775150" y="5177325"/>
            <a:ext cx="1279963" cy="893078"/>
            <a:chOff x="6182560" y="4774296"/>
            <a:chExt cx="1279963" cy="893078"/>
          </a:xfrm>
          <a:solidFill>
            <a:srgbClr val="FFCC99"/>
          </a:solidFill>
        </p:grpSpPr>
        <p:sp>
          <p:nvSpPr>
            <p:cNvPr id="43" name="Flowchart: Card 42"/>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44" name="Flowchart: Card 43"/>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45" name="Flowchart: Card 44"/>
            <p:cNvSpPr/>
            <p:nvPr/>
          </p:nvSpPr>
          <p:spPr bwMode="auto">
            <a:xfrm>
              <a:off x="7025572" y="4782291"/>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52" name="Flowchart: Process 51"/>
            <p:cNvSpPr/>
            <p:nvPr/>
          </p:nvSpPr>
          <p:spPr bwMode="auto">
            <a:xfrm>
              <a:off x="6182560" y="5037281"/>
              <a:ext cx="1279963" cy="630093"/>
            </a:xfrm>
            <a:prstGeom prst="flowChartProcess">
              <a:avLst/>
            </a:prstGeom>
            <a:grpFill/>
            <a:ln w="38100">
              <a:noFill/>
              <a:round/>
              <a:headEnd/>
              <a:tailEnd/>
            </a:ln>
          </p:spPr>
          <p:txBody>
            <a:bodyPr wrap="none" rtlCol="0" anchor="ctr"/>
            <a:lstStyle/>
            <a:p>
              <a:pPr algn="ctr"/>
              <a:endParaRPr lang="en-US"/>
            </a:p>
          </p:txBody>
        </p:sp>
      </p:grpSp>
      <p:sp>
        <p:nvSpPr>
          <p:cNvPr id="63" name="TextBox 62"/>
          <p:cNvSpPr txBox="1"/>
          <p:nvPr/>
        </p:nvSpPr>
        <p:spPr bwMode="auto">
          <a:xfrm>
            <a:off x="958735" y="5524523"/>
            <a:ext cx="1874231"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 </a:t>
            </a:r>
            <a:r>
              <a:rPr lang="en-US" sz="1200" b="1" dirty="0">
                <a:solidFill>
                  <a:srgbClr val="0033CC"/>
                </a:solidFill>
                <a:latin typeface="Arial" charset="0"/>
              </a:rPr>
              <a:t>Data</a:t>
            </a:r>
          </a:p>
          <a:p>
            <a:pPr algn="ctr"/>
            <a:r>
              <a:rPr lang="en-US" sz="1200" b="1" dirty="0">
                <a:solidFill>
                  <a:srgbClr val="0033CC"/>
                </a:solidFill>
                <a:latin typeface="Arial" charset="0"/>
              </a:rPr>
              <a:t>Archive I/F</a:t>
            </a:r>
          </a:p>
        </p:txBody>
      </p:sp>
      <p:sp>
        <p:nvSpPr>
          <p:cNvPr id="64" name="TextBox 63"/>
          <p:cNvSpPr txBox="1"/>
          <p:nvPr/>
        </p:nvSpPr>
        <p:spPr bwMode="auto">
          <a:xfrm>
            <a:off x="2600495" y="5523102"/>
            <a:ext cx="1576073"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Archive I/F</a:t>
            </a:r>
          </a:p>
        </p:txBody>
      </p:sp>
      <p:sp>
        <p:nvSpPr>
          <p:cNvPr id="65" name="TextBox 64"/>
          <p:cNvSpPr txBox="1"/>
          <p:nvPr/>
        </p:nvSpPr>
        <p:spPr bwMode="auto">
          <a:xfrm>
            <a:off x="4263831" y="5469677"/>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Archive I/F</a:t>
            </a:r>
          </a:p>
        </p:txBody>
      </p:sp>
      <p:sp>
        <p:nvSpPr>
          <p:cNvPr id="66" name="TextBox 65"/>
          <p:cNvSpPr txBox="1"/>
          <p:nvPr/>
        </p:nvSpPr>
        <p:spPr bwMode="auto">
          <a:xfrm>
            <a:off x="5732866" y="5518966"/>
            <a:ext cx="1370889" cy="461665"/>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 Data</a:t>
            </a:r>
            <a:endParaRPr lang="en-US" sz="1200" b="1" dirty="0">
              <a:solidFill>
                <a:srgbClr val="FF0000"/>
              </a:solidFill>
              <a:latin typeface="Arial" charset="0"/>
            </a:endParaRPr>
          </a:p>
          <a:p>
            <a:pPr algn="ctr"/>
            <a:r>
              <a:rPr lang="en-US" sz="1200" b="1" dirty="0">
                <a:solidFill>
                  <a:srgbClr val="0033CC"/>
                </a:solidFill>
                <a:latin typeface="Arial" charset="0"/>
              </a:rPr>
              <a:t>Archive I/F</a:t>
            </a:r>
          </a:p>
        </p:txBody>
      </p:sp>
      <p:grpSp>
        <p:nvGrpSpPr>
          <p:cNvPr id="39" name="Group 38"/>
          <p:cNvGrpSpPr/>
          <p:nvPr/>
        </p:nvGrpSpPr>
        <p:grpSpPr>
          <a:xfrm>
            <a:off x="1146291" y="2873765"/>
            <a:ext cx="6028536" cy="2174484"/>
            <a:chOff x="1553701" y="2873765"/>
            <a:chExt cx="6028536" cy="2174484"/>
          </a:xfrm>
        </p:grpSpPr>
        <p:sp>
          <p:nvSpPr>
            <p:cNvPr id="48" name="Freeform 47"/>
            <p:cNvSpPr/>
            <p:nvPr/>
          </p:nvSpPr>
          <p:spPr bwMode="auto">
            <a:xfrm>
              <a:off x="1557338" y="4633912"/>
              <a:ext cx="6024562" cy="41433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4562" h="414337">
                  <a:moveTo>
                    <a:pt x="4762" y="9525"/>
                  </a:moveTo>
                  <a:cubicBezTo>
                    <a:pt x="3175" y="141287"/>
                    <a:pt x="1587" y="273050"/>
                    <a:pt x="0" y="404812"/>
                  </a:cubicBezTo>
                  <a:lnTo>
                    <a:pt x="238125" y="414337"/>
                  </a:lnTo>
                  <a:lnTo>
                    <a:pt x="238125" y="214312"/>
                  </a:lnTo>
                  <a:lnTo>
                    <a:pt x="371475" y="138112"/>
                  </a:lnTo>
                  <a:lnTo>
                    <a:pt x="504825" y="219075"/>
                  </a:lnTo>
                  <a:lnTo>
                    <a:pt x="500062" y="409575"/>
                  </a:lnTo>
                  <a:lnTo>
                    <a:pt x="609600" y="414337"/>
                  </a:lnTo>
                  <a:lnTo>
                    <a:pt x="614362" y="214312"/>
                  </a:lnTo>
                  <a:lnTo>
                    <a:pt x="747712" y="157162"/>
                  </a:lnTo>
                  <a:lnTo>
                    <a:pt x="890587" y="214312"/>
                  </a:lnTo>
                  <a:lnTo>
                    <a:pt x="885825" y="404812"/>
                  </a:lnTo>
                  <a:lnTo>
                    <a:pt x="1014412" y="409575"/>
                  </a:lnTo>
                  <a:lnTo>
                    <a:pt x="1019175" y="209550"/>
                  </a:lnTo>
                  <a:lnTo>
                    <a:pt x="1143000" y="147637"/>
                  </a:lnTo>
                  <a:lnTo>
                    <a:pt x="1271587" y="204787"/>
                  </a:lnTo>
                  <a:lnTo>
                    <a:pt x="1266825" y="409575"/>
                  </a:lnTo>
                  <a:lnTo>
                    <a:pt x="1881187" y="409575"/>
                  </a:lnTo>
                  <a:lnTo>
                    <a:pt x="2005012" y="128587"/>
                  </a:lnTo>
                  <a:lnTo>
                    <a:pt x="2128837" y="400050"/>
                  </a:lnTo>
                  <a:lnTo>
                    <a:pt x="2262187" y="147637"/>
                  </a:lnTo>
                  <a:lnTo>
                    <a:pt x="2371725" y="414337"/>
                  </a:lnTo>
                  <a:lnTo>
                    <a:pt x="2514600" y="152400"/>
                  </a:lnTo>
                  <a:lnTo>
                    <a:pt x="2624138" y="409575"/>
                  </a:lnTo>
                  <a:lnTo>
                    <a:pt x="3305175" y="404812"/>
                  </a:lnTo>
                  <a:lnTo>
                    <a:pt x="3362325" y="157162"/>
                  </a:lnTo>
                  <a:lnTo>
                    <a:pt x="3509962" y="157162"/>
                  </a:lnTo>
                  <a:lnTo>
                    <a:pt x="3571875" y="395287"/>
                  </a:lnTo>
                  <a:lnTo>
                    <a:pt x="3633787" y="152400"/>
                  </a:lnTo>
                  <a:lnTo>
                    <a:pt x="3771900" y="147637"/>
                  </a:lnTo>
                  <a:lnTo>
                    <a:pt x="3838575" y="414337"/>
                  </a:lnTo>
                  <a:lnTo>
                    <a:pt x="3910012" y="147637"/>
                  </a:lnTo>
                  <a:lnTo>
                    <a:pt x="4052887" y="157162"/>
                  </a:lnTo>
                  <a:lnTo>
                    <a:pt x="4114800" y="414337"/>
                  </a:lnTo>
                  <a:lnTo>
                    <a:pt x="4757737" y="414337"/>
                  </a:lnTo>
                  <a:lnTo>
                    <a:pt x="4752975" y="190500"/>
                  </a:lnTo>
                  <a:lnTo>
                    <a:pt x="4805362" y="142875"/>
                  </a:lnTo>
                  <a:lnTo>
                    <a:pt x="4976812" y="147637"/>
                  </a:lnTo>
                  <a:lnTo>
                    <a:pt x="4976812" y="409575"/>
                  </a:lnTo>
                  <a:lnTo>
                    <a:pt x="5110162" y="409575"/>
                  </a:lnTo>
                  <a:lnTo>
                    <a:pt x="5110162" y="204787"/>
                  </a:lnTo>
                  <a:lnTo>
                    <a:pt x="5157787" y="138112"/>
                  </a:lnTo>
                  <a:lnTo>
                    <a:pt x="5334000" y="147637"/>
                  </a:lnTo>
                  <a:cubicBezTo>
                    <a:pt x="5335587" y="236537"/>
                    <a:pt x="5337175" y="325437"/>
                    <a:pt x="5338762" y="414337"/>
                  </a:cubicBezTo>
                  <a:lnTo>
                    <a:pt x="5472112" y="409575"/>
                  </a:lnTo>
                  <a:lnTo>
                    <a:pt x="5472112" y="195262"/>
                  </a:lnTo>
                  <a:lnTo>
                    <a:pt x="5524500" y="152400"/>
                  </a:lnTo>
                  <a:lnTo>
                    <a:pt x="5705475" y="147637"/>
                  </a:lnTo>
                  <a:cubicBezTo>
                    <a:pt x="5707062" y="234950"/>
                    <a:pt x="5708650" y="322262"/>
                    <a:pt x="5710237" y="409575"/>
                  </a:cubicBezTo>
                  <a:lnTo>
                    <a:pt x="6024562" y="409575"/>
                  </a:lnTo>
                  <a:cubicBezTo>
                    <a:pt x="6022975" y="273050"/>
                    <a:pt x="6021387" y="136525"/>
                    <a:pt x="6019800" y="0"/>
                  </a:cubicBezTo>
                  <a:lnTo>
                    <a:pt x="4762" y="9525"/>
                  </a:lnTo>
                  <a:close/>
                </a:path>
              </a:pathLst>
            </a:custGeom>
            <a:solidFill>
              <a:srgbClr val="92D050"/>
            </a:solidFill>
            <a:ln w="38100">
              <a:noFill/>
              <a:round/>
              <a:headEnd/>
              <a:tailEnd/>
            </a:ln>
          </p:spPr>
          <p:txBody>
            <a:bodyPr wrap="none" rtlCol="0" anchor="ctr"/>
            <a:lstStyle/>
            <a:p>
              <a:pPr algn="ctr"/>
              <a:endParaRPr lang="en-US"/>
            </a:p>
          </p:txBody>
        </p:sp>
        <p:sp>
          <p:nvSpPr>
            <p:cNvPr id="6" name="Rectangle 5"/>
            <p:cNvSpPr/>
            <p:nvPr/>
          </p:nvSpPr>
          <p:spPr bwMode="auto">
            <a:xfrm>
              <a:off x="1561763" y="2873765"/>
              <a:ext cx="6020474" cy="1771063"/>
            </a:xfrm>
            <a:prstGeom prst="rect">
              <a:avLst/>
            </a:prstGeom>
            <a:solidFill>
              <a:srgbClr val="92D050"/>
            </a:solidFill>
            <a:ln w="38100">
              <a:noFill/>
              <a:round/>
              <a:headEnd/>
              <a:tailEnd/>
            </a:ln>
          </p:spPr>
          <p:txBody>
            <a:bodyPr wrap="none" rtlCol="0" anchor="ctr"/>
            <a:lstStyle/>
            <a:p>
              <a:pPr algn="ctr"/>
              <a:endParaRPr lang="en-US"/>
            </a:p>
          </p:txBody>
        </p:sp>
        <p:cxnSp>
          <p:nvCxnSpPr>
            <p:cNvPr id="8" name="Straight Connector 7"/>
            <p:cNvCxnSpPr/>
            <p:nvPr/>
          </p:nvCxnSpPr>
          <p:spPr bwMode="auto">
            <a:xfrm>
              <a:off x="1561763" y="3689968"/>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3" name="Straight Connector 22"/>
            <p:cNvCxnSpPr/>
            <p:nvPr/>
          </p:nvCxnSpPr>
          <p:spPr bwMode="auto">
            <a:xfrm>
              <a:off x="4567952"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25" name="Straight Connector 24"/>
            <p:cNvCxnSpPr/>
            <p:nvPr/>
          </p:nvCxnSpPr>
          <p:spPr bwMode="auto">
            <a:xfrm>
              <a:off x="6096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30" name="Straight Connector 29"/>
            <p:cNvCxnSpPr/>
            <p:nvPr/>
          </p:nvCxnSpPr>
          <p:spPr bwMode="auto">
            <a:xfrm>
              <a:off x="3048000" y="3689969"/>
              <a:ext cx="0" cy="1346922"/>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59" name="TextBox 58"/>
            <p:cNvSpPr txBox="1"/>
            <p:nvPr/>
          </p:nvSpPr>
          <p:spPr bwMode="auto">
            <a:xfrm>
              <a:off x="1553701" y="3902496"/>
              <a:ext cx="1499129"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Planetary</a:t>
              </a:r>
              <a:r>
                <a:rPr lang="en-US" sz="1200" b="1" dirty="0" smtClean="0">
                  <a:solidFill>
                    <a:srgbClr val="0033CC"/>
                  </a:solidFill>
                  <a:latin typeface="Arial" charset="0"/>
                </a:rPr>
                <a:t> Science</a:t>
              </a:r>
              <a:endParaRPr lang="en-US" sz="1200" b="1" dirty="0">
                <a:solidFill>
                  <a:srgbClr val="0033CC"/>
                </a:solidFill>
                <a:latin typeface="Arial" charset="0"/>
              </a:endParaRP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60" name="TextBox 59"/>
            <p:cNvSpPr txBox="1"/>
            <p:nvPr/>
          </p:nvSpPr>
          <p:spPr bwMode="auto">
            <a:xfrm>
              <a:off x="3045531" y="3902496"/>
              <a:ext cx="1576072"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FF0000"/>
                  </a:solidFill>
                  <a:latin typeface="Arial" charset="0"/>
                </a:rPr>
                <a:t>Earth Science </a:t>
              </a:r>
              <a:r>
                <a:rPr lang="en-US" sz="1200" b="1" dirty="0" smtClean="0">
                  <a:solidFill>
                    <a:srgbClr val="0033CC"/>
                  </a:solidFill>
                  <a:latin typeface="Arial" charset="0"/>
                </a:rPr>
                <a:t>Data</a:t>
              </a:r>
              <a:endParaRPr lang="en-US" sz="1200" b="1" dirty="0">
                <a:solidFill>
                  <a:srgbClr val="0033CC"/>
                </a:solidFill>
                <a:latin typeface="Arial" charset="0"/>
              </a:endParaRPr>
            </a:p>
            <a:p>
              <a:pPr algn="ctr"/>
              <a:r>
                <a:rPr lang="en-US" sz="1200" b="1" dirty="0">
                  <a:solidFill>
                    <a:srgbClr val="0033CC"/>
                  </a:solidFill>
                  <a:latin typeface="Arial" charset="0"/>
                </a:rPr>
                <a:t>Binding</a:t>
              </a:r>
            </a:p>
          </p:txBody>
        </p:sp>
        <p:sp>
          <p:nvSpPr>
            <p:cNvPr id="61" name="TextBox 60"/>
            <p:cNvSpPr txBox="1"/>
            <p:nvPr/>
          </p:nvSpPr>
          <p:spPr bwMode="auto">
            <a:xfrm>
              <a:off x="4728323" y="3902496"/>
              <a:ext cx="1279517"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Mission </a:t>
              </a:r>
            </a:p>
            <a:p>
              <a:pPr algn="ctr"/>
              <a:r>
                <a:rPr lang="en-US" sz="1200" b="1" dirty="0">
                  <a:solidFill>
                    <a:srgbClr val="0033CC"/>
                  </a:solidFill>
                  <a:latin typeface="Arial" charset="0"/>
                </a:rPr>
                <a:t>Housekeeping </a:t>
              </a:r>
            </a:p>
            <a:p>
              <a:pPr algn="ctr"/>
              <a:r>
                <a:rPr lang="en-US" sz="1200" b="1" dirty="0">
                  <a:solidFill>
                    <a:srgbClr val="0033CC"/>
                  </a:solidFill>
                  <a:latin typeface="Arial" charset="0"/>
                </a:rPr>
                <a:t>Binding</a:t>
              </a:r>
            </a:p>
          </p:txBody>
        </p:sp>
        <p:sp>
          <p:nvSpPr>
            <p:cNvPr id="62" name="TextBox 61"/>
            <p:cNvSpPr txBox="1"/>
            <p:nvPr/>
          </p:nvSpPr>
          <p:spPr bwMode="auto">
            <a:xfrm>
              <a:off x="6321363" y="3902496"/>
              <a:ext cx="995785" cy="646331"/>
            </a:xfrm>
            <a:prstGeom prst="rect">
              <a:avLst/>
            </a:prstGeom>
            <a:noFill/>
            <a:ln w="12700">
              <a:noFill/>
              <a:miter lim="800000"/>
              <a:headEnd type="none" w="sm" len="sm"/>
              <a:tailEnd type="none" w="sm" len="sm"/>
            </a:ln>
          </p:spPr>
          <p:txBody>
            <a:bodyPr wrap="none" rtlCol="0">
              <a:spAutoFit/>
            </a:bodyPr>
            <a:lstStyle/>
            <a:p>
              <a:pPr algn="ctr"/>
              <a:r>
                <a:rPr lang="en-US" sz="1200" b="1" dirty="0" smtClean="0">
                  <a:solidFill>
                    <a:srgbClr val="FF0000"/>
                  </a:solidFill>
                  <a:latin typeface="Arial" charset="0"/>
                </a:rPr>
                <a:t>Astronomy</a:t>
              </a:r>
            </a:p>
            <a:p>
              <a:pPr algn="ctr"/>
              <a:r>
                <a:rPr lang="en-US" sz="1200" b="1" dirty="0" smtClean="0">
                  <a:solidFill>
                    <a:srgbClr val="FF0000"/>
                  </a:solidFill>
                  <a:latin typeface="Arial" charset="0"/>
                </a:rPr>
                <a:t>Data</a:t>
              </a:r>
            </a:p>
            <a:p>
              <a:pPr algn="ctr"/>
              <a:r>
                <a:rPr lang="en-US" sz="1200" b="1" dirty="0" smtClean="0">
                  <a:solidFill>
                    <a:srgbClr val="0033CC"/>
                  </a:solidFill>
                  <a:latin typeface="Arial" charset="0"/>
                </a:rPr>
                <a:t>Binding</a:t>
              </a:r>
              <a:endParaRPr lang="en-US" sz="1200" b="1" dirty="0">
                <a:solidFill>
                  <a:srgbClr val="0033CC"/>
                </a:solidFill>
                <a:latin typeface="Arial" charset="0"/>
              </a:endParaRPr>
            </a:p>
          </p:txBody>
        </p:sp>
        <p:sp>
          <p:nvSpPr>
            <p:cNvPr id="95" name="TextBox 94"/>
            <p:cNvSpPr txBox="1"/>
            <p:nvPr/>
          </p:nvSpPr>
          <p:spPr bwMode="auto">
            <a:xfrm>
              <a:off x="3575110" y="3194322"/>
              <a:ext cx="2091341" cy="276998"/>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cxnSp>
          <p:nvCxnSpPr>
            <p:cNvPr id="106" name="Straight Connector 105"/>
            <p:cNvCxnSpPr/>
            <p:nvPr/>
          </p:nvCxnSpPr>
          <p:spPr bwMode="auto">
            <a:xfrm>
              <a:off x="1561763" y="2880007"/>
              <a:ext cx="6020474"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3" name="Rounded Rectangular Callout 2"/>
          <p:cNvSpPr/>
          <p:nvPr/>
        </p:nvSpPr>
        <p:spPr bwMode="auto">
          <a:xfrm>
            <a:off x="73706" y="1593683"/>
            <a:ext cx="1055005" cy="1060252"/>
          </a:xfrm>
          <a:prstGeom prst="wedgeRoundRectCallout">
            <a:avLst>
              <a:gd name="adj1" fmla="val 113896"/>
              <a:gd name="adj2" fmla="val -3250"/>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PAIS</a:t>
            </a:r>
          </a:p>
          <a:p>
            <a:pPr algn="ctr"/>
            <a:r>
              <a:rPr lang="en-US" sz="2000" dirty="0">
                <a:solidFill>
                  <a:schemeClr val="bg1"/>
                </a:solidFill>
                <a:latin typeface="+mn-lt"/>
              </a:rPr>
              <a:t>PAIP</a:t>
            </a:r>
          </a:p>
        </p:txBody>
      </p:sp>
      <p:sp>
        <p:nvSpPr>
          <p:cNvPr id="78" name="Rounded Rectangular Callout 77"/>
          <p:cNvSpPr/>
          <p:nvPr/>
        </p:nvSpPr>
        <p:spPr bwMode="auto">
          <a:xfrm>
            <a:off x="7309311" y="1507525"/>
            <a:ext cx="1055005" cy="1060252"/>
          </a:xfrm>
          <a:prstGeom prst="wedgeRoundRectCallout">
            <a:avLst>
              <a:gd name="adj1" fmla="val -103214"/>
              <a:gd name="adj2" fmla="val 8705"/>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CAIS</a:t>
            </a:r>
          </a:p>
          <a:p>
            <a:pPr algn="ctr"/>
            <a:r>
              <a:rPr lang="en-US" sz="2000" dirty="0">
                <a:solidFill>
                  <a:schemeClr val="bg1"/>
                </a:solidFill>
                <a:latin typeface="+mn-lt"/>
              </a:rPr>
              <a:t>CAIP</a:t>
            </a:r>
          </a:p>
        </p:txBody>
      </p:sp>
      <p:sp>
        <p:nvSpPr>
          <p:cNvPr id="79" name="Rounded Rectangular Callout 78"/>
          <p:cNvSpPr/>
          <p:nvPr/>
        </p:nvSpPr>
        <p:spPr bwMode="auto">
          <a:xfrm>
            <a:off x="7272387" y="2796290"/>
            <a:ext cx="1748091" cy="1060252"/>
          </a:xfrm>
          <a:prstGeom prst="wedgeRoundRectCallout">
            <a:avLst>
              <a:gd name="adj1" fmla="val -165859"/>
              <a:gd name="adj2" fmla="val -7519"/>
              <a:gd name="adj3" fmla="val 16667"/>
            </a:avLst>
          </a:prstGeom>
          <a:solidFill>
            <a:schemeClr val="accent1">
              <a:lumMod val="75000"/>
            </a:schemeClr>
          </a:solidFill>
          <a:ln w="38100">
            <a:noFill/>
            <a:round/>
            <a:headEnd/>
            <a:tailEnd/>
          </a:ln>
        </p:spPr>
        <p:txBody>
          <a:bodyPr wrap="none" rtlCol="0" anchor="ctr"/>
          <a:lstStyle/>
          <a:p>
            <a:pPr algn="ctr"/>
            <a:r>
              <a:rPr lang="en-US" sz="2000" dirty="0">
                <a:solidFill>
                  <a:schemeClr val="bg1"/>
                </a:solidFill>
                <a:latin typeface="+mn-lt"/>
              </a:rPr>
              <a:t>AAL</a:t>
            </a:r>
          </a:p>
          <a:p>
            <a:pPr algn="ctr"/>
            <a:r>
              <a:rPr lang="en-US" sz="1100" dirty="0">
                <a:solidFill>
                  <a:schemeClr val="bg1"/>
                </a:solidFill>
                <a:latin typeface="+mn-lt"/>
              </a:rPr>
              <a:t>Doesn’t bind to message</a:t>
            </a:r>
          </a:p>
          <a:p>
            <a:pPr algn="ctr"/>
            <a:r>
              <a:rPr lang="en-US" sz="1100" dirty="0">
                <a:solidFill>
                  <a:schemeClr val="bg1"/>
                </a:solidFill>
                <a:latin typeface="+mn-lt"/>
              </a:rPr>
              <a:t>/comm systems, rather</a:t>
            </a:r>
          </a:p>
          <a:p>
            <a:pPr algn="ctr"/>
            <a:r>
              <a:rPr lang="en-US" sz="1100" dirty="0">
                <a:solidFill>
                  <a:schemeClr val="bg1"/>
                </a:solidFill>
                <a:latin typeface="+mn-lt"/>
              </a:rPr>
              <a:t>Archive application layer</a:t>
            </a:r>
          </a:p>
          <a:p>
            <a:pPr algn="ctr"/>
            <a:r>
              <a:rPr lang="en-US" sz="1100" dirty="0">
                <a:solidFill>
                  <a:schemeClr val="bg1"/>
                </a:solidFill>
                <a:latin typeface="+mn-lt"/>
              </a:rPr>
              <a:t>functions </a:t>
            </a:r>
          </a:p>
        </p:txBody>
      </p:sp>
      <p:sp>
        <p:nvSpPr>
          <p:cNvPr id="81" name="Rounded Rectangle 80"/>
          <p:cNvSpPr/>
          <p:nvPr/>
        </p:nvSpPr>
        <p:spPr bwMode="auto">
          <a:xfrm>
            <a:off x="7785444" y="4377176"/>
            <a:ext cx="1326306" cy="1600298"/>
          </a:xfrm>
          <a:prstGeom prst="roundRect">
            <a:avLst/>
          </a:prstGeom>
          <a:solidFill>
            <a:schemeClr val="accent1">
              <a:lumMod val="75000"/>
            </a:schemeClr>
          </a:solidFill>
          <a:ln w="38100">
            <a:noFill/>
            <a:round/>
            <a:headEnd/>
            <a:tailEnd/>
          </a:ln>
        </p:spPr>
        <p:txBody>
          <a:bodyPr wrap="none" rtlCol="0" anchor="ctr"/>
          <a:lstStyle/>
          <a:p>
            <a:pPr algn="ctr"/>
            <a:r>
              <a:rPr lang="en-US" sz="1100" dirty="0">
                <a:solidFill>
                  <a:schemeClr val="bg1"/>
                </a:solidFill>
                <a:latin typeface="+mn-lt"/>
              </a:rPr>
              <a:t>Multiple Future</a:t>
            </a:r>
          </a:p>
          <a:p>
            <a:pPr algn="ctr"/>
            <a:r>
              <a:rPr lang="en-US" sz="1100" dirty="0">
                <a:solidFill>
                  <a:schemeClr val="bg1"/>
                </a:solidFill>
                <a:latin typeface="+mn-lt"/>
              </a:rPr>
              <a:t>Bindings/plugins</a:t>
            </a:r>
          </a:p>
          <a:p>
            <a:pPr algn="ctr"/>
            <a:r>
              <a:rPr lang="en-US" sz="1100" dirty="0">
                <a:solidFill>
                  <a:schemeClr val="bg1"/>
                </a:solidFill>
                <a:latin typeface="+mn-lt"/>
              </a:rPr>
              <a:t>For many various</a:t>
            </a:r>
          </a:p>
          <a:p>
            <a:pPr algn="ctr"/>
            <a:r>
              <a:rPr lang="en-US" sz="1100" dirty="0">
                <a:solidFill>
                  <a:schemeClr val="bg1"/>
                </a:solidFill>
                <a:latin typeface="+mn-lt"/>
              </a:rPr>
              <a:t>Archive types.  </a:t>
            </a:r>
          </a:p>
          <a:p>
            <a:pPr algn="ctr"/>
            <a:r>
              <a:rPr lang="en-US" sz="1100" dirty="0">
                <a:solidFill>
                  <a:schemeClr val="bg1"/>
                </a:solidFill>
                <a:latin typeface="+mn-lt"/>
              </a:rPr>
              <a:t>Including </a:t>
            </a:r>
            <a:r>
              <a:rPr lang="en-US" sz="1100" dirty="0" smtClean="0">
                <a:solidFill>
                  <a:srgbClr val="FF0000"/>
                </a:solidFill>
                <a:latin typeface="+mn-lt"/>
              </a:rPr>
              <a:t>domain</a:t>
            </a:r>
            <a:endParaRPr lang="en-US" sz="1100" dirty="0">
              <a:solidFill>
                <a:srgbClr val="FF0000"/>
              </a:solidFill>
              <a:latin typeface="+mn-lt"/>
            </a:endParaRPr>
          </a:p>
          <a:p>
            <a:pPr algn="ctr"/>
            <a:r>
              <a:rPr lang="en-US" sz="1100" dirty="0">
                <a:solidFill>
                  <a:schemeClr val="bg1"/>
                </a:solidFill>
                <a:latin typeface="+mn-lt"/>
              </a:rPr>
              <a:t>unique archives</a:t>
            </a:r>
          </a:p>
          <a:p>
            <a:pPr algn="ctr"/>
            <a:r>
              <a:rPr lang="en-US" sz="1100" dirty="0">
                <a:solidFill>
                  <a:schemeClr val="bg1"/>
                </a:solidFill>
                <a:latin typeface="+mn-lt"/>
              </a:rPr>
              <a:t>or </a:t>
            </a:r>
            <a:r>
              <a:rPr lang="en-US" sz="1100" dirty="0" err="1">
                <a:solidFill>
                  <a:schemeClr val="bg1"/>
                </a:solidFill>
                <a:latin typeface="+mn-lt"/>
              </a:rPr>
              <a:t>datastores</a:t>
            </a:r>
            <a:r>
              <a:rPr lang="en-US" sz="1100" dirty="0">
                <a:solidFill>
                  <a:schemeClr val="bg1"/>
                </a:solidFill>
                <a:latin typeface="+mn-lt"/>
              </a:rPr>
              <a:t>.</a:t>
            </a:r>
          </a:p>
        </p:txBody>
      </p:sp>
      <p:sp>
        <p:nvSpPr>
          <p:cNvPr id="29" name="Striped Right Arrow 28"/>
          <p:cNvSpPr/>
          <p:nvPr/>
        </p:nvSpPr>
        <p:spPr bwMode="auto">
          <a:xfrm rot="10800000">
            <a:off x="7153828" y="4360629"/>
            <a:ext cx="631279" cy="659715"/>
          </a:xfrm>
          <a:prstGeom prst="stripedRightArrow">
            <a:avLst/>
          </a:prstGeom>
          <a:solidFill>
            <a:schemeClr val="accent1">
              <a:lumMod val="75000"/>
            </a:schemeClr>
          </a:solidFill>
          <a:ln w="38100">
            <a:noFill/>
            <a:round/>
            <a:headEnd/>
            <a:tailEnd/>
          </a:ln>
        </p:spPr>
        <p:txBody>
          <a:bodyPr wrap="none" rtlCol="0" anchor="ctr"/>
          <a:lstStyle/>
          <a:p>
            <a:pPr algn="ctr"/>
            <a:endParaRPr lang="en-US" sz="1100">
              <a:solidFill>
                <a:schemeClr val="bg1"/>
              </a:solidFill>
              <a:latin typeface="+mn-lt"/>
            </a:endParaRPr>
          </a:p>
        </p:txBody>
      </p:sp>
      <p:sp>
        <p:nvSpPr>
          <p:cNvPr id="84" name="Rounded Rectangle 83"/>
          <p:cNvSpPr/>
          <p:nvPr/>
        </p:nvSpPr>
        <p:spPr bwMode="auto">
          <a:xfrm>
            <a:off x="124042" y="3827040"/>
            <a:ext cx="787268" cy="817788"/>
          </a:xfrm>
          <a:prstGeom prst="roundRect">
            <a:avLst/>
          </a:prstGeom>
          <a:solidFill>
            <a:schemeClr val="accent1"/>
          </a:solidFill>
          <a:ln w="38100">
            <a:noFill/>
            <a:round/>
            <a:headEnd/>
            <a:tailEnd/>
          </a:ln>
        </p:spPr>
        <p:txBody>
          <a:bodyPr wrap="none" rtlCol="0" anchor="ctr"/>
          <a:lstStyle/>
          <a:p>
            <a:pPr algn="ctr"/>
            <a:r>
              <a:rPr lang="en-US" sz="2000" dirty="0">
                <a:solidFill>
                  <a:schemeClr val="bg1"/>
                </a:solidFill>
                <a:latin typeface="+mn-lt"/>
              </a:rPr>
              <a:t>ADD</a:t>
            </a:r>
          </a:p>
        </p:txBody>
      </p:sp>
      <p:sp>
        <p:nvSpPr>
          <p:cNvPr id="80" name="TextBox 79"/>
          <p:cNvSpPr txBox="1"/>
          <p:nvPr/>
        </p:nvSpPr>
        <p:spPr bwMode="auto">
          <a:xfrm>
            <a:off x="6956435" y="87090"/>
            <a:ext cx="2207570" cy="846386"/>
          </a:xfrm>
          <a:prstGeom prst="rect">
            <a:avLst/>
          </a:prstGeom>
          <a:noFill/>
          <a:ln w="12700">
            <a:noFill/>
            <a:miter lim="800000"/>
            <a:headEnd type="none" w="sm" len="sm"/>
            <a:tailEnd type="none" w="sm" len="sm"/>
          </a:ln>
        </p:spPr>
        <p:txBody>
          <a:bodyPr wrap="square" rtlCol="0">
            <a:spAutoFit/>
          </a:bodyPr>
          <a:lstStyle/>
          <a:p>
            <a:r>
              <a:rPr lang="en-US" sz="700" b="1" dirty="0">
                <a:solidFill>
                  <a:srgbClr val="0033CC"/>
                </a:solidFill>
                <a:latin typeface="Arial" charset="0"/>
              </a:rPr>
              <a:t>PAIS – Producer Archive Interface Specification</a:t>
            </a:r>
          </a:p>
          <a:p>
            <a:r>
              <a:rPr lang="en-US" sz="700" b="1" dirty="0">
                <a:solidFill>
                  <a:srgbClr val="0033CC"/>
                </a:solidFill>
                <a:latin typeface="Arial" charset="0"/>
              </a:rPr>
              <a:t>PAIP – Producer Archive Interface Protocol</a:t>
            </a:r>
          </a:p>
          <a:p>
            <a:r>
              <a:rPr lang="en-US" sz="700" b="1" dirty="0">
                <a:solidFill>
                  <a:srgbClr val="0033CC"/>
                </a:solidFill>
                <a:latin typeface="Arial" charset="0"/>
              </a:rPr>
              <a:t>CAIS – Consumer Archive Interface Spec</a:t>
            </a:r>
          </a:p>
          <a:p>
            <a:r>
              <a:rPr lang="en-US" sz="700" b="1" dirty="0">
                <a:solidFill>
                  <a:srgbClr val="0033CC"/>
                </a:solidFill>
                <a:latin typeface="Arial" charset="0"/>
              </a:rPr>
              <a:t>CAIP – Consumer Archive Interface Protocol</a:t>
            </a:r>
          </a:p>
          <a:p>
            <a:r>
              <a:rPr lang="en-US" sz="700" b="1" dirty="0">
                <a:solidFill>
                  <a:srgbClr val="0033CC"/>
                </a:solidFill>
                <a:latin typeface="Arial" charset="0"/>
              </a:rPr>
              <a:t>AAL – Archive Abstraction Layer</a:t>
            </a:r>
          </a:p>
          <a:p>
            <a:r>
              <a:rPr lang="en-US" sz="700" b="1" dirty="0">
                <a:solidFill>
                  <a:srgbClr val="0033CC"/>
                </a:solidFill>
                <a:latin typeface="Arial" charset="0"/>
              </a:rPr>
              <a:t>ADD – Archive Description Document</a:t>
            </a:r>
          </a:p>
          <a:p>
            <a:endParaRPr lang="en-US" sz="700" b="1" dirty="0">
              <a:solidFill>
                <a:srgbClr val="0033CC"/>
              </a:solidFill>
              <a:latin typeface="Arial" charset="0"/>
            </a:endParaRPr>
          </a:p>
        </p:txBody>
      </p:sp>
      <p:sp>
        <p:nvSpPr>
          <p:cNvPr id="47" name="Rectangle 46"/>
          <p:cNvSpPr/>
          <p:nvPr/>
        </p:nvSpPr>
        <p:spPr>
          <a:xfrm>
            <a:off x="722024" y="6595373"/>
            <a:ext cx="6982691" cy="276999"/>
          </a:xfrm>
          <a:prstGeom prst="rect">
            <a:avLst/>
          </a:prstGeom>
        </p:spPr>
        <p:txBody>
          <a:bodyPr wrap="square">
            <a:spAutoFit/>
          </a:bodyPr>
          <a:lstStyle/>
          <a:p>
            <a:pPr algn="ctr"/>
            <a:r>
              <a:rPr lang="en-US" sz="1200" b="1" dirty="0">
                <a:solidFill>
                  <a:srgbClr val="FF0000"/>
                </a:solidFill>
                <a:latin typeface="+mj-lt"/>
              </a:rPr>
              <a:t>ARCHIVE(s</a:t>
            </a:r>
            <a:r>
              <a:rPr lang="en-US" sz="1200" dirty="0">
                <a:solidFill>
                  <a:srgbClr val="FF0000"/>
                </a:solidFill>
                <a:latin typeface="+mj-lt"/>
              </a:rPr>
              <a:t>)  </a:t>
            </a:r>
            <a:r>
              <a:rPr lang="en-US" sz="1200" dirty="0">
                <a:latin typeface="+mj-lt"/>
              </a:rPr>
              <a:t>--  Long-term Data Preservation Archives (w/ Archive Information Packages, etc.)</a:t>
            </a:r>
          </a:p>
        </p:txBody>
      </p:sp>
      <p:grpSp>
        <p:nvGrpSpPr>
          <p:cNvPr id="46" name="Group 45"/>
          <p:cNvGrpSpPr/>
          <p:nvPr/>
        </p:nvGrpSpPr>
        <p:grpSpPr>
          <a:xfrm>
            <a:off x="1136020" y="1170640"/>
            <a:ext cx="6006922" cy="5331136"/>
            <a:chOff x="1136020" y="1170640"/>
            <a:chExt cx="6006922" cy="5331136"/>
          </a:xfrm>
        </p:grpSpPr>
        <p:sp>
          <p:nvSpPr>
            <p:cNvPr id="14" name="Rectangle 13"/>
            <p:cNvSpPr/>
            <p:nvPr/>
          </p:nvSpPr>
          <p:spPr bwMode="auto">
            <a:xfrm>
              <a:off x="1270566" y="6064844"/>
              <a:ext cx="1268861" cy="436932"/>
            </a:xfrm>
            <a:prstGeom prst="rect">
              <a:avLst/>
            </a:prstGeom>
            <a:solidFill>
              <a:schemeClr val="accent1">
                <a:lumMod val="40000"/>
                <a:lumOff val="60000"/>
              </a:schemeClr>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PSD Archive</a:t>
              </a:r>
              <a:endParaRPr lang="en-US" sz="1200" dirty="0">
                <a:solidFill>
                  <a:srgbClr val="FF0000"/>
                </a:solidFill>
                <a:latin typeface="+mn-lt"/>
              </a:endParaRPr>
            </a:p>
          </p:txBody>
        </p:sp>
        <p:sp>
          <p:nvSpPr>
            <p:cNvPr id="83" name="Flowchart: Off-page Connector 35"/>
            <p:cNvSpPr/>
            <p:nvPr/>
          </p:nvSpPr>
          <p:spPr bwMode="auto">
            <a:xfrm rot="10800000">
              <a:off x="1801011" y="158840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85" name="Isosceles Triangle 31"/>
            <p:cNvSpPr/>
            <p:nvPr/>
          </p:nvSpPr>
          <p:spPr bwMode="auto">
            <a:xfrm>
              <a:off x="2381370" y="1572149"/>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86" name="Trapezoid 85"/>
            <p:cNvSpPr/>
            <p:nvPr/>
          </p:nvSpPr>
          <p:spPr bwMode="auto">
            <a:xfrm>
              <a:off x="2938363" y="1576146"/>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87" name="Flowchart: Card 42"/>
            <p:cNvSpPr/>
            <p:nvPr/>
          </p:nvSpPr>
          <p:spPr bwMode="auto">
            <a:xfrm>
              <a:off x="3511310" y="1556065"/>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13" name="Rectangle 12"/>
            <p:cNvSpPr/>
            <p:nvPr/>
          </p:nvSpPr>
          <p:spPr>
            <a:xfrm>
              <a:off x="1223379" y="2975134"/>
              <a:ext cx="1538498" cy="338554"/>
            </a:xfrm>
            <a:prstGeom prst="rect">
              <a:avLst/>
            </a:prstGeom>
          </p:spPr>
          <p:txBody>
            <a:bodyPr wrap="none">
              <a:spAutoFit/>
            </a:bodyPr>
            <a:lstStyle/>
            <a:p>
              <a:r>
                <a:rPr lang="en-US" sz="1600" b="1" dirty="0" smtClean="0">
                  <a:solidFill>
                    <a:srgbClr val="FF0000"/>
                  </a:solidFill>
                  <a:latin typeface="+mj-lt"/>
                </a:rPr>
                <a:t>SIP, DIP &amp; AIP</a:t>
              </a:r>
              <a:endParaRPr lang="en-US" sz="1600" b="1" dirty="0">
                <a:solidFill>
                  <a:srgbClr val="FF0000"/>
                </a:solidFill>
                <a:latin typeface="+mj-lt"/>
              </a:endParaRPr>
            </a:p>
          </p:txBody>
        </p:sp>
        <p:sp>
          <p:nvSpPr>
            <p:cNvPr id="88" name="Rectangle 87"/>
            <p:cNvSpPr/>
            <p:nvPr/>
          </p:nvSpPr>
          <p:spPr>
            <a:xfrm>
              <a:off x="3470115" y="1172259"/>
              <a:ext cx="514885" cy="338554"/>
            </a:xfrm>
            <a:prstGeom prst="rect">
              <a:avLst/>
            </a:prstGeom>
          </p:spPr>
          <p:txBody>
            <a:bodyPr wrap="none">
              <a:spAutoFit/>
            </a:bodyPr>
            <a:lstStyle/>
            <a:p>
              <a:r>
                <a:rPr lang="en-US" sz="1600" b="1" dirty="0" smtClean="0">
                  <a:solidFill>
                    <a:srgbClr val="FF0000"/>
                  </a:solidFill>
                  <a:latin typeface="+mj-lt"/>
                </a:rPr>
                <a:t>SIP</a:t>
              </a:r>
              <a:endParaRPr lang="en-US" sz="1600" b="1" dirty="0">
                <a:solidFill>
                  <a:srgbClr val="FF0000"/>
                </a:solidFill>
                <a:latin typeface="+mj-lt"/>
              </a:endParaRPr>
            </a:p>
          </p:txBody>
        </p:sp>
        <p:sp>
          <p:nvSpPr>
            <p:cNvPr id="90" name="Rectangle 89"/>
            <p:cNvSpPr/>
            <p:nvPr/>
          </p:nvSpPr>
          <p:spPr>
            <a:xfrm>
              <a:off x="4364579" y="1170640"/>
              <a:ext cx="526106" cy="338554"/>
            </a:xfrm>
            <a:prstGeom prst="rect">
              <a:avLst/>
            </a:prstGeom>
          </p:spPr>
          <p:txBody>
            <a:bodyPr wrap="none">
              <a:spAutoFit/>
            </a:bodyPr>
            <a:lstStyle/>
            <a:p>
              <a:r>
                <a:rPr lang="en-US" sz="1600" b="1" dirty="0" smtClean="0">
                  <a:solidFill>
                    <a:srgbClr val="FF0000"/>
                  </a:solidFill>
                  <a:latin typeface="+mj-lt"/>
                </a:rPr>
                <a:t>DIP</a:t>
              </a:r>
              <a:endParaRPr lang="en-US" sz="1600" b="1" dirty="0">
                <a:solidFill>
                  <a:srgbClr val="FF0000"/>
                </a:solidFill>
                <a:latin typeface="+mj-lt"/>
              </a:endParaRPr>
            </a:p>
          </p:txBody>
        </p:sp>
        <p:sp>
          <p:nvSpPr>
            <p:cNvPr id="108" name="Flowchart: Off-page Connector 35"/>
            <p:cNvSpPr/>
            <p:nvPr/>
          </p:nvSpPr>
          <p:spPr bwMode="auto">
            <a:xfrm rot="10800000">
              <a:off x="4599266" y="1591016"/>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09" name="Isosceles Triangle 31"/>
            <p:cNvSpPr/>
            <p:nvPr/>
          </p:nvSpPr>
          <p:spPr bwMode="auto">
            <a:xfrm>
              <a:off x="5179625" y="1591385"/>
              <a:ext cx="250851" cy="267037"/>
            </a:xfrm>
            <a:prstGeom prst="triangle">
              <a:avLst/>
            </a:prstGeom>
            <a:solidFill>
              <a:srgbClr val="FF99CC"/>
            </a:solidFill>
            <a:ln w="38100">
              <a:noFill/>
              <a:round/>
              <a:headEnd/>
              <a:tailEnd/>
            </a:ln>
          </p:spPr>
          <p:txBody>
            <a:bodyPr wrap="none" rtlCol="0" anchor="ctr"/>
            <a:lstStyle/>
            <a:p>
              <a:pPr algn="ctr"/>
              <a:endParaRPr lang="en-US"/>
            </a:p>
          </p:txBody>
        </p:sp>
        <p:sp>
          <p:nvSpPr>
            <p:cNvPr id="110" name="Trapezoid 109"/>
            <p:cNvSpPr/>
            <p:nvPr/>
          </p:nvSpPr>
          <p:spPr bwMode="auto">
            <a:xfrm>
              <a:off x="5736618" y="1612008"/>
              <a:ext cx="279173" cy="259042"/>
            </a:xfrm>
            <a:prstGeom prst="trapezoid">
              <a:avLst/>
            </a:prstGeom>
            <a:solidFill>
              <a:srgbClr val="99FF99"/>
            </a:solidFill>
            <a:ln w="38100">
              <a:noFill/>
              <a:round/>
              <a:headEnd/>
              <a:tailEnd/>
            </a:ln>
          </p:spPr>
          <p:txBody>
            <a:bodyPr wrap="none" rtlCol="0" anchor="ctr"/>
            <a:lstStyle/>
            <a:p>
              <a:pPr algn="ctr"/>
              <a:endParaRPr lang="en-US"/>
            </a:p>
          </p:txBody>
        </p:sp>
        <p:sp>
          <p:nvSpPr>
            <p:cNvPr id="111" name="Flowchart: Card 42"/>
            <p:cNvSpPr/>
            <p:nvPr/>
          </p:nvSpPr>
          <p:spPr bwMode="auto">
            <a:xfrm>
              <a:off x="6309565" y="1608553"/>
              <a:ext cx="226577" cy="262986"/>
            </a:xfrm>
            <a:prstGeom prst="flowChartPunchedCard">
              <a:avLst/>
            </a:prstGeom>
            <a:solidFill>
              <a:srgbClr val="FFCC99"/>
            </a:solidFill>
            <a:ln w="38100">
              <a:noFill/>
              <a:round/>
              <a:headEnd/>
              <a:tailEnd/>
            </a:ln>
          </p:spPr>
          <p:txBody>
            <a:bodyPr wrap="none" rtlCol="0" anchor="ctr"/>
            <a:lstStyle/>
            <a:p>
              <a:pPr algn="ctr"/>
              <a:endParaRPr lang="en-US"/>
            </a:p>
          </p:txBody>
        </p:sp>
        <p:sp>
          <p:nvSpPr>
            <p:cNvPr id="112" name="Rectangle 111"/>
            <p:cNvSpPr/>
            <p:nvPr/>
          </p:nvSpPr>
          <p:spPr bwMode="auto">
            <a:xfrm>
              <a:off x="2761877" y="6051716"/>
              <a:ext cx="1268861" cy="436932"/>
            </a:xfrm>
            <a:prstGeom prst="rect">
              <a:avLst/>
            </a:prstGeom>
            <a:solidFill>
              <a:srgbClr val="FF99CC"/>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ESD Archive</a:t>
              </a:r>
              <a:endParaRPr lang="en-US" sz="1200" dirty="0">
                <a:solidFill>
                  <a:srgbClr val="FF0000"/>
                </a:solidFill>
                <a:latin typeface="+mn-lt"/>
              </a:endParaRPr>
            </a:p>
          </p:txBody>
        </p:sp>
        <p:sp>
          <p:nvSpPr>
            <p:cNvPr id="113" name="Rectangle 112"/>
            <p:cNvSpPr/>
            <p:nvPr/>
          </p:nvSpPr>
          <p:spPr bwMode="auto">
            <a:xfrm>
              <a:off x="4253188" y="6038588"/>
              <a:ext cx="1268861" cy="436932"/>
            </a:xfrm>
            <a:prstGeom prst="rect">
              <a:avLst/>
            </a:prstGeom>
            <a:solidFill>
              <a:srgbClr val="99FF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MHK Archive</a:t>
              </a:r>
              <a:endParaRPr lang="en-US" sz="1200" dirty="0">
                <a:solidFill>
                  <a:srgbClr val="FF0000"/>
                </a:solidFill>
                <a:latin typeface="+mn-lt"/>
              </a:endParaRPr>
            </a:p>
          </p:txBody>
        </p:sp>
        <p:sp>
          <p:nvSpPr>
            <p:cNvPr id="114" name="Rectangle 113"/>
            <p:cNvSpPr/>
            <p:nvPr/>
          </p:nvSpPr>
          <p:spPr bwMode="auto">
            <a:xfrm>
              <a:off x="5783879" y="6025532"/>
              <a:ext cx="1268861" cy="436932"/>
            </a:xfrm>
            <a:prstGeom prst="rect">
              <a:avLst/>
            </a:prstGeom>
            <a:solidFill>
              <a:srgbClr val="FFCC99"/>
            </a:solidFill>
            <a:ln w="38100">
              <a:solidFill>
                <a:srgbClr val="FF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rgbClr val="FF0000"/>
                  </a:solidFill>
                  <a:latin typeface="+mn-lt"/>
                </a:rPr>
                <a:t>AD Archive</a:t>
              </a:r>
              <a:endParaRPr lang="en-US" sz="1200" dirty="0">
                <a:solidFill>
                  <a:srgbClr val="FF0000"/>
                </a:solidFill>
                <a:latin typeface="+mn-lt"/>
              </a:endParaRPr>
            </a:p>
          </p:txBody>
        </p:sp>
        <p:sp>
          <p:nvSpPr>
            <p:cNvPr id="115" name="Rectangle 114"/>
            <p:cNvSpPr/>
            <p:nvPr/>
          </p:nvSpPr>
          <p:spPr>
            <a:xfrm>
              <a:off x="1890586" y="3389070"/>
              <a:ext cx="4677691" cy="276999"/>
            </a:xfrm>
            <a:prstGeom prst="rect">
              <a:avLst/>
            </a:prstGeom>
          </p:spPr>
          <p:txBody>
            <a:bodyPr wrap="none">
              <a:spAutoFit/>
            </a:bodyPr>
            <a:lstStyle/>
            <a:p>
              <a:r>
                <a:rPr lang="en-US" sz="1200" b="1" i="1" smtClean="0">
                  <a:solidFill>
                    <a:srgbClr val="FF0000"/>
                  </a:solidFill>
                  <a:latin typeface="Arial" charset="0"/>
                </a:rPr>
                <a:t>Query and AIP</a:t>
              </a:r>
              <a:r>
                <a:rPr lang="en-US" sz="1200" b="1" i="1" dirty="0" smtClean="0">
                  <a:solidFill>
                    <a:srgbClr val="FF0000"/>
                  </a:solidFill>
                  <a:latin typeface="Arial" charset="0"/>
                </a:rPr>
                <a:t>. SIP, DIP validation, transformation, processing</a:t>
              </a:r>
              <a:endParaRPr lang="en-US" sz="1200" b="1" i="1" dirty="0">
                <a:solidFill>
                  <a:srgbClr val="FF0000"/>
                </a:solidFill>
                <a:latin typeface="Arial" charset="0"/>
              </a:endParaRPr>
            </a:p>
          </p:txBody>
        </p:sp>
        <p:sp>
          <p:nvSpPr>
            <p:cNvPr id="117" name="Rectangle 116"/>
            <p:cNvSpPr/>
            <p:nvPr/>
          </p:nvSpPr>
          <p:spPr>
            <a:xfrm>
              <a:off x="1146291" y="4499269"/>
              <a:ext cx="5957528" cy="276999"/>
            </a:xfrm>
            <a:prstGeom prst="rect">
              <a:avLst/>
            </a:prstGeom>
          </p:spPr>
          <p:txBody>
            <a:bodyPr wrap="none">
              <a:spAutoFit/>
            </a:bodyPr>
            <a:lstStyle/>
            <a:p>
              <a:r>
                <a:rPr lang="en-US" sz="1200" b="1" i="1" dirty="0" smtClean="0">
                  <a:solidFill>
                    <a:srgbClr val="FF0000"/>
                  </a:solidFill>
                  <a:latin typeface="Arial" charset="0"/>
                </a:rPr>
                <a:t>AAL interface &amp; function translations to domain </a:t>
              </a:r>
              <a:r>
                <a:rPr lang="en-US" sz="1200" b="1" i="1" smtClean="0">
                  <a:solidFill>
                    <a:srgbClr val="FF0000"/>
                  </a:solidFill>
                  <a:latin typeface="Arial" charset="0"/>
                </a:rPr>
                <a:t>specific interfaces &amp; functions</a:t>
              </a:r>
              <a:endParaRPr lang="en-US" sz="1200" b="1" i="1" dirty="0">
                <a:solidFill>
                  <a:srgbClr val="FF0000"/>
                </a:solidFill>
                <a:latin typeface="Arial" charset="0"/>
              </a:endParaRPr>
            </a:p>
          </p:txBody>
        </p:sp>
        <p:sp>
          <p:nvSpPr>
            <p:cNvPr id="127" name="Rectangle 126"/>
            <p:cNvSpPr/>
            <p:nvPr/>
          </p:nvSpPr>
          <p:spPr>
            <a:xfrm>
              <a:off x="1136020" y="3675969"/>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PSData</a:t>
              </a:r>
              <a:endParaRPr lang="en-US" sz="1600" b="1" dirty="0">
                <a:solidFill>
                  <a:srgbClr val="FF0000"/>
                </a:solidFill>
                <a:latin typeface="+mj-lt"/>
              </a:endParaRPr>
            </a:p>
          </p:txBody>
        </p:sp>
        <p:sp>
          <p:nvSpPr>
            <p:cNvPr id="128" name="Rectangle 127"/>
            <p:cNvSpPr/>
            <p:nvPr/>
          </p:nvSpPr>
          <p:spPr>
            <a:xfrm>
              <a:off x="1711018" y="2623302"/>
              <a:ext cx="2305439" cy="276999"/>
            </a:xfrm>
            <a:prstGeom prst="rect">
              <a:avLst/>
            </a:prstGeom>
          </p:spPr>
          <p:txBody>
            <a:bodyPr wrap="none">
              <a:spAutoFit/>
            </a:bodyPr>
            <a:lstStyle/>
            <a:p>
              <a:r>
                <a:rPr lang="en-US" sz="1200" b="1" i="1" dirty="0" smtClean="0">
                  <a:solidFill>
                    <a:srgbClr val="FF0000"/>
                  </a:solidFill>
                  <a:latin typeface="Arial" charset="0"/>
                </a:rPr>
                <a:t>Access, submit, response I/F</a:t>
              </a:r>
              <a:endParaRPr lang="en-US" sz="1200" b="1" i="1" dirty="0">
                <a:solidFill>
                  <a:srgbClr val="FF0000"/>
                </a:solidFill>
                <a:latin typeface="Arial" charset="0"/>
              </a:endParaRPr>
            </a:p>
          </p:txBody>
        </p:sp>
        <p:sp>
          <p:nvSpPr>
            <p:cNvPr id="129" name="Rectangle 128"/>
            <p:cNvSpPr/>
            <p:nvPr/>
          </p:nvSpPr>
          <p:spPr>
            <a:xfrm>
              <a:off x="2622256" y="3665665"/>
              <a:ext cx="1594796"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ESData</a:t>
              </a:r>
              <a:endParaRPr lang="en-US" sz="1600" b="1" dirty="0">
                <a:solidFill>
                  <a:srgbClr val="FF0000"/>
                </a:solidFill>
                <a:latin typeface="+mj-lt"/>
              </a:endParaRPr>
            </a:p>
          </p:txBody>
        </p:sp>
        <p:sp>
          <p:nvSpPr>
            <p:cNvPr id="130" name="Rectangle 129"/>
            <p:cNvSpPr/>
            <p:nvPr/>
          </p:nvSpPr>
          <p:spPr>
            <a:xfrm>
              <a:off x="4523670" y="2654044"/>
              <a:ext cx="2213170" cy="276999"/>
            </a:xfrm>
            <a:prstGeom prst="rect">
              <a:avLst/>
            </a:prstGeom>
          </p:spPr>
          <p:txBody>
            <a:bodyPr wrap="none">
              <a:spAutoFit/>
            </a:bodyPr>
            <a:lstStyle/>
            <a:p>
              <a:r>
                <a:rPr lang="en-US" sz="1200" b="1" i="1" dirty="0" smtClean="0">
                  <a:solidFill>
                    <a:srgbClr val="FF0000"/>
                  </a:solidFill>
                  <a:latin typeface="Arial" charset="0"/>
                </a:rPr>
                <a:t>Access, query</a:t>
              </a:r>
              <a:r>
                <a:rPr lang="en-US" sz="1200" b="1" i="1" smtClean="0">
                  <a:solidFill>
                    <a:srgbClr val="FF0000"/>
                  </a:solidFill>
                  <a:latin typeface="Arial" charset="0"/>
                </a:rPr>
                <a:t>, response I/F</a:t>
              </a:r>
              <a:endParaRPr lang="en-US" sz="1200" b="1" i="1" dirty="0">
                <a:solidFill>
                  <a:srgbClr val="FF0000"/>
                </a:solidFill>
                <a:latin typeface="Arial" charset="0"/>
              </a:endParaRPr>
            </a:p>
          </p:txBody>
        </p:sp>
        <p:sp>
          <p:nvSpPr>
            <p:cNvPr id="131" name="Rectangle 130"/>
            <p:cNvSpPr/>
            <p:nvPr/>
          </p:nvSpPr>
          <p:spPr>
            <a:xfrm>
              <a:off x="5680747" y="3696706"/>
              <a:ext cx="1462195" cy="338554"/>
            </a:xfrm>
            <a:prstGeom prst="rect">
              <a:avLst/>
            </a:prstGeom>
          </p:spPr>
          <p:txBody>
            <a:bodyPr wrap="none">
              <a:spAutoFit/>
            </a:bodyPr>
            <a:lstStyle/>
            <a:p>
              <a:r>
                <a:rPr lang="en-US" sz="1600" b="1" dirty="0" smtClean="0">
                  <a:solidFill>
                    <a:srgbClr val="FF0000"/>
                  </a:solidFill>
                  <a:latin typeface="+mj-lt"/>
                </a:rPr>
                <a:t>AIP =&gt; </a:t>
              </a:r>
              <a:r>
                <a:rPr lang="en-US" sz="1600" b="1" dirty="0" err="1" smtClean="0">
                  <a:solidFill>
                    <a:srgbClr val="FF0000"/>
                  </a:solidFill>
                  <a:latin typeface="+mj-lt"/>
                </a:rPr>
                <a:t>AData</a:t>
              </a:r>
              <a:endParaRPr lang="en-US" sz="1600" b="1" dirty="0">
                <a:solidFill>
                  <a:srgbClr val="FF0000"/>
                </a:solidFill>
                <a:latin typeface="+mj-lt"/>
              </a:endParaRPr>
            </a:p>
          </p:txBody>
        </p:sp>
      </p:grpSp>
      <p:grpSp>
        <p:nvGrpSpPr>
          <p:cNvPr id="4" name="Group 3"/>
          <p:cNvGrpSpPr/>
          <p:nvPr/>
        </p:nvGrpSpPr>
        <p:grpSpPr>
          <a:xfrm>
            <a:off x="1270150" y="2309536"/>
            <a:ext cx="5738334" cy="2217007"/>
            <a:chOff x="1270150" y="2309536"/>
            <a:chExt cx="5738334" cy="2217007"/>
          </a:xfrm>
        </p:grpSpPr>
        <p:sp>
          <p:nvSpPr>
            <p:cNvPr id="123" name="Oval 8"/>
            <p:cNvSpPr>
              <a:spLocks noChangeArrowheads="1"/>
            </p:cNvSpPr>
            <p:nvPr/>
          </p:nvSpPr>
          <p:spPr bwMode="auto">
            <a:xfrm>
              <a:off x="1295469" y="2951310"/>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RASIM Registry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4" name="Oval 8"/>
            <p:cNvSpPr>
              <a:spLocks noChangeArrowheads="1"/>
            </p:cNvSpPr>
            <p:nvPr/>
          </p:nvSpPr>
          <p:spPr bwMode="auto">
            <a:xfrm>
              <a:off x="2675217" y="3145081"/>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RASIM Repository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5" name="Oval 8"/>
            <p:cNvSpPr>
              <a:spLocks noChangeArrowheads="1"/>
            </p:cNvSpPr>
            <p:nvPr/>
          </p:nvSpPr>
          <p:spPr bwMode="auto">
            <a:xfrm>
              <a:off x="5769857" y="3116947"/>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RASIM Product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6" name="Oval 8"/>
            <p:cNvSpPr>
              <a:spLocks noChangeArrowheads="1"/>
            </p:cNvSpPr>
            <p:nvPr/>
          </p:nvSpPr>
          <p:spPr bwMode="auto">
            <a:xfrm>
              <a:off x="1270150" y="4004778"/>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RASIM Archive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1" name="Oval 8"/>
            <p:cNvSpPr>
              <a:spLocks noChangeArrowheads="1"/>
            </p:cNvSpPr>
            <p:nvPr/>
          </p:nvSpPr>
          <p:spPr bwMode="auto">
            <a:xfrm>
              <a:off x="1308883" y="2315600"/>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RASIM Query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2" name="Oval 8"/>
            <p:cNvSpPr>
              <a:spLocks noChangeArrowheads="1"/>
            </p:cNvSpPr>
            <p:nvPr/>
          </p:nvSpPr>
          <p:spPr bwMode="auto">
            <a:xfrm>
              <a:off x="5769857" y="2309536"/>
              <a:ext cx="1238627" cy="521765"/>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smtClean="0">
                  <a:solidFill>
                    <a:srgbClr val="000000"/>
                  </a:solidFill>
                  <a:latin typeface="Arial" panose="020B0604020202020204" pitchFamily="34" charset="0"/>
                  <a:ea typeface="ＭＳ Ｐゴシック" pitchFamily="34" charset="-128"/>
                  <a:cs typeface="Arial" panose="020B0604020202020204" pitchFamily="34" charset="0"/>
                </a:rPr>
                <a:t>RASIM </a:t>
              </a:r>
              <a:r>
                <a:rPr kumimoji="1" lang="en-US" sz="1100" b="0" smtClean="0">
                  <a:solidFill>
                    <a:srgbClr val="000000"/>
                  </a:solidFill>
                  <a:latin typeface="Arial" panose="020B0604020202020204" pitchFamily="34" charset="0"/>
                  <a:ea typeface="ＭＳ Ｐゴシック" pitchFamily="34" charset="-128"/>
                  <a:cs typeface="Arial" panose="020B0604020202020204" pitchFamily="34" charset="0"/>
                </a:rPr>
                <a:t>Query Service</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6835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67544" y="908721"/>
            <a:ext cx="7776864" cy="5112568"/>
          </a:xfrm>
          <a:prstGeom prst="rect">
            <a:avLst/>
          </a:prstGeom>
        </p:spPr>
      </p:pic>
      <p:sp>
        <p:nvSpPr>
          <p:cNvPr id="3" name="Title 2"/>
          <p:cNvSpPr>
            <a:spLocks noGrp="1"/>
          </p:cNvSpPr>
          <p:nvPr>
            <p:ph type="title"/>
          </p:nvPr>
        </p:nvSpPr>
        <p:spPr>
          <a:xfrm>
            <a:off x="100399" y="86297"/>
            <a:ext cx="8897937" cy="849366"/>
          </a:xfrm>
        </p:spPr>
        <p:txBody>
          <a:bodyPr/>
          <a:lstStyle/>
          <a:p>
            <a:r>
              <a:rPr lang="en-GB" dirty="0" smtClean="0"/>
              <a:t>XML structure of EDS and MAL </a:t>
            </a:r>
            <a:br>
              <a:rPr lang="en-GB" dirty="0" smtClean="0"/>
            </a:br>
            <a:r>
              <a:rPr lang="en-GB" sz="2000" dirty="0" smtClean="0"/>
              <a:t>(Richard Melvin analysis &amp;</a:t>
            </a:r>
            <a:br>
              <a:rPr lang="en-GB" sz="2000" dirty="0" smtClean="0"/>
            </a:br>
            <a:r>
              <a:rPr lang="en-GB" sz="2000" smtClean="0"/>
              <a:t>SAWG </a:t>
            </a:r>
            <a:r>
              <a:rPr lang="en-GB" sz="2000" smtClean="0"/>
              <a:t>Updates)</a:t>
            </a:r>
            <a:endParaRPr lang="en-GB" sz="2000" dirty="0"/>
          </a:p>
        </p:txBody>
      </p:sp>
      <p:grpSp>
        <p:nvGrpSpPr>
          <p:cNvPr id="36" name="Group 35"/>
          <p:cNvGrpSpPr/>
          <p:nvPr/>
        </p:nvGrpSpPr>
        <p:grpSpPr>
          <a:xfrm>
            <a:off x="2215121" y="2685839"/>
            <a:ext cx="4584369" cy="2941320"/>
            <a:chOff x="2215121" y="2685839"/>
            <a:chExt cx="4584369" cy="2941320"/>
          </a:xfrm>
        </p:grpSpPr>
        <p:cxnSp>
          <p:nvCxnSpPr>
            <p:cNvPr id="18" name="Straight Arrow Connector 17"/>
            <p:cNvCxnSpPr/>
            <p:nvPr/>
          </p:nvCxnSpPr>
          <p:spPr bwMode="auto">
            <a:xfrm>
              <a:off x="3179661" y="2685839"/>
              <a:ext cx="2237249" cy="51871"/>
            </a:xfrm>
            <a:prstGeom prst="straightConnector1">
              <a:avLst/>
            </a:prstGeom>
            <a:solidFill>
              <a:srgbClr val="FFFFFF"/>
            </a:solidFill>
            <a:ln w="28575" cap="flat" cmpd="sng" algn="ctr">
              <a:solidFill>
                <a:srgbClr val="FF0000"/>
              </a:solidFill>
              <a:prstDash val="dash"/>
              <a:round/>
              <a:headEnd type="none" w="med" len="med"/>
              <a:tailEnd type="triangle"/>
            </a:ln>
            <a:effectLst/>
          </p:spPr>
        </p:cxnSp>
        <p:cxnSp>
          <p:nvCxnSpPr>
            <p:cNvPr id="22" name="Straight Arrow Connector 21"/>
            <p:cNvCxnSpPr/>
            <p:nvPr/>
          </p:nvCxnSpPr>
          <p:spPr bwMode="auto">
            <a:xfrm>
              <a:off x="2215121" y="3160163"/>
              <a:ext cx="4471051" cy="1459392"/>
            </a:xfrm>
            <a:prstGeom prst="straightConnector1">
              <a:avLst/>
            </a:prstGeom>
            <a:solidFill>
              <a:srgbClr val="FFFFFF"/>
            </a:solidFill>
            <a:ln w="28575" cap="flat" cmpd="sng" algn="ctr">
              <a:solidFill>
                <a:srgbClr val="FF0000"/>
              </a:solidFill>
              <a:prstDash val="dash"/>
              <a:round/>
              <a:headEnd type="none" w="med" len="med"/>
              <a:tailEnd type="triangle"/>
            </a:ln>
            <a:effectLst/>
          </p:spPr>
        </p:cxnSp>
        <p:cxnSp>
          <p:nvCxnSpPr>
            <p:cNvPr id="25" name="Straight Arrow Connector 24"/>
            <p:cNvCxnSpPr/>
            <p:nvPr/>
          </p:nvCxnSpPr>
          <p:spPr bwMode="auto">
            <a:xfrm flipV="1">
              <a:off x="2215121" y="3731396"/>
              <a:ext cx="4584369" cy="126775"/>
            </a:xfrm>
            <a:prstGeom prst="straightConnector1">
              <a:avLst/>
            </a:prstGeom>
            <a:solidFill>
              <a:srgbClr val="FFFFFF"/>
            </a:solidFill>
            <a:ln w="28575" cap="flat" cmpd="sng" algn="ctr">
              <a:solidFill>
                <a:srgbClr val="FF0000"/>
              </a:solidFill>
              <a:prstDash val="dash"/>
              <a:round/>
              <a:headEnd type="none" w="med" len="med"/>
              <a:tailEnd type="triangle"/>
            </a:ln>
            <a:effectLst/>
          </p:spPr>
        </p:cxnSp>
        <p:cxnSp>
          <p:nvCxnSpPr>
            <p:cNvPr id="28" name="Straight Arrow Connector 27"/>
            <p:cNvCxnSpPr/>
            <p:nvPr/>
          </p:nvCxnSpPr>
          <p:spPr bwMode="auto">
            <a:xfrm>
              <a:off x="2215121" y="4742665"/>
              <a:ext cx="4572880" cy="792051"/>
            </a:xfrm>
            <a:prstGeom prst="straightConnector1">
              <a:avLst/>
            </a:prstGeom>
            <a:solidFill>
              <a:srgbClr val="FFFFFF"/>
            </a:solidFill>
            <a:ln w="28575" cap="flat" cmpd="sng" algn="ctr">
              <a:solidFill>
                <a:srgbClr val="FF0000"/>
              </a:solidFill>
              <a:prstDash val="dash"/>
              <a:round/>
              <a:headEnd type="none" w="med" len="med"/>
              <a:tailEnd type="triangle"/>
            </a:ln>
            <a:effectLst/>
          </p:spPr>
        </p:cxnSp>
        <p:cxnSp>
          <p:nvCxnSpPr>
            <p:cNvPr id="31" name="Straight Arrow Connector 30"/>
            <p:cNvCxnSpPr/>
            <p:nvPr/>
          </p:nvCxnSpPr>
          <p:spPr bwMode="auto">
            <a:xfrm flipV="1">
              <a:off x="2215121" y="5625930"/>
              <a:ext cx="3201789" cy="1229"/>
            </a:xfrm>
            <a:prstGeom prst="straightConnector1">
              <a:avLst/>
            </a:prstGeom>
            <a:solidFill>
              <a:srgbClr val="FFFFFF"/>
            </a:solidFill>
            <a:ln w="28575" cap="flat" cmpd="sng" algn="ctr">
              <a:solidFill>
                <a:srgbClr val="FF0000"/>
              </a:solidFill>
              <a:prstDash val="dash"/>
              <a:round/>
              <a:headEnd type="none" w="med" len="med"/>
              <a:tailEnd type="triangle"/>
            </a:ln>
            <a:effectLst/>
          </p:spPr>
        </p:cxnSp>
      </p:grpSp>
      <p:sp>
        <p:nvSpPr>
          <p:cNvPr id="40" name="Rounded Rectangle 39"/>
          <p:cNvSpPr/>
          <p:nvPr/>
        </p:nvSpPr>
        <p:spPr bwMode="auto">
          <a:xfrm>
            <a:off x="-520191" y="7250422"/>
            <a:ext cx="987901" cy="490447"/>
          </a:xfrm>
          <a:prstGeom prst="roundRect">
            <a:avLst/>
          </a:prstGeom>
          <a:noFill/>
          <a:ln w="28575" cap="flat" cmpd="sng" algn="ctr">
            <a:solidFill>
              <a:srgbClr val="E814F5"/>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47" name="Group 46"/>
          <p:cNvGrpSpPr/>
          <p:nvPr/>
        </p:nvGrpSpPr>
        <p:grpSpPr>
          <a:xfrm>
            <a:off x="1252823" y="1435978"/>
            <a:ext cx="6750280" cy="2209001"/>
            <a:chOff x="1252823" y="1435978"/>
            <a:chExt cx="6750280" cy="2209001"/>
          </a:xfrm>
        </p:grpSpPr>
        <p:sp>
          <p:nvSpPr>
            <p:cNvPr id="4" name="Rectangle 3"/>
            <p:cNvSpPr/>
            <p:nvPr/>
          </p:nvSpPr>
          <p:spPr bwMode="auto">
            <a:xfrm>
              <a:off x="1384385" y="3044950"/>
              <a:ext cx="768100" cy="230429"/>
            </a:xfrm>
            <a:prstGeom prst="rect">
              <a:avLst/>
            </a:prstGeom>
            <a:solidFill>
              <a:srgbClr val="FFFECE"/>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smtClean="0">
                  <a:ln>
                    <a:noFill/>
                  </a:ln>
                  <a:solidFill>
                    <a:schemeClr val="tx1"/>
                  </a:solidFill>
                  <a:effectLst/>
                  <a:latin typeface="Arial" charset="0"/>
                </a:rPr>
                <a:t>Messages</a:t>
              </a:r>
            </a:p>
          </p:txBody>
        </p:sp>
        <p:sp>
          <p:nvSpPr>
            <p:cNvPr id="5" name="Rectangle 4"/>
            <p:cNvSpPr/>
            <p:nvPr/>
          </p:nvSpPr>
          <p:spPr bwMode="auto">
            <a:xfrm>
              <a:off x="6146605" y="1854395"/>
              <a:ext cx="652885" cy="230430"/>
            </a:xfrm>
            <a:prstGeom prst="rect">
              <a:avLst/>
            </a:prstGeom>
            <a:solidFill>
              <a:srgbClr val="FFFECE"/>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smtClean="0">
                  <a:ln>
                    <a:noFill/>
                  </a:ln>
                  <a:solidFill>
                    <a:schemeClr val="tx1"/>
                  </a:solidFill>
                  <a:effectLst/>
                  <a:latin typeface="Arial" charset="0"/>
                </a:rPr>
                <a:t>Patterns</a:t>
              </a:r>
              <a:endParaRPr kumimoji="0" lang="en-US" sz="1000" b="0" i="0" u="none" strike="noStrike" cap="none" normalizeH="0" baseline="0" dirty="0" smtClean="0">
                <a:ln>
                  <a:noFill/>
                </a:ln>
                <a:solidFill>
                  <a:schemeClr val="tx1"/>
                </a:solidFill>
                <a:effectLst/>
                <a:latin typeface="Arial" charset="0"/>
              </a:endParaRPr>
            </a:p>
          </p:txBody>
        </p:sp>
        <p:cxnSp>
          <p:nvCxnSpPr>
            <p:cNvPr id="7" name="Straight Arrow Connector 6"/>
            <p:cNvCxnSpPr>
              <a:endCxn id="5" idx="2"/>
            </p:cNvCxnSpPr>
            <p:nvPr/>
          </p:nvCxnSpPr>
          <p:spPr bwMode="auto">
            <a:xfrm flipV="1">
              <a:off x="6069795" y="2084825"/>
              <a:ext cx="403253" cy="384050"/>
            </a:xfrm>
            <a:prstGeom prst="straightConnector1">
              <a:avLst/>
            </a:prstGeom>
            <a:solidFill>
              <a:srgbClr val="FFFFFF"/>
            </a:solidFill>
            <a:ln w="9525"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a:off x="6069795" y="2852925"/>
              <a:ext cx="729695" cy="792054"/>
            </a:xfrm>
            <a:prstGeom prst="straightConnector1">
              <a:avLst/>
            </a:prstGeom>
            <a:solidFill>
              <a:srgbClr val="FFFFFF"/>
            </a:solidFill>
            <a:ln w="9525" cap="flat" cmpd="sng" algn="ctr">
              <a:solidFill>
                <a:srgbClr val="FF0000"/>
              </a:solidFill>
              <a:prstDash val="solid"/>
              <a:round/>
              <a:headEnd type="none" w="med" len="med"/>
              <a:tailEnd type="triangle"/>
            </a:ln>
            <a:effectLst/>
          </p:spPr>
        </p:cxnSp>
        <p:cxnSp>
          <p:nvCxnSpPr>
            <p:cNvPr id="11" name="Straight Arrow Connector 10"/>
            <p:cNvCxnSpPr/>
            <p:nvPr/>
          </p:nvCxnSpPr>
          <p:spPr bwMode="auto">
            <a:xfrm>
              <a:off x="1806840" y="3275379"/>
              <a:ext cx="38405" cy="288007"/>
            </a:xfrm>
            <a:prstGeom prst="straightConnector1">
              <a:avLst/>
            </a:prstGeom>
            <a:solidFill>
              <a:srgbClr val="FFFFFF"/>
            </a:solidFill>
            <a:ln w="9525" cap="flat" cmpd="sng" algn="ctr">
              <a:solidFill>
                <a:srgbClr val="FF0000"/>
              </a:solidFill>
              <a:prstDash val="solid"/>
              <a:round/>
              <a:headEnd type="none" w="med" len="med"/>
              <a:tailEnd type="triangle"/>
            </a:ln>
            <a:effectLst/>
          </p:spPr>
        </p:cxnSp>
        <p:sp>
          <p:nvSpPr>
            <p:cNvPr id="14" name="Rectangle 13"/>
            <p:cNvSpPr/>
            <p:nvPr/>
          </p:nvSpPr>
          <p:spPr>
            <a:xfrm>
              <a:off x="2602331" y="1435978"/>
              <a:ext cx="1107996" cy="338554"/>
            </a:xfrm>
            <a:prstGeom prst="rect">
              <a:avLst/>
            </a:prstGeom>
          </p:spPr>
          <p:txBody>
            <a:bodyPr wrap="none">
              <a:spAutoFit/>
            </a:bodyPr>
            <a:lstStyle/>
            <a:p>
              <a:r>
                <a:rPr lang="en-US" b="0" dirty="0" smtClean="0">
                  <a:solidFill>
                    <a:srgbClr val="FF0000"/>
                  </a:solidFill>
                </a:rPr>
                <a:t>HW &amp; SW</a:t>
              </a:r>
              <a:endParaRPr lang="en-US" dirty="0">
                <a:solidFill>
                  <a:srgbClr val="FF0000"/>
                </a:solidFill>
              </a:endParaRPr>
            </a:p>
          </p:txBody>
        </p:sp>
        <p:sp>
          <p:nvSpPr>
            <p:cNvPr id="15" name="Rectangle 14"/>
            <p:cNvSpPr/>
            <p:nvPr/>
          </p:nvSpPr>
          <p:spPr>
            <a:xfrm>
              <a:off x="6953110" y="1435978"/>
              <a:ext cx="994183" cy="338554"/>
            </a:xfrm>
            <a:prstGeom prst="rect">
              <a:avLst/>
            </a:prstGeom>
          </p:spPr>
          <p:txBody>
            <a:bodyPr wrap="none">
              <a:spAutoFit/>
            </a:bodyPr>
            <a:lstStyle/>
            <a:p>
              <a:r>
                <a:rPr lang="en-US" b="0" smtClean="0">
                  <a:solidFill>
                    <a:srgbClr val="FF0000"/>
                  </a:solidFill>
                </a:rPr>
                <a:t>SW Only</a:t>
              </a:r>
              <a:endParaRPr lang="en-US" dirty="0">
                <a:solidFill>
                  <a:srgbClr val="FF0000"/>
                </a:solidFill>
              </a:endParaRPr>
            </a:p>
          </p:txBody>
        </p:sp>
        <p:sp>
          <p:nvSpPr>
            <p:cNvPr id="16" name="Rectangle 15"/>
            <p:cNvSpPr/>
            <p:nvPr/>
          </p:nvSpPr>
          <p:spPr>
            <a:xfrm>
              <a:off x="6377434" y="3037053"/>
              <a:ext cx="617477" cy="246221"/>
            </a:xfrm>
            <a:prstGeom prst="rect">
              <a:avLst/>
            </a:prstGeom>
          </p:spPr>
          <p:txBody>
            <a:bodyPr wrap="none">
              <a:spAutoFit/>
            </a:bodyPr>
            <a:lstStyle/>
            <a:p>
              <a:r>
                <a:rPr lang="en-US" sz="1000" b="0" dirty="0" smtClean="0">
                  <a:solidFill>
                    <a:srgbClr val="FF0000"/>
                  </a:solidFill>
                </a:rPr>
                <a:t>Provide</a:t>
              </a:r>
              <a:endParaRPr lang="en-US" sz="1000" dirty="0">
                <a:solidFill>
                  <a:srgbClr val="FF0000"/>
                </a:solidFill>
              </a:endParaRPr>
            </a:p>
          </p:txBody>
        </p:sp>
        <p:sp>
          <p:nvSpPr>
            <p:cNvPr id="17" name="Rectangle 16"/>
            <p:cNvSpPr/>
            <p:nvPr/>
          </p:nvSpPr>
          <p:spPr>
            <a:xfrm>
              <a:off x="7364787" y="3044950"/>
              <a:ext cx="638316" cy="400110"/>
            </a:xfrm>
            <a:prstGeom prst="rect">
              <a:avLst/>
            </a:prstGeom>
            <a:solidFill>
              <a:schemeClr val="bg1"/>
            </a:solidFill>
          </p:spPr>
          <p:txBody>
            <a:bodyPr wrap="none">
              <a:spAutoFit/>
            </a:bodyPr>
            <a:lstStyle/>
            <a:p>
              <a:r>
                <a:rPr lang="en-US" sz="1000" b="0" dirty="0" smtClean="0">
                  <a:solidFill>
                    <a:srgbClr val="FF0000"/>
                  </a:solidFill>
                </a:rPr>
                <a:t>Specify </a:t>
              </a:r>
            </a:p>
            <a:p>
              <a:r>
                <a:rPr lang="en-US" sz="1000" b="0" dirty="0" smtClean="0">
                  <a:solidFill>
                    <a:srgbClr val="FF0000"/>
                  </a:solidFill>
                </a:rPr>
                <a:t>sets of</a:t>
              </a:r>
              <a:endParaRPr lang="en-US" sz="1000" dirty="0">
                <a:solidFill>
                  <a:srgbClr val="FF0000"/>
                </a:solidFill>
              </a:endParaRPr>
            </a:p>
          </p:txBody>
        </p:sp>
        <p:sp>
          <p:nvSpPr>
            <p:cNvPr id="20" name="Rectangle 19"/>
            <p:cNvSpPr/>
            <p:nvPr/>
          </p:nvSpPr>
          <p:spPr>
            <a:xfrm>
              <a:off x="4549368" y="2222654"/>
              <a:ext cx="837089" cy="246221"/>
            </a:xfrm>
            <a:prstGeom prst="rect">
              <a:avLst/>
            </a:prstGeom>
          </p:spPr>
          <p:txBody>
            <a:bodyPr wrap="none">
              <a:spAutoFit/>
            </a:bodyPr>
            <a:lstStyle/>
            <a:p>
              <a:r>
                <a:rPr lang="en-US" sz="1000" b="0" smtClean="0">
                  <a:solidFill>
                    <a:srgbClr val="FF0000"/>
                  </a:solidFill>
                </a:rPr>
                <a:t>Topological</a:t>
              </a:r>
              <a:endParaRPr lang="en-US" sz="1000" dirty="0">
                <a:solidFill>
                  <a:srgbClr val="FF0000"/>
                </a:solidFill>
              </a:endParaRPr>
            </a:p>
          </p:txBody>
        </p:sp>
        <p:sp>
          <p:nvSpPr>
            <p:cNvPr id="21" name="Rectangle 20"/>
            <p:cNvSpPr/>
            <p:nvPr/>
          </p:nvSpPr>
          <p:spPr>
            <a:xfrm>
              <a:off x="1252823" y="2222654"/>
              <a:ext cx="588623" cy="246221"/>
            </a:xfrm>
            <a:prstGeom prst="rect">
              <a:avLst/>
            </a:prstGeom>
          </p:spPr>
          <p:txBody>
            <a:bodyPr wrap="none">
              <a:spAutoFit/>
            </a:bodyPr>
            <a:lstStyle/>
            <a:p>
              <a:r>
                <a:rPr lang="en-US" sz="1000" b="0" dirty="0">
                  <a:solidFill>
                    <a:srgbClr val="FF0000"/>
                  </a:solidFill>
                </a:rPr>
                <a:t>L</a:t>
              </a:r>
              <a:r>
                <a:rPr lang="en-US" sz="1000" b="0" dirty="0" smtClean="0">
                  <a:solidFill>
                    <a:srgbClr val="FF0000"/>
                  </a:solidFill>
                </a:rPr>
                <a:t>ogical</a:t>
              </a:r>
              <a:endParaRPr lang="en-US" sz="1000" dirty="0">
                <a:solidFill>
                  <a:srgbClr val="FF0000"/>
                </a:solidFill>
              </a:endParaRPr>
            </a:p>
          </p:txBody>
        </p:sp>
        <p:cxnSp>
          <p:nvCxnSpPr>
            <p:cNvPr id="44" name="Straight Arrow Connector 43"/>
            <p:cNvCxnSpPr/>
            <p:nvPr/>
          </p:nvCxnSpPr>
          <p:spPr bwMode="auto">
            <a:xfrm flipH="1">
              <a:off x="2835823" y="2222654"/>
              <a:ext cx="343838" cy="307239"/>
            </a:xfrm>
            <a:prstGeom prst="straightConnector1">
              <a:avLst/>
            </a:prstGeom>
            <a:solidFill>
              <a:srgbClr val="FFFFFF"/>
            </a:solidFill>
            <a:ln w="9525" cap="flat" cmpd="sng" algn="ctr">
              <a:solidFill>
                <a:srgbClr val="FF0000"/>
              </a:solidFill>
              <a:prstDash val="solid"/>
              <a:round/>
              <a:headEnd type="none" w="med" len="med"/>
              <a:tailEnd type="triangle"/>
            </a:ln>
            <a:effectLst/>
          </p:spPr>
        </p:cxnSp>
        <p:sp>
          <p:nvSpPr>
            <p:cNvPr id="42" name="Rectangle 41"/>
            <p:cNvSpPr/>
            <p:nvPr/>
          </p:nvSpPr>
          <p:spPr bwMode="auto">
            <a:xfrm>
              <a:off x="2809221" y="1999757"/>
              <a:ext cx="802654" cy="222898"/>
            </a:xfrm>
            <a:prstGeom prst="rect">
              <a:avLst/>
            </a:prstGeom>
            <a:solidFill>
              <a:srgbClr val="FFFECE"/>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smtClean="0">
                  <a:ln>
                    <a:noFill/>
                  </a:ln>
                  <a:solidFill>
                    <a:schemeClr val="tx1"/>
                  </a:solidFill>
                  <a:effectLst/>
                  <a:latin typeface="Arial" charset="0"/>
                </a:rPr>
                <a:t>Behavior</a:t>
              </a:r>
              <a:endParaRPr kumimoji="0" lang="en-US" sz="1000" b="0" i="0" u="none" strike="noStrike" cap="none" normalizeH="0" baseline="0" dirty="0" smtClean="0">
                <a:ln>
                  <a:noFill/>
                </a:ln>
                <a:solidFill>
                  <a:schemeClr val="tx1"/>
                </a:solidFill>
                <a:effectLst/>
                <a:latin typeface="Arial" charset="0"/>
              </a:endParaRPr>
            </a:p>
          </p:txBody>
        </p:sp>
      </p:grpSp>
      <p:grpSp>
        <p:nvGrpSpPr>
          <p:cNvPr id="49" name="Group 48"/>
          <p:cNvGrpSpPr/>
          <p:nvPr/>
        </p:nvGrpSpPr>
        <p:grpSpPr>
          <a:xfrm>
            <a:off x="2498130" y="1774532"/>
            <a:ext cx="4396656" cy="3228392"/>
            <a:chOff x="2498130" y="1774532"/>
            <a:chExt cx="4396656" cy="3228392"/>
          </a:xfrm>
        </p:grpSpPr>
        <p:sp>
          <p:nvSpPr>
            <p:cNvPr id="38" name="Rounded Rectangle 37"/>
            <p:cNvSpPr/>
            <p:nvPr/>
          </p:nvSpPr>
          <p:spPr bwMode="auto">
            <a:xfrm>
              <a:off x="6069795" y="1774532"/>
              <a:ext cx="824991" cy="390599"/>
            </a:xfrm>
            <a:prstGeom prst="roundRect">
              <a:avLst/>
            </a:prstGeom>
            <a:noFill/>
            <a:ln w="28575" cap="flat" cmpd="sng" algn="ctr">
              <a:solidFill>
                <a:srgbClr val="E814F5"/>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 name="Rounded Rectangle 38"/>
            <p:cNvSpPr/>
            <p:nvPr/>
          </p:nvSpPr>
          <p:spPr bwMode="auto">
            <a:xfrm>
              <a:off x="2774802" y="4512477"/>
              <a:ext cx="987901" cy="490447"/>
            </a:xfrm>
            <a:prstGeom prst="roundRect">
              <a:avLst/>
            </a:prstGeom>
            <a:noFill/>
            <a:ln w="28575" cap="flat" cmpd="sng" algn="ctr">
              <a:solidFill>
                <a:srgbClr val="E814F5"/>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1" name="Rounded Rectangle 40"/>
            <p:cNvSpPr/>
            <p:nvPr/>
          </p:nvSpPr>
          <p:spPr bwMode="auto">
            <a:xfrm>
              <a:off x="2498130" y="3475269"/>
              <a:ext cx="987901" cy="490447"/>
            </a:xfrm>
            <a:prstGeom prst="roundRect">
              <a:avLst/>
            </a:prstGeom>
            <a:noFill/>
            <a:ln w="28575" cap="flat" cmpd="sng" algn="ctr">
              <a:solidFill>
                <a:srgbClr val="E814F5"/>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Rounded Rectangle 47"/>
            <p:cNvSpPr/>
            <p:nvPr/>
          </p:nvSpPr>
          <p:spPr bwMode="auto">
            <a:xfrm>
              <a:off x="2722426" y="1885424"/>
              <a:ext cx="987901" cy="435870"/>
            </a:xfrm>
            <a:prstGeom prst="roundRect">
              <a:avLst/>
            </a:prstGeom>
            <a:noFill/>
            <a:ln w="28575" cap="flat" cmpd="sng" algn="ctr">
              <a:solidFill>
                <a:srgbClr val="E814F5"/>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10149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3" y="164575"/>
            <a:ext cx="8897937" cy="549275"/>
          </a:xfrm>
        </p:spPr>
        <p:txBody>
          <a:bodyPr/>
          <a:lstStyle/>
          <a:p>
            <a:r>
              <a:rPr lang="en-GB" dirty="0" smtClean="0"/>
              <a:t>Richard Melvin Conclusions</a:t>
            </a:r>
            <a:br>
              <a:rPr lang="en-GB" dirty="0" smtClean="0"/>
            </a:br>
            <a:r>
              <a:rPr lang="en-GB" sz="2000" dirty="0" smtClean="0"/>
              <a:t>(Concurred by SAWG)</a:t>
            </a:r>
            <a:endParaRPr lang="en-GB" sz="2000" dirty="0"/>
          </a:p>
        </p:txBody>
      </p:sp>
      <p:sp>
        <p:nvSpPr>
          <p:cNvPr id="4" name="TextBox 3"/>
          <p:cNvSpPr txBox="1"/>
          <p:nvPr/>
        </p:nvSpPr>
        <p:spPr>
          <a:xfrm>
            <a:off x="179512" y="980728"/>
            <a:ext cx="8640960" cy="5509200"/>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O</a:t>
            </a:r>
            <a:r>
              <a:rPr lang="en-GB" sz="2400" dirty="0" smtClean="0"/>
              <a:t>verlap </a:t>
            </a:r>
            <a:r>
              <a:rPr lang="en-GB" sz="2400" dirty="0"/>
              <a:t>is limited to perhaps 15 to 20% of the scope of each specification</a:t>
            </a:r>
          </a:p>
          <a:p>
            <a:pPr marL="285750" lvl="0" indent="-285750">
              <a:buFont typeface="Arial" panose="020B0604020202020204" pitchFamily="34" charset="0"/>
              <a:buChar char="•"/>
            </a:pPr>
            <a:endParaRPr lang="en-GB" sz="2400" dirty="0" smtClean="0"/>
          </a:p>
          <a:p>
            <a:pPr marL="285750" lvl="0" indent="-285750">
              <a:buFont typeface="Arial" panose="020B0604020202020204" pitchFamily="34" charset="0"/>
              <a:buChar char="•"/>
            </a:pPr>
            <a:r>
              <a:rPr lang="en-GB" sz="2400" dirty="0" smtClean="0"/>
              <a:t>Analysis </a:t>
            </a:r>
            <a:r>
              <a:rPr lang="en-GB" sz="2400" dirty="0"/>
              <a:t>of a scenario where both MO services and SOIS EDS interfaces were in use shows there is no need to translate between the two, as they operate on different levels of abstraction. </a:t>
            </a:r>
          </a:p>
          <a:p>
            <a:pPr marL="285750" lvl="0" indent="-285750">
              <a:buFont typeface="Arial" panose="020B0604020202020204" pitchFamily="34" charset="0"/>
              <a:buChar char="•"/>
            </a:pPr>
            <a:endParaRPr lang="en-GB" sz="2400" dirty="0" smtClean="0"/>
          </a:p>
          <a:p>
            <a:pPr marL="285750" lvl="0" indent="-285750">
              <a:buFont typeface="Arial" panose="020B0604020202020204" pitchFamily="34" charset="0"/>
              <a:buChar char="•"/>
            </a:pPr>
            <a:r>
              <a:rPr lang="en-GB" sz="2400" dirty="0" smtClean="0"/>
              <a:t>Translating </a:t>
            </a:r>
            <a:r>
              <a:rPr lang="en-GB" sz="2400" dirty="0"/>
              <a:t>between the two representations </a:t>
            </a:r>
            <a:r>
              <a:rPr lang="en-GB" sz="2400" dirty="0" smtClean="0">
                <a:solidFill>
                  <a:srgbClr val="FF0000"/>
                </a:solidFill>
              </a:rPr>
              <a:t>(where they do intersect) </a:t>
            </a:r>
            <a:r>
              <a:rPr lang="en-GB" sz="2400" dirty="0" smtClean="0"/>
              <a:t>in </a:t>
            </a:r>
            <a:r>
              <a:rPr lang="en-GB" sz="2400" dirty="0"/>
              <a:t>any case </a:t>
            </a:r>
            <a:r>
              <a:rPr lang="en-GB" sz="2400" dirty="0" smtClean="0"/>
              <a:t>is straightforward</a:t>
            </a:r>
            <a:r>
              <a:rPr lang="en-GB" sz="2400" dirty="0"/>
              <a:t>. </a:t>
            </a:r>
            <a:endParaRPr lang="en-GB" sz="2400" dirty="0" smtClean="0"/>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L</a:t>
            </a:r>
            <a:r>
              <a:rPr lang="en-GB" sz="2400" dirty="0" smtClean="0"/>
              <a:t>essons </a:t>
            </a:r>
            <a:r>
              <a:rPr lang="en-GB" sz="2400" dirty="0"/>
              <a:t>learned from this analysis should be fed back into the corresponding specification development processes</a:t>
            </a:r>
          </a:p>
          <a:p>
            <a:endParaRPr lang="en-GB" dirty="0"/>
          </a:p>
        </p:txBody>
      </p:sp>
    </p:spTree>
    <p:extLst>
      <p:ext uri="{BB962C8B-B14F-4D97-AF65-F5344CB8AC3E}">
        <p14:creationId xmlns:p14="http://schemas.microsoft.com/office/powerpoint/2010/main" val="13044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379" y="210530"/>
            <a:ext cx="7272932" cy="506412"/>
          </a:xfrm>
        </p:spPr>
        <p:txBody>
          <a:bodyPr/>
          <a:lstStyle/>
          <a:p>
            <a:r>
              <a:rPr lang="en-GB" dirty="0" smtClean="0"/>
              <a:t>MOIMS / SOIS Reference Diagram (ESA)</a:t>
            </a:r>
            <a:endParaRPr lang="en-GB" dirty="0"/>
          </a:p>
        </p:txBody>
      </p:sp>
      <p:pic>
        <p:nvPicPr>
          <p:cNvPr id="5" name="Content Placeholder 8" descr="Screen Shot 2015-07-09 at 11.54.35 AM.png"/>
          <p:cNvPicPr>
            <a:picLocks noChangeAspect="1"/>
          </p:cNvPicPr>
          <p:nvPr/>
        </p:nvPicPr>
        <p:blipFill>
          <a:blip r:embed="rId2">
            <a:extLst>
              <a:ext uri="{28A0092B-C50C-407E-A947-70E740481C1C}">
                <a14:useLocalDpi xmlns:a14="http://schemas.microsoft.com/office/drawing/2010/main" val="0"/>
              </a:ext>
            </a:extLst>
          </a:blip>
          <a:srcRect l="-6075" r="-6075"/>
          <a:stretch>
            <a:fillRect/>
          </a:stretch>
        </p:blipFill>
        <p:spPr>
          <a:xfrm>
            <a:off x="-468560" y="910241"/>
            <a:ext cx="9948128" cy="5471087"/>
          </a:xfrm>
          <a:prstGeom prst="rect">
            <a:avLst/>
          </a:prstGeom>
        </p:spPr>
      </p:pic>
      <p:sp>
        <p:nvSpPr>
          <p:cNvPr id="6" name="Oval 5"/>
          <p:cNvSpPr/>
          <p:nvPr/>
        </p:nvSpPr>
        <p:spPr bwMode="auto">
          <a:xfrm>
            <a:off x="5364088" y="1988840"/>
            <a:ext cx="1440160" cy="1152128"/>
          </a:xfrm>
          <a:prstGeom prst="ellipse">
            <a:avLst/>
          </a:prstGeom>
          <a:noFill/>
          <a:ln w="285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 name="Line Callout 1 6"/>
          <p:cNvSpPr/>
          <p:nvPr/>
        </p:nvSpPr>
        <p:spPr bwMode="auto">
          <a:xfrm>
            <a:off x="7308304" y="1785470"/>
            <a:ext cx="1224136" cy="563410"/>
          </a:xfrm>
          <a:prstGeom prst="borderCallout1">
            <a:avLst>
              <a:gd name="adj1" fmla="val 18750"/>
              <a:gd name="adj2" fmla="val -8333"/>
              <a:gd name="adj3" fmla="val 62827"/>
              <a:gd name="adj4" fmla="val -58034"/>
            </a:avLst>
          </a:prstGeom>
          <a:solidFill>
            <a:srgbClr val="FFFF99"/>
          </a:solidFill>
          <a:ln>
            <a:solidFill>
              <a:srgbClr val="FF0000"/>
            </a:solidFill>
          </a:ln>
          <a:effectLst>
            <a:outerShdw blurRad="50800" dist="38100" dir="2700000" algn="tl"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 </a:t>
            </a:r>
            <a:r>
              <a:rPr kumimoji="0" lang="en-GB" sz="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Servce</a:t>
            </a:r>
            <a:r>
              <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Messages may be carried in</a:t>
            </a:r>
            <a:r>
              <a:rPr kumimoji="0" lang="en-GB" sz="800" b="0" i="0" u="none" strike="noStrike" cap="none" normalizeH="0" dirty="0">
                <a:ln>
                  <a:noFill/>
                </a:ln>
                <a:solidFill>
                  <a:schemeClr val="tx1"/>
                </a:solidFill>
                <a:effectLst/>
                <a:latin typeface="Arial" panose="020B0604020202020204" pitchFamily="34" charset="0"/>
                <a:cs typeface="Arial" panose="020B0604020202020204" pitchFamily="34" charset="0"/>
              </a:rPr>
              <a:t> files over </a:t>
            </a:r>
            <a:r>
              <a:rPr kumimoji="0" lang="en-GB" sz="800" b="0" i="0" u="none" strike="noStrike" cap="none" normalizeH="0" dirty="0" err="1">
                <a:ln>
                  <a:noFill/>
                </a:ln>
                <a:solidFill>
                  <a:schemeClr val="tx1"/>
                </a:solidFill>
                <a:effectLst/>
                <a:latin typeface="Arial" panose="020B0604020202020204" pitchFamily="34" charset="0"/>
                <a:cs typeface="Arial" panose="020B0604020202020204" pitchFamily="34" charset="0"/>
              </a:rPr>
              <a:t>CFDP</a:t>
            </a:r>
            <a:r>
              <a:rPr kumimoji="0" lang="en-GB" sz="800" b="0" i="0" u="none" strike="noStrike" cap="none" normalizeH="0" dirty="0">
                <a:ln>
                  <a:noFill/>
                </a:ln>
                <a:solidFill>
                  <a:schemeClr val="tx1"/>
                </a:solidFill>
                <a:effectLst/>
                <a:latin typeface="Arial" panose="020B0604020202020204" pitchFamily="34" charset="0"/>
                <a:cs typeface="Arial" panose="020B0604020202020204" pitchFamily="34" charset="0"/>
              </a:rPr>
              <a:t>.</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Oval 7"/>
          <p:cNvSpPr>
            <a:spLocks/>
          </p:cNvSpPr>
          <p:nvPr/>
        </p:nvSpPr>
        <p:spPr bwMode="auto">
          <a:xfrm>
            <a:off x="253439" y="2420888"/>
            <a:ext cx="1582257" cy="2088232"/>
          </a:xfrm>
          <a:prstGeom prst="ellipse">
            <a:avLst/>
          </a:prstGeom>
          <a:noFill/>
          <a:ln w="285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 name="Line Callout 1 8"/>
          <p:cNvSpPr/>
          <p:nvPr/>
        </p:nvSpPr>
        <p:spPr bwMode="auto">
          <a:xfrm>
            <a:off x="2555776" y="1968010"/>
            <a:ext cx="1224136" cy="563410"/>
          </a:xfrm>
          <a:prstGeom prst="borderCallout1">
            <a:avLst>
              <a:gd name="adj1" fmla="val 18750"/>
              <a:gd name="adj2" fmla="val -8333"/>
              <a:gd name="adj3" fmla="val 139517"/>
              <a:gd name="adj4" fmla="val -75272"/>
            </a:avLst>
          </a:prstGeom>
          <a:solidFill>
            <a:srgbClr val="FFFF99"/>
          </a:solidFill>
          <a:ln>
            <a:solidFill>
              <a:srgbClr val="FF0000"/>
            </a:solidFill>
          </a:ln>
          <a:effectLst>
            <a:outerShdw blurRad="50800" dist="38100" dir="2700000" algn="tl"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Ground-Ground may be mapped over terrestrial</a:t>
            </a:r>
            <a:r>
              <a:rPr kumimoji="0" lang="en-GB" sz="800" b="0" i="0" u="none" strike="noStrike" cap="none" normalizeH="0" dirty="0">
                <a:ln>
                  <a:noFill/>
                </a:ln>
                <a:solidFill>
                  <a:schemeClr val="tx1"/>
                </a:solidFill>
                <a:effectLst/>
                <a:latin typeface="Arial" panose="020B0604020202020204" pitchFamily="34" charset="0"/>
                <a:cs typeface="Arial" panose="020B0604020202020204" pitchFamily="34" charset="0"/>
              </a:rPr>
              <a:t> protocols such as 0MQ/TCP or FTP</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Oval 9"/>
          <p:cNvSpPr>
            <a:spLocks/>
          </p:cNvSpPr>
          <p:nvPr/>
        </p:nvSpPr>
        <p:spPr bwMode="auto">
          <a:xfrm>
            <a:off x="755576" y="3475895"/>
            <a:ext cx="2016224" cy="1584176"/>
          </a:xfrm>
          <a:prstGeom prst="ellipse">
            <a:avLst/>
          </a:prstGeom>
          <a:noFill/>
          <a:ln w="285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1" name="Line Callout 1 10"/>
          <p:cNvSpPr/>
          <p:nvPr/>
        </p:nvSpPr>
        <p:spPr bwMode="auto">
          <a:xfrm>
            <a:off x="2555776" y="2636912"/>
            <a:ext cx="1224136" cy="563410"/>
          </a:xfrm>
          <a:prstGeom prst="borderCallout1">
            <a:avLst>
              <a:gd name="adj1" fmla="val 18750"/>
              <a:gd name="adj2" fmla="val -8333"/>
              <a:gd name="adj3" fmla="val 155568"/>
              <a:gd name="adj4" fmla="val -35871"/>
            </a:avLst>
          </a:prstGeom>
          <a:solidFill>
            <a:srgbClr val="FFFF99"/>
          </a:solidFill>
          <a:ln>
            <a:solidFill>
              <a:srgbClr val="FF0000"/>
            </a:solidFill>
          </a:ln>
          <a:effectLst>
            <a:outerShdw blurRad="50800" dist="38100" dir="2700000" algn="tl"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SLE</a:t>
            </a:r>
            <a:r>
              <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may be used to extend space link.  This is transparent to application level.</a:t>
            </a:r>
          </a:p>
        </p:txBody>
      </p:sp>
      <p:sp>
        <p:nvSpPr>
          <p:cNvPr id="12" name="Folded Corner 11"/>
          <p:cNvSpPr/>
          <p:nvPr/>
        </p:nvSpPr>
        <p:spPr bwMode="auto">
          <a:xfrm rot="20642816">
            <a:off x="6538832" y="5107241"/>
            <a:ext cx="2137504" cy="1198404"/>
          </a:xfrm>
          <a:prstGeom prst="foldedCorner">
            <a:avLst/>
          </a:prstGeom>
          <a:solidFill>
            <a:srgbClr val="FFFF99"/>
          </a:solidFill>
          <a:ln>
            <a:noFill/>
          </a:ln>
          <a:effectLst>
            <a:outerShdw blurRad="50800" dist="38100" dir="2700000" algn="tl" rotWithShape="0">
              <a:prstClr val="black">
                <a:alpha val="40000"/>
              </a:prstClr>
            </a:outerShdw>
          </a:effectLst>
          <a:extLst/>
        </p:spPr>
        <p:txBody>
          <a:bodyPr vert="horz" wrap="square" lIns="18000" tIns="18000" rIns="18000" bIns="18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Need to generate </a:t>
            </a:r>
            <a:r>
              <a:rPr kumimoji="0" lang="en-GB" sz="105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RASDS</a:t>
            </a:r>
            <a:r>
              <a:rPr kumimoji="0" lang="en-GB"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Protocol Stack</a:t>
            </a:r>
            <a:r>
              <a:rPr kumimoji="0" lang="en-GB" sz="1050" b="0" i="0" u="none" strike="noStrike" cap="none" normalizeH="0" dirty="0">
                <a:ln>
                  <a:noFill/>
                </a:ln>
                <a:solidFill>
                  <a:schemeClr val="tx1"/>
                </a:solidFill>
                <a:effectLst/>
                <a:latin typeface="Arial" panose="020B0604020202020204" pitchFamily="34" charset="0"/>
                <a:cs typeface="Arial" panose="020B0604020202020204" pitchFamily="34" charset="0"/>
              </a:rPr>
              <a:t> representation of this.</a:t>
            </a:r>
            <a:endParaRPr lang="en-GB" sz="105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of </a:t>
            </a:r>
            <a:r>
              <a:rPr lang="en-US" dirty="0"/>
              <a:t>SOIS </a:t>
            </a:r>
            <a:r>
              <a:rPr lang="en-US" dirty="0" smtClean="0"/>
              <a:t>Analysis, </a:t>
            </a:r>
            <a:r>
              <a:rPr lang="en-US" dirty="0"/>
              <a:t>Spring 2017</a:t>
            </a:r>
            <a:endParaRPr lang="en-US" dirty="0"/>
          </a:p>
        </p:txBody>
      </p:sp>
      <p:sp>
        <p:nvSpPr>
          <p:cNvPr id="4" name="Content Placeholder 2"/>
          <p:cNvSpPr txBox="1">
            <a:spLocks/>
          </p:cNvSpPr>
          <p:nvPr/>
        </p:nvSpPr>
        <p:spPr>
          <a:xfrm>
            <a:off x="609600" y="1752601"/>
            <a:ext cx="8229600" cy="4525963"/>
          </a:xfrm>
          <a:prstGeom prst="rect">
            <a:avLst/>
          </a:prstGeom>
        </p:spPr>
        <p:txBody>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r>
              <a:rPr lang="en-US" kern="0" dirty="0" smtClean="0"/>
              <a:t>Several Views of SOIS Architecture</a:t>
            </a:r>
          </a:p>
          <a:p>
            <a:pPr lvl="1"/>
            <a:r>
              <a:rPr lang="en-US" kern="0" dirty="0" smtClean="0"/>
              <a:t>Functional</a:t>
            </a:r>
          </a:p>
          <a:p>
            <a:pPr lvl="1"/>
            <a:r>
              <a:rPr lang="en-US" kern="0" dirty="0" smtClean="0"/>
              <a:t>Information</a:t>
            </a:r>
          </a:p>
          <a:p>
            <a:pPr lvl="1"/>
            <a:r>
              <a:rPr lang="en-US" kern="0" dirty="0" smtClean="0"/>
              <a:t>Service</a:t>
            </a:r>
          </a:p>
          <a:p>
            <a:pPr lvl="1"/>
            <a:r>
              <a:rPr lang="en-US" kern="0" dirty="0" smtClean="0"/>
              <a:t>Physical (nodes)</a:t>
            </a:r>
          </a:p>
          <a:p>
            <a:pPr lvl="1"/>
            <a:r>
              <a:rPr lang="en-US" kern="0" dirty="0" smtClean="0"/>
              <a:t>Deployment (multiple nodes and function or protocol allocations)</a:t>
            </a:r>
          </a:p>
          <a:p>
            <a:pPr lvl="1"/>
            <a:r>
              <a:rPr lang="en-US" kern="0" dirty="0" smtClean="0"/>
              <a:t>Protocol stacks</a:t>
            </a:r>
          </a:p>
          <a:p>
            <a:pPr lvl="1"/>
            <a:endParaRPr lang="en-US" kern="0" dirty="0" smtClean="0"/>
          </a:p>
          <a:p>
            <a:r>
              <a:rPr lang="en-US" kern="0" dirty="0" smtClean="0"/>
              <a:t>The following materials are a small subset</a:t>
            </a:r>
          </a:p>
          <a:p>
            <a:r>
              <a:rPr lang="en-US" kern="0" dirty="0" smtClean="0"/>
              <a:t>Relationship to Melvin’s EDS MAL analysis</a:t>
            </a:r>
            <a:endParaRPr lang="en-US" kern="0" dirty="0"/>
          </a:p>
        </p:txBody>
      </p:sp>
    </p:spTree>
    <p:extLst>
      <p:ext uri="{BB962C8B-B14F-4D97-AF65-F5344CB8AC3E}">
        <p14:creationId xmlns:p14="http://schemas.microsoft.com/office/powerpoint/2010/main" val="1671472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740" y="164575"/>
            <a:ext cx="7272932" cy="506412"/>
          </a:xfrm>
        </p:spPr>
        <p:txBody>
          <a:bodyPr/>
          <a:lstStyle/>
          <a:p>
            <a:r>
              <a:rPr lang="en-US" dirty="0" smtClean="0"/>
              <a:t>SOIS Architecture Overview</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600"/>
            <a:ext cx="9144000" cy="5123234"/>
          </a:xfrm>
          <a:prstGeom prst="rect">
            <a:avLst/>
          </a:prstGeom>
        </p:spPr>
      </p:pic>
      <p:grpSp>
        <p:nvGrpSpPr>
          <p:cNvPr id="14" name="Group 13"/>
          <p:cNvGrpSpPr/>
          <p:nvPr/>
        </p:nvGrpSpPr>
        <p:grpSpPr>
          <a:xfrm>
            <a:off x="462544" y="1545876"/>
            <a:ext cx="5259526" cy="3265704"/>
            <a:chOff x="462544" y="1545876"/>
            <a:chExt cx="5259526" cy="3265704"/>
          </a:xfrm>
        </p:grpSpPr>
        <p:sp>
          <p:nvSpPr>
            <p:cNvPr id="4" name="Rectangle 3"/>
            <p:cNvSpPr/>
            <p:nvPr/>
          </p:nvSpPr>
          <p:spPr>
            <a:xfrm>
              <a:off x="4253884" y="1557047"/>
              <a:ext cx="458780" cy="584775"/>
            </a:xfrm>
            <a:prstGeom prst="rect">
              <a:avLst/>
            </a:prstGeom>
          </p:spPr>
          <p:txBody>
            <a:bodyPr wrap="none">
              <a:spAutoFit/>
            </a:bodyPr>
            <a:lstStyle/>
            <a:p>
              <a:r>
                <a:rPr lang="en-US" sz="3200" smtClean="0">
                  <a:solidFill>
                    <a:srgbClr val="FF0000"/>
                  </a:solidFill>
                </a:rPr>
                <a:t>X</a:t>
              </a:r>
              <a:endParaRPr lang="en-US" sz="3200" dirty="0">
                <a:solidFill>
                  <a:srgbClr val="FF0000"/>
                </a:solidFill>
              </a:endParaRPr>
            </a:p>
          </p:txBody>
        </p:sp>
        <p:sp>
          <p:nvSpPr>
            <p:cNvPr id="5" name="Rectangle 4"/>
            <p:cNvSpPr/>
            <p:nvPr/>
          </p:nvSpPr>
          <p:spPr>
            <a:xfrm>
              <a:off x="5263290" y="1545876"/>
              <a:ext cx="458780" cy="584775"/>
            </a:xfrm>
            <a:prstGeom prst="rect">
              <a:avLst/>
            </a:prstGeom>
          </p:spPr>
          <p:txBody>
            <a:bodyPr wrap="none">
              <a:spAutoFit/>
            </a:bodyPr>
            <a:lstStyle/>
            <a:p>
              <a:r>
                <a:rPr lang="en-US" sz="3200" smtClean="0">
                  <a:solidFill>
                    <a:srgbClr val="FF0000"/>
                  </a:solidFill>
                </a:rPr>
                <a:t>X</a:t>
              </a:r>
              <a:endParaRPr lang="en-US" sz="3200" dirty="0">
                <a:solidFill>
                  <a:srgbClr val="FF0000"/>
                </a:solidFill>
              </a:endParaRPr>
            </a:p>
          </p:txBody>
        </p:sp>
        <p:sp>
          <p:nvSpPr>
            <p:cNvPr id="6" name="Rectangle 5"/>
            <p:cNvSpPr/>
            <p:nvPr/>
          </p:nvSpPr>
          <p:spPr>
            <a:xfrm>
              <a:off x="3304635" y="2392065"/>
              <a:ext cx="458780" cy="584775"/>
            </a:xfrm>
            <a:prstGeom prst="rect">
              <a:avLst/>
            </a:prstGeom>
          </p:spPr>
          <p:txBody>
            <a:bodyPr wrap="none">
              <a:spAutoFit/>
            </a:bodyPr>
            <a:lstStyle/>
            <a:p>
              <a:r>
                <a:rPr lang="en-US" sz="3200" dirty="0" smtClean="0">
                  <a:solidFill>
                    <a:srgbClr val="FF0000"/>
                  </a:solidFill>
                </a:rPr>
                <a:t>X</a:t>
              </a:r>
              <a:endParaRPr lang="en-US" sz="3200" dirty="0">
                <a:solidFill>
                  <a:srgbClr val="FF0000"/>
                </a:solidFill>
              </a:endParaRPr>
            </a:p>
          </p:txBody>
        </p:sp>
        <p:sp>
          <p:nvSpPr>
            <p:cNvPr id="8" name="Rectangle 7"/>
            <p:cNvSpPr/>
            <p:nvPr/>
          </p:nvSpPr>
          <p:spPr>
            <a:xfrm>
              <a:off x="663730" y="2544465"/>
              <a:ext cx="458780" cy="584775"/>
            </a:xfrm>
            <a:prstGeom prst="rect">
              <a:avLst/>
            </a:prstGeom>
          </p:spPr>
          <p:txBody>
            <a:bodyPr wrap="none">
              <a:spAutoFit/>
            </a:bodyPr>
            <a:lstStyle/>
            <a:p>
              <a:r>
                <a:rPr lang="en-US" sz="3200" dirty="0" smtClean="0">
                  <a:solidFill>
                    <a:srgbClr val="FF0000"/>
                  </a:solidFill>
                </a:rPr>
                <a:t>X</a:t>
              </a:r>
              <a:endParaRPr lang="en-US" sz="3200" dirty="0">
                <a:solidFill>
                  <a:srgbClr val="FF0000"/>
                </a:solidFill>
              </a:endParaRPr>
            </a:p>
          </p:txBody>
        </p:sp>
        <p:sp>
          <p:nvSpPr>
            <p:cNvPr id="9" name="Rectangle 8"/>
            <p:cNvSpPr/>
            <p:nvPr/>
          </p:nvSpPr>
          <p:spPr>
            <a:xfrm>
              <a:off x="653291" y="2997490"/>
              <a:ext cx="458780" cy="584775"/>
            </a:xfrm>
            <a:prstGeom prst="rect">
              <a:avLst/>
            </a:prstGeom>
          </p:spPr>
          <p:txBody>
            <a:bodyPr wrap="none">
              <a:spAutoFit/>
            </a:bodyPr>
            <a:lstStyle/>
            <a:p>
              <a:r>
                <a:rPr lang="en-US" sz="3200" dirty="0" smtClean="0">
                  <a:solidFill>
                    <a:srgbClr val="FF0000"/>
                  </a:solidFill>
                </a:rPr>
                <a:t>X</a:t>
              </a:r>
              <a:endParaRPr lang="en-US" sz="3200" dirty="0">
                <a:solidFill>
                  <a:srgbClr val="FF0000"/>
                </a:solidFill>
              </a:endParaRPr>
            </a:p>
          </p:txBody>
        </p:sp>
        <p:sp>
          <p:nvSpPr>
            <p:cNvPr id="10" name="Rectangle 9"/>
            <p:cNvSpPr/>
            <p:nvPr/>
          </p:nvSpPr>
          <p:spPr>
            <a:xfrm>
              <a:off x="733580" y="3450515"/>
              <a:ext cx="458780" cy="584775"/>
            </a:xfrm>
            <a:prstGeom prst="rect">
              <a:avLst/>
            </a:prstGeom>
          </p:spPr>
          <p:txBody>
            <a:bodyPr wrap="none">
              <a:spAutoFit/>
            </a:bodyPr>
            <a:lstStyle/>
            <a:p>
              <a:r>
                <a:rPr lang="en-US" sz="3200" dirty="0" smtClean="0">
                  <a:solidFill>
                    <a:srgbClr val="FF0000"/>
                  </a:solidFill>
                </a:rPr>
                <a:t>X</a:t>
              </a:r>
              <a:endParaRPr lang="en-US" sz="3200" dirty="0">
                <a:solidFill>
                  <a:srgbClr val="FF0000"/>
                </a:solidFill>
              </a:endParaRPr>
            </a:p>
          </p:txBody>
        </p:sp>
        <p:sp>
          <p:nvSpPr>
            <p:cNvPr id="11" name="Rectangle 10"/>
            <p:cNvSpPr/>
            <p:nvPr/>
          </p:nvSpPr>
          <p:spPr>
            <a:xfrm>
              <a:off x="693095" y="3813050"/>
              <a:ext cx="458780" cy="584775"/>
            </a:xfrm>
            <a:prstGeom prst="rect">
              <a:avLst/>
            </a:prstGeom>
          </p:spPr>
          <p:txBody>
            <a:bodyPr wrap="none">
              <a:spAutoFit/>
            </a:bodyPr>
            <a:lstStyle/>
            <a:p>
              <a:r>
                <a:rPr lang="en-US" sz="3200" dirty="0" smtClean="0">
                  <a:solidFill>
                    <a:srgbClr val="FF0000"/>
                  </a:solidFill>
                </a:rPr>
                <a:t>X</a:t>
              </a:r>
              <a:endParaRPr lang="en-US" sz="3200" dirty="0">
                <a:solidFill>
                  <a:srgbClr val="FF0000"/>
                </a:solidFill>
              </a:endParaRPr>
            </a:p>
          </p:txBody>
        </p:sp>
        <p:sp>
          <p:nvSpPr>
            <p:cNvPr id="12" name="Rectangle 11"/>
            <p:cNvSpPr/>
            <p:nvPr/>
          </p:nvSpPr>
          <p:spPr>
            <a:xfrm>
              <a:off x="695175" y="4226805"/>
              <a:ext cx="458780" cy="584775"/>
            </a:xfrm>
            <a:prstGeom prst="rect">
              <a:avLst/>
            </a:prstGeom>
          </p:spPr>
          <p:txBody>
            <a:bodyPr wrap="none">
              <a:spAutoFit/>
            </a:bodyPr>
            <a:lstStyle/>
            <a:p>
              <a:r>
                <a:rPr lang="en-US" sz="3200" dirty="0" smtClean="0">
                  <a:solidFill>
                    <a:srgbClr val="FF0000"/>
                  </a:solidFill>
                </a:rPr>
                <a:t>X</a:t>
              </a:r>
              <a:endParaRPr lang="en-US" sz="3200" dirty="0">
                <a:solidFill>
                  <a:srgbClr val="FF0000"/>
                </a:solidFill>
              </a:endParaRPr>
            </a:p>
          </p:txBody>
        </p:sp>
        <p:sp>
          <p:nvSpPr>
            <p:cNvPr id="13" name="Rectangle 12"/>
            <p:cNvSpPr/>
            <p:nvPr/>
          </p:nvSpPr>
          <p:spPr>
            <a:xfrm>
              <a:off x="462544" y="2045274"/>
              <a:ext cx="1109599" cy="338554"/>
            </a:xfrm>
            <a:prstGeom prst="rect">
              <a:avLst/>
            </a:prstGeom>
          </p:spPr>
          <p:txBody>
            <a:bodyPr wrap="none">
              <a:spAutoFit/>
            </a:bodyPr>
            <a:lstStyle/>
            <a:p>
              <a:r>
                <a:rPr lang="en-US" dirty="0">
                  <a:solidFill>
                    <a:srgbClr val="FF0000"/>
                  </a:solidFill>
                </a:rPr>
                <a:t>Sort </a:t>
              </a:r>
              <a:r>
                <a:rPr lang="en-US" dirty="0" smtClean="0">
                  <a:solidFill>
                    <a:srgbClr val="FF0000"/>
                  </a:solidFill>
                </a:rPr>
                <a:t>of </a:t>
              </a:r>
              <a:r>
                <a:rPr lang="mr-IN" dirty="0" smtClean="0">
                  <a:solidFill>
                    <a:srgbClr val="FF0000"/>
                  </a:solidFill>
                </a:rPr>
                <a:t>…</a:t>
              </a:r>
              <a:endParaRPr lang="en-US" dirty="0">
                <a:solidFill>
                  <a:srgbClr val="FF0000"/>
                </a:solidFill>
              </a:endParaRPr>
            </a:p>
          </p:txBody>
        </p:sp>
      </p:grpSp>
      <p:sp>
        <p:nvSpPr>
          <p:cNvPr id="15" name="Rectangle 14"/>
          <p:cNvSpPr/>
          <p:nvPr/>
        </p:nvSpPr>
        <p:spPr>
          <a:xfrm>
            <a:off x="693095" y="6139827"/>
            <a:ext cx="8102283" cy="338554"/>
          </a:xfrm>
          <a:prstGeom prst="rect">
            <a:avLst/>
          </a:prstGeom>
        </p:spPr>
        <p:txBody>
          <a:bodyPr wrap="none">
            <a:spAutoFit/>
          </a:bodyPr>
          <a:lstStyle/>
          <a:p>
            <a:r>
              <a:rPr lang="en-US" dirty="0" smtClean="0">
                <a:solidFill>
                  <a:srgbClr val="FF0000"/>
                </a:solidFill>
              </a:rPr>
              <a:t>The SAWG believes that this is a very short-sighted approach, but it’s your call </a:t>
            </a:r>
            <a:r>
              <a:rPr lang="mr-IN" dirty="0" smtClean="0">
                <a:solidFill>
                  <a:srgbClr val="FF0000"/>
                </a:solidFill>
              </a:rPr>
              <a:t>…</a:t>
            </a:r>
            <a:endParaRPr lang="en-US" dirty="0"/>
          </a:p>
        </p:txBody>
      </p:sp>
    </p:spTree>
    <p:extLst>
      <p:ext uri="{BB962C8B-B14F-4D97-AF65-F5344CB8AC3E}">
        <p14:creationId xmlns:p14="http://schemas.microsoft.com/office/powerpoint/2010/main" val="8938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Arial" charset="0"/>
                <a:ea typeface="ＭＳ Ｐゴシック" charset="-128"/>
                <a:cs typeface="ＭＳ Ｐゴシック" charset="-128"/>
              </a:rPr>
              <a:t>SEA SA WG: </a:t>
            </a:r>
            <a:br>
              <a:rPr lang="en-US" dirty="0">
                <a:latin typeface="Arial" charset="0"/>
                <a:ea typeface="ＭＳ Ｐゴシック" charset="-128"/>
                <a:cs typeface="ＭＳ Ｐゴシック" charset="-128"/>
              </a:rPr>
            </a:br>
            <a:r>
              <a:rPr lang="en-US" dirty="0" smtClean="0">
                <a:solidFill>
                  <a:srgbClr val="FF0000"/>
                </a:solidFill>
                <a:latin typeface="Arial" charset="0"/>
                <a:ea typeface="ＭＳ Ｐゴシック" charset="-128"/>
                <a:cs typeface="ＭＳ Ｐゴシック" charset="-128"/>
              </a:rPr>
              <a:t>Remaining</a:t>
            </a:r>
            <a:r>
              <a:rPr lang="en-US" dirty="0" smtClean="0">
                <a:latin typeface="Arial" charset="0"/>
                <a:ea typeface="ＭＳ Ｐゴシック" charset="-128"/>
                <a:cs typeface="ＭＳ Ｐゴシック" charset="-128"/>
              </a:rPr>
              <a:t> </a:t>
            </a:r>
            <a:r>
              <a:rPr lang="en-GB" dirty="0" smtClean="0">
                <a:latin typeface="Arial" charset="0"/>
                <a:ea typeface="ＭＳ Ｐゴシック" charset="-128"/>
                <a:cs typeface="ＭＳ Ｐゴシック" charset="-128"/>
              </a:rPr>
              <a:t>SOIS </a:t>
            </a:r>
            <a:r>
              <a:rPr lang="en-GB" dirty="0">
                <a:latin typeface="Arial" charset="0"/>
                <a:ea typeface="ＭＳ Ｐゴシック" charset="-128"/>
                <a:cs typeface="ＭＳ Ｐゴシック" charset="-128"/>
              </a:rPr>
              <a:t>Services &amp; Data Objects</a:t>
            </a:r>
            <a:br>
              <a:rPr lang="en-GB" dirty="0">
                <a:latin typeface="Arial" charset="0"/>
                <a:ea typeface="ＭＳ Ｐゴシック" charset="-128"/>
                <a:cs typeface="ＭＳ Ｐゴシック" charset="-128"/>
              </a:rPr>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75589"/>
            <a:ext cx="8229600" cy="4175184"/>
          </a:xfrm>
        </p:spPr>
      </p:pic>
      <p:sp>
        <p:nvSpPr>
          <p:cNvPr id="8" name="Rectangle 7"/>
          <p:cNvSpPr/>
          <p:nvPr/>
        </p:nvSpPr>
        <p:spPr>
          <a:xfrm>
            <a:off x="5800960" y="3429000"/>
            <a:ext cx="458780" cy="584775"/>
          </a:xfrm>
          <a:prstGeom prst="rect">
            <a:avLst/>
          </a:prstGeom>
        </p:spPr>
        <p:txBody>
          <a:bodyPr wrap="none">
            <a:spAutoFit/>
          </a:bodyPr>
          <a:lstStyle/>
          <a:p>
            <a:r>
              <a:rPr lang="en-US" sz="3200" dirty="0" smtClean="0">
                <a:solidFill>
                  <a:srgbClr val="FF0000"/>
                </a:solidFill>
              </a:rPr>
              <a:t>X</a:t>
            </a:r>
            <a:endParaRPr lang="en-US" sz="3200" dirty="0">
              <a:solidFill>
                <a:srgbClr val="FF0000"/>
              </a:solidFill>
            </a:endParaRPr>
          </a:p>
        </p:txBody>
      </p:sp>
    </p:spTree>
    <p:extLst>
      <p:ext uri="{BB962C8B-B14F-4D97-AF65-F5344CB8AC3E}">
        <p14:creationId xmlns:p14="http://schemas.microsoft.com/office/powerpoint/2010/main" val="2052545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019" y="1431940"/>
            <a:ext cx="6459676" cy="4703217"/>
          </a:xfrm>
          <a:prstGeom prst="rect">
            <a:avLst/>
          </a:prstGeom>
          <a:noFill/>
        </p:spPr>
      </p:pic>
      <p:sp>
        <p:nvSpPr>
          <p:cNvPr id="3" name="Title 2"/>
          <p:cNvSpPr>
            <a:spLocks noGrp="1"/>
          </p:cNvSpPr>
          <p:nvPr>
            <p:ph type="title"/>
          </p:nvPr>
        </p:nvSpPr>
        <p:spPr>
          <a:xfrm>
            <a:off x="115889" y="71439"/>
            <a:ext cx="8897937" cy="822831"/>
          </a:xfrm>
        </p:spPr>
        <p:txBody>
          <a:bodyPr/>
          <a:lstStyle/>
          <a:p>
            <a:r>
              <a:rPr lang="en-GB" dirty="0" smtClean="0"/>
              <a:t>Example of EDS Device Specific Access </a:t>
            </a:r>
            <a:r>
              <a:rPr lang="en-GB" dirty="0" smtClean="0"/>
              <a:t>Service</a:t>
            </a:r>
            <a:r>
              <a:rPr lang="en-GB" dirty="0" smtClean="0"/>
              <a:t/>
            </a:r>
            <a:br>
              <a:rPr lang="en-GB" dirty="0" smtClean="0"/>
            </a:br>
            <a:r>
              <a:rPr lang="en-GB" dirty="0" smtClean="0"/>
              <a:t>Adopts many DAS &amp; DVS concepts</a:t>
            </a:r>
            <a:endParaRPr lang="en-GB" dirty="0"/>
          </a:p>
        </p:txBody>
      </p:sp>
    </p:spTree>
    <p:extLst>
      <p:ext uri="{BB962C8B-B14F-4D97-AF65-F5344CB8AC3E}">
        <p14:creationId xmlns:p14="http://schemas.microsoft.com/office/powerpoint/2010/main" val="90622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and Support Architecture Approach</a:t>
            </a:r>
            <a:endParaRPr lang="en-US" dirty="0"/>
          </a:p>
        </p:txBody>
      </p:sp>
      <p:sp>
        <p:nvSpPr>
          <p:cNvPr id="3" name="Content Placeholder 2"/>
          <p:cNvSpPr>
            <a:spLocks noGrp="1"/>
          </p:cNvSpPr>
          <p:nvPr>
            <p:ph idx="1"/>
          </p:nvPr>
        </p:nvSpPr>
        <p:spPr>
          <a:xfrm>
            <a:off x="457200" y="990600"/>
            <a:ext cx="8229600" cy="4525963"/>
          </a:xfrm>
        </p:spPr>
        <p:txBody>
          <a:bodyPr/>
          <a:lstStyle/>
          <a:p>
            <a:pPr lvl="0"/>
            <a:r>
              <a:rPr lang="en-US" sz="2400" dirty="0" smtClean="0"/>
              <a:t>Create first phase (viewgraph</a:t>
            </a:r>
            <a:r>
              <a:rPr lang="en-US" sz="2400" dirty="0"/>
              <a:t>) and second phase </a:t>
            </a:r>
            <a:r>
              <a:rPr lang="en-US" sz="2400" dirty="0" smtClean="0"/>
              <a:t>(</a:t>
            </a:r>
            <a:r>
              <a:rPr lang="en-US" sz="2400" dirty="0"/>
              <a:t>document) </a:t>
            </a:r>
            <a:r>
              <a:rPr lang="en-US" sz="2400" dirty="0" smtClean="0"/>
              <a:t>materials </a:t>
            </a:r>
            <a:r>
              <a:rPr lang="en-US" sz="2400" dirty="0"/>
              <a:t>for the Application and Support Architecture document</a:t>
            </a:r>
          </a:p>
          <a:p>
            <a:pPr lvl="0"/>
            <a:r>
              <a:rPr lang="en-US" sz="2400" dirty="0"/>
              <a:t>Develop viewgraph level materials first for MOIMS, SOIS, and joint </a:t>
            </a:r>
            <a:r>
              <a:rPr lang="en-US" sz="2400" dirty="0" smtClean="0"/>
              <a:t>deployments</a:t>
            </a:r>
          </a:p>
          <a:p>
            <a:pPr lvl="1"/>
            <a:r>
              <a:rPr lang="en-US" sz="2000" dirty="0"/>
              <a:t>i</a:t>
            </a:r>
            <a:r>
              <a:rPr lang="en-US" sz="2000" dirty="0" smtClean="0"/>
              <a:t>nclude </a:t>
            </a:r>
            <a:r>
              <a:rPr lang="en-US" sz="2000" dirty="0"/>
              <a:t>the use of services and interfaces identified in the SCCS-ADD/ARD (CSS, SLS, SIS &amp; most of SEA), include security services as needed</a:t>
            </a:r>
          </a:p>
          <a:p>
            <a:pPr lvl="0"/>
            <a:r>
              <a:rPr lang="en-US" sz="2400" dirty="0"/>
              <a:t>Use a consistent set of viewpoints and views based on RASDS method and </a:t>
            </a:r>
            <a:r>
              <a:rPr lang="en-US" sz="2400" dirty="0" smtClean="0"/>
              <a:t>representations</a:t>
            </a:r>
            <a:endParaRPr lang="en-US" sz="2400" dirty="0"/>
          </a:p>
          <a:p>
            <a:pPr lvl="0"/>
            <a:r>
              <a:rPr lang="en-US" sz="2400" dirty="0"/>
              <a:t>D</a:t>
            </a:r>
            <a:r>
              <a:rPr lang="en-US" sz="2400" dirty="0" smtClean="0"/>
              <a:t>evelop base </a:t>
            </a:r>
            <a:r>
              <a:rPr lang="en-US" sz="2400" dirty="0"/>
              <a:t>materials adhering to the SOIS and MOIMS services and functions as they are defined</a:t>
            </a:r>
          </a:p>
          <a:p>
            <a:pPr lvl="0"/>
            <a:r>
              <a:rPr lang="en-US" sz="2400" dirty="0"/>
              <a:t>P</a:t>
            </a:r>
            <a:r>
              <a:rPr lang="en-US" sz="2400" dirty="0" smtClean="0"/>
              <a:t>ropose </a:t>
            </a:r>
            <a:r>
              <a:rPr lang="en-US" sz="2400" dirty="0"/>
              <a:t>extensions to the documented base as and where this seems advisable</a:t>
            </a:r>
          </a:p>
          <a:p>
            <a:pPr lvl="0"/>
            <a:r>
              <a:rPr lang="en-US" sz="2400" dirty="0"/>
              <a:t>Review base </a:t>
            </a:r>
            <a:r>
              <a:rPr lang="en-US" sz="2400" dirty="0" smtClean="0"/>
              <a:t>materials, proposed extensions, and evolving documents </a:t>
            </a:r>
            <a:r>
              <a:rPr lang="en-US" sz="2400" dirty="0"/>
              <a:t>with the relevant MOIMS &amp; SOIS </a:t>
            </a:r>
            <a:r>
              <a:rPr lang="en-US" sz="2400" dirty="0" smtClean="0"/>
              <a:t>groups</a:t>
            </a:r>
            <a:endParaRPr lang="en-US" sz="2400"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25 Mar 2015</a:t>
            </a:r>
            <a:endParaRPr lang="en-US"/>
          </a:p>
        </p:txBody>
      </p:sp>
    </p:spTree>
    <p:extLst>
      <p:ext uri="{BB962C8B-B14F-4D97-AF65-F5344CB8AC3E}">
        <p14:creationId xmlns:p14="http://schemas.microsoft.com/office/powerpoint/2010/main" val="47081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75" y="206536"/>
            <a:ext cx="6644065" cy="751998"/>
          </a:xfrm>
        </p:spPr>
        <p:txBody>
          <a:bodyPr/>
          <a:lstStyle/>
          <a:p>
            <a:r>
              <a:rPr lang="en-US" dirty="0" smtClean="0"/>
              <a:t>SOIS New Layered View</a:t>
            </a:r>
            <a:br>
              <a:rPr lang="en-US" dirty="0" smtClean="0"/>
            </a:br>
            <a:r>
              <a:rPr lang="en-US" dirty="0" smtClean="0"/>
              <a:t>EDS describes components &amp; interfaces</a:t>
            </a:r>
            <a:endParaRPr lang="en-US" dirty="0"/>
          </a:p>
        </p:txBody>
      </p:sp>
      <p:pic>
        <p:nvPicPr>
          <p:cNvPr id="5" name="Content Placeholder 5" descr="Screen Shot 2015-05-27 at 11.42.21 AM.png"/>
          <p:cNvPicPr>
            <a:picLocks noGrp="1" noChangeAspect="1"/>
          </p:cNvPicPr>
          <p:nvPr>
            <p:ph idx="1"/>
          </p:nvPr>
        </p:nvPicPr>
        <p:blipFill>
          <a:blip r:embed="rId2">
            <a:extLst>
              <a:ext uri="{28A0092B-C50C-407E-A947-70E740481C1C}">
                <a14:useLocalDpi xmlns:a14="http://schemas.microsoft.com/office/drawing/2010/main" val="0"/>
              </a:ext>
            </a:extLst>
          </a:blip>
          <a:srcRect l="-12495" r="-12495"/>
          <a:stretch>
            <a:fillRect/>
          </a:stretch>
        </p:blipFill>
        <p:spPr>
          <a:xfrm>
            <a:off x="2490416" y="1305937"/>
            <a:ext cx="7456578" cy="4100831"/>
          </a:xfrm>
        </p:spPr>
      </p:pic>
      <p:sp>
        <p:nvSpPr>
          <p:cNvPr id="3" name="Rectangle 2"/>
          <p:cNvSpPr/>
          <p:nvPr/>
        </p:nvSpPr>
        <p:spPr>
          <a:xfrm>
            <a:off x="3921672" y="2153964"/>
            <a:ext cx="165143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EDS Descriptions of Interfaces</a:t>
            </a:r>
          </a:p>
          <a:p>
            <a:pPr algn="ctr"/>
            <a:r>
              <a:rPr lang="en-US" sz="1200" dirty="0"/>
              <a:t>Device-specific</a:t>
            </a:r>
          </a:p>
        </p:txBody>
      </p:sp>
      <p:sp>
        <p:nvSpPr>
          <p:cNvPr id="7" name="Rectangle 6"/>
          <p:cNvSpPr/>
          <p:nvPr/>
        </p:nvSpPr>
        <p:spPr>
          <a:xfrm>
            <a:off x="4870753" y="1929306"/>
            <a:ext cx="3240606" cy="142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EDS Descriptions of Interfaces Required</a:t>
            </a:r>
          </a:p>
        </p:txBody>
      </p:sp>
      <p:sp>
        <p:nvSpPr>
          <p:cNvPr id="8" name="Rectangle 7"/>
          <p:cNvSpPr/>
          <p:nvPr/>
        </p:nvSpPr>
        <p:spPr>
          <a:xfrm>
            <a:off x="4954314" y="3458561"/>
            <a:ext cx="3401411" cy="16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EDS Descriptions of Interfaces Provided</a:t>
            </a:r>
          </a:p>
        </p:txBody>
      </p:sp>
      <p:sp>
        <p:nvSpPr>
          <p:cNvPr id="9" name="Rectangle 8"/>
          <p:cNvSpPr/>
          <p:nvPr/>
        </p:nvSpPr>
        <p:spPr>
          <a:xfrm>
            <a:off x="6711773" y="1476363"/>
            <a:ext cx="2258807" cy="18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EDS Descriptions of Interfaces</a:t>
            </a:r>
          </a:p>
        </p:txBody>
      </p:sp>
      <p:sp>
        <p:nvSpPr>
          <p:cNvPr id="10" name="Rectangle 9"/>
          <p:cNvSpPr/>
          <p:nvPr/>
        </p:nvSpPr>
        <p:spPr>
          <a:xfrm>
            <a:off x="5620406" y="2153964"/>
            <a:ext cx="165143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EDS Descriptions of Interfaces</a:t>
            </a:r>
          </a:p>
        </p:txBody>
      </p:sp>
      <p:sp>
        <p:nvSpPr>
          <p:cNvPr id="11" name="Rectangle 10"/>
          <p:cNvSpPr/>
          <p:nvPr/>
        </p:nvSpPr>
        <p:spPr>
          <a:xfrm>
            <a:off x="7319141" y="2165789"/>
            <a:ext cx="165143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EDS Descriptions of Interfaces</a:t>
            </a:r>
          </a:p>
        </p:txBody>
      </p:sp>
      <p:sp>
        <p:nvSpPr>
          <p:cNvPr id="4" name="Text Placeholder 3"/>
          <p:cNvSpPr>
            <a:spLocks noGrp="1"/>
          </p:cNvSpPr>
          <p:nvPr>
            <p:ph type="body" sz="half" idx="2"/>
          </p:nvPr>
        </p:nvSpPr>
        <p:spPr>
          <a:xfrm>
            <a:off x="239081" y="1000641"/>
            <a:ext cx="3120566" cy="4915839"/>
          </a:xfrm>
        </p:spPr>
        <p:txBody>
          <a:bodyPr>
            <a:noAutofit/>
          </a:bodyPr>
          <a:lstStyle/>
          <a:p>
            <a:r>
              <a:rPr lang="en-US" sz="1400" dirty="0" smtClean="0"/>
              <a:t>App Services (CDAS, MTS, and DES (plug and play)) have been deprecated.</a:t>
            </a:r>
          </a:p>
          <a:p>
            <a:endParaRPr lang="en-US" sz="1400" dirty="0" smtClean="0"/>
          </a:p>
          <a:p>
            <a:r>
              <a:rPr lang="en-US" sz="1400" dirty="0" smtClean="0"/>
              <a:t>Subnet Services (packet, memory, sync)  are retained.</a:t>
            </a:r>
          </a:p>
          <a:p>
            <a:endParaRPr lang="en-US" sz="1400" dirty="0"/>
          </a:p>
          <a:p>
            <a:r>
              <a:rPr lang="en-US" sz="1400" dirty="0" smtClean="0"/>
              <a:t>EDS descriptions of a variety of components and products are introduced.</a:t>
            </a:r>
          </a:p>
          <a:p>
            <a:endParaRPr lang="en-US" sz="1400" dirty="0" smtClean="0"/>
          </a:p>
          <a:p>
            <a:r>
              <a:rPr lang="en-US" sz="1400" dirty="0"/>
              <a:t>The interfaces of applications may be defined in EDSs.</a:t>
            </a:r>
          </a:p>
          <a:p>
            <a:pPr lvl="1"/>
            <a:r>
              <a:rPr lang="en-US" sz="1100" dirty="0"/>
              <a:t>to facilitate automated adaptation of applications to services,</a:t>
            </a:r>
          </a:p>
          <a:p>
            <a:pPr lvl="1"/>
            <a:r>
              <a:rPr lang="en-US" sz="1100" dirty="0"/>
              <a:t>Optionally, to facilitate adaptation of applications to applications.</a:t>
            </a:r>
          </a:p>
          <a:p>
            <a:endParaRPr lang="en-US" sz="1400" dirty="0" smtClean="0"/>
          </a:p>
          <a:p>
            <a:r>
              <a:rPr lang="en-US" sz="1400" dirty="0" smtClean="0"/>
              <a:t>For example, MTS</a:t>
            </a:r>
          </a:p>
          <a:p>
            <a:pPr lvl="1"/>
            <a:r>
              <a:rPr lang="en-US" sz="1100" dirty="0" smtClean="0"/>
              <a:t>can be replaced by a description of whatever subset of the AMS interface is appropriate for a specific mission.</a:t>
            </a:r>
          </a:p>
          <a:p>
            <a:pPr lvl="1"/>
            <a:r>
              <a:rPr lang="en-US" sz="1100" dirty="0" smtClean="0"/>
              <a:t>Any other messaging service may be described in EDS and used to replace MTS.</a:t>
            </a:r>
          </a:p>
          <a:p>
            <a:endParaRPr lang="en-US" sz="1400" dirty="0" smtClean="0"/>
          </a:p>
          <a:p>
            <a:r>
              <a:rPr lang="en-US" sz="1400" dirty="0" smtClean="0"/>
              <a:t>Time Access Service and File and Packet Store Service interfaces will be described by EDS essentially as they are defined now in their magenta books.</a:t>
            </a:r>
            <a:endParaRPr lang="en-US" sz="1400" dirty="0"/>
          </a:p>
        </p:txBody>
      </p:sp>
    </p:spTree>
    <p:extLst>
      <p:ext uri="{BB962C8B-B14F-4D97-AF65-F5344CB8AC3E}">
        <p14:creationId xmlns:p14="http://schemas.microsoft.com/office/powerpoint/2010/main" val="563895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View: EDS in Tool Chain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750" y="625435"/>
            <a:ext cx="8065050" cy="6014901"/>
          </a:xfrm>
        </p:spPr>
      </p:pic>
      <p:sp>
        <p:nvSpPr>
          <p:cNvPr id="5" name="Rectangle 4"/>
          <p:cNvSpPr/>
          <p:nvPr/>
        </p:nvSpPr>
        <p:spPr bwMode="auto">
          <a:xfrm>
            <a:off x="309045" y="663840"/>
            <a:ext cx="5645535" cy="30724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92608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49"/>
            <a:ext cx="7010400" cy="720725"/>
          </a:xfrm>
        </p:spPr>
        <p:txBody>
          <a:bodyPr/>
          <a:lstStyle/>
          <a:p>
            <a:r>
              <a:rPr lang="en-US" dirty="0" smtClean="0"/>
              <a:t>EDS used to drive Avionics and MCS Software adaptation</a:t>
            </a:r>
            <a:endParaRPr lang="en-US" dirty="0"/>
          </a:p>
        </p:txBody>
      </p:sp>
      <p:sp>
        <p:nvSpPr>
          <p:cNvPr id="4" name="Rectangle 27"/>
          <p:cNvSpPr>
            <a:spLocks noChangeArrowheads="1"/>
          </p:cNvSpPr>
          <p:nvPr/>
        </p:nvSpPr>
        <p:spPr bwMode="auto">
          <a:xfrm>
            <a:off x="5340028" y="3031610"/>
            <a:ext cx="3119112" cy="3546326"/>
          </a:xfrm>
          <a:prstGeom prst="rect">
            <a:avLst/>
          </a:prstGeom>
          <a:solidFill>
            <a:srgbClr val="98D0F1"/>
          </a:solidFill>
          <a:ln w="9525" algn="ctr">
            <a:solidFill>
              <a:srgbClr val="136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GB" sz="1000" dirty="0" smtClean="0">
              <a:solidFill>
                <a:srgbClr val="136798"/>
              </a:solidFill>
              <a:latin typeface="Tahoma" panose="020B0604030504040204" pitchFamily="34" charset="0"/>
            </a:endParaRPr>
          </a:p>
        </p:txBody>
      </p:sp>
      <p:sp>
        <p:nvSpPr>
          <p:cNvPr id="6" name="Rectangle 50"/>
          <p:cNvSpPr>
            <a:spLocks noChangeArrowheads="1"/>
          </p:cNvSpPr>
          <p:nvPr/>
        </p:nvSpPr>
        <p:spPr bwMode="auto">
          <a:xfrm>
            <a:off x="7413077" y="4938784"/>
            <a:ext cx="798513" cy="142875"/>
          </a:xfrm>
          <a:prstGeom prst="rect">
            <a:avLst/>
          </a:prstGeom>
          <a:solidFill>
            <a:srgbClr val="D8EDFA"/>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dirty="0" smtClean="0">
                <a:solidFill>
                  <a:srgbClr val="136798"/>
                </a:solidFill>
                <a:latin typeface="Tahoma" panose="020B0604030504040204" pitchFamily="34" charset="0"/>
              </a:rPr>
              <a:t>Thermal</a:t>
            </a:r>
          </a:p>
        </p:txBody>
      </p:sp>
      <p:sp>
        <p:nvSpPr>
          <p:cNvPr id="7" name="Rectangle 51"/>
          <p:cNvSpPr>
            <a:spLocks noChangeArrowheads="1"/>
          </p:cNvSpPr>
          <p:nvPr/>
        </p:nvSpPr>
        <p:spPr bwMode="auto">
          <a:xfrm>
            <a:off x="7406727" y="4706839"/>
            <a:ext cx="798513" cy="142875"/>
          </a:xfrm>
          <a:prstGeom prst="rect">
            <a:avLst/>
          </a:prstGeom>
          <a:solidFill>
            <a:srgbClr val="D8EDFA"/>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dirty="0" smtClean="0">
                <a:solidFill>
                  <a:srgbClr val="136798"/>
                </a:solidFill>
                <a:latin typeface="Tahoma" panose="020B0604030504040204" pitchFamily="34" charset="0"/>
              </a:rPr>
              <a:t>Power</a:t>
            </a:r>
          </a:p>
        </p:txBody>
      </p:sp>
      <p:sp>
        <p:nvSpPr>
          <p:cNvPr id="8" name="Rectangle 52"/>
          <p:cNvSpPr>
            <a:spLocks noChangeArrowheads="1"/>
          </p:cNvSpPr>
          <p:nvPr/>
        </p:nvSpPr>
        <p:spPr bwMode="auto">
          <a:xfrm>
            <a:off x="7419295" y="5170729"/>
            <a:ext cx="798512" cy="142875"/>
          </a:xfrm>
          <a:prstGeom prst="rect">
            <a:avLst/>
          </a:prstGeom>
          <a:solidFill>
            <a:srgbClr val="D8EDFA"/>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Mode mgmt</a:t>
            </a:r>
          </a:p>
        </p:txBody>
      </p:sp>
      <p:sp>
        <p:nvSpPr>
          <p:cNvPr id="9" name="Rectangle 53"/>
          <p:cNvSpPr>
            <a:spLocks noChangeArrowheads="1"/>
          </p:cNvSpPr>
          <p:nvPr/>
        </p:nvSpPr>
        <p:spPr bwMode="auto">
          <a:xfrm>
            <a:off x="7419295" y="5427236"/>
            <a:ext cx="798512" cy="142875"/>
          </a:xfrm>
          <a:prstGeom prst="rect">
            <a:avLst/>
          </a:prstGeom>
          <a:solidFill>
            <a:srgbClr val="D8EDFA"/>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FDIR</a:t>
            </a:r>
          </a:p>
        </p:txBody>
      </p:sp>
      <p:sp>
        <p:nvSpPr>
          <p:cNvPr id="10" name="Rectangle 54"/>
          <p:cNvSpPr>
            <a:spLocks noChangeArrowheads="1"/>
          </p:cNvSpPr>
          <p:nvPr/>
        </p:nvSpPr>
        <p:spPr bwMode="auto">
          <a:xfrm>
            <a:off x="7413077" y="4461251"/>
            <a:ext cx="792163" cy="142875"/>
          </a:xfrm>
          <a:prstGeom prst="rect">
            <a:avLst/>
          </a:prstGeom>
          <a:solidFill>
            <a:srgbClr val="D8EDFA"/>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AOCS</a:t>
            </a:r>
          </a:p>
        </p:txBody>
      </p:sp>
      <p:sp>
        <p:nvSpPr>
          <p:cNvPr id="11" name="Rectangle 55"/>
          <p:cNvSpPr>
            <a:spLocks noChangeArrowheads="1"/>
          </p:cNvSpPr>
          <p:nvPr/>
        </p:nvSpPr>
        <p:spPr bwMode="auto">
          <a:xfrm>
            <a:off x="7406454" y="3692107"/>
            <a:ext cx="792163" cy="142875"/>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MTL Services</a:t>
            </a:r>
          </a:p>
        </p:txBody>
      </p:sp>
      <p:sp>
        <p:nvSpPr>
          <p:cNvPr id="12" name="Rectangle 56"/>
          <p:cNvSpPr>
            <a:spLocks noChangeArrowheads="1"/>
          </p:cNvSpPr>
          <p:nvPr/>
        </p:nvSpPr>
        <p:spPr bwMode="auto">
          <a:xfrm>
            <a:off x="7406454" y="3404914"/>
            <a:ext cx="792163" cy="142875"/>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OBT Mgmt</a:t>
            </a:r>
          </a:p>
        </p:txBody>
      </p:sp>
      <p:sp>
        <p:nvSpPr>
          <p:cNvPr id="13" name="Rectangle 57"/>
          <p:cNvSpPr>
            <a:spLocks noChangeArrowheads="1"/>
          </p:cNvSpPr>
          <p:nvPr/>
        </p:nvSpPr>
        <p:spPr bwMode="auto">
          <a:xfrm>
            <a:off x="7406453" y="4199473"/>
            <a:ext cx="792163" cy="142875"/>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Context mgmt</a:t>
            </a:r>
          </a:p>
        </p:txBody>
      </p:sp>
      <p:sp>
        <p:nvSpPr>
          <p:cNvPr id="14" name="Rectangle 58"/>
          <p:cNvSpPr>
            <a:spLocks noChangeArrowheads="1"/>
          </p:cNvSpPr>
          <p:nvPr/>
        </p:nvSpPr>
        <p:spPr bwMode="auto">
          <a:xfrm>
            <a:off x="7406453" y="3953885"/>
            <a:ext cx="792163" cy="142875"/>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dirty="0" smtClean="0">
                <a:solidFill>
                  <a:srgbClr val="136798"/>
                </a:solidFill>
                <a:latin typeface="Tahoma" panose="020B0604030504040204" pitchFamily="34" charset="0"/>
              </a:rPr>
              <a:t>SSMM </a:t>
            </a:r>
            <a:r>
              <a:rPr lang="en-GB" sz="800" b="1" dirty="0" err="1" smtClean="0">
                <a:solidFill>
                  <a:srgbClr val="136798"/>
                </a:solidFill>
                <a:latin typeface="Tahoma" panose="020B0604030504040204" pitchFamily="34" charset="0"/>
              </a:rPr>
              <a:t>mgmt</a:t>
            </a:r>
            <a:endParaRPr lang="en-GB" sz="800" b="1" dirty="0" smtClean="0">
              <a:solidFill>
                <a:srgbClr val="136798"/>
              </a:solidFill>
              <a:latin typeface="Tahoma" panose="020B0604030504040204" pitchFamily="34" charset="0"/>
            </a:endParaRPr>
          </a:p>
        </p:txBody>
      </p:sp>
      <p:sp>
        <p:nvSpPr>
          <p:cNvPr id="15" name="Rectangle 59"/>
          <p:cNvSpPr>
            <a:spLocks noChangeArrowheads="1"/>
          </p:cNvSpPr>
          <p:nvPr/>
        </p:nvSpPr>
        <p:spPr bwMode="auto">
          <a:xfrm>
            <a:off x="7406455" y="3141245"/>
            <a:ext cx="792163" cy="142875"/>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dirty="0" smtClean="0">
                <a:solidFill>
                  <a:srgbClr val="136798"/>
                </a:solidFill>
                <a:latin typeface="Tahoma" panose="020B0604030504040204" pitchFamily="34" charset="0"/>
              </a:rPr>
              <a:t>TM TC</a:t>
            </a:r>
          </a:p>
        </p:txBody>
      </p:sp>
      <p:sp>
        <p:nvSpPr>
          <p:cNvPr id="19" name="Rectangle 18"/>
          <p:cNvSpPr>
            <a:spLocks noChangeArrowheads="1"/>
          </p:cNvSpPr>
          <p:nvPr/>
        </p:nvSpPr>
        <p:spPr bwMode="auto">
          <a:xfrm>
            <a:off x="250825" y="1140749"/>
            <a:ext cx="1944688" cy="4608512"/>
          </a:xfrm>
          <a:prstGeom prst="rect">
            <a:avLst/>
          </a:prstGeom>
          <a:solidFill>
            <a:srgbClr val="AAC9E9"/>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18000" tIns="18000" rIns="18000" bIns="18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smtClean="0">
                <a:ln>
                  <a:noFill/>
                </a:ln>
                <a:solidFill>
                  <a:srgbClr val="136798"/>
                </a:solidFill>
                <a:effectLst/>
                <a:uLnTx/>
                <a:uFillTx/>
                <a:latin typeface="Tahoma" panose="020B0604030504040204" pitchFamily="34" charset="0"/>
              </a:rPr>
              <a:t>Ground Segment</a:t>
            </a:r>
          </a:p>
        </p:txBody>
      </p:sp>
      <p:sp>
        <p:nvSpPr>
          <p:cNvPr id="20" name="Rectangle 19"/>
          <p:cNvSpPr>
            <a:spLocks noChangeArrowheads="1"/>
          </p:cNvSpPr>
          <p:nvPr/>
        </p:nvSpPr>
        <p:spPr bwMode="auto">
          <a:xfrm>
            <a:off x="323850" y="1501111"/>
            <a:ext cx="1800225" cy="3960813"/>
          </a:xfrm>
          <a:prstGeom prst="rect">
            <a:avLst/>
          </a:prstGeom>
          <a:solidFill>
            <a:srgbClr val="136798"/>
          </a:solidFill>
          <a:ln w="9525" algn="ctr">
            <a:solidFill>
              <a:srgbClr val="136798"/>
            </a:solidFill>
            <a:miter lim="800000"/>
            <a:headEnd/>
            <a:tailEnd/>
          </a:ln>
          <a:effectLst>
            <a:outerShdw dist="107763" dir="2700000" algn="ctr" rotWithShape="0">
              <a:srgbClr val="808080">
                <a:alpha val="50000"/>
              </a:srgbClr>
            </a:outerShdw>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smtClean="0">
                <a:ln>
                  <a:noFill/>
                </a:ln>
                <a:solidFill>
                  <a:srgbClr val="FFFFFF"/>
                </a:solidFill>
                <a:effectLst/>
                <a:uLnTx/>
                <a:uFillTx/>
                <a:latin typeface="Tahoma" panose="020B0604030504040204" pitchFamily="34" charset="0"/>
              </a:rPr>
              <a:t>MCS</a:t>
            </a:r>
          </a:p>
        </p:txBody>
      </p:sp>
      <p:sp>
        <p:nvSpPr>
          <p:cNvPr id="21" name="Rectangle 20"/>
          <p:cNvSpPr>
            <a:spLocks noChangeArrowheads="1"/>
          </p:cNvSpPr>
          <p:nvPr/>
        </p:nvSpPr>
        <p:spPr bwMode="auto">
          <a:xfrm>
            <a:off x="2484438" y="3301336"/>
            <a:ext cx="1873250" cy="2160588"/>
          </a:xfrm>
          <a:prstGeom prst="rect">
            <a:avLst/>
          </a:prstGeom>
          <a:solidFill>
            <a:srgbClr val="136798"/>
          </a:solidFill>
          <a:ln w="9525" algn="ctr">
            <a:solidFill>
              <a:srgbClr val="136798"/>
            </a:solidFill>
            <a:miter lim="800000"/>
            <a:headEnd/>
            <a:tailEnd/>
          </a:ln>
          <a:effectLst>
            <a:outerShdw dist="107763" dir="2700000" algn="ctr" rotWithShape="0">
              <a:srgbClr val="808080">
                <a:alpha val="50000"/>
              </a:srgbClr>
            </a:outerShdw>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FFFFFF"/>
                </a:solidFill>
                <a:effectLst/>
                <a:uLnTx/>
                <a:uFillTx/>
                <a:latin typeface="Tahoma" panose="020B0604030504040204" pitchFamily="34" charset="0"/>
              </a:rPr>
              <a:t>TM/TC Device</a:t>
            </a:r>
          </a:p>
        </p:txBody>
      </p:sp>
      <p:sp>
        <p:nvSpPr>
          <p:cNvPr id="22" name="Rectangle 21"/>
          <p:cNvSpPr>
            <a:spLocks noChangeArrowheads="1"/>
          </p:cNvSpPr>
          <p:nvPr/>
        </p:nvSpPr>
        <p:spPr bwMode="auto">
          <a:xfrm>
            <a:off x="395288" y="1861474"/>
            <a:ext cx="1655762" cy="720725"/>
          </a:xfrm>
          <a:prstGeom prst="rect">
            <a:avLst/>
          </a:prstGeom>
          <a:solidFill>
            <a:srgbClr val="98D0F1"/>
          </a:solidFill>
          <a:ln w="9525" algn="ctr">
            <a:solidFill>
              <a:srgbClr val="136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sz="1000" smtClean="0">
                <a:solidFill>
                  <a:srgbClr val="136798"/>
                </a:solidFill>
                <a:latin typeface="Tahoma" panose="020B0604030504040204" pitchFamily="34" charset="0"/>
              </a:rPr>
              <a:t>MO Applications</a:t>
            </a:r>
          </a:p>
        </p:txBody>
      </p:sp>
      <p:sp>
        <p:nvSpPr>
          <p:cNvPr id="23" name="Rectangle 22"/>
          <p:cNvSpPr>
            <a:spLocks noChangeArrowheads="1"/>
          </p:cNvSpPr>
          <p:nvPr/>
        </p:nvSpPr>
        <p:spPr bwMode="auto">
          <a:xfrm>
            <a:off x="2555875" y="4957099"/>
            <a:ext cx="792163" cy="360362"/>
          </a:xfrm>
          <a:prstGeom prst="rect">
            <a:avLst/>
          </a:prstGeom>
          <a:solidFill>
            <a:srgbClr val="F9E200"/>
          </a:solidFill>
          <a:ln w="9525" algn="ctr">
            <a:solidFill>
              <a:srgbClr val="DABB03"/>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smtClean="0">
                <a:solidFill>
                  <a:srgbClr val="000000"/>
                </a:solidFill>
                <a:latin typeface="Tahoma" panose="020B0604030504040204" pitchFamily="34" charset="0"/>
              </a:rPr>
              <a:t>Space Data Link</a:t>
            </a:r>
          </a:p>
          <a:p>
            <a:pPr algn="ctr"/>
            <a:r>
              <a:rPr lang="en-GB" sz="800" smtClean="0">
                <a:solidFill>
                  <a:srgbClr val="000000"/>
                </a:solidFill>
                <a:latin typeface="Tahoma" panose="020B0604030504040204" pitchFamily="34" charset="0"/>
              </a:rPr>
              <a:t>Protocols</a:t>
            </a:r>
          </a:p>
        </p:txBody>
      </p:sp>
      <p:sp>
        <p:nvSpPr>
          <p:cNvPr id="24" name="Rectangle 23"/>
          <p:cNvSpPr>
            <a:spLocks noChangeArrowheads="1"/>
          </p:cNvSpPr>
          <p:nvPr/>
        </p:nvSpPr>
        <p:spPr bwMode="auto">
          <a:xfrm>
            <a:off x="827088" y="4957099"/>
            <a:ext cx="792162" cy="360362"/>
          </a:xfrm>
          <a:prstGeom prst="rect">
            <a:avLst/>
          </a:prstGeom>
          <a:solidFill>
            <a:srgbClr val="F9E200"/>
          </a:solidFill>
          <a:ln w="9525" algn="ctr">
            <a:solidFill>
              <a:srgbClr val="DABB03"/>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smtClean="0">
                <a:solidFill>
                  <a:srgbClr val="000000"/>
                </a:solidFill>
                <a:latin typeface="Tahoma" panose="020B0604030504040204" pitchFamily="34" charset="0"/>
              </a:rPr>
              <a:t>Space Data Link</a:t>
            </a:r>
          </a:p>
          <a:p>
            <a:pPr algn="ctr"/>
            <a:r>
              <a:rPr lang="en-GB" sz="800" smtClean="0">
                <a:solidFill>
                  <a:srgbClr val="000000"/>
                </a:solidFill>
                <a:latin typeface="Tahoma" panose="020B0604030504040204" pitchFamily="34" charset="0"/>
              </a:rPr>
              <a:t>Protocols</a:t>
            </a:r>
          </a:p>
        </p:txBody>
      </p:sp>
      <p:sp>
        <p:nvSpPr>
          <p:cNvPr id="25" name="Rectangle 24"/>
          <p:cNvSpPr>
            <a:spLocks noChangeArrowheads="1"/>
          </p:cNvSpPr>
          <p:nvPr/>
        </p:nvSpPr>
        <p:spPr bwMode="auto">
          <a:xfrm>
            <a:off x="3492500" y="4957099"/>
            <a:ext cx="792163" cy="360362"/>
          </a:xfrm>
          <a:prstGeom prst="rect">
            <a:avLst/>
          </a:prstGeom>
          <a:solidFill>
            <a:srgbClr val="319B1F"/>
          </a:solidFill>
          <a:ln w="9525" algn="ctr">
            <a:solidFill>
              <a:srgbClr val="18660C"/>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dirty="0" err="1" smtClean="0">
                <a:solidFill>
                  <a:srgbClr val="FFFFFF"/>
                </a:solidFill>
                <a:latin typeface="Tahoma" panose="020B0604030504040204" pitchFamily="34" charset="0"/>
              </a:rPr>
              <a:t>Subnetwork</a:t>
            </a:r>
            <a:endParaRPr lang="en-GB" sz="800" dirty="0" smtClean="0">
              <a:solidFill>
                <a:srgbClr val="FFFFFF"/>
              </a:solidFill>
              <a:latin typeface="Tahoma" panose="020B0604030504040204" pitchFamily="34" charset="0"/>
            </a:endParaRPr>
          </a:p>
          <a:p>
            <a:pPr algn="ctr"/>
            <a:r>
              <a:rPr lang="en-GB" sz="800" dirty="0" smtClean="0">
                <a:solidFill>
                  <a:srgbClr val="FFFFFF"/>
                </a:solidFill>
                <a:latin typeface="Tahoma" panose="020B0604030504040204" pitchFamily="34" charset="0"/>
              </a:rPr>
              <a:t>Packet</a:t>
            </a:r>
          </a:p>
          <a:p>
            <a:pPr algn="ctr"/>
            <a:r>
              <a:rPr lang="en-GB" sz="800" dirty="0" smtClean="0">
                <a:solidFill>
                  <a:srgbClr val="FFFFFF"/>
                </a:solidFill>
                <a:latin typeface="Tahoma" panose="020B0604030504040204" pitchFamily="34" charset="0"/>
              </a:rPr>
              <a:t>Service</a:t>
            </a:r>
          </a:p>
        </p:txBody>
      </p:sp>
      <p:sp>
        <p:nvSpPr>
          <p:cNvPr id="26" name="Rectangle 25"/>
          <p:cNvSpPr>
            <a:spLocks noChangeArrowheads="1"/>
          </p:cNvSpPr>
          <p:nvPr/>
        </p:nvSpPr>
        <p:spPr bwMode="auto">
          <a:xfrm>
            <a:off x="2555875" y="3877599"/>
            <a:ext cx="1728788" cy="360362"/>
          </a:xfrm>
          <a:prstGeom prst="rect">
            <a:avLst/>
          </a:prstGeom>
          <a:solidFill>
            <a:srgbClr val="F9E200"/>
          </a:solidFill>
          <a:ln w="9525" algn="ctr">
            <a:solidFill>
              <a:srgbClr val="DABB03"/>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smtClean="0">
                <a:solidFill>
                  <a:srgbClr val="000000"/>
                </a:solidFill>
                <a:latin typeface="Tahoma" panose="020B0604030504040204" pitchFamily="34" charset="0"/>
              </a:rPr>
              <a:t>CCSDS Packet Router</a:t>
            </a:r>
          </a:p>
        </p:txBody>
      </p:sp>
      <p:sp>
        <p:nvSpPr>
          <p:cNvPr id="27" name="Rectangle 26"/>
          <p:cNvSpPr>
            <a:spLocks noChangeArrowheads="1"/>
          </p:cNvSpPr>
          <p:nvPr/>
        </p:nvSpPr>
        <p:spPr bwMode="auto">
          <a:xfrm>
            <a:off x="835820" y="3970931"/>
            <a:ext cx="792162" cy="720725"/>
          </a:xfrm>
          <a:prstGeom prst="rect">
            <a:avLst/>
          </a:prstGeom>
          <a:solidFill>
            <a:srgbClr val="F9E200"/>
          </a:solidFill>
          <a:ln w="9525" algn="ctr">
            <a:solidFill>
              <a:srgbClr val="DABB03"/>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dirty="0" smtClean="0">
                <a:solidFill>
                  <a:srgbClr val="000000"/>
                </a:solidFill>
                <a:latin typeface="Tahoma" panose="020B0604030504040204" pitchFamily="34" charset="0"/>
              </a:rPr>
              <a:t>Space Network</a:t>
            </a:r>
          </a:p>
          <a:p>
            <a:pPr algn="ctr"/>
            <a:r>
              <a:rPr lang="en-GB" sz="800" dirty="0" smtClean="0">
                <a:solidFill>
                  <a:srgbClr val="000000"/>
                </a:solidFill>
                <a:latin typeface="Tahoma" panose="020B0604030504040204" pitchFamily="34" charset="0"/>
              </a:rPr>
              <a:t>Protocols</a:t>
            </a:r>
          </a:p>
          <a:p>
            <a:pPr algn="ctr"/>
            <a:r>
              <a:rPr lang="en-GB" sz="800" dirty="0" smtClean="0">
                <a:solidFill>
                  <a:srgbClr val="000000"/>
                </a:solidFill>
                <a:latin typeface="Tahoma" panose="020B0604030504040204" pitchFamily="34" charset="0"/>
              </a:rPr>
              <a:t>(e.g. Space</a:t>
            </a:r>
          </a:p>
          <a:p>
            <a:pPr algn="ctr"/>
            <a:r>
              <a:rPr lang="en-GB" sz="800" dirty="0" smtClean="0">
                <a:solidFill>
                  <a:srgbClr val="000000"/>
                </a:solidFill>
                <a:latin typeface="Tahoma" panose="020B0604030504040204" pitchFamily="34" charset="0"/>
              </a:rPr>
              <a:t>Packet)</a:t>
            </a:r>
          </a:p>
        </p:txBody>
      </p:sp>
      <p:cxnSp>
        <p:nvCxnSpPr>
          <p:cNvPr id="28" name="AutoShape 31"/>
          <p:cNvCxnSpPr>
            <a:cxnSpLocks noChangeShapeType="1"/>
            <a:stCxn id="34" idx="2"/>
            <a:endCxn id="49" idx="0"/>
          </p:cNvCxnSpPr>
          <p:nvPr/>
        </p:nvCxnSpPr>
        <p:spPr bwMode="auto">
          <a:xfrm flipH="1">
            <a:off x="1209722" y="3085436"/>
            <a:ext cx="13447" cy="242846"/>
          </a:xfrm>
          <a:prstGeom prst="straightConnector1">
            <a:avLst/>
          </a:prstGeom>
          <a:noFill/>
          <a:ln w="9525">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AutoShape 32"/>
          <p:cNvCxnSpPr>
            <a:cxnSpLocks noChangeShapeType="1"/>
            <a:stCxn id="27" idx="2"/>
            <a:endCxn id="24" idx="0"/>
          </p:cNvCxnSpPr>
          <p:nvPr/>
        </p:nvCxnSpPr>
        <p:spPr bwMode="auto">
          <a:xfrm flipH="1">
            <a:off x="1223169" y="4691656"/>
            <a:ext cx="8732" cy="265443"/>
          </a:xfrm>
          <a:prstGeom prst="straightConnector1">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Line 37"/>
          <p:cNvSpPr>
            <a:spLocks noChangeShapeType="1"/>
          </p:cNvSpPr>
          <p:nvPr/>
        </p:nvSpPr>
        <p:spPr bwMode="auto">
          <a:xfrm>
            <a:off x="3883025" y="4237961"/>
            <a:ext cx="3175" cy="719138"/>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18000" tIns="18000" rIns="18000" bIns="18000" anchor="ctr"/>
          <a:lstStyle/>
          <a:p>
            <a:pPr algn="ctr">
              <a:spcBef>
                <a:spcPct val="50000"/>
              </a:spcBef>
            </a:pPr>
            <a:endParaRPr lang="en-US" sz="1200" b="1" smtClean="0">
              <a:solidFill>
                <a:srgbClr val="136798"/>
              </a:solidFill>
              <a:latin typeface="Tahoma" panose="020B0604030504040204" pitchFamily="34" charset="0"/>
            </a:endParaRPr>
          </a:p>
        </p:txBody>
      </p:sp>
      <p:sp>
        <p:nvSpPr>
          <p:cNvPr id="31" name="Line 38"/>
          <p:cNvSpPr>
            <a:spLocks noChangeShapeType="1"/>
          </p:cNvSpPr>
          <p:nvPr/>
        </p:nvSpPr>
        <p:spPr bwMode="auto">
          <a:xfrm flipH="1">
            <a:off x="2954338" y="4234786"/>
            <a:ext cx="7937" cy="722313"/>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18000" tIns="18000" rIns="18000" bIns="18000" anchor="ctr"/>
          <a:lstStyle/>
          <a:p>
            <a:pPr algn="ctr">
              <a:spcBef>
                <a:spcPct val="50000"/>
              </a:spcBef>
            </a:pPr>
            <a:endParaRPr lang="en-US" sz="1200" b="1" smtClean="0">
              <a:solidFill>
                <a:srgbClr val="136798"/>
              </a:solidFill>
              <a:latin typeface="Tahoma" panose="020B0604030504040204" pitchFamily="34" charset="0"/>
            </a:endParaRPr>
          </a:p>
        </p:txBody>
      </p:sp>
      <p:sp>
        <p:nvSpPr>
          <p:cNvPr id="32" name="Freeform 45"/>
          <p:cNvSpPr>
            <a:spLocks/>
          </p:cNvSpPr>
          <p:nvPr/>
        </p:nvSpPr>
        <p:spPr bwMode="auto">
          <a:xfrm>
            <a:off x="1211263" y="5317461"/>
            <a:ext cx="1738312" cy="663575"/>
          </a:xfrm>
          <a:custGeom>
            <a:avLst/>
            <a:gdLst>
              <a:gd name="T0" fmla="*/ 1092 w 1092"/>
              <a:gd name="T1" fmla="*/ 0 h 420"/>
              <a:gd name="T2" fmla="*/ 1092 w 1092"/>
              <a:gd name="T3" fmla="*/ 420 h 420"/>
              <a:gd name="T4" fmla="*/ 0 w 1092"/>
              <a:gd name="T5" fmla="*/ 420 h 420"/>
              <a:gd name="T6" fmla="*/ 0 w 1092"/>
              <a:gd name="T7" fmla="*/ 6 h 420"/>
            </a:gdLst>
            <a:ahLst/>
            <a:cxnLst>
              <a:cxn ang="0">
                <a:pos x="T0" y="T1"/>
              </a:cxn>
              <a:cxn ang="0">
                <a:pos x="T2" y="T3"/>
              </a:cxn>
              <a:cxn ang="0">
                <a:pos x="T4" y="T5"/>
              </a:cxn>
              <a:cxn ang="0">
                <a:pos x="T6" y="T7"/>
              </a:cxn>
            </a:cxnLst>
            <a:rect l="0" t="0" r="r" b="b"/>
            <a:pathLst>
              <a:path w="1092" h="420">
                <a:moveTo>
                  <a:pt x="1092" y="0"/>
                </a:moveTo>
                <a:lnTo>
                  <a:pt x="1092" y="420"/>
                </a:lnTo>
                <a:lnTo>
                  <a:pt x="0" y="420"/>
                </a:lnTo>
                <a:lnTo>
                  <a:pt x="0" y="6"/>
                </a:lnTo>
              </a:path>
            </a:pathLst>
          </a:custGeom>
          <a:noFill/>
          <a:ln w="25400" cap="flat" cmpd="sng">
            <a:solidFill>
              <a:srgbClr val="FF330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18000" tIns="18000" rIns="18000" bIns="18000" anchor="ctr"/>
          <a:lstStyle/>
          <a:p>
            <a:pPr algn="ctr">
              <a:spcBef>
                <a:spcPct val="50000"/>
              </a:spcBef>
            </a:pPr>
            <a:endParaRPr lang="en-US" sz="1200" b="1" smtClean="0">
              <a:solidFill>
                <a:srgbClr val="136798"/>
              </a:solidFill>
              <a:latin typeface="Tahoma" panose="020B0604030504040204" pitchFamily="34" charset="0"/>
            </a:endParaRPr>
          </a:p>
        </p:txBody>
      </p:sp>
      <p:sp>
        <p:nvSpPr>
          <p:cNvPr id="33" name="Text Box 46"/>
          <p:cNvSpPr txBox="1">
            <a:spLocks noChangeArrowheads="1"/>
          </p:cNvSpPr>
          <p:nvPr/>
        </p:nvSpPr>
        <p:spPr bwMode="auto">
          <a:xfrm>
            <a:off x="1692275" y="5749261"/>
            <a:ext cx="855663" cy="217488"/>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18000" tIns="18000" rIns="18000" bIns="18000">
            <a:spAutoFit/>
          </a:bodyPr>
          <a:lstStyle/>
          <a:p>
            <a:pPr algn="ctr">
              <a:spcBef>
                <a:spcPct val="50000"/>
              </a:spcBef>
            </a:pPr>
            <a:r>
              <a:rPr lang="en-GB" sz="1200" b="1" smtClean="0">
                <a:solidFill>
                  <a:srgbClr val="136798"/>
                </a:solidFill>
                <a:latin typeface="Tahoma" panose="020B0604030504040204" pitchFamily="34" charset="0"/>
              </a:rPr>
              <a:t>Space Link</a:t>
            </a:r>
          </a:p>
        </p:txBody>
      </p:sp>
      <p:sp>
        <p:nvSpPr>
          <p:cNvPr id="34" name="Rectangle 60"/>
          <p:cNvSpPr>
            <a:spLocks noChangeArrowheads="1"/>
          </p:cNvSpPr>
          <p:nvPr/>
        </p:nvSpPr>
        <p:spPr bwMode="auto">
          <a:xfrm>
            <a:off x="395288" y="2796511"/>
            <a:ext cx="1655762" cy="288925"/>
          </a:xfrm>
          <a:prstGeom prst="rect">
            <a:avLst/>
          </a:prstGeom>
          <a:solidFill>
            <a:srgbClr val="98D0F1"/>
          </a:solidFill>
          <a:ln w="9525" algn="ctr">
            <a:solidFill>
              <a:srgbClr val="13679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000" i="1" smtClean="0">
                <a:solidFill>
                  <a:srgbClr val="136798"/>
                </a:solidFill>
                <a:latin typeface="Tahoma" panose="020B0604030504040204" pitchFamily="34" charset="0"/>
              </a:rPr>
              <a:t>Message Abstraction Layer</a:t>
            </a:r>
          </a:p>
        </p:txBody>
      </p:sp>
      <p:cxnSp>
        <p:nvCxnSpPr>
          <p:cNvPr id="35" name="AutoShape 61"/>
          <p:cNvCxnSpPr>
            <a:cxnSpLocks noChangeShapeType="1"/>
            <a:stCxn id="22" idx="2"/>
            <a:endCxn id="34" idx="0"/>
          </p:cNvCxnSpPr>
          <p:nvPr/>
        </p:nvCxnSpPr>
        <p:spPr bwMode="auto">
          <a:xfrm>
            <a:off x="1223963" y="2582199"/>
            <a:ext cx="0" cy="214312"/>
          </a:xfrm>
          <a:prstGeom prst="straightConnector1">
            <a:avLst/>
          </a:prstGeom>
          <a:noFill/>
          <a:ln w="9525">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Rectangle 77"/>
          <p:cNvSpPr>
            <a:spLocks noChangeArrowheads="1"/>
          </p:cNvSpPr>
          <p:nvPr/>
        </p:nvSpPr>
        <p:spPr bwMode="auto">
          <a:xfrm>
            <a:off x="468313" y="2364711"/>
            <a:ext cx="719137" cy="144463"/>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a:t>
            </a:r>
          </a:p>
        </p:txBody>
      </p:sp>
      <p:sp>
        <p:nvSpPr>
          <p:cNvPr id="38" name="Rectangle 78"/>
          <p:cNvSpPr>
            <a:spLocks noChangeArrowheads="1"/>
          </p:cNvSpPr>
          <p:nvPr/>
        </p:nvSpPr>
        <p:spPr bwMode="auto">
          <a:xfrm>
            <a:off x="468313" y="2148811"/>
            <a:ext cx="719137" cy="144463"/>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smtClean="0">
                <a:solidFill>
                  <a:srgbClr val="136798"/>
                </a:solidFill>
                <a:latin typeface="Tahoma" panose="020B0604030504040204" pitchFamily="34" charset="0"/>
              </a:rPr>
              <a:t>TM TC</a:t>
            </a:r>
          </a:p>
        </p:txBody>
      </p:sp>
      <p:sp>
        <p:nvSpPr>
          <p:cNvPr id="39" name="Rectangle 79"/>
          <p:cNvSpPr>
            <a:spLocks noChangeArrowheads="1"/>
          </p:cNvSpPr>
          <p:nvPr/>
        </p:nvSpPr>
        <p:spPr bwMode="auto">
          <a:xfrm>
            <a:off x="1258888" y="2364711"/>
            <a:ext cx="720725" cy="144463"/>
          </a:xfrm>
          <a:prstGeom prst="rect">
            <a:avLst/>
          </a:prstGeom>
          <a:solidFill>
            <a:srgbClr val="D8EDFA"/>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smtClean="0">
                <a:ln>
                  <a:noFill/>
                </a:ln>
                <a:solidFill>
                  <a:srgbClr val="136798"/>
                </a:solidFill>
                <a:effectLst/>
                <a:uLnTx/>
                <a:uFillTx/>
                <a:latin typeface="Tahoma" panose="020B0604030504040204" pitchFamily="34" charset="0"/>
              </a:rPr>
              <a:t>…</a:t>
            </a:r>
          </a:p>
        </p:txBody>
      </p:sp>
      <p:sp>
        <p:nvSpPr>
          <p:cNvPr id="40" name="Rectangle 80"/>
          <p:cNvSpPr>
            <a:spLocks noChangeArrowheads="1"/>
          </p:cNvSpPr>
          <p:nvPr/>
        </p:nvSpPr>
        <p:spPr bwMode="auto">
          <a:xfrm>
            <a:off x="1258888" y="2148811"/>
            <a:ext cx="720725" cy="144463"/>
          </a:xfrm>
          <a:prstGeom prst="rect">
            <a:avLst/>
          </a:prstGeom>
          <a:solidFill>
            <a:srgbClr val="D8EDFA"/>
          </a:solidFill>
          <a:ln w="9525" algn="ctr">
            <a:solidFill>
              <a:srgbClr val="136798"/>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smtClean="0">
                <a:ln>
                  <a:noFill/>
                </a:ln>
                <a:solidFill>
                  <a:srgbClr val="136798"/>
                </a:solidFill>
                <a:effectLst/>
                <a:uLnTx/>
                <a:uFillTx/>
                <a:latin typeface="Tahoma" panose="020B0604030504040204" pitchFamily="34" charset="0"/>
              </a:rPr>
              <a:t>Power</a:t>
            </a:r>
          </a:p>
        </p:txBody>
      </p:sp>
      <p:sp>
        <p:nvSpPr>
          <p:cNvPr id="41" name="Flowchart: Punched Tape 40"/>
          <p:cNvSpPr/>
          <p:nvPr/>
        </p:nvSpPr>
        <p:spPr>
          <a:xfrm>
            <a:off x="6836433" y="1493571"/>
            <a:ext cx="1005449" cy="73580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SOIS EDS</a:t>
            </a:r>
          </a:p>
          <a:p>
            <a:pPr algn="ctr"/>
            <a:r>
              <a:rPr lang="en-US" sz="1200" dirty="0">
                <a:solidFill>
                  <a:schemeClr val="tx1"/>
                </a:solidFill>
              </a:rPr>
              <a:t>XML File(s)</a:t>
            </a:r>
          </a:p>
        </p:txBody>
      </p:sp>
      <p:sp>
        <p:nvSpPr>
          <p:cNvPr id="42" name="TextBox 41"/>
          <p:cNvSpPr txBox="1"/>
          <p:nvPr/>
        </p:nvSpPr>
        <p:spPr>
          <a:xfrm>
            <a:off x="5807266" y="702245"/>
            <a:ext cx="2921009" cy="707886"/>
          </a:xfrm>
          <a:prstGeom prst="rect">
            <a:avLst/>
          </a:prstGeom>
          <a:noFill/>
        </p:spPr>
        <p:txBody>
          <a:bodyPr wrap="square" rtlCol="0">
            <a:spAutoFit/>
          </a:bodyPr>
          <a:lstStyle/>
          <a:p>
            <a:pPr algn="ctr"/>
            <a:r>
              <a:rPr lang="en-US" sz="2000" smtClean="0"/>
              <a:t>Onboard component &amp; interface </a:t>
            </a:r>
            <a:r>
              <a:rPr lang="en-US" sz="2000" dirty="0" smtClean="0"/>
              <a:t>definitions</a:t>
            </a:r>
            <a:endParaRPr lang="en-US" sz="2000" dirty="0"/>
          </a:p>
        </p:txBody>
      </p:sp>
      <p:cxnSp>
        <p:nvCxnSpPr>
          <p:cNvPr id="44" name="Straight Arrow Connector 43"/>
          <p:cNvCxnSpPr>
            <a:endCxn id="50" idx="3"/>
          </p:cNvCxnSpPr>
          <p:nvPr/>
        </p:nvCxnSpPr>
        <p:spPr bwMode="auto">
          <a:xfrm flipH="1">
            <a:off x="4462023" y="1894561"/>
            <a:ext cx="2360986" cy="6213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Straight Arrow Connector 45"/>
          <p:cNvCxnSpPr>
            <a:endCxn id="4" idx="1"/>
          </p:cNvCxnSpPr>
          <p:nvPr/>
        </p:nvCxnSpPr>
        <p:spPr bwMode="auto">
          <a:xfrm flipV="1">
            <a:off x="4284663" y="4804773"/>
            <a:ext cx="1055365" cy="34304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2" name="Rectangle 51"/>
          <p:cNvSpPr>
            <a:spLocks noChangeArrowheads="1"/>
          </p:cNvSpPr>
          <p:nvPr/>
        </p:nvSpPr>
        <p:spPr bwMode="auto">
          <a:xfrm>
            <a:off x="5352728" y="4627210"/>
            <a:ext cx="609600" cy="360362"/>
          </a:xfrm>
          <a:prstGeom prst="rect">
            <a:avLst/>
          </a:prstGeom>
          <a:solidFill>
            <a:schemeClr val="bg2">
              <a:lumMod val="40000"/>
              <a:lumOff val="60000"/>
            </a:schemeClr>
          </a:solidFill>
          <a:ln w="9525" algn="ctr">
            <a:solidFill>
              <a:srgbClr val="18660C"/>
            </a:solidFill>
            <a:miter lim="800000"/>
            <a:headEnd/>
            <a:tailEnd/>
          </a:ln>
          <a:effectLst/>
          <a:extLst/>
        </p:spPr>
        <p:txBody>
          <a:bodyPr wrap="none" anchor="ctr"/>
          <a:lstStyle/>
          <a:p>
            <a:pPr algn="ctr"/>
            <a:r>
              <a:rPr lang="en-GB" sz="800" dirty="0" smtClean="0">
                <a:latin typeface="Tahoma" panose="020B0604030504040204" pitchFamily="34" charset="0"/>
              </a:rPr>
              <a:t>Message</a:t>
            </a:r>
          </a:p>
          <a:p>
            <a:pPr algn="ctr"/>
            <a:r>
              <a:rPr lang="en-GB" sz="800" dirty="0" smtClean="0">
                <a:latin typeface="Tahoma" panose="020B0604030504040204" pitchFamily="34" charset="0"/>
              </a:rPr>
              <a:t>Service</a:t>
            </a:r>
          </a:p>
        </p:txBody>
      </p:sp>
      <p:cxnSp>
        <p:nvCxnSpPr>
          <p:cNvPr id="56" name="Straight Arrow Connector 55"/>
          <p:cNvCxnSpPr>
            <a:endCxn id="50" idx="0"/>
          </p:cNvCxnSpPr>
          <p:nvPr/>
        </p:nvCxnSpPr>
        <p:spPr bwMode="auto">
          <a:xfrm flipH="1">
            <a:off x="3540985" y="1601022"/>
            <a:ext cx="282625" cy="60484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0" name="Straight Arrow Connector 59"/>
          <p:cNvCxnSpPr/>
          <p:nvPr/>
        </p:nvCxnSpPr>
        <p:spPr bwMode="auto">
          <a:xfrm flipH="1">
            <a:off x="1639492" y="2837847"/>
            <a:ext cx="1638130" cy="69725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7" name="Flowchart: Punched Tape 46"/>
          <p:cNvSpPr/>
          <p:nvPr/>
        </p:nvSpPr>
        <p:spPr>
          <a:xfrm>
            <a:off x="2833210" y="854980"/>
            <a:ext cx="2043590" cy="87551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Spacecraft Configuration</a:t>
            </a:r>
          </a:p>
          <a:p>
            <a:pPr algn="ctr"/>
            <a:r>
              <a:rPr lang="en-US" sz="1200" dirty="0" smtClean="0">
                <a:solidFill>
                  <a:schemeClr val="tx1"/>
                </a:solidFill>
              </a:rPr>
              <a:t>Mission database (XTCE)</a:t>
            </a:r>
            <a:endParaRPr lang="en-US" sz="1200" dirty="0">
              <a:solidFill>
                <a:schemeClr val="tx1"/>
              </a:solidFill>
            </a:endParaRPr>
          </a:p>
        </p:txBody>
      </p:sp>
      <p:sp>
        <p:nvSpPr>
          <p:cNvPr id="49" name="Rectangle 48"/>
          <p:cNvSpPr>
            <a:spLocks noChangeArrowheads="1"/>
          </p:cNvSpPr>
          <p:nvPr/>
        </p:nvSpPr>
        <p:spPr bwMode="auto">
          <a:xfrm>
            <a:off x="813641" y="3328282"/>
            <a:ext cx="792162" cy="377206"/>
          </a:xfrm>
          <a:prstGeom prst="rect">
            <a:avLst/>
          </a:prstGeom>
          <a:solidFill>
            <a:srgbClr val="F9E200"/>
          </a:solidFill>
          <a:ln w="9525" algn="ctr">
            <a:solidFill>
              <a:srgbClr val="DABB03"/>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dirty="0" smtClean="0">
                <a:solidFill>
                  <a:srgbClr val="000000"/>
                </a:solidFill>
                <a:latin typeface="Tahoma" panose="020B0604030504040204" pitchFamily="34" charset="0"/>
              </a:rPr>
              <a:t>Translator/</a:t>
            </a:r>
          </a:p>
          <a:p>
            <a:pPr algn="ctr"/>
            <a:r>
              <a:rPr lang="en-GB" sz="800" dirty="0" smtClean="0">
                <a:solidFill>
                  <a:srgbClr val="000000"/>
                </a:solidFill>
                <a:latin typeface="Tahoma" panose="020B0604030504040204" pitchFamily="34" charset="0"/>
              </a:rPr>
              <a:t>Formatter</a:t>
            </a:r>
          </a:p>
        </p:txBody>
      </p:sp>
      <p:sp>
        <p:nvSpPr>
          <p:cNvPr id="50" name="Rectangle 49"/>
          <p:cNvSpPr/>
          <p:nvPr/>
        </p:nvSpPr>
        <p:spPr bwMode="auto">
          <a:xfrm>
            <a:off x="2619947" y="2205868"/>
            <a:ext cx="1842076" cy="62009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Code</a:t>
            </a:r>
          </a:p>
          <a:p>
            <a:pPr marL="0" marR="0" indent="0" algn="ctr" defTabSz="914400" rtl="0" eaLnBrk="0" fontAlgn="base" latinLnBrk="0" hangingPunct="0">
              <a:lnSpc>
                <a:spcPct val="100000"/>
              </a:lnSpc>
              <a:spcBef>
                <a:spcPct val="0"/>
              </a:spcBef>
              <a:spcAft>
                <a:spcPct val="0"/>
              </a:spcAft>
              <a:buClrTx/>
              <a:buSzTx/>
              <a:buFontTx/>
              <a:buNone/>
              <a:tabLst/>
            </a:pPr>
            <a:r>
              <a:rPr lang="en-US" dirty="0"/>
              <a:t>Generation tools</a:t>
            </a:r>
          </a:p>
        </p:txBody>
      </p:sp>
      <p:cxnSp>
        <p:nvCxnSpPr>
          <p:cNvPr id="54" name="AutoShape 31"/>
          <p:cNvCxnSpPr>
            <a:cxnSpLocks noChangeShapeType="1"/>
            <a:stCxn id="49" idx="2"/>
            <a:endCxn id="27" idx="0"/>
          </p:cNvCxnSpPr>
          <p:nvPr/>
        </p:nvCxnSpPr>
        <p:spPr bwMode="auto">
          <a:xfrm>
            <a:off x="1209722" y="3705488"/>
            <a:ext cx="22179" cy="265443"/>
          </a:xfrm>
          <a:prstGeom prst="straightConnector1">
            <a:avLst/>
          </a:prstGeom>
          <a:noFill/>
          <a:ln w="9525">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4" name="TextBox 63"/>
          <p:cNvSpPr txBox="1"/>
          <p:nvPr/>
        </p:nvSpPr>
        <p:spPr>
          <a:xfrm>
            <a:off x="5682312" y="2410138"/>
            <a:ext cx="2281394" cy="584775"/>
          </a:xfrm>
          <a:prstGeom prst="rect">
            <a:avLst/>
          </a:prstGeom>
          <a:noFill/>
        </p:spPr>
        <p:txBody>
          <a:bodyPr wrap="none" rtlCol="0">
            <a:spAutoFit/>
          </a:bodyPr>
          <a:lstStyle/>
          <a:p>
            <a:r>
              <a:rPr lang="en-US" sz="1600" dirty="0" smtClean="0"/>
              <a:t>Avionics and Software</a:t>
            </a:r>
          </a:p>
          <a:p>
            <a:r>
              <a:rPr lang="en-US" sz="1600" dirty="0" smtClean="0"/>
              <a:t>Architecture Independent</a:t>
            </a:r>
            <a:endParaRPr lang="en-US" sz="1600" dirty="0"/>
          </a:p>
        </p:txBody>
      </p:sp>
      <p:sp>
        <p:nvSpPr>
          <p:cNvPr id="65" name="TextBox 64"/>
          <p:cNvSpPr txBox="1"/>
          <p:nvPr/>
        </p:nvSpPr>
        <p:spPr>
          <a:xfrm>
            <a:off x="5491929" y="3058048"/>
            <a:ext cx="674672" cy="954107"/>
          </a:xfrm>
          <a:prstGeom prst="rect">
            <a:avLst/>
          </a:prstGeom>
          <a:noFill/>
        </p:spPr>
        <p:txBody>
          <a:bodyPr wrap="none" rtlCol="0">
            <a:spAutoFit/>
          </a:bodyPr>
          <a:lstStyle/>
          <a:p>
            <a:r>
              <a:rPr lang="en-US" sz="1400" dirty="0" smtClean="0"/>
              <a:t>PUS,</a:t>
            </a:r>
          </a:p>
          <a:p>
            <a:r>
              <a:rPr lang="en-US" sz="1400" dirty="0" err="1" smtClean="0"/>
              <a:t>cFS</a:t>
            </a:r>
            <a:r>
              <a:rPr lang="en-US" sz="1400" dirty="0" smtClean="0"/>
              <a:t>,</a:t>
            </a:r>
          </a:p>
          <a:p>
            <a:r>
              <a:rPr lang="en-US" sz="1400" dirty="0" smtClean="0"/>
              <a:t>CAST,</a:t>
            </a:r>
          </a:p>
          <a:p>
            <a:r>
              <a:rPr lang="en-US" sz="1400" dirty="0" smtClean="0"/>
              <a:t>…</a:t>
            </a:r>
          </a:p>
        </p:txBody>
      </p:sp>
      <p:sp>
        <p:nvSpPr>
          <p:cNvPr id="57" name="Rectangle 73"/>
          <p:cNvSpPr>
            <a:spLocks noChangeArrowheads="1"/>
          </p:cNvSpPr>
          <p:nvPr/>
        </p:nvSpPr>
        <p:spPr bwMode="auto">
          <a:xfrm>
            <a:off x="6166601" y="5779800"/>
            <a:ext cx="481264" cy="523029"/>
          </a:xfrm>
          <a:prstGeom prst="rect">
            <a:avLst/>
          </a:prstGeom>
          <a:solidFill>
            <a:schemeClr val="bg2">
              <a:lumMod val="40000"/>
              <a:lumOff val="60000"/>
            </a:schemeClr>
          </a:solidFill>
          <a:ln w="9525" algn="ctr">
            <a:solidFill>
              <a:srgbClr val="18660C"/>
            </a:solidFill>
            <a:miter lim="800000"/>
            <a:headEnd/>
            <a:tailEnd/>
          </a:ln>
          <a:effectLst/>
          <a:extLst/>
        </p:spPr>
        <p:txBody>
          <a:bodyPr wrap="none" anchor="ctr"/>
          <a:lstStyle/>
          <a:p>
            <a:pPr algn="ctr"/>
            <a:r>
              <a:rPr lang="en-GB" sz="700" dirty="0">
                <a:latin typeface="Tahoma" panose="020B0604030504040204" pitchFamily="34" charset="0"/>
              </a:rPr>
              <a:t>File and</a:t>
            </a:r>
          </a:p>
          <a:p>
            <a:pPr algn="ctr"/>
            <a:r>
              <a:rPr lang="en-GB" sz="700" dirty="0">
                <a:latin typeface="Tahoma" panose="020B0604030504040204" pitchFamily="34" charset="0"/>
              </a:rPr>
              <a:t>Packet Store</a:t>
            </a:r>
          </a:p>
          <a:p>
            <a:pPr algn="ctr"/>
            <a:r>
              <a:rPr lang="en-GB" sz="700" dirty="0">
                <a:latin typeface="Tahoma" panose="020B0604030504040204" pitchFamily="34" charset="0"/>
              </a:rPr>
              <a:t>Services</a:t>
            </a:r>
          </a:p>
        </p:txBody>
      </p:sp>
      <p:sp>
        <p:nvSpPr>
          <p:cNvPr id="58" name="Rectangle 74"/>
          <p:cNvSpPr>
            <a:spLocks noChangeArrowheads="1"/>
          </p:cNvSpPr>
          <p:nvPr/>
        </p:nvSpPr>
        <p:spPr bwMode="auto">
          <a:xfrm>
            <a:off x="6700946" y="5779800"/>
            <a:ext cx="480085" cy="523029"/>
          </a:xfrm>
          <a:prstGeom prst="rect">
            <a:avLst/>
          </a:prstGeom>
          <a:solidFill>
            <a:schemeClr val="bg2">
              <a:lumMod val="40000"/>
              <a:lumOff val="60000"/>
            </a:schemeClr>
          </a:solidFill>
          <a:ln w="9525" algn="ctr">
            <a:solidFill>
              <a:srgbClr val="18660C"/>
            </a:solidFill>
            <a:miter lim="800000"/>
            <a:headEnd/>
            <a:tailEnd/>
          </a:ln>
          <a:effectLst/>
          <a:extLst/>
        </p:spPr>
        <p:txBody>
          <a:bodyPr wrap="none" anchor="ctr"/>
          <a:lstStyle/>
          <a:p>
            <a:pPr algn="ctr"/>
            <a:r>
              <a:rPr lang="en-GB" sz="700">
                <a:latin typeface="Tahoma" panose="020B0604030504040204" pitchFamily="34" charset="0"/>
              </a:rPr>
              <a:t>Command</a:t>
            </a:r>
          </a:p>
          <a:p>
            <a:pPr algn="ctr"/>
            <a:r>
              <a:rPr lang="en-GB" sz="700">
                <a:latin typeface="Tahoma" panose="020B0604030504040204" pitchFamily="34" charset="0"/>
              </a:rPr>
              <a:t>and Data</a:t>
            </a:r>
          </a:p>
          <a:p>
            <a:pPr algn="ctr"/>
            <a:r>
              <a:rPr lang="en-GB" sz="700">
                <a:latin typeface="Tahoma" panose="020B0604030504040204" pitchFamily="34" charset="0"/>
              </a:rPr>
              <a:t>Acquisition</a:t>
            </a:r>
          </a:p>
          <a:p>
            <a:pPr algn="ctr"/>
            <a:r>
              <a:rPr lang="en-GB" sz="700">
                <a:latin typeface="Tahoma" panose="020B0604030504040204" pitchFamily="34" charset="0"/>
              </a:rPr>
              <a:t>Services</a:t>
            </a:r>
          </a:p>
        </p:txBody>
      </p:sp>
      <p:sp>
        <p:nvSpPr>
          <p:cNvPr id="61" name="Rectangle 76"/>
          <p:cNvSpPr>
            <a:spLocks noChangeArrowheads="1"/>
          </p:cNvSpPr>
          <p:nvPr/>
        </p:nvSpPr>
        <p:spPr bwMode="auto">
          <a:xfrm>
            <a:off x="7771995" y="5779800"/>
            <a:ext cx="481264" cy="523029"/>
          </a:xfrm>
          <a:prstGeom prst="rect">
            <a:avLst/>
          </a:prstGeom>
          <a:solidFill>
            <a:schemeClr val="bg2">
              <a:lumMod val="40000"/>
              <a:lumOff val="60000"/>
            </a:schemeClr>
          </a:solidFill>
          <a:ln w="9525" algn="ctr">
            <a:solidFill>
              <a:srgbClr val="18660C"/>
            </a:solidFill>
            <a:miter lim="800000"/>
            <a:headEnd/>
            <a:tailEnd/>
          </a:ln>
          <a:effectLst/>
          <a:extLst/>
        </p:spPr>
        <p:txBody>
          <a:bodyPr wrap="none" anchor="ctr"/>
          <a:lstStyle/>
          <a:p>
            <a:pPr algn="ctr"/>
            <a:r>
              <a:rPr lang="en-GB" sz="700">
                <a:latin typeface="Tahoma" panose="020B0604030504040204" pitchFamily="34" charset="0"/>
              </a:rPr>
              <a:t>Device</a:t>
            </a:r>
          </a:p>
          <a:p>
            <a:pPr algn="ctr"/>
            <a:r>
              <a:rPr lang="en-GB" sz="700">
                <a:latin typeface="Tahoma" panose="020B0604030504040204" pitchFamily="34" charset="0"/>
              </a:rPr>
              <a:t>Enumeration</a:t>
            </a:r>
          </a:p>
          <a:p>
            <a:pPr algn="ctr"/>
            <a:r>
              <a:rPr lang="en-GB" sz="700">
                <a:latin typeface="Tahoma" panose="020B0604030504040204" pitchFamily="34" charset="0"/>
              </a:rPr>
              <a:t>Service</a:t>
            </a:r>
          </a:p>
        </p:txBody>
      </p:sp>
      <p:sp>
        <p:nvSpPr>
          <p:cNvPr id="17" name="TextBox 16"/>
          <p:cNvSpPr txBox="1"/>
          <p:nvPr/>
        </p:nvSpPr>
        <p:spPr>
          <a:xfrm>
            <a:off x="4617812" y="4772068"/>
            <a:ext cx="542136" cy="415498"/>
          </a:xfrm>
          <a:prstGeom prst="rect">
            <a:avLst/>
          </a:prstGeom>
          <a:noFill/>
        </p:spPr>
        <p:txBody>
          <a:bodyPr wrap="none" rtlCol="0">
            <a:spAutoFit/>
          </a:bodyPr>
          <a:lstStyle/>
          <a:p>
            <a:r>
              <a:rPr lang="en-US" sz="1050" dirty="0" smtClean="0"/>
              <a:t>Space</a:t>
            </a:r>
          </a:p>
          <a:p>
            <a:r>
              <a:rPr lang="en-US" sz="1050" dirty="0" smtClean="0"/>
              <a:t>Packet</a:t>
            </a:r>
            <a:endParaRPr lang="en-US" sz="1050" dirty="0"/>
          </a:p>
        </p:txBody>
      </p:sp>
      <p:sp>
        <p:nvSpPr>
          <p:cNvPr id="66" name="Rectangle 56"/>
          <p:cNvSpPr>
            <a:spLocks noChangeArrowheads="1"/>
          </p:cNvSpPr>
          <p:nvPr/>
        </p:nvSpPr>
        <p:spPr bwMode="auto">
          <a:xfrm>
            <a:off x="6520198" y="3994545"/>
            <a:ext cx="747573" cy="314107"/>
          </a:xfrm>
          <a:prstGeom prst="rect">
            <a:avLst/>
          </a:prstGeom>
          <a:solidFill>
            <a:srgbClr val="D8EDFA"/>
          </a:solidFill>
          <a:ln w="9525" algn="ctr">
            <a:solidFill>
              <a:srgbClr val="FF3300"/>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r>
              <a:rPr lang="en-GB" sz="800" b="1" dirty="0" smtClean="0">
                <a:solidFill>
                  <a:srgbClr val="136798"/>
                </a:solidFill>
                <a:latin typeface="Tahoma" panose="020B0604030504040204" pitchFamily="34" charset="0"/>
              </a:rPr>
              <a:t>Scripting/</a:t>
            </a:r>
          </a:p>
          <a:p>
            <a:pPr algn="ctr"/>
            <a:r>
              <a:rPr lang="en-GB" sz="800" b="1" dirty="0" smtClean="0">
                <a:solidFill>
                  <a:srgbClr val="136798"/>
                </a:solidFill>
                <a:latin typeface="Tahoma" panose="020B0604030504040204" pitchFamily="34" charset="0"/>
              </a:rPr>
              <a:t>OBCP</a:t>
            </a:r>
          </a:p>
        </p:txBody>
      </p:sp>
      <p:sp>
        <p:nvSpPr>
          <p:cNvPr id="67" name="TextBox 66"/>
          <p:cNvSpPr txBox="1"/>
          <p:nvPr/>
        </p:nvSpPr>
        <p:spPr>
          <a:xfrm>
            <a:off x="204155" y="6018204"/>
            <a:ext cx="3791770" cy="523220"/>
          </a:xfrm>
          <a:prstGeom prst="rect">
            <a:avLst/>
          </a:prstGeom>
          <a:noFill/>
        </p:spPr>
        <p:txBody>
          <a:bodyPr wrap="square" rtlCol="0">
            <a:spAutoFit/>
          </a:bodyPr>
          <a:lstStyle/>
          <a:p>
            <a:r>
              <a:rPr lang="en-US" sz="1400" dirty="0" smtClean="0"/>
              <a:t>Avionics and Software Architecture is independent of MO and SOIS architecture</a:t>
            </a:r>
            <a:endParaRPr lang="en-US" sz="1400" dirty="0"/>
          </a:p>
        </p:txBody>
      </p:sp>
      <p:cxnSp>
        <p:nvCxnSpPr>
          <p:cNvPr id="68" name="Straight Arrow Connector 67"/>
          <p:cNvCxnSpPr/>
          <p:nvPr/>
        </p:nvCxnSpPr>
        <p:spPr bwMode="auto">
          <a:xfrm>
            <a:off x="4617812" y="2691736"/>
            <a:ext cx="2083134" cy="1302809"/>
          </a:xfrm>
          <a:prstGeom prst="straightConnector1">
            <a:avLst/>
          </a:prstGeom>
          <a:solidFill>
            <a:schemeClr val="accent1"/>
          </a:solidFill>
          <a:ln w="12700" cap="flat" cmpd="sng" algn="ctr">
            <a:solidFill>
              <a:schemeClr val="tx1"/>
            </a:solidFill>
            <a:prstDash val="dash"/>
            <a:round/>
            <a:headEnd type="none" w="sm" len="sm"/>
            <a:tailEnd type="triangle"/>
          </a:ln>
          <a:effectLst/>
        </p:spPr>
      </p:cxnSp>
    </p:spTree>
    <p:extLst>
      <p:ext uri="{BB962C8B-B14F-4D97-AF65-F5344CB8AC3E}">
        <p14:creationId xmlns:p14="http://schemas.microsoft.com/office/powerpoint/2010/main" val="185946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10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2" presetClass="entr" presetSubtype="1"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up)">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par>
                          <p:cTn id="75" fill="hold">
                            <p:stCondLst>
                              <p:cond delay="500"/>
                            </p:stCondLst>
                            <p:childTnLst>
                              <p:par>
                                <p:cTn id="76" presetID="22" presetClass="entr" presetSubtype="1"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up)">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2" grpId="0" animBg="1"/>
      <p:bldP spid="34" grpId="0" animBg="1"/>
      <p:bldP spid="37" grpId="0" animBg="1"/>
      <p:bldP spid="38" grpId="0" animBg="1"/>
      <p:bldP spid="39" grpId="0" animBg="1"/>
      <p:bldP spid="40" grpId="0" animBg="1"/>
      <p:bldP spid="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02" y="113813"/>
            <a:ext cx="7272932" cy="759125"/>
          </a:xfrm>
        </p:spPr>
        <p:txBody>
          <a:bodyPr/>
          <a:lstStyle/>
          <a:p>
            <a:r>
              <a:rPr lang="en-US" sz="2000" dirty="0">
                <a:solidFill>
                  <a:schemeClr val="tx1"/>
                </a:solidFill>
                <a:latin typeface="Arial" charset="0"/>
                <a:ea typeface="ＭＳ Ｐゴシック" charset="-128"/>
                <a:cs typeface="ＭＳ Ｐゴシック" charset="-128"/>
              </a:rPr>
              <a:t>SEA SA WG: </a:t>
            </a:r>
            <a:r>
              <a:rPr lang="en-US" sz="2000" dirty="0" smtClean="0">
                <a:solidFill>
                  <a:schemeClr val="tx1"/>
                </a:solidFill>
                <a:latin typeface="Arial" charset="0"/>
                <a:ea typeface="ＭＳ Ｐゴシック" charset="-128"/>
                <a:cs typeface="ＭＳ Ｐゴシック" charset="-128"/>
              </a:rPr>
              <a:t>Initial </a:t>
            </a:r>
            <a:r>
              <a:rPr lang="en-GB" sz="2000" dirty="0" smtClean="0">
                <a:solidFill>
                  <a:schemeClr val="tx1"/>
                </a:solidFill>
                <a:latin typeface="Arial" charset="0"/>
                <a:ea typeface="ＭＳ Ｐゴシック" charset="-128"/>
                <a:cs typeface="ＭＳ Ｐゴシック" charset="-128"/>
              </a:rPr>
              <a:t>MOIMS / SOIS Deployment: MOIMS MO services on ground</a:t>
            </a:r>
            <a:endParaRPr lang="en-US" sz="2000" dirty="0"/>
          </a:p>
        </p:txBody>
      </p:sp>
      <p:sp>
        <p:nvSpPr>
          <p:cNvPr id="66" name="Cube 65"/>
          <p:cNvSpPr/>
          <p:nvPr/>
        </p:nvSpPr>
        <p:spPr bwMode="auto">
          <a:xfrm>
            <a:off x="299316" y="1892800"/>
            <a:ext cx="3379640" cy="3379640"/>
          </a:xfrm>
          <a:prstGeom prst="cube">
            <a:avLst>
              <a:gd name="adj" fmla="val 6951"/>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Oval 66"/>
          <p:cNvSpPr/>
          <p:nvPr/>
        </p:nvSpPr>
        <p:spPr>
          <a:xfrm>
            <a:off x="2666474" y="3966670"/>
            <a:ext cx="681011" cy="353604"/>
          </a:xfrm>
          <a:prstGeom prst="ellipse">
            <a:avLst/>
          </a:prstGeom>
          <a:gradFill>
            <a:gsLst>
              <a:gs pos="0">
                <a:schemeClr val="accent1">
                  <a:lumMod val="5000"/>
                  <a:lumOff val="95000"/>
                </a:schemeClr>
              </a:gs>
              <a:gs pos="74000">
                <a:schemeClr val="accent2">
                  <a:lumMod val="40000"/>
                  <a:lumOff val="60000"/>
                </a:schemeClr>
              </a:gs>
              <a:gs pos="83000">
                <a:schemeClr val="accent2">
                  <a:lumMod val="40000"/>
                  <a:lumOff val="60000"/>
                </a:schemeClr>
              </a:gs>
              <a:gs pos="100000">
                <a:schemeClr val="accent2">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err="1">
                <a:solidFill>
                  <a:schemeClr val="tx1"/>
                </a:solidFill>
              </a:rPr>
              <a:t>Synchron-ization</a:t>
            </a:r>
            <a:endParaRPr lang="en-US" sz="900" dirty="0">
              <a:solidFill>
                <a:schemeClr val="tx1"/>
              </a:solidFill>
            </a:endParaRPr>
          </a:p>
        </p:txBody>
      </p:sp>
      <p:sp>
        <p:nvSpPr>
          <p:cNvPr id="68" name="Oval 67"/>
          <p:cNvSpPr/>
          <p:nvPr/>
        </p:nvSpPr>
        <p:spPr>
          <a:xfrm>
            <a:off x="543698" y="3966670"/>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Memory Access</a:t>
            </a:r>
          </a:p>
        </p:txBody>
      </p:sp>
      <p:sp>
        <p:nvSpPr>
          <p:cNvPr id="69" name="Oval 68"/>
          <p:cNvSpPr/>
          <p:nvPr/>
        </p:nvSpPr>
        <p:spPr>
          <a:xfrm>
            <a:off x="1605086" y="3966670"/>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Packet</a:t>
            </a:r>
          </a:p>
        </p:txBody>
      </p:sp>
      <p:sp>
        <p:nvSpPr>
          <p:cNvPr id="70" name="Oval 69"/>
          <p:cNvSpPr/>
          <p:nvPr/>
        </p:nvSpPr>
        <p:spPr>
          <a:xfrm>
            <a:off x="1055206" y="2235631"/>
            <a:ext cx="1699595" cy="345812"/>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bg1"/>
                </a:solidFill>
              </a:rPr>
              <a:t>Other “Be-spoke</a:t>
            </a:r>
            <a:r>
              <a:rPr lang="en-US" sz="900" dirty="0" smtClean="0">
                <a:solidFill>
                  <a:schemeClr val="bg1"/>
                </a:solidFill>
              </a:rPr>
              <a:t>” Applications</a:t>
            </a:r>
            <a:endParaRPr lang="en-US" sz="900" dirty="0">
              <a:solidFill>
                <a:schemeClr val="bg1"/>
              </a:solidFill>
            </a:endParaRPr>
          </a:p>
        </p:txBody>
      </p:sp>
      <p:sp>
        <p:nvSpPr>
          <p:cNvPr id="73" name="Rectangle 72"/>
          <p:cNvSpPr/>
          <p:nvPr/>
        </p:nvSpPr>
        <p:spPr>
          <a:xfrm>
            <a:off x="968065" y="4435690"/>
            <a:ext cx="1955051" cy="211118"/>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Datalink Convergence</a:t>
            </a:r>
            <a:endParaRPr lang="en-US" sz="1000" dirty="0">
              <a:solidFill>
                <a:schemeClr val="tx1"/>
              </a:solidFill>
            </a:endParaRPr>
          </a:p>
        </p:txBody>
      </p:sp>
      <p:sp>
        <p:nvSpPr>
          <p:cNvPr id="74" name="Rectangle 73"/>
          <p:cNvSpPr/>
          <p:nvPr/>
        </p:nvSpPr>
        <p:spPr>
          <a:xfrm>
            <a:off x="668147" y="4790271"/>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SpaceWire</a:t>
            </a:r>
            <a:endParaRPr lang="en-US" sz="1000" dirty="0">
              <a:solidFill>
                <a:schemeClr val="tx1"/>
              </a:solidFill>
            </a:endParaRPr>
          </a:p>
        </p:txBody>
      </p:sp>
      <p:sp>
        <p:nvSpPr>
          <p:cNvPr id="75" name="Rectangle 74"/>
          <p:cNvSpPr/>
          <p:nvPr/>
        </p:nvSpPr>
        <p:spPr>
          <a:xfrm>
            <a:off x="1605086" y="4790270"/>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Mil Bus</a:t>
            </a:r>
            <a:endParaRPr lang="en-US" sz="1000" dirty="0">
              <a:solidFill>
                <a:schemeClr val="tx1"/>
              </a:solidFill>
            </a:endParaRPr>
          </a:p>
        </p:txBody>
      </p:sp>
      <p:sp>
        <p:nvSpPr>
          <p:cNvPr id="76" name="Rectangle 75"/>
          <p:cNvSpPr/>
          <p:nvPr/>
        </p:nvSpPr>
        <p:spPr>
          <a:xfrm>
            <a:off x="2542025" y="4790269"/>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Can </a:t>
            </a:r>
            <a:r>
              <a:rPr lang="is-IS" sz="1000" dirty="0" smtClean="0">
                <a:solidFill>
                  <a:schemeClr val="tx1"/>
                </a:solidFill>
              </a:rPr>
              <a:t>…</a:t>
            </a:r>
            <a:endParaRPr lang="en-US" sz="1000" dirty="0">
              <a:solidFill>
                <a:schemeClr val="tx1"/>
              </a:solidFill>
            </a:endParaRPr>
          </a:p>
        </p:txBody>
      </p:sp>
      <p:sp>
        <p:nvSpPr>
          <p:cNvPr id="77" name="Cube 76"/>
          <p:cNvSpPr/>
          <p:nvPr/>
        </p:nvSpPr>
        <p:spPr bwMode="auto">
          <a:xfrm>
            <a:off x="3970119" y="2947996"/>
            <a:ext cx="1101146" cy="2094014"/>
          </a:xfrm>
          <a:prstGeom prst="cube">
            <a:avLst>
              <a:gd name="adj" fmla="val 9698"/>
            </a:avLst>
          </a:prstGeom>
          <a:solidFill>
            <a:srgbClr val="FF99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800" b="1" i="0" u="none" strike="noStrike" cap="none" normalizeH="0" baseline="0" dirty="0" smtClean="0">
                <a:ln>
                  <a:noFill/>
                </a:ln>
                <a:solidFill>
                  <a:schemeClr val="tx1"/>
                </a:solidFill>
                <a:effectLst/>
                <a:latin typeface="Arial" charset="0"/>
              </a:rPr>
              <a:t>ESLT</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400" dirty="0" smtClean="0"/>
              <a:t>(Ground Station)</a:t>
            </a:r>
            <a:endParaRPr kumimoji="0" lang="en-US" sz="1400" b="1" i="0" u="none" strike="noStrike" cap="none" normalizeH="0" baseline="0" dirty="0" smtClean="0">
              <a:ln>
                <a:noFill/>
              </a:ln>
              <a:solidFill>
                <a:schemeClr val="tx1"/>
              </a:solidFill>
              <a:effectLst/>
            </a:endParaRPr>
          </a:p>
        </p:txBody>
      </p:sp>
      <p:sp>
        <p:nvSpPr>
          <p:cNvPr id="79" name="Rectangle 78"/>
          <p:cNvSpPr/>
          <p:nvPr/>
        </p:nvSpPr>
        <p:spPr>
          <a:xfrm>
            <a:off x="1288491" y="1871225"/>
            <a:ext cx="1233030" cy="313932"/>
          </a:xfrm>
          <a:prstGeom prst="rect">
            <a:avLst/>
          </a:prstGeom>
        </p:spPr>
        <p:txBody>
          <a:bodyPr wrap="none">
            <a:spAutoFit/>
          </a:bodyPr>
          <a:lstStyle/>
          <a:p>
            <a:pPr algn="ctr" eaLnBrk="0" hangingPunct="0">
              <a:lnSpc>
                <a:spcPct val="90000"/>
              </a:lnSpc>
              <a:spcAft>
                <a:spcPct val="10000"/>
              </a:spcAft>
              <a:buSzPct val="125000"/>
            </a:pPr>
            <a:r>
              <a:rPr lang="en-US" smtClean="0"/>
              <a:t>Spacecraft</a:t>
            </a:r>
            <a:endParaRPr lang="en-US" dirty="0"/>
          </a:p>
        </p:txBody>
      </p:sp>
      <p:cxnSp>
        <p:nvCxnSpPr>
          <p:cNvPr id="81" name="Straight Connector 80"/>
          <p:cNvCxnSpPr/>
          <p:nvPr/>
        </p:nvCxnSpPr>
        <p:spPr bwMode="auto">
          <a:xfrm>
            <a:off x="4956050" y="4661774"/>
            <a:ext cx="5139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82" name="Freeform 81"/>
          <p:cNvSpPr/>
          <p:nvPr/>
        </p:nvSpPr>
        <p:spPr bwMode="auto">
          <a:xfrm flipH="1">
            <a:off x="3405377" y="3900819"/>
            <a:ext cx="571700" cy="838910"/>
          </a:xfrm>
          <a:custGeom>
            <a:avLst/>
            <a:gdLst>
              <a:gd name="connsiteX0" fmla="*/ 0 w 432487"/>
              <a:gd name="connsiteY0" fmla="*/ 815546 h 815546"/>
              <a:gd name="connsiteX1" fmla="*/ 333633 w 432487"/>
              <a:gd name="connsiteY1" fmla="*/ 358346 h 815546"/>
              <a:gd name="connsiteX2" fmla="*/ 123568 w 432487"/>
              <a:gd name="connsiteY2" fmla="*/ 420130 h 815546"/>
              <a:gd name="connsiteX3" fmla="*/ 123568 w 432487"/>
              <a:gd name="connsiteY3" fmla="*/ 420130 h 815546"/>
              <a:gd name="connsiteX4" fmla="*/ 234779 w 432487"/>
              <a:gd name="connsiteY4" fmla="*/ 321276 h 815546"/>
              <a:gd name="connsiteX5" fmla="*/ 308919 w 432487"/>
              <a:gd name="connsiteY5" fmla="*/ 210065 h 815546"/>
              <a:gd name="connsiteX6" fmla="*/ 333633 w 432487"/>
              <a:gd name="connsiteY6" fmla="*/ 172995 h 815546"/>
              <a:gd name="connsiteX7" fmla="*/ 370703 w 432487"/>
              <a:gd name="connsiteY7" fmla="*/ 98854 h 815546"/>
              <a:gd name="connsiteX8" fmla="*/ 383060 w 432487"/>
              <a:gd name="connsiteY8" fmla="*/ 61784 h 815546"/>
              <a:gd name="connsiteX9" fmla="*/ 432487 w 432487"/>
              <a:gd name="connsiteY9" fmla="*/ 0 h 815546"/>
              <a:gd name="connsiteX10" fmla="*/ 432487 w 432487"/>
              <a:gd name="connsiteY10" fmla="*/ 0 h 81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487" h="815546">
                <a:moveTo>
                  <a:pt x="0" y="815546"/>
                </a:moveTo>
                <a:lnTo>
                  <a:pt x="333633" y="358346"/>
                </a:lnTo>
                <a:lnTo>
                  <a:pt x="123568" y="420130"/>
                </a:lnTo>
                <a:lnTo>
                  <a:pt x="123568" y="420130"/>
                </a:lnTo>
                <a:cubicBezTo>
                  <a:pt x="160638" y="387179"/>
                  <a:pt x="201964" y="358467"/>
                  <a:pt x="234779" y="321276"/>
                </a:cubicBezTo>
                <a:cubicBezTo>
                  <a:pt x="264256" y="287869"/>
                  <a:pt x="284206" y="247135"/>
                  <a:pt x="308919" y="210065"/>
                </a:cubicBezTo>
                <a:lnTo>
                  <a:pt x="333633" y="172995"/>
                </a:lnTo>
                <a:cubicBezTo>
                  <a:pt x="364687" y="79826"/>
                  <a:pt x="322799" y="194659"/>
                  <a:pt x="370703" y="98854"/>
                </a:cubicBezTo>
                <a:cubicBezTo>
                  <a:pt x="376528" y="87204"/>
                  <a:pt x="377235" y="73434"/>
                  <a:pt x="383060" y="61784"/>
                </a:cubicBezTo>
                <a:cubicBezTo>
                  <a:pt x="398648" y="30607"/>
                  <a:pt x="409500" y="22987"/>
                  <a:pt x="432487" y="0"/>
                </a:cubicBezTo>
                <a:lnTo>
                  <a:pt x="432487" y="0"/>
                </a:ln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Oval 82"/>
          <p:cNvSpPr/>
          <p:nvPr/>
        </p:nvSpPr>
        <p:spPr>
          <a:xfrm>
            <a:off x="2707824" y="3382636"/>
            <a:ext cx="681011" cy="3536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TT&amp;C</a:t>
            </a:r>
            <a:endParaRPr lang="en-US" sz="900" dirty="0">
              <a:solidFill>
                <a:schemeClr val="tx1"/>
              </a:solidFill>
            </a:endParaRPr>
          </a:p>
        </p:txBody>
      </p:sp>
      <p:sp>
        <p:nvSpPr>
          <p:cNvPr id="84" name="Oval 83"/>
          <p:cNvSpPr/>
          <p:nvPr/>
        </p:nvSpPr>
        <p:spPr>
          <a:xfrm>
            <a:off x="1202639" y="3373925"/>
            <a:ext cx="681011" cy="353604"/>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Exec</a:t>
            </a:r>
            <a:endParaRPr lang="en-US" sz="900" dirty="0">
              <a:solidFill>
                <a:schemeClr val="tx1"/>
              </a:solidFill>
            </a:endParaRPr>
          </a:p>
        </p:txBody>
      </p:sp>
      <p:sp>
        <p:nvSpPr>
          <p:cNvPr id="85" name="Oval 84"/>
          <p:cNvSpPr/>
          <p:nvPr/>
        </p:nvSpPr>
        <p:spPr>
          <a:xfrm>
            <a:off x="404719" y="3368167"/>
            <a:ext cx="681011" cy="353604"/>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Data </a:t>
            </a:r>
            <a:r>
              <a:rPr lang="en-US" sz="900" dirty="0" err="1" smtClean="0">
                <a:solidFill>
                  <a:schemeClr val="tx1"/>
                </a:solidFill>
              </a:rPr>
              <a:t>Mgmt</a:t>
            </a:r>
            <a:endParaRPr lang="en-US" sz="900" dirty="0">
              <a:solidFill>
                <a:schemeClr val="tx1"/>
              </a:solidFill>
            </a:endParaRPr>
          </a:p>
        </p:txBody>
      </p:sp>
      <p:sp>
        <p:nvSpPr>
          <p:cNvPr id="88" name="Oval 87"/>
          <p:cNvSpPr/>
          <p:nvPr/>
        </p:nvSpPr>
        <p:spPr>
          <a:xfrm>
            <a:off x="1961010" y="3382636"/>
            <a:ext cx="681011" cy="353604"/>
          </a:xfrm>
          <a:prstGeom prst="ellipse">
            <a:avLst/>
          </a:prstGeom>
          <a:solidFill>
            <a:srgbClr val="CB7D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GNC</a:t>
            </a:r>
            <a:endParaRPr lang="en-US" sz="900" dirty="0">
              <a:solidFill>
                <a:schemeClr val="tx1"/>
              </a:solidFill>
            </a:endParaRPr>
          </a:p>
        </p:txBody>
      </p:sp>
      <p:sp>
        <p:nvSpPr>
          <p:cNvPr id="80" name="Cube 79"/>
          <p:cNvSpPr/>
          <p:nvPr/>
        </p:nvSpPr>
        <p:spPr bwMode="auto">
          <a:xfrm>
            <a:off x="5427736" y="1753706"/>
            <a:ext cx="3379640" cy="3149210"/>
          </a:xfrm>
          <a:prstGeom prst="cube">
            <a:avLst>
              <a:gd name="adj" fmla="val 695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89" name="Group 88"/>
          <p:cNvGrpSpPr/>
          <p:nvPr/>
        </p:nvGrpSpPr>
        <p:grpSpPr>
          <a:xfrm>
            <a:off x="5528153" y="2080226"/>
            <a:ext cx="2969138" cy="2355464"/>
            <a:chOff x="1684787" y="1175145"/>
            <a:chExt cx="5747203" cy="3812135"/>
          </a:xfrm>
        </p:grpSpPr>
        <p:sp>
          <p:nvSpPr>
            <p:cNvPr id="90"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Navigation &amp; Timing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1"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Planning &amp; Scheduling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2" name="Oval 91"/>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Control</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3" name="Oval 92"/>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4" name="Oval 93"/>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Preparation</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95" name="Straight Connector 94"/>
            <p:cNvCxnSpPr>
              <a:stCxn id="95" idx="5"/>
              <a:endCxn id="94"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6" name="Straight Connector 95"/>
            <p:cNvCxnSpPr>
              <a:stCxn id="95" idx="3"/>
              <a:endCxn id="96"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7" name="Straight Connector 96"/>
            <p:cNvCxnSpPr>
              <a:stCxn id="96" idx="6"/>
              <a:endCxn id="94"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stCxn id="98" idx="6"/>
              <a:endCxn id="99"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9" name="Straight Connector 98"/>
            <p:cNvCxnSpPr>
              <a:stCxn id="94" idx="2"/>
              <a:endCxn id="98"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0" name="Straight Connector 99"/>
            <p:cNvCxnSpPr>
              <a:stCxn id="96" idx="5"/>
              <a:endCxn id="98"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1" name="Straight Connector 100"/>
            <p:cNvCxnSpPr>
              <a:stCxn id="95" idx="4"/>
              <a:endCxn id="98"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2" name="Straight Connector 101"/>
            <p:cNvCxnSpPr>
              <a:endCxn id="99" idx="0"/>
            </p:cNvCxnSpPr>
            <p:nvPr/>
          </p:nvCxnSpPr>
          <p:spPr bwMode="auto">
            <a:xfrm>
              <a:off x="4556349" y="1796237"/>
              <a:ext cx="1523329" cy="10336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Straight Connector 102"/>
            <p:cNvCxnSpPr>
              <a:stCxn id="94" idx="0"/>
              <a:endCxn id="142" idx="4"/>
            </p:cNvCxnSpPr>
            <p:nvPr/>
          </p:nvCxnSpPr>
          <p:spPr bwMode="auto">
            <a:xfrm flipV="1">
              <a:off x="5968237" y="3212968"/>
              <a:ext cx="787597" cy="115213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4" name="Rectangle 103"/>
            <p:cNvSpPr/>
            <p:nvPr/>
          </p:nvSpPr>
          <p:spPr bwMode="auto">
            <a:xfrm>
              <a:off x="5748755" y="2320382"/>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2892759" y="4103757"/>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6" name="Rectangle 105"/>
            <p:cNvSpPr/>
            <p:nvPr/>
          </p:nvSpPr>
          <p:spPr bwMode="auto">
            <a:xfrm>
              <a:off x="4396331" y="4604192"/>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7" name="Rectangle 106"/>
            <p:cNvSpPr/>
            <p:nvPr/>
          </p:nvSpPr>
          <p:spPr bwMode="auto">
            <a:xfrm>
              <a:off x="3450748" y="2755218"/>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4571793" y="2055112"/>
              <a:ext cx="350926" cy="345304"/>
            </a:xfrm>
            <a:prstGeom prst="rect">
              <a:avLst/>
            </a:prstGeom>
            <a:solidFill>
              <a:srgbClr val="4F81BD"/>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5155035" y="1895650"/>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10" name="Rectangle 109"/>
            <p:cNvSpPr/>
            <p:nvPr/>
          </p:nvSpPr>
          <p:spPr bwMode="auto">
            <a:xfrm>
              <a:off x="5333170" y="2746698"/>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11" name="Rectangle 110"/>
            <p:cNvSpPr/>
            <p:nvPr/>
          </p:nvSpPr>
          <p:spPr bwMode="auto">
            <a:xfrm>
              <a:off x="3944969" y="4098769"/>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12" name="Rectangle 111"/>
            <p:cNvSpPr/>
            <p:nvPr/>
          </p:nvSpPr>
          <p:spPr bwMode="auto">
            <a:xfrm>
              <a:off x="3537795" y="4103757"/>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13" name="Oval 112"/>
            <p:cNvSpPr/>
            <p:nvPr/>
          </p:nvSpPr>
          <p:spPr>
            <a:xfrm>
              <a:off x="3779921" y="1404710"/>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4" name="Oval 113"/>
            <p:cNvSpPr/>
            <p:nvPr/>
          </p:nvSpPr>
          <p:spPr>
            <a:xfrm>
              <a:off x="4934191" y="1626372"/>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5" name="Oval 114"/>
            <p:cNvSpPr/>
            <p:nvPr/>
          </p:nvSpPr>
          <p:spPr>
            <a:xfrm>
              <a:off x="2778046" y="2545933"/>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6" name="Oval 115"/>
            <p:cNvSpPr/>
            <p:nvPr/>
          </p:nvSpPr>
          <p:spPr>
            <a:xfrm>
              <a:off x="2769009" y="296880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7" name="Oval 116"/>
            <p:cNvSpPr/>
            <p:nvPr/>
          </p:nvSpPr>
          <p:spPr>
            <a:xfrm>
              <a:off x="2286905" y="244865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8" name="Oval 117"/>
            <p:cNvSpPr/>
            <p:nvPr/>
          </p:nvSpPr>
          <p:spPr>
            <a:xfrm>
              <a:off x="2278099" y="3054770"/>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9" name="Oval 118"/>
            <p:cNvSpPr/>
            <p:nvPr/>
          </p:nvSpPr>
          <p:spPr>
            <a:xfrm>
              <a:off x="6687526" y="2446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0" name="Oval 119"/>
            <p:cNvSpPr/>
            <p:nvPr/>
          </p:nvSpPr>
          <p:spPr>
            <a:xfrm>
              <a:off x="6211858" y="2518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1" name="Oval 120"/>
            <p:cNvSpPr/>
            <p:nvPr/>
          </p:nvSpPr>
          <p:spPr>
            <a:xfrm>
              <a:off x="5239000" y="4604192"/>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2" name="Oval 121"/>
            <p:cNvSpPr/>
            <p:nvPr/>
          </p:nvSpPr>
          <p:spPr>
            <a:xfrm>
              <a:off x="6401207" y="4814607"/>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3" name="Oval 122"/>
            <p:cNvSpPr/>
            <p:nvPr/>
          </p:nvSpPr>
          <p:spPr>
            <a:xfrm>
              <a:off x="3080784" y="4285239"/>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4" name="Oval 123"/>
            <p:cNvSpPr/>
            <p:nvPr/>
          </p:nvSpPr>
          <p:spPr>
            <a:xfrm>
              <a:off x="3733848" y="458555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5" name="Oval 124"/>
            <p:cNvSpPr/>
            <p:nvPr/>
          </p:nvSpPr>
          <p:spPr>
            <a:xfrm>
              <a:off x="3551306" y="481460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6" name="Oval 125"/>
            <p:cNvSpPr/>
            <p:nvPr/>
          </p:nvSpPr>
          <p:spPr>
            <a:xfrm>
              <a:off x="3554211" y="439645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27" name="Straight Connector 126"/>
            <p:cNvCxnSpPr>
              <a:stCxn id="99" idx="1"/>
              <a:endCxn id="96"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8" name="Rectangle 127"/>
            <p:cNvSpPr/>
            <p:nvPr/>
          </p:nvSpPr>
          <p:spPr bwMode="auto">
            <a:xfrm>
              <a:off x="2987824" y="2320382"/>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29" name="Oval 128"/>
            <p:cNvSpPr/>
            <p:nvPr/>
          </p:nvSpPr>
          <p:spPr>
            <a:xfrm>
              <a:off x="4484347" y="1725321"/>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0" name="Oval 129"/>
            <p:cNvSpPr/>
            <p:nvPr/>
          </p:nvSpPr>
          <p:spPr>
            <a:xfrm>
              <a:off x="2956795" y="2746698"/>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1" name="Rectangle 130"/>
            <p:cNvSpPr/>
            <p:nvPr/>
          </p:nvSpPr>
          <p:spPr bwMode="auto">
            <a:xfrm>
              <a:off x="3366569" y="3052190"/>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32" name="Rectangle 131"/>
            <p:cNvSpPr/>
            <p:nvPr/>
          </p:nvSpPr>
          <p:spPr bwMode="auto">
            <a:xfrm>
              <a:off x="4794291" y="4103570"/>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33" name="Oval 132"/>
            <p:cNvSpPr/>
            <p:nvPr/>
          </p:nvSpPr>
          <p:spPr>
            <a:xfrm>
              <a:off x="5418122" y="4384220"/>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4" name="Oval 133"/>
            <p:cNvSpPr/>
            <p:nvPr/>
          </p:nvSpPr>
          <p:spPr>
            <a:xfrm>
              <a:off x="2422099" y="460419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5" name="Oval 134"/>
            <p:cNvSpPr/>
            <p:nvPr/>
          </p:nvSpPr>
          <p:spPr>
            <a:xfrm>
              <a:off x="6007677" y="2762160"/>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6" name="Oval 135"/>
            <p:cNvSpPr/>
            <p:nvPr/>
          </p:nvSpPr>
          <p:spPr>
            <a:xfrm>
              <a:off x="6683834" y="306896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7" name="Oval 136"/>
            <p:cNvSpPr/>
            <p:nvPr/>
          </p:nvSpPr>
          <p:spPr>
            <a:xfrm>
              <a:off x="2590449" y="4830478"/>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8" name="Rectangle 137"/>
            <p:cNvSpPr/>
            <p:nvPr/>
          </p:nvSpPr>
          <p:spPr bwMode="auto">
            <a:xfrm>
              <a:off x="6393615" y="3476170"/>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grpSp>
      <p:sp>
        <p:nvSpPr>
          <p:cNvPr id="139" name="Oval 138"/>
          <p:cNvSpPr>
            <a:spLocks noChangeArrowheads="1"/>
          </p:cNvSpPr>
          <p:nvPr/>
        </p:nvSpPr>
        <p:spPr bwMode="auto">
          <a:xfrm>
            <a:off x="5327991" y="971840"/>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User Support</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0" name="Oval 139"/>
          <p:cNvSpPr>
            <a:spLocks noChangeArrowheads="1"/>
          </p:cNvSpPr>
          <p:nvPr/>
        </p:nvSpPr>
        <p:spPr bwMode="auto">
          <a:xfrm>
            <a:off x="7660765" y="5842565"/>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Satellite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Dev. &amp; </a:t>
            </a:r>
            <a:r>
              <a:rPr kumimoji="1" lang="en-US" sz="1200" b="0" dirty="0" err="1" smtClean="0">
                <a:solidFill>
                  <a:srgbClr val="000000"/>
                </a:solidFill>
                <a:latin typeface="Arial" panose="020B0604020202020204" pitchFamily="34" charset="0"/>
                <a:ea typeface="ＭＳ Ｐゴシック" pitchFamily="34" charset="-128"/>
                <a:cs typeface="Arial" panose="020B0604020202020204" pitchFamily="34" charset="0"/>
              </a:rPr>
              <a:t>Maint</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1" name="Oval 140"/>
          <p:cNvSpPr>
            <a:spLocks noChangeArrowheads="1"/>
          </p:cNvSpPr>
          <p:nvPr/>
        </p:nvSpPr>
        <p:spPr bwMode="auto">
          <a:xfrm>
            <a:off x="6689163" y="971841"/>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Processing</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2" name="Rectangle 141"/>
          <p:cNvSpPr/>
          <p:nvPr/>
        </p:nvSpPr>
        <p:spPr>
          <a:xfrm>
            <a:off x="6294546" y="5247458"/>
            <a:ext cx="917975" cy="297639"/>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Electronic Data Sheet</a:t>
            </a:r>
          </a:p>
        </p:txBody>
      </p:sp>
      <p:sp>
        <p:nvSpPr>
          <p:cNvPr id="143" name="Rectangle 142"/>
          <p:cNvSpPr/>
          <p:nvPr/>
        </p:nvSpPr>
        <p:spPr>
          <a:xfrm>
            <a:off x="7508241" y="5232724"/>
            <a:ext cx="881651" cy="312373"/>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Vehicle Manifest</a:t>
            </a:r>
          </a:p>
        </p:txBody>
      </p:sp>
      <p:sp>
        <p:nvSpPr>
          <p:cNvPr id="144" name="Rectangle 143"/>
          <p:cNvSpPr/>
          <p:nvPr/>
        </p:nvSpPr>
        <p:spPr>
          <a:xfrm>
            <a:off x="6700120" y="1712165"/>
            <a:ext cx="652744" cy="313932"/>
          </a:xfrm>
          <a:prstGeom prst="rect">
            <a:avLst/>
          </a:prstGeom>
        </p:spPr>
        <p:txBody>
          <a:bodyPr wrap="none">
            <a:spAutoFit/>
          </a:bodyPr>
          <a:lstStyle/>
          <a:p>
            <a:pPr algn="ctr" eaLnBrk="0" hangingPunct="0">
              <a:lnSpc>
                <a:spcPct val="90000"/>
              </a:lnSpc>
              <a:spcAft>
                <a:spcPct val="10000"/>
              </a:spcAft>
              <a:buSzPct val="125000"/>
            </a:pPr>
            <a:r>
              <a:rPr lang="en-US" smtClean="0"/>
              <a:t>MOS</a:t>
            </a:r>
            <a:endParaRPr lang="en-US" dirty="0"/>
          </a:p>
        </p:txBody>
      </p:sp>
      <p:sp>
        <p:nvSpPr>
          <p:cNvPr id="145" name="Oval 144"/>
          <p:cNvSpPr>
            <a:spLocks noChangeArrowheads="1"/>
          </p:cNvSpPr>
          <p:nvPr/>
        </p:nvSpPr>
        <p:spPr bwMode="auto">
          <a:xfrm>
            <a:off x="7995498" y="968315"/>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smtClean="0">
                <a:solidFill>
                  <a:srgbClr val="000000"/>
                </a:solidFill>
                <a:latin typeface="Arial" panose="020B0604020202020204" pitchFamily="34" charset="0"/>
                <a:ea typeface="ＭＳ Ｐゴシック" pitchFamily="34" charset="-128"/>
                <a:cs typeface="Arial" panose="020B0604020202020204" pitchFamily="34" charset="0"/>
              </a:rPr>
              <a:t>Data Archives</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6" name="Oval 145"/>
          <p:cNvSpPr>
            <a:spLocks noChangeArrowheads="1"/>
          </p:cNvSpPr>
          <p:nvPr/>
        </p:nvSpPr>
        <p:spPr bwMode="auto">
          <a:xfrm>
            <a:off x="5704851" y="585305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GDS Dev &amp;</a:t>
            </a:r>
          </a:p>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SI&amp;T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7" name="Rectangle 146"/>
          <p:cNvSpPr/>
          <p:nvPr/>
        </p:nvSpPr>
        <p:spPr>
          <a:xfrm>
            <a:off x="6079638" y="4617768"/>
            <a:ext cx="1955051" cy="16971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MAL </a:t>
            </a:r>
            <a:r>
              <a:rPr lang="en-US" sz="900" smtClean="0">
                <a:solidFill>
                  <a:schemeClr val="tx1"/>
                </a:solidFill>
              </a:rPr>
              <a:t>- terrestrial</a:t>
            </a:r>
            <a:endParaRPr lang="en-US" sz="900" dirty="0">
              <a:solidFill>
                <a:schemeClr val="tx1"/>
              </a:solidFill>
            </a:endParaRPr>
          </a:p>
        </p:txBody>
      </p:sp>
    </p:spTree>
    <p:extLst>
      <p:ext uri="{BB962C8B-B14F-4D97-AF65-F5344CB8AC3E}">
        <p14:creationId xmlns:p14="http://schemas.microsoft.com/office/powerpoint/2010/main" val="1138088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869" y="113813"/>
            <a:ext cx="7704036" cy="759125"/>
          </a:xfrm>
        </p:spPr>
        <p:txBody>
          <a:bodyPr/>
          <a:lstStyle/>
          <a:p>
            <a:r>
              <a:rPr lang="en-US" sz="2000" dirty="0">
                <a:solidFill>
                  <a:schemeClr val="tx1"/>
                </a:solidFill>
                <a:latin typeface="Arial" charset="0"/>
                <a:ea typeface="ＭＳ Ｐゴシック" charset="-128"/>
                <a:cs typeface="ＭＳ Ｐゴシック" charset="-128"/>
              </a:rPr>
              <a:t>SEA SA </a:t>
            </a:r>
            <a:r>
              <a:rPr lang="en-US" sz="2000" dirty="0" smtClean="0">
                <a:solidFill>
                  <a:schemeClr val="tx1"/>
                </a:solidFill>
                <a:latin typeface="Arial" charset="0"/>
                <a:ea typeface="ＭＳ Ｐゴシック" charset="-128"/>
                <a:cs typeface="ＭＳ Ｐゴシック" charset="-128"/>
              </a:rPr>
              <a:t>WG: Intermediate </a:t>
            </a:r>
            <a:r>
              <a:rPr lang="en-GB" sz="2000" dirty="0" smtClean="0">
                <a:solidFill>
                  <a:schemeClr val="tx1"/>
                </a:solidFill>
                <a:latin typeface="Arial" charset="0"/>
                <a:ea typeface="ＭＳ Ｐゴシック" charset="-128"/>
                <a:cs typeface="ＭＳ Ｐゴシック" charset="-128"/>
              </a:rPr>
              <a:t>Integrated MOIMS / SOIS Deployment, </a:t>
            </a:r>
            <a:r>
              <a:rPr lang="en-GB" sz="2000" dirty="0">
                <a:solidFill>
                  <a:schemeClr val="tx1"/>
                </a:solidFill>
                <a:latin typeface="Arial" charset="0"/>
                <a:ea typeface="ＭＳ Ｐゴシック" charset="-128"/>
                <a:cs typeface="ＭＳ Ｐゴシック" charset="-128"/>
              </a:rPr>
              <a:t>MO services </a:t>
            </a:r>
            <a:r>
              <a:rPr lang="en-GB" sz="2000" dirty="0" smtClean="0">
                <a:solidFill>
                  <a:schemeClr val="tx1"/>
                </a:solidFill>
                <a:latin typeface="Arial" charset="0"/>
                <a:ea typeface="ＭＳ Ｐゴシック" charset="-128"/>
                <a:cs typeface="ＭＳ Ｐゴシック" charset="-128"/>
              </a:rPr>
              <a:t>on-board, Packet interface</a:t>
            </a:r>
            <a:endParaRPr lang="en-US" sz="2000" dirty="0"/>
          </a:p>
        </p:txBody>
      </p:sp>
      <p:sp>
        <p:nvSpPr>
          <p:cNvPr id="66" name="Cube 65"/>
          <p:cNvSpPr/>
          <p:nvPr/>
        </p:nvSpPr>
        <p:spPr bwMode="auto">
          <a:xfrm>
            <a:off x="299316" y="1892800"/>
            <a:ext cx="3379640" cy="3379640"/>
          </a:xfrm>
          <a:prstGeom prst="cube">
            <a:avLst>
              <a:gd name="adj" fmla="val 6951"/>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Oval 66"/>
          <p:cNvSpPr/>
          <p:nvPr/>
        </p:nvSpPr>
        <p:spPr>
          <a:xfrm>
            <a:off x="2666474" y="3966670"/>
            <a:ext cx="681011" cy="353604"/>
          </a:xfrm>
          <a:prstGeom prst="ellipse">
            <a:avLst/>
          </a:prstGeom>
          <a:gradFill>
            <a:gsLst>
              <a:gs pos="0">
                <a:schemeClr val="accent1">
                  <a:lumMod val="5000"/>
                  <a:lumOff val="95000"/>
                </a:schemeClr>
              </a:gs>
              <a:gs pos="74000">
                <a:schemeClr val="accent2">
                  <a:lumMod val="40000"/>
                  <a:lumOff val="60000"/>
                </a:schemeClr>
              </a:gs>
              <a:gs pos="83000">
                <a:schemeClr val="accent2">
                  <a:lumMod val="40000"/>
                  <a:lumOff val="60000"/>
                </a:schemeClr>
              </a:gs>
              <a:gs pos="100000">
                <a:schemeClr val="accent2">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err="1">
                <a:solidFill>
                  <a:schemeClr val="tx1"/>
                </a:solidFill>
              </a:rPr>
              <a:t>Synchron-ization</a:t>
            </a:r>
            <a:endParaRPr lang="en-US" sz="900" dirty="0">
              <a:solidFill>
                <a:schemeClr val="tx1"/>
              </a:solidFill>
            </a:endParaRPr>
          </a:p>
        </p:txBody>
      </p:sp>
      <p:sp>
        <p:nvSpPr>
          <p:cNvPr id="68" name="Oval 67"/>
          <p:cNvSpPr/>
          <p:nvPr/>
        </p:nvSpPr>
        <p:spPr>
          <a:xfrm>
            <a:off x="543698" y="3966670"/>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Memory Access</a:t>
            </a:r>
          </a:p>
        </p:txBody>
      </p:sp>
      <p:sp>
        <p:nvSpPr>
          <p:cNvPr id="69" name="Oval 68"/>
          <p:cNvSpPr/>
          <p:nvPr/>
        </p:nvSpPr>
        <p:spPr>
          <a:xfrm>
            <a:off x="1605086" y="3966670"/>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Packet</a:t>
            </a:r>
          </a:p>
        </p:txBody>
      </p:sp>
      <p:sp>
        <p:nvSpPr>
          <p:cNvPr id="70" name="Oval 69"/>
          <p:cNvSpPr/>
          <p:nvPr/>
        </p:nvSpPr>
        <p:spPr>
          <a:xfrm>
            <a:off x="1055206" y="2235631"/>
            <a:ext cx="1699595" cy="345812"/>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bg1"/>
                </a:solidFill>
              </a:rPr>
              <a:t>Other “Be-spoke</a:t>
            </a:r>
            <a:r>
              <a:rPr lang="en-US" sz="900" dirty="0" smtClean="0">
                <a:solidFill>
                  <a:schemeClr val="bg1"/>
                </a:solidFill>
              </a:rPr>
              <a:t>” Applications</a:t>
            </a:r>
            <a:endParaRPr lang="en-US" sz="900" dirty="0">
              <a:solidFill>
                <a:schemeClr val="bg1"/>
              </a:solidFill>
            </a:endParaRPr>
          </a:p>
        </p:txBody>
      </p:sp>
      <p:sp>
        <p:nvSpPr>
          <p:cNvPr id="73" name="Rectangle 72"/>
          <p:cNvSpPr/>
          <p:nvPr/>
        </p:nvSpPr>
        <p:spPr>
          <a:xfrm>
            <a:off x="968065" y="4435690"/>
            <a:ext cx="1955051" cy="211118"/>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Datalink Convergence</a:t>
            </a:r>
            <a:endParaRPr lang="en-US" sz="1000" dirty="0">
              <a:solidFill>
                <a:schemeClr val="tx1"/>
              </a:solidFill>
            </a:endParaRPr>
          </a:p>
        </p:txBody>
      </p:sp>
      <p:sp>
        <p:nvSpPr>
          <p:cNvPr id="74" name="Rectangle 73"/>
          <p:cNvSpPr/>
          <p:nvPr/>
        </p:nvSpPr>
        <p:spPr>
          <a:xfrm>
            <a:off x="668147" y="4790271"/>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SpaceWire</a:t>
            </a:r>
            <a:endParaRPr lang="en-US" sz="1000" dirty="0">
              <a:solidFill>
                <a:schemeClr val="tx1"/>
              </a:solidFill>
            </a:endParaRPr>
          </a:p>
        </p:txBody>
      </p:sp>
      <p:sp>
        <p:nvSpPr>
          <p:cNvPr id="75" name="Rectangle 74"/>
          <p:cNvSpPr/>
          <p:nvPr/>
        </p:nvSpPr>
        <p:spPr>
          <a:xfrm>
            <a:off x="1605086" y="4790270"/>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Mil Bus</a:t>
            </a:r>
            <a:endParaRPr lang="en-US" sz="1000" dirty="0">
              <a:solidFill>
                <a:schemeClr val="tx1"/>
              </a:solidFill>
            </a:endParaRPr>
          </a:p>
        </p:txBody>
      </p:sp>
      <p:sp>
        <p:nvSpPr>
          <p:cNvPr id="76" name="Rectangle 75"/>
          <p:cNvSpPr/>
          <p:nvPr/>
        </p:nvSpPr>
        <p:spPr>
          <a:xfrm>
            <a:off x="2542025" y="4790269"/>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Can </a:t>
            </a:r>
            <a:r>
              <a:rPr lang="is-IS" sz="1000" dirty="0" smtClean="0">
                <a:solidFill>
                  <a:schemeClr val="tx1"/>
                </a:solidFill>
              </a:rPr>
              <a:t>…</a:t>
            </a:r>
            <a:endParaRPr lang="en-US" sz="1000" dirty="0">
              <a:solidFill>
                <a:schemeClr val="tx1"/>
              </a:solidFill>
            </a:endParaRPr>
          </a:p>
        </p:txBody>
      </p:sp>
      <p:sp>
        <p:nvSpPr>
          <p:cNvPr id="77" name="Cube 76"/>
          <p:cNvSpPr/>
          <p:nvPr/>
        </p:nvSpPr>
        <p:spPr bwMode="auto">
          <a:xfrm>
            <a:off x="3970119" y="2947996"/>
            <a:ext cx="1101146" cy="2094014"/>
          </a:xfrm>
          <a:prstGeom prst="cube">
            <a:avLst>
              <a:gd name="adj" fmla="val 9698"/>
            </a:avLst>
          </a:prstGeom>
          <a:solidFill>
            <a:srgbClr val="FF99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800" b="1" i="0" u="none" strike="noStrike" cap="none" normalizeH="0" baseline="0" dirty="0" smtClean="0">
                <a:ln>
                  <a:noFill/>
                </a:ln>
                <a:solidFill>
                  <a:schemeClr val="tx1"/>
                </a:solidFill>
                <a:effectLst/>
                <a:latin typeface="Arial" charset="0"/>
              </a:rPr>
              <a:t>ESLT</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400" dirty="0" smtClean="0"/>
              <a:t>(Ground Station)</a:t>
            </a:r>
            <a:endParaRPr kumimoji="0" lang="en-US" sz="1400" b="1" i="0" u="none" strike="noStrike" cap="none" normalizeH="0" baseline="0" dirty="0" smtClean="0">
              <a:ln>
                <a:noFill/>
              </a:ln>
              <a:solidFill>
                <a:schemeClr val="tx1"/>
              </a:solidFill>
              <a:effectLst/>
            </a:endParaRPr>
          </a:p>
        </p:txBody>
      </p:sp>
      <p:sp>
        <p:nvSpPr>
          <p:cNvPr id="79" name="Rectangle 78"/>
          <p:cNvSpPr/>
          <p:nvPr/>
        </p:nvSpPr>
        <p:spPr>
          <a:xfrm>
            <a:off x="1288491" y="1871225"/>
            <a:ext cx="1233030" cy="313932"/>
          </a:xfrm>
          <a:prstGeom prst="rect">
            <a:avLst/>
          </a:prstGeom>
        </p:spPr>
        <p:txBody>
          <a:bodyPr wrap="none">
            <a:spAutoFit/>
          </a:bodyPr>
          <a:lstStyle/>
          <a:p>
            <a:pPr algn="ctr" eaLnBrk="0" hangingPunct="0">
              <a:lnSpc>
                <a:spcPct val="90000"/>
              </a:lnSpc>
              <a:spcAft>
                <a:spcPct val="10000"/>
              </a:spcAft>
              <a:buSzPct val="125000"/>
            </a:pPr>
            <a:r>
              <a:rPr lang="en-US" smtClean="0"/>
              <a:t>Spacecraft</a:t>
            </a:r>
            <a:endParaRPr lang="en-US" dirty="0"/>
          </a:p>
        </p:txBody>
      </p:sp>
      <p:cxnSp>
        <p:nvCxnSpPr>
          <p:cNvPr id="81" name="Straight Connector 80"/>
          <p:cNvCxnSpPr/>
          <p:nvPr/>
        </p:nvCxnSpPr>
        <p:spPr bwMode="auto">
          <a:xfrm>
            <a:off x="4956050" y="4661774"/>
            <a:ext cx="5139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82" name="Freeform 81"/>
          <p:cNvSpPr/>
          <p:nvPr/>
        </p:nvSpPr>
        <p:spPr bwMode="auto">
          <a:xfrm flipH="1">
            <a:off x="3405377" y="3900819"/>
            <a:ext cx="571700" cy="838910"/>
          </a:xfrm>
          <a:custGeom>
            <a:avLst/>
            <a:gdLst>
              <a:gd name="connsiteX0" fmla="*/ 0 w 432487"/>
              <a:gd name="connsiteY0" fmla="*/ 815546 h 815546"/>
              <a:gd name="connsiteX1" fmla="*/ 333633 w 432487"/>
              <a:gd name="connsiteY1" fmla="*/ 358346 h 815546"/>
              <a:gd name="connsiteX2" fmla="*/ 123568 w 432487"/>
              <a:gd name="connsiteY2" fmla="*/ 420130 h 815546"/>
              <a:gd name="connsiteX3" fmla="*/ 123568 w 432487"/>
              <a:gd name="connsiteY3" fmla="*/ 420130 h 815546"/>
              <a:gd name="connsiteX4" fmla="*/ 234779 w 432487"/>
              <a:gd name="connsiteY4" fmla="*/ 321276 h 815546"/>
              <a:gd name="connsiteX5" fmla="*/ 308919 w 432487"/>
              <a:gd name="connsiteY5" fmla="*/ 210065 h 815546"/>
              <a:gd name="connsiteX6" fmla="*/ 333633 w 432487"/>
              <a:gd name="connsiteY6" fmla="*/ 172995 h 815546"/>
              <a:gd name="connsiteX7" fmla="*/ 370703 w 432487"/>
              <a:gd name="connsiteY7" fmla="*/ 98854 h 815546"/>
              <a:gd name="connsiteX8" fmla="*/ 383060 w 432487"/>
              <a:gd name="connsiteY8" fmla="*/ 61784 h 815546"/>
              <a:gd name="connsiteX9" fmla="*/ 432487 w 432487"/>
              <a:gd name="connsiteY9" fmla="*/ 0 h 815546"/>
              <a:gd name="connsiteX10" fmla="*/ 432487 w 432487"/>
              <a:gd name="connsiteY10" fmla="*/ 0 h 81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487" h="815546">
                <a:moveTo>
                  <a:pt x="0" y="815546"/>
                </a:moveTo>
                <a:lnTo>
                  <a:pt x="333633" y="358346"/>
                </a:lnTo>
                <a:lnTo>
                  <a:pt x="123568" y="420130"/>
                </a:lnTo>
                <a:lnTo>
                  <a:pt x="123568" y="420130"/>
                </a:lnTo>
                <a:cubicBezTo>
                  <a:pt x="160638" y="387179"/>
                  <a:pt x="201964" y="358467"/>
                  <a:pt x="234779" y="321276"/>
                </a:cubicBezTo>
                <a:cubicBezTo>
                  <a:pt x="264256" y="287869"/>
                  <a:pt x="284206" y="247135"/>
                  <a:pt x="308919" y="210065"/>
                </a:cubicBezTo>
                <a:lnTo>
                  <a:pt x="333633" y="172995"/>
                </a:lnTo>
                <a:cubicBezTo>
                  <a:pt x="364687" y="79826"/>
                  <a:pt x="322799" y="194659"/>
                  <a:pt x="370703" y="98854"/>
                </a:cubicBezTo>
                <a:cubicBezTo>
                  <a:pt x="376528" y="87204"/>
                  <a:pt x="377235" y="73434"/>
                  <a:pt x="383060" y="61784"/>
                </a:cubicBezTo>
                <a:cubicBezTo>
                  <a:pt x="398648" y="30607"/>
                  <a:pt x="409500" y="22987"/>
                  <a:pt x="432487" y="0"/>
                </a:cubicBezTo>
                <a:lnTo>
                  <a:pt x="432487" y="0"/>
                </a:ln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Oval 82"/>
          <p:cNvSpPr/>
          <p:nvPr/>
        </p:nvSpPr>
        <p:spPr>
          <a:xfrm>
            <a:off x="2707824" y="3382636"/>
            <a:ext cx="681011" cy="3536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TT&amp;C</a:t>
            </a:r>
            <a:endParaRPr lang="en-US" sz="900" dirty="0">
              <a:solidFill>
                <a:schemeClr val="tx1"/>
              </a:solidFill>
            </a:endParaRPr>
          </a:p>
        </p:txBody>
      </p:sp>
      <p:sp>
        <p:nvSpPr>
          <p:cNvPr id="84" name="Oval 83"/>
          <p:cNvSpPr/>
          <p:nvPr/>
        </p:nvSpPr>
        <p:spPr>
          <a:xfrm>
            <a:off x="1202639" y="3373925"/>
            <a:ext cx="681011" cy="353604"/>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Exec</a:t>
            </a:r>
            <a:endParaRPr lang="en-US" sz="900" dirty="0">
              <a:solidFill>
                <a:schemeClr val="tx1"/>
              </a:solidFill>
            </a:endParaRPr>
          </a:p>
        </p:txBody>
      </p:sp>
      <p:sp>
        <p:nvSpPr>
          <p:cNvPr id="85" name="Oval 84"/>
          <p:cNvSpPr/>
          <p:nvPr/>
        </p:nvSpPr>
        <p:spPr>
          <a:xfrm>
            <a:off x="404719" y="3368167"/>
            <a:ext cx="681011" cy="353604"/>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Data </a:t>
            </a:r>
            <a:r>
              <a:rPr lang="en-US" sz="900" dirty="0" err="1" smtClean="0">
                <a:solidFill>
                  <a:schemeClr val="tx1"/>
                </a:solidFill>
              </a:rPr>
              <a:t>Mgmt</a:t>
            </a:r>
            <a:endParaRPr lang="en-US" sz="900" dirty="0">
              <a:solidFill>
                <a:schemeClr val="tx1"/>
              </a:solidFill>
            </a:endParaRPr>
          </a:p>
        </p:txBody>
      </p:sp>
      <p:sp>
        <p:nvSpPr>
          <p:cNvPr id="88" name="Oval 87"/>
          <p:cNvSpPr/>
          <p:nvPr/>
        </p:nvSpPr>
        <p:spPr>
          <a:xfrm>
            <a:off x="1961010" y="3382636"/>
            <a:ext cx="681011" cy="353604"/>
          </a:xfrm>
          <a:prstGeom prst="ellipse">
            <a:avLst/>
          </a:prstGeom>
          <a:solidFill>
            <a:srgbClr val="CB7D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GNC</a:t>
            </a:r>
            <a:endParaRPr lang="en-US" sz="900" dirty="0">
              <a:solidFill>
                <a:schemeClr val="tx1"/>
              </a:solidFill>
            </a:endParaRPr>
          </a:p>
        </p:txBody>
      </p:sp>
      <p:sp>
        <p:nvSpPr>
          <p:cNvPr id="80" name="Cube 79"/>
          <p:cNvSpPr/>
          <p:nvPr/>
        </p:nvSpPr>
        <p:spPr bwMode="auto">
          <a:xfrm>
            <a:off x="5427736" y="1753706"/>
            <a:ext cx="3379640" cy="3149210"/>
          </a:xfrm>
          <a:prstGeom prst="cube">
            <a:avLst>
              <a:gd name="adj" fmla="val 695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9" name="Oval 138"/>
          <p:cNvSpPr>
            <a:spLocks noChangeArrowheads="1"/>
          </p:cNvSpPr>
          <p:nvPr/>
        </p:nvSpPr>
        <p:spPr bwMode="auto">
          <a:xfrm>
            <a:off x="5327991" y="971840"/>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User Support</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0" name="Oval 139"/>
          <p:cNvSpPr>
            <a:spLocks noChangeArrowheads="1"/>
          </p:cNvSpPr>
          <p:nvPr/>
        </p:nvSpPr>
        <p:spPr bwMode="auto">
          <a:xfrm>
            <a:off x="7660765" y="5842565"/>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Satellite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Dev. &amp; </a:t>
            </a:r>
            <a:r>
              <a:rPr kumimoji="1" lang="en-US" sz="1200" b="0" dirty="0" err="1" smtClean="0">
                <a:solidFill>
                  <a:srgbClr val="000000"/>
                </a:solidFill>
                <a:latin typeface="Arial" panose="020B0604020202020204" pitchFamily="34" charset="0"/>
                <a:ea typeface="ＭＳ Ｐゴシック" pitchFamily="34" charset="-128"/>
                <a:cs typeface="Arial" panose="020B0604020202020204" pitchFamily="34" charset="0"/>
              </a:rPr>
              <a:t>Maint</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1" name="Oval 140"/>
          <p:cNvSpPr>
            <a:spLocks noChangeArrowheads="1"/>
          </p:cNvSpPr>
          <p:nvPr/>
        </p:nvSpPr>
        <p:spPr bwMode="auto">
          <a:xfrm>
            <a:off x="6689163" y="971841"/>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Processing</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2" name="Rectangle 141"/>
          <p:cNvSpPr/>
          <p:nvPr/>
        </p:nvSpPr>
        <p:spPr>
          <a:xfrm>
            <a:off x="6294546" y="5247458"/>
            <a:ext cx="917975" cy="297639"/>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Electronic Data Sheet</a:t>
            </a:r>
          </a:p>
        </p:txBody>
      </p:sp>
      <p:sp>
        <p:nvSpPr>
          <p:cNvPr id="143" name="Rectangle 142"/>
          <p:cNvSpPr/>
          <p:nvPr/>
        </p:nvSpPr>
        <p:spPr>
          <a:xfrm>
            <a:off x="7508241" y="5232724"/>
            <a:ext cx="881651" cy="312373"/>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Vehicle Manifest</a:t>
            </a:r>
          </a:p>
        </p:txBody>
      </p:sp>
      <p:sp>
        <p:nvSpPr>
          <p:cNvPr id="144" name="Rectangle 143"/>
          <p:cNvSpPr/>
          <p:nvPr/>
        </p:nvSpPr>
        <p:spPr>
          <a:xfrm>
            <a:off x="6700120" y="1712165"/>
            <a:ext cx="652744" cy="313932"/>
          </a:xfrm>
          <a:prstGeom prst="rect">
            <a:avLst/>
          </a:prstGeom>
        </p:spPr>
        <p:txBody>
          <a:bodyPr wrap="none">
            <a:spAutoFit/>
          </a:bodyPr>
          <a:lstStyle/>
          <a:p>
            <a:pPr algn="ctr" eaLnBrk="0" hangingPunct="0">
              <a:lnSpc>
                <a:spcPct val="90000"/>
              </a:lnSpc>
              <a:spcAft>
                <a:spcPct val="10000"/>
              </a:spcAft>
              <a:buSzPct val="125000"/>
            </a:pPr>
            <a:r>
              <a:rPr lang="en-US" smtClean="0"/>
              <a:t>MOS</a:t>
            </a:r>
            <a:endParaRPr lang="en-US" dirty="0"/>
          </a:p>
        </p:txBody>
      </p:sp>
      <p:sp>
        <p:nvSpPr>
          <p:cNvPr id="145" name="Oval 144"/>
          <p:cNvSpPr>
            <a:spLocks noChangeArrowheads="1"/>
          </p:cNvSpPr>
          <p:nvPr/>
        </p:nvSpPr>
        <p:spPr bwMode="auto">
          <a:xfrm>
            <a:off x="7995498" y="968315"/>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smtClean="0">
                <a:solidFill>
                  <a:srgbClr val="000000"/>
                </a:solidFill>
                <a:latin typeface="Arial" panose="020B0604020202020204" pitchFamily="34" charset="0"/>
                <a:ea typeface="ＭＳ Ｐゴシック" pitchFamily="34" charset="-128"/>
                <a:cs typeface="Arial" panose="020B0604020202020204" pitchFamily="34" charset="0"/>
              </a:rPr>
              <a:t>Data Archives</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6" name="Oval 145"/>
          <p:cNvSpPr>
            <a:spLocks noChangeArrowheads="1"/>
          </p:cNvSpPr>
          <p:nvPr/>
        </p:nvSpPr>
        <p:spPr bwMode="auto">
          <a:xfrm>
            <a:off x="5704851" y="585305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GDS Dev &amp;</a:t>
            </a:r>
          </a:p>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SI&amp;T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grpSp>
        <p:nvGrpSpPr>
          <p:cNvPr id="3" name="Group 2"/>
          <p:cNvGrpSpPr/>
          <p:nvPr/>
        </p:nvGrpSpPr>
        <p:grpSpPr>
          <a:xfrm>
            <a:off x="440894" y="2546353"/>
            <a:ext cx="2840923" cy="548655"/>
            <a:chOff x="5706975" y="2509877"/>
            <a:chExt cx="2840923" cy="548655"/>
          </a:xfrm>
        </p:grpSpPr>
        <p:sp>
          <p:nvSpPr>
            <p:cNvPr id="86" name="Oval 8"/>
            <p:cNvSpPr>
              <a:spLocks noChangeArrowheads="1"/>
            </p:cNvSpPr>
            <p:nvPr/>
          </p:nvSpPr>
          <p:spPr bwMode="auto">
            <a:xfrm>
              <a:off x="7849262" y="2560238"/>
              <a:ext cx="698636" cy="384434"/>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Timing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7" name="Oval 8"/>
            <p:cNvSpPr>
              <a:spLocks noChangeArrowheads="1"/>
            </p:cNvSpPr>
            <p:nvPr/>
          </p:nvSpPr>
          <p:spPr bwMode="auto">
            <a:xfrm>
              <a:off x="5706975" y="2509877"/>
              <a:ext cx="698636" cy="38443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Scheduling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7" name="Oval 146"/>
            <p:cNvSpPr>
              <a:spLocks noChangeArrowheads="1"/>
            </p:cNvSpPr>
            <p:nvPr/>
          </p:nvSpPr>
          <p:spPr bwMode="auto">
            <a:xfrm>
              <a:off x="6778118" y="2674098"/>
              <a:ext cx="698636" cy="384434"/>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Control</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grpSp>
      <p:grpSp>
        <p:nvGrpSpPr>
          <p:cNvPr id="148" name="Group 147"/>
          <p:cNvGrpSpPr/>
          <p:nvPr/>
        </p:nvGrpSpPr>
        <p:grpSpPr>
          <a:xfrm>
            <a:off x="5528153" y="2080226"/>
            <a:ext cx="2969138" cy="2355464"/>
            <a:chOff x="1684787" y="1175145"/>
            <a:chExt cx="5747203" cy="3812135"/>
          </a:xfrm>
        </p:grpSpPr>
        <p:sp>
          <p:nvSpPr>
            <p:cNvPr id="149"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Navigation &amp; Timing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0"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Planning &amp; Scheduling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1" name="Oval 150"/>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Control</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2" name="Oval 151"/>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3" name="Oval 152"/>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Preparation</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54" name="Straight Connector 153"/>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6" name="Straight Connector 155"/>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7" name="Straight Connector 156"/>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8" name="Straight Connector 15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9" name="Straight Connector 158"/>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0" name="Straight Connector 159"/>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1" name="Straight Connector 160"/>
            <p:cNvCxnSpPr/>
            <p:nvPr/>
          </p:nvCxnSpPr>
          <p:spPr bwMode="auto">
            <a:xfrm>
              <a:off x="4556349" y="1796237"/>
              <a:ext cx="1523329" cy="10336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2" name="Straight Connector 161"/>
            <p:cNvCxnSpPr/>
            <p:nvPr/>
          </p:nvCxnSpPr>
          <p:spPr bwMode="auto">
            <a:xfrm flipV="1">
              <a:off x="5968237" y="3212968"/>
              <a:ext cx="787597" cy="115213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3" name="Rectangle 162"/>
            <p:cNvSpPr/>
            <p:nvPr/>
          </p:nvSpPr>
          <p:spPr bwMode="auto">
            <a:xfrm>
              <a:off x="5748755" y="2320382"/>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4" name="Rectangle 163"/>
            <p:cNvSpPr/>
            <p:nvPr/>
          </p:nvSpPr>
          <p:spPr bwMode="auto">
            <a:xfrm>
              <a:off x="2892759" y="4103757"/>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5" name="Rectangle 164"/>
            <p:cNvSpPr/>
            <p:nvPr/>
          </p:nvSpPr>
          <p:spPr bwMode="auto">
            <a:xfrm>
              <a:off x="4396331" y="4604192"/>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6" name="Rectangle 165"/>
            <p:cNvSpPr/>
            <p:nvPr/>
          </p:nvSpPr>
          <p:spPr bwMode="auto">
            <a:xfrm>
              <a:off x="3450748" y="2755218"/>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7" name="Rectangle 166"/>
            <p:cNvSpPr/>
            <p:nvPr/>
          </p:nvSpPr>
          <p:spPr bwMode="auto">
            <a:xfrm>
              <a:off x="4571793" y="2055112"/>
              <a:ext cx="350926" cy="345304"/>
            </a:xfrm>
            <a:prstGeom prst="rect">
              <a:avLst/>
            </a:prstGeom>
            <a:solidFill>
              <a:srgbClr val="4F81BD"/>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8" name="Rectangle 167"/>
            <p:cNvSpPr/>
            <p:nvPr/>
          </p:nvSpPr>
          <p:spPr bwMode="auto">
            <a:xfrm>
              <a:off x="5155035" y="1895650"/>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5333170" y="2746698"/>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70" name="Rectangle 169"/>
            <p:cNvSpPr/>
            <p:nvPr/>
          </p:nvSpPr>
          <p:spPr bwMode="auto">
            <a:xfrm>
              <a:off x="3944969" y="4098769"/>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71" name="Rectangle 170"/>
            <p:cNvSpPr/>
            <p:nvPr/>
          </p:nvSpPr>
          <p:spPr bwMode="auto">
            <a:xfrm>
              <a:off x="3537795" y="4103757"/>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72" name="Oval 171"/>
            <p:cNvSpPr/>
            <p:nvPr/>
          </p:nvSpPr>
          <p:spPr>
            <a:xfrm>
              <a:off x="3779921" y="1404710"/>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3" name="Oval 172"/>
            <p:cNvSpPr/>
            <p:nvPr/>
          </p:nvSpPr>
          <p:spPr>
            <a:xfrm>
              <a:off x="4934191" y="1626372"/>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4" name="Oval 173"/>
            <p:cNvSpPr/>
            <p:nvPr/>
          </p:nvSpPr>
          <p:spPr>
            <a:xfrm>
              <a:off x="2778046" y="2545933"/>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5" name="Oval 174"/>
            <p:cNvSpPr/>
            <p:nvPr/>
          </p:nvSpPr>
          <p:spPr>
            <a:xfrm>
              <a:off x="2769009" y="296880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6" name="Oval 175"/>
            <p:cNvSpPr/>
            <p:nvPr/>
          </p:nvSpPr>
          <p:spPr>
            <a:xfrm>
              <a:off x="2286905" y="244865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7" name="Oval 176"/>
            <p:cNvSpPr/>
            <p:nvPr/>
          </p:nvSpPr>
          <p:spPr>
            <a:xfrm>
              <a:off x="2278099" y="3054770"/>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8" name="Oval 177"/>
            <p:cNvSpPr/>
            <p:nvPr/>
          </p:nvSpPr>
          <p:spPr>
            <a:xfrm>
              <a:off x="6687526" y="2446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9" name="Oval 178"/>
            <p:cNvSpPr/>
            <p:nvPr/>
          </p:nvSpPr>
          <p:spPr>
            <a:xfrm>
              <a:off x="6211858" y="2518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0" name="Oval 179"/>
            <p:cNvSpPr/>
            <p:nvPr/>
          </p:nvSpPr>
          <p:spPr>
            <a:xfrm>
              <a:off x="5239000" y="4604192"/>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1" name="Oval 180"/>
            <p:cNvSpPr/>
            <p:nvPr/>
          </p:nvSpPr>
          <p:spPr>
            <a:xfrm>
              <a:off x="6401207" y="4814607"/>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2" name="Oval 181"/>
            <p:cNvSpPr/>
            <p:nvPr/>
          </p:nvSpPr>
          <p:spPr>
            <a:xfrm>
              <a:off x="3080784" y="4285239"/>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3" name="Oval 182"/>
            <p:cNvSpPr/>
            <p:nvPr/>
          </p:nvSpPr>
          <p:spPr>
            <a:xfrm>
              <a:off x="3733848" y="458555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4" name="Oval 183"/>
            <p:cNvSpPr/>
            <p:nvPr/>
          </p:nvSpPr>
          <p:spPr>
            <a:xfrm>
              <a:off x="3551306" y="481460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5" name="Oval 184"/>
            <p:cNvSpPr/>
            <p:nvPr/>
          </p:nvSpPr>
          <p:spPr>
            <a:xfrm>
              <a:off x="3554211" y="439645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86" name="Straight Connector 185"/>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7" name="Rectangle 186"/>
            <p:cNvSpPr/>
            <p:nvPr/>
          </p:nvSpPr>
          <p:spPr bwMode="auto">
            <a:xfrm>
              <a:off x="2987824" y="2320382"/>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88" name="Oval 187"/>
            <p:cNvSpPr/>
            <p:nvPr/>
          </p:nvSpPr>
          <p:spPr>
            <a:xfrm>
              <a:off x="4484347" y="1725321"/>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9" name="Oval 188"/>
            <p:cNvSpPr/>
            <p:nvPr/>
          </p:nvSpPr>
          <p:spPr>
            <a:xfrm>
              <a:off x="2956795" y="2746698"/>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0" name="Rectangle 189"/>
            <p:cNvSpPr/>
            <p:nvPr/>
          </p:nvSpPr>
          <p:spPr bwMode="auto">
            <a:xfrm>
              <a:off x="3366569" y="3052190"/>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91" name="Rectangle 190"/>
            <p:cNvSpPr/>
            <p:nvPr/>
          </p:nvSpPr>
          <p:spPr bwMode="auto">
            <a:xfrm>
              <a:off x="4794291" y="4103570"/>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92" name="Oval 191"/>
            <p:cNvSpPr/>
            <p:nvPr/>
          </p:nvSpPr>
          <p:spPr>
            <a:xfrm>
              <a:off x="5418122" y="4384220"/>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3" name="Oval 192"/>
            <p:cNvSpPr/>
            <p:nvPr/>
          </p:nvSpPr>
          <p:spPr>
            <a:xfrm>
              <a:off x="2422099" y="460419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4" name="Oval 193"/>
            <p:cNvSpPr/>
            <p:nvPr/>
          </p:nvSpPr>
          <p:spPr>
            <a:xfrm>
              <a:off x="6007677" y="2762160"/>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5" name="Oval 194"/>
            <p:cNvSpPr/>
            <p:nvPr/>
          </p:nvSpPr>
          <p:spPr>
            <a:xfrm>
              <a:off x="6683834" y="306896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6" name="Oval 195"/>
            <p:cNvSpPr/>
            <p:nvPr/>
          </p:nvSpPr>
          <p:spPr>
            <a:xfrm>
              <a:off x="2590449" y="4830478"/>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7" name="Rectangle 196"/>
            <p:cNvSpPr/>
            <p:nvPr/>
          </p:nvSpPr>
          <p:spPr bwMode="auto">
            <a:xfrm>
              <a:off x="6393615" y="3476170"/>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grpSp>
      <p:sp>
        <p:nvSpPr>
          <p:cNvPr id="198" name="Rectangle 197"/>
          <p:cNvSpPr/>
          <p:nvPr/>
        </p:nvSpPr>
        <p:spPr>
          <a:xfrm>
            <a:off x="6079638" y="4617768"/>
            <a:ext cx="1955051" cy="16971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MAL </a:t>
            </a:r>
            <a:r>
              <a:rPr lang="en-US" sz="900" smtClean="0">
                <a:solidFill>
                  <a:schemeClr val="tx1"/>
                </a:solidFill>
              </a:rPr>
              <a:t>- terrestrial</a:t>
            </a:r>
            <a:endParaRPr lang="en-US" sz="900" dirty="0">
              <a:solidFill>
                <a:schemeClr val="tx1"/>
              </a:solidFill>
            </a:endParaRPr>
          </a:p>
        </p:txBody>
      </p:sp>
      <p:sp>
        <p:nvSpPr>
          <p:cNvPr id="199" name="Rectangle 198"/>
          <p:cNvSpPr/>
          <p:nvPr/>
        </p:nvSpPr>
        <p:spPr>
          <a:xfrm rot="5400000">
            <a:off x="5244023" y="4302925"/>
            <a:ext cx="791677" cy="13804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MAL -</a:t>
            </a:r>
            <a:r>
              <a:rPr lang="en-US" sz="900" dirty="0" err="1" smtClean="0">
                <a:solidFill>
                  <a:schemeClr val="tx1"/>
                </a:solidFill>
              </a:rPr>
              <a:t>Pkt</a:t>
            </a:r>
            <a:endParaRPr lang="en-US" sz="900" dirty="0">
              <a:solidFill>
                <a:schemeClr val="tx1"/>
              </a:solidFill>
            </a:endParaRPr>
          </a:p>
        </p:txBody>
      </p:sp>
      <p:sp>
        <p:nvSpPr>
          <p:cNvPr id="200" name="Rectangle 199"/>
          <p:cNvSpPr/>
          <p:nvPr/>
        </p:nvSpPr>
        <p:spPr>
          <a:xfrm rot="5400000">
            <a:off x="2958287" y="2757287"/>
            <a:ext cx="791677" cy="1380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MAL -</a:t>
            </a:r>
            <a:r>
              <a:rPr lang="en-US" sz="900" dirty="0" err="1" smtClean="0">
                <a:solidFill>
                  <a:schemeClr val="tx1"/>
                </a:solidFill>
              </a:rPr>
              <a:t>Pkt</a:t>
            </a:r>
            <a:endParaRPr lang="en-US" sz="900" dirty="0">
              <a:solidFill>
                <a:schemeClr val="tx1"/>
              </a:solidFill>
            </a:endParaRPr>
          </a:p>
        </p:txBody>
      </p:sp>
    </p:spTree>
    <p:extLst>
      <p:ext uri="{BB962C8B-B14F-4D97-AF65-F5344CB8AC3E}">
        <p14:creationId xmlns:p14="http://schemas.microsoft.com/office/powerpoint/2010/main" val="1239350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869" y="113813"/>
            <a:ext cx="7704036" cy="759125"/>
          </a:xfrm>
        </p:spPr>
        <p:txBody>
          <a:bodyPr/>
          <a:lstStyle/>
          <a:p>
            <a:r>
              <a:rPr lang="en-US" sz="2000" dirty="0">
                <a:solidFill>
                  <a:schemeClr val="tx1"/>
                </a:solidFill>
                <a:latin typeface="Arial" charset="0"/>
                <a:ea typeface="ＭＳ Ｐゴシック" charset="-128"/>
                <a:cs typeface="ＭＳ Ｐゴシック" charset="-128"/>
              </a:rPr>
              <a:t>SEA SA WG: </a:t>
            </a:r>
            <a:r>
              <a:rPr lang="en-US" sz="2000" dirty="0" smtClean="0">
                <a:solidFill>
                  <a:schemeClr val="tx1"/>
                </a:solidFill>
                <a:latin typeface="Arial" charset="0"/>
                <a:ea typeface="ＭＳ Ｐゴシック" charset="-128"/>
                <a:cs typeface="ＭＳ Ｐゴシック" charset="-128"/>
              </a:rPr>
              <a:t>Future </a:t>
            </a:r>
            <a:r>
              <a:rPr lang="en-GB" sz="2000" dirty="0" smtClean="0">
                <a:solidFill>
                  <a:schemeClr val="tx1"/>
                </a:solidFill>
                <a:latin typeface="Arial" charset="0"/>
                <a:ea typeface="ＭＳ Ｐゴシック" charset="-128"/>
                <a:cs typeface="ＭＳ Ｐゴシック" charset="-128"/>
              </a:rPr>
              <a:t>Integrated MOIMS / SOIS Deployment, </a:t>
            </a:r>
            <a:br>
              <a:rPr lang="en-GB" sz="2000" dirty="0" smtClean="0">
                <a:solidFill>
                  <a:schemeClr val="tx1"/>
                </a:solidFill>
                <a:latin typeface="Arial" charset="0"/>
                <a:ea typeface="ＭＳ Ｐゴシック" charset="-128"/>
                <a:cs typeface="ＭＳ Ｐゴシック" charset="-128"/>
              </a:rPr>
            </a:br>
            <a:r>
              <a:rPr lang="en-GB" sz="2000" dirty="0" smtClean="0">
                <a:solidFill>
                  <a:schemeClr val="tx1"/>
                </a:solidFill>
                <a:latin typeface="Arial" charset="0"/>
                <a:ea typeface="ＭＳ Ｐゴシック" charset="-128"/>
                <a:cs typeface="ＭＳ Ｐゴシック" charset="-128"/>
              </a:rPr>
              <a:t>MO services &amp; MAL on-board</a:t>
            </a:r>
            <a:endParaRPr lang="en-US" sz="2000" dirty="0"/>
          </a:p>
        </p:txBody>
      </p:sp>
      <p:sp>
        <p:nvSpPr>
          <p:cNvPr id="66" name="Cube 65"/>
          <p:cNvSpPr/>
          <p:nvPr/>
        </p:nvSpPr>
        <p:spPr bwMode="auto">
          <a:xfrm>
            <a:off x="299316" y="1892800"/>
            <a:ext cx="3379640" cy="3379640"/>
          </a:xfrm>
          <a:prstGeom prst="cube">
            <a:avLst>
              <a:gd name="adj" fmla="val 6951"/>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Oval 66"/>
          <p:cNvSpPr/>
          <p:nvPr/>
        </p:nvSpPr>
        <p:spPr>
          <a:xfrm>
            <a:off x="2666474" y="3966670"/>
            <a:ext cx="681011" cy="353604"/>
          </a:xfrm>
          <a:prstGeom prst="ellipse">
            <a:avLst/>
          </a:prstGeom>
          <a:gradFill>
            <a:gsLst>
              <a:gs pos="0">
                <a:schemeClr val="accent1">
                  <a:lumMod val="5000"/>
                  <a:lumOff val="95000"/>
                </a:schemeClr>
              </a:gs>
              <a:gs pos="74000">
                <a:schemeClr val="accent2">
                  <a:lumMod val="40000"/>
                  <a:lumOff val="60000"/>
                </a:schemeClr>
              </a:gs>
              <a:gs pos="83000">
                <a:schemeClr val="accent2">
                  <a:lumMod val="40000"/>
                  <a:lumOff val="60000"/>
                </a:schemeClr>
              </a:gs>
              <a:gs pos="100000">
                <a:schemeClr val="accent2">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err="1">
                <a:solidFill>
                  <a:schemeClr val="tx1"/>
                </a:solidFill>
              </a:rPr>
              <a:t>Synchron-ization</a:t>
            </a:r>
            <a:endParaRPr lang="en-US" sz="900" dirty="0">
              <a:solidFill>
                <a:schemeClr val="tx1"/>
              </a:solidFill>
            </a:endParaRPr>
          </a:p>
        </p:txBody>
      </p:sp>
      <p:sp>
        <p:nvSpPr>
          <p:cNvPr id="68" name="Oval 67"/>
          <p:cNvSpPr/>
          <p:nvPr/>
        </p:nvSpPr>
        <p:spPr>
          <a:xfrm>
            <a:off x="543698" y="3966670"/>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Memory Access</a:t>
            </a:r>
          </a:p>
        </p:txBody>
      </p:sp>
      <p:sp>
        <p:nvSpPr>
          <p:cNvPr id="69" name="Oval 68"/>
          <p:cNvSpPr/>
          <p:nvPr/>
        </p:nvSpPr>
        <p:spPr>
          <a:xfrm>
            <a:off x="1605086" y="3966670"/>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Packet</a:t>
            </a:r>
          </a:p>
        </p:txBody>
      </p:sp>
      <p:sp>
        <p:nvSpPr>
          <p:cNvPr id="70" name="Oval 69"/>
          <p:cNvSpPr/>
          <p:nvPr/>
        </p:nvSpPr>
        <p:spPr>
          <a:xfrm>
            <a:off x="1055206" y="2235631"/>
            <a:ext cx="1699595" cy="345812"/>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bg1"/>
                </a:solidFill>
              </a:rPr>
              <a:t>Other “Be-spoke</a:t>
            </a:r>
            <a:r>
              <a:rPr lang="en-US" sz="900" dirty="0" smtClean="0">
                <a:solidFill>
                  <a:schemeClr val="bg1"/>
                </a:solidFill>
              </a:rPr>
              <a:t>” Applications</a:t>
            </a:r>
            <a:endParaRPr lang="en-US" sz="900" dirty="0">
              <a:solidFill>
                <a:schemeClr val="bg1"/>
              </a:solidFill>
            </a:endParaRPr>
          </a:p>
        </p:txBody>
      </p:sp>
      <p:sp>
        <p:nvSpPr>
          <p:cNvPr id="73" name="Rectangle 72"/>
          <p:cNvSpPr/>
          <p:nvPr/>
        </p:nvSpPr>
        <p:spPr>
          <a:xfrm>
            <a:off x="968065" y="4435690"/>
            <a:ext cx="1955051" cy="211118"/>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Datalink Convergence</a:t>
            </a:r>
            <a:endParaRPr lang="en-US" sz="1000" dirty="0">
              <a:solidFill>
                <a:schemeClr val="tx1"/>
              </a:solidFill>
            </a:endParaRPr>
          </a:p>
        </p:txBody>
      </p:sp>
      <p:sp>
        <p:nvSpPr>
          <p:cNvPr id="74" name="Rectangle 73"/>
          <p:cNvSpPr/>
          <p:nvPr/>
        </p:nvSpPr>
        <p:spPr>
          <a:xfrm>
            <a:off x="668147" y="4790271"/>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SpaceWire</a:t>
            </a:r>
            <a:endParaRPr lang="en-US" sz="1000" dirty="0">
              <a:solidFill>
                <a:schemeClr val="tx1"/>
              </a:solidFill>
            </a:endParaRPr>
          </a:p>
        </p:txBody>
      </p:sp>
      <p:sp>
        <p:nvSpPr>
          <p:cNvPr id="75" name="Rectangle 74"/>
          <p:cNvSpPr/>
          <p:nvPr/>
        </p:nvSpPr>
        <p:spPr>
          <a:xfrm>
            <a:off x="1605086" y="4790270"/>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Mil Bus</a:t>
            </a:r>
            <a:endParaRPr lang="en-US" sz="1000" dirty="0">
              <a:solidFill>
                <a:schemeClr val="tx1"/>
              </a:solidFill>
            </a:endParaRPr>
          </a:p>
        </p:txBody>
      </p:sp>
      <p:sp>
        <p:nvSpPr>
          <p:cNvPr id="76" name="Rectangle 75"/>
          <p:cNvSpPr/>
          <p:nvPr/>
        </p:nvSpPr>
        <p:spPr>
          <a:xfrm>
            <a:off x="2542025" y="4790269"/>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Can </a:t>
            </a:r>
            <a:r>
              <a:rPr lang="is-IS" sz="1000" dirty="0" smtClean="0">
                <a:solidFill>
                  <a:schemeClr val="tx1"/>
                </a:solidFill>
              </a:rPr>
              <a:t>…</a:t>
            </a:r>
            <a:endParaRPr lang="en-US" sz="1000" dirty="0">
              <a:solidFill>
                <a:schemeClr val="tx1"/>
              </a:solidFill>
            </a:endParaRPr>
          </a:p>
        </p:txBody>
      </p:sp>
      <p:sp>
        <p:nvSpPr>
          <p:cNvPr id="77" name="Cube 76"/>
          <p:cNvSpPr/>
          <p:nvPr/>
        </p:nvSpPr>
        <p:spPr bwMode="auto">
          <a:xfrm>
            <a:off x="3970119" y="2947996"/>
            <a:ext cx="1101146" cy="2094014"/>
          </a:xfrm>
          <a:prstGeom prst="cube">
            <a:avLst>
              <a:gd name="adj" fmla="val 9698"/>
            </a:avLst>
          </a:prstGeom>
          <a:solidFill>
            <a:srgbClr val="FF99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800" b="1" i="0" u="none" strike="noStrike" cap="none" normalizeH="0" baseline="0" dirty="0" smtClean="0">
                <a:ln>
                  <a:noFill/>
                </a:ln>
                <a:solidFill>
                  <a:schemeClr val="tx1"/>
                </a:solidFill>
                <a:effectLst/>
                <a:latin typeface="Arial" charset="0"/>
              </a:rPr>
              <a:t>ESLT</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400" dirty="0" smtClean="0"/>
              <a:t>(Ground Station)</a:t>
            </a:r>
            <a:endParaRPr kumimoji="0" lang="en-US" sz="1400" b="1" i="0" u="none" strike="noStrike" cap="none" normalizeH="0" baseline="0" dirty="0" smtClean="0">
              <a:ln>
                <a:noFill/>
              </a:ln>
              <a:solidFill>
                <a:schemeClr val="tx1"/>
              </a:solidFill>
              <a:effectLst/>
            </a:endParaRPr>
          </a:p>
        </p:txBody>
      </p:sp>
      <p:sp>
        <p:nvSpPr>
          <p:cNvPr id="79" name="Rectangle 78"/>
          <p:cNvSpPr/>
          <p:nvPr/>
        </p:nvSpPr>
        <p:spPr>
          <a:xfrm>
            <a:off x="1288491" y="1871225"/>
            <a:ext cx="1233030" cy="313932"/>
          </a:xfrm>
          <a:prstGeom prst="rect">
            <a:avLst/>
          </a:prstGeom>
        </p:spPr>
        <p:txBody>
          <a:bodyPr wrap="none">
            <a:spAutoFit/>
          </a:bodyPr>
          <a:lstStyle/>
          <a:p>
            <a:pPr algn="ctr" eaLnBrk="0" hangingPunct="0">
              <a:lnSpc>
                <a:spcPct val="90000"/>
              </a:lnSpc>
              <a:spcAft>
                <a:spcPct val="10000"/>
              </a:spcAft>
              <a:buSzPct val="125000"/>
            </a:pPr>
            <a:r>
              <a:rPr lang="en-US" smtClean="0"/>
              <a:t>Spacecraft</a:t>
            </a:r>
            <a:endParaRPr lang="en-US" dirty="0"/>
          </a:p>
        </p:txBody>
      </p:sp>
      <p:cxnSp>
        <p:nvCxnSpPr>
          <p:cNvPr id="81" name="Straight Connector 80"/>
          <p:cNvCxnSpPr/>
          <p:nvPr/>
        </p:nvCxnSpPr>
        <p:spPr bwMode="auto">
          <a:xfrm>
            <a:off x="4956050" y="4661774"/>
            <a:ext cx="5139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82" name="Freeform 81"/>
          <p:cNvSpPr/>
          <p:nvPr/>
        </p:nvSpPr>
        <p:spPr bwMode="auto">
          <a:xfrm flipH="1">
            <a:off x="3405377" y="3900819"/>
            <a:ext cx="571700" cy="838910"/>
          </a:xfrm>
          <a:custGeom>
            <a:avLst/>
            <a:gdLst>
              <a:gd name="connsiteX0" fmla="*/ 0 w 432487"/>
              <a:gd name="connsiteY0" fmla="*/ 815546 h 815546"/>
              <a:gd name="connsiteX1" fmla="*/ 333633 w 432487"/>
              <a:gd name="connsiteY1" fmla="*/ 358346 h 815546"/>
              <a:gd name="connsiteX2" fmla="*/ 123568 w 432487"/>
              <a:gd name="connsiteY2" fmla="*/ 420130 h 815546"/>
              <a:gd name="connsiteX3" fmla="*/ 123568 w 432487"/>
              <a:gd name="connsiteY3" fmla="*/ 420130 h 815546"/>
              <a:gd name="connsiteX4" fmla="*/ 234779 w 432487"/>
              <a:gd name="connsiteY4" fmla="*/ 321276 h 815546"/>
              <a:gd name="connsiteX5" fmla="*/ 308919 w 432487"/>
              <a:gd name="connsiteY5" fmla="*/ 210065 h 815546"/>
              <a:gd name="connsiteX6" fmla="*/ 333633 w 432487"/>
              <a:gd name="connsiteY6" fmla="*/ 172995 h 815546"/>
              <a:gd name="connsiteX7" fmla="*/ 370703 w 432487"/>
              <a:gd name="connsiteY7" fmla="*/ 98854 h 815546"/>
              <a:gd name="connsiteX8" fmla="*/ 383060 w 432487"/>
              <a:gd name="connsiteY8" fmla="*/ 61784 h 815546"/>
              <a:gd name="connsiteX9" fmla="*/ 432487 w 432487"/>
              <a:gd name="connsiteY9" fmla="*/ 0 h 815546"/>
              <a:gd name="connsiteX10" fmla="*/ 432487 w 432487"/>
              <a:gd name="connsiteY10" fmla="*/ 0 h 81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487" h="815546">
                <a:moveTo>
                  <a:pt x="0" y="815546"/>
                </a:moveTo>
                <a:lnTo>
                  <a:pt x="333633" y="358346"/>
                </a:lnTo>
                <a:lnTo>
                  <a:pt x="123568" y="420130"/>
                </a:lnTo>
                <a:lnTo>
                  <a:pt x="123568" y="420130"/>
                </a:lnTo>
                <a:cubicBezTo>
                  <a:pt x="160638" y="387179"/>
                  <a:pt x="201964" y="358467"/>
                  <a:pt x="234779" y="321276"/>
                </a:cubicBezTo>
                <a:cubicBezTo>
                  <a:pt x="264256" y="287869"/>
                  <a:pt x="284206" y="247135"/>
                  <a:pt x="308919" y="210065"/>
                </a:cubicBezTo>
                <a:lnTo>
                  <a:pt x="333633" y="172995"/>
                </a:lnTo>
                <a:cubicBezTo>
                  <a:pt x="364687" y="79826"/>
                  <a:pt x="322799" y="194659"/>
                  <a:pt x="370703" y="98854"/>
                </a:cubicBezTo>
                <a:cubicBezTo>
                  <a:pt x="376528" y="87204"/>
                  <a:pt x="377235" y="73434"/>
                  <a:pt x="383060" y="61784"/>
                </a:cubicBezTo>
                <a:cubicBezTo>
                  <a:pt x="398648" y="30607"/>
                  <a:pt x="409500" y="22987"/>
                  <a:pt x="432487" y="0"/>
                </a:cubicBezTo>
                <a:lnTo>
                  <a:pt x="432487" y="0"/>
                </a:ln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Oval 82"/>
          <p:cNvSpPr/>
          <p:nvPr/>
        </p:nvSpPr>
        <p:spPr>
          <a:xfrm>
            <a:off x="2707824" y="3382636"/>
            <a:ext cx="681011" cy="3536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TT&amp;C</a:t>
            </a:r>
            <a:endParaRPr lang="en-US" sz="900" dirty="0">
              <a:solidFill>
                <a:schemeClr val="tx1"/>
              </a:solidFill>
            </a:endParaRPr>
          </a:p>
        </p:txBody>
      </p:sp>
      <p:sp>
        <p:nvSpPr>
          <p:cNvPr id="84" name="Oval 83"/>
          <p:cNvSpPr/>
          <p:nvPr/>
        </p:nvSpPr>
        <p:spPr>
          <a:xfrm>
            <a:off x="1202639" y="3373925"/>
            <a:ext cx="681011" cy="353604"/>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Exec</a:t>
            </a:r>
            <a:endParaRPr lang="en-US" sz="900" dirty="0">
              <a:solidFill>
                <a:schemeClr val="tx1"/>
              </a:solidFill>
            </a:endParaRPr>
          </a:p>
        </p:txBody>
      </p:sp>
      <p:sp>
        <p:nvSpPr>
          <p:cNvPr id="85" name="Oval 84"/>
          <p:cNvSpPr/>
          <p:nvPr/>
        </p:nvSpPr>
        <p:spPr>
          <a:xfrm>
            <a:off x="404719" y="3368167"/>
            <a:ext cx="681011" cy="353604"/>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Data </a:t>
            </a:r>
            <a:r>
              <a:rPr lang="en-US" sz="900" dirty="0" err="1" smtClean="0">
                <a:solidFill>
                  <a:schemeClr val="tx1"/>
                </a:solidFill>
              </a:rPr>
              <a:t>Mgmt</a:t>
            </a:r>
            <a:endParaRPr lang="en-US" sz="900" dirty="0">
              <a:solidFill>
                <a:schemeClr val="tx1"/>
              </a:solidFill>
            </a:endParaRPr>
          </a:p>
        </p:txBody>
      </p:sp>
      <p:sp>
        <p:nvSpPr>
          <p:cNvPr id="88" name="Oval 87"/>
          <p:cNvSpPr/>
          <p:nvPr/>
        </p:nvSpPr>
        <p:spPr>
          <a:xfrm>
            <a:off x="1961010" y="3382636"/>
            <a:ext cx="681011" cy="353604"/>
          </a:xfrm>
          <a:prstGeom prst="ellipse">
            <a:avLst/>
          </a:prstGeom>
          <a:solidFill>
            <a:srgbClr val="CB7D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GNC</a:t>
            </a:r>
            <a:endParaRPr lang="en-US" sz="900" dirty="0">
              <a:solidFill>
                <a:schemeClr val="tx1"/>
              </a:solidFill>
            </a:endParaRPr>
          </a:p>
        </p:txBody>
      </p:sp>
      <p:sp>
        <p:nvSpPr>
          <p:cNvPr id="80" name="Cube 79"/>
          <p:cNvSpPr/>
          <p:nvPr/>
        </p:nvSpPr>
        <p:spPr bwMode="auto">
          <a:xfrm>
            <a:off x="5427736" y="1753706"/>
            <a:ext cx="3379640" cy="3149210"/>
          </a:xfrm>
          <a:prstGeom prst="cube">
            <a:avLst>
              <a:gd name="adj" fmla="val 695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9" name="Oval 138"/>
          <p:cNvSpPr>
            <a:spLocks noChangeArrowheads="1"/>
          </p:cNvSpPr>
          <p:nvPr/>
        </p:nvSpPr>
        <p:spPr bwMode="auto">
          <a:xfrm>
            <a:off x="5327991" y="971840"/>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User Support</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0" name="Oval 139"/>
          <p:cNvSpPr>
            <a:spLocks noChangeArrowheads="1"/>
          </p:cNvSpPr>
          <p:nvPr/>
        </p:nvSpPr>
        <p:spPr bwMode="auto">
          <a:xfrm>
            <a:off x="7660765" y="5842565"/>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Satellite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Dev. &amp; </a:t>
            </a:r>
            <a:r>
              <a:rPr kumimoji="1" lang="en-US" sz="1200" b="0" dirty="0" err="1" smtClean="0">
                <a:solidFill>
                  <a:srgbClr val="000000"/>
                </a:solidFill>
                <a:latin typeface="Arial" panose="020B0604020202020204" pitchFamily="34" charset="0"/>
                <a:ea typeface="ＭＳ Ｐゴシック" pitchFamily="34" charset="-128"/>
                <a:cs typeface="Arial" panose="020B0604020202020204" pitchFamily="34" charset="0"/>
              </a:rPr>
              <a:t>Maint</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1" name="Oval 140"/>
          <p:cNvSpPr>
            <a:spLocks noChangeArrowheads="1"/>
          </p:cNvSpPr>
          <p:nvPr/>
        </p:nvSpPr>
        <p:spPr bwMode="auto">
          <a:xfrm>
            <a:off x="6689163" y="971841"/>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Processing</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2" name="Rectangle 141"/>
          <p:cNvSpPr/>
          <p:nvPr/>
        </p:nvSpPr>
        <p:spPr>
          <a:xfrm>
            <a:off x="6294546" y="5247458"/>
            <a:ext cx="917975" cy="297639"/>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Electronic Data Sheet</a:t>
            </a:r>
          </a:p>
        </p:txBody>
      </p:sp>
      <p:sp>
        <p:nvSpPr>
          <p:cNvPr id="143" name="Rectangle 142"/>
          <p:cNvSpPr/>
          <p:nvPr/>
        </p:nvSpPr>
        <p:spPr>
          <a:xfrm>
            <a:off x="7508241" y="5232724"/>
            <a:ext cx="881651" cy="312373"/>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Vehicle Manifest</a:t>
            </a:r>
          </a:p>
        </p:txBody>
      </p:sp>
      <p:sp>
        <p:nvSpPr>
          <p:cNvPr id="144" name="Rectangle 143"/>
          <p:cNvSpPr/>
          <p:nvPr/>
        </p:nvSpPr>
        <p:spPr>
          <a:xfrm>
            <a:off x="6700120" y="1712165"/>
            <a:ext cx="652744" cy="313932"/>
          </a:xfrm>
          <a:prstGeom prst="rect">
            <a:avLst/>
          </a:prstGeom>
        </p:spPr>
        <p:txBody>
          <a:bodyPr wrap="none">
            <a:spAutoFit/>
          </a:bodyPr>
          <a:lstStyle/>
          <a:p>
            <a:pPr algn="ctr" eaLnBrk="0" hangingPunct="0">
              <a:lnSpc>
                <a:spcPct val="90000"/>
              </a:lnSpc>
              <a:spcAft>
                <a:spcPct val="10000"/>
              </a:spcAft>
              <a:buSzPct val="125000"/>
            </a:pPr>
            <a:r>
              <a:rPr lang="en-US" smtClean="0"/>
              <a:t>MOS</a:t>
            </a:r>
            <a:endParaRPr lang="en-US" dirty="0"/>
          </a:p>
        </p:txBody>
      </p:sp>
      <p:sp>
        <p:nvSpPr>
          <p:cNvPr id="145" name="Oval 144"/>
          <p:cNvSpPr>
            <a:spLocks noChangeArrowheads="1"/>
          </p:cNvSpPr>
          <p:nvPr/>
        </p:nvSpPr>
        <p:spPr bwMode="auto">
          <a:xfrm>
            <a:off x="7995498" y="968315"/>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smtClean="0">
                <a:solidFill>
                  <a:srgbClr val="000000"/>
                </a:solidFill>
                <a:latin typeface="Arial" panose="020B0604020202020204" pitchFamily="34" charset="0"/>
                <a:ea typeface="ＭＳ Ｐゴシック" pitchFamily="34" charset="-128"/>
                <a:cs typeface="Arial" panose="020B0604020202020204" pitchFamily="34" charset="0"/>
              </a:rPr>
              <a:t>Data Archives</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6" name="Oval 145"/>
          <p:cNvSpPr>
            <a:spLocks noChangeArrowheads="1"/>
          </p:cNvSpPr>
          <p:nvPr/>
        </p:nvSpPr>
        <p:spPr bwMode="auto">
          <a:xfrm>
            <a:off x="5704851" y="585305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GDS Dev &amp;</a:t>
            </a:r>
          </a:p>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SI&amp;T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grpSp>
        <p:nvGrpSpPr>
          <p:cNvPr id="3" name="Group 2"/>
          <p:cNvGrpSpPr/>
          <p:nvPr/>
        </p:nvGrpSpPr>
        <p:grpSpPr>
          <a:xfrm>
            <a:off x="440894" y="2546353"/>
            <a:ext cx="2840923" cy="548655"/>
            <a:chOff x="5706975" y="2509877"/>
            <a:chExt cx="2840923" cy="548655"/>
          </a:xfrm>
        </p:grpSpPr>
        <p:sp>
          <p:nvSpPr>
            <p:cNvPr id="86" name="Oval 8"/>
            <p:cNvSpPr>
              <a:spLocks noChangeArrowheads="1"/>
            </p:cNvSpPr>
            <p:nvPr/>
          </p:nvSpPr>
          <p:spPr bwMode="auto">
            <a:xfrm>
              <a:off x="7849262" y="2560238"/>
              <a:ext cx="698636" cy="384434"/>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Navigation &amp; Timing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7" name="Oval 8"/>
            <p:cNvSpPr>
              <a:spLocks noChangeArrowheads="1"/>
            </p:cNvSpPr>
            <p:nvPr/>
          </p:nvSpPr>
          <p:spPr bwMode="auto">
            <a:xfrm>
              <a:off x="5706975" y="2509877"/>
              <a:ext cx="698636" cy="38443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Planning &amp; Scheduling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7" name="Oval 146"/>
            <p:cNvSpPr>
              <a:spLocks noChangeArrowheads="1"/>
            </p:cNvSpPr>
            <p:nvPr/>
          </p:nvSpPr>
          <p:spPr bwMode="auto">
            <a:xfrm>
              <a:off x="6778118" y="2674098"/>
              <a:ext cx="698636" cy="384434"/>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Control</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grpSp>
      <p:grpSp>
        <p:nvGrpSpPr>
          <p:cNvPr id="148" name="Group 147"/>
          <p:cNvGrpSpPr/>
          <p:nvPr/>
        </p:nvGrpSpPr>
        <p:grpSpPr>
          <a:xfrm>
            <a:off x="5528153" y="2080226"/>
            <a:ext cx="2969138" cy="2355464"/>
            <a:chOff x="1684787" y="1175145"/>
            <a:chExt cx="5747203" cy="3812135"/>
          </a:xfrm>
        </p:grpSpPr>
        <p:sp>
          <p:nvSpPr>
            <p:cNvPr id="149"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Navigation &amp; Timing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0"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Planning &amp; Scheduling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1" name="Oval 150"/>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Control</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2" name="Oval 151"/>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3" name="Oval 152"/>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Preparation</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54" name="Straight Connector 153"/>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6" name="Straight Connector 155"/>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7" name="Straight Connector 156"/>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8" name="Straight Connector 15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9" name="Straight Connector 158"/>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0" name="Straight Connector 159"/>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1" name="Straight Connector 160"/>
            <p:cNvCxnSpPr/>
            <p:nvPr/>
          </p:nvCxnSpPr>
          <p:spPr bwMode="auto">
            <a:xfrm>
              <a:off x="4556349" y="1796237"/>
              <a:ext cx="1523329" cy="10336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2" name="Straight Connector 161"/>
            <p:cNvCxnSpPr/>
            <p:nvPr/>
          </p:nvCxnSpPr>
          <p:spPr bwMode="auto">
            <a:xfrm flipV="1">
              <a:off x="5968237" y="3212968"/>
              <a:ext cx="787597" cy="115213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3" name="Rectangle 162"/>
            <p:cNvSpPr/>
            <p:nvPr/>
          </p:nvSpPr>
          <p:spPr bwMode="auto">
            <a:xfrm>
              <a:off x="5748755" y="2320382"/>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4" name="Rectangle 163"/>
            <p:cNvSpPr/>
            <p:nvPr/>
          </p:nvSpPr>
          <p:spPr bwMode="auto">
            <a:xfrm>
              <a:off x="2892759" y="4103757"/>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5" name="Rectangle 164"/>
            <p:cNvSpPr/>
            <p:nvPr/>
          </p:nvSpPr>
          <p:spPr bwMode="auto">
            <a:xfrm>
              <a:off x="4396331" y="4604192"/>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6" name="Rectangle 165"/>
            <p:cNvSpPr/>
            <p:nvPr/>
          </p:nvSpPr>
          <p:spPr bwMode="auto">
            <a:xfrm>
              <a:off x="3450748" y="2755218"/>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7" name="Rectangle 166"/>
            <p:cNvSpPr/>
            <p:nvPr/>
          </p:nvSpPr>
          <p:spPr bwMode="auto">
            <a:xfrm>
              <a:off x="4571793" y="2055112"/>
              <a:ext cx="350926" cy="345304"/>
            </a:xfrm>
            <a:prstGeom prst="rect">
              <a:avLst/>
            </a:prstGeom>
            <a:solidFill>
              <a:srgbClr val="4F81BD"/>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8" name="Rectangle 167"/>
            <p:cNvSpPr/>
            <p:nvPr/>
          </p:nvSpPr>
          <p:spPr bwMode="auto">
            <a:xfrm>
              <a:off x="5155035" y="1895650"/>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5333170" y="2746698"/>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70" name="Rectangle 169"/>
            <p:cNvSpPr/>
            <p:nvPr/>
          </p:nvSpPr>
          <p:spPr bwMode="auto">
            <a:xfrm>
              <a:off x="3944969" y="4098769"/>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71" name="Rectangle 170"/>
            <p:cNvSpPr/>
            <p:nvPr/>
          </p:nvSpPr>
          <p:spPr bwMode="auto">
            <a:xfrm>
              <a:off x="3537795" y="4103757"/>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72" name="Oval 171"/>
            <p:cNvSpPr/>
            <p:nvPr/>
          </p:nvSpPr>
          <p:spPr>
            <a:xfrm>
              <a:off x="3779921" y="1404710"/>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3" name="Oval 172"/>
            <p:cNvSpPr/>
            <p:nvPr/>
          </p:nvSpPr>
          <p:spPr>
            <a:xfrm>
              <a:off x="4934191" y="1626372"/>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4" name="Oval 173"/>
            <p:cNvSpPr/>
            <p:nvPr/>
          </p:nvSpPr>
          <p:spPr>
            <a:xfrm>
              <a:off x="2778046" y="2545933"/>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5" name="Oval 174"/>
            <p:cNvSpPr/>
            <p:nvPr/>
          </p:nvSpPr>
          <p:spPr>
            <a:xfrm>
              <a:off x="2769009" y="296880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6" name="Oval 175"/>
            <p:cNvSpPr/>
            <p:nvPr/>
          </p:nvSpPr>
          <p:spPr>
            <a:xfrm>
              <a:off x="2286905" y="244865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7" name="Oval 176"/>
            <p:cNvSpPr/>
            <p:nvPr/>
          </p:nvSpPr>
          <p:spPr>
            <a:xfrm>
              <a:off x="2278099" y="3054770"/>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8" name="Oval 177"/>
            <p:cNvSpPr/>
            <p:nvPr/>
          </p:nvSpPr>
          <p:spPr>
            <a:xfrm>
              <a:off x="6687526" y="2446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9" name="Oval 178"/>
            <p:cNvSpPr/>
            <p:nvPr/>
          </p:nvSpPr>
          <p:spPr>
            <a:xfrm>
              <a:off x="6211858" y="2518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0" name="Oval 179"/>
            <p:cNvSpPr/>
            <p:nvPr/>
          </p:nvSpPr>
          <p:spPr>
            <a:xfrm>
              <a:off x="5239000" y="4604192"/>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1" name="Oval 180"/>
            <p:cNvSpPr/>
            <p:nvPr/>
          </p:nvSpPr>
          <p:spPr>
            <a:xfrm>
              <a:off x="6401207" y="4814607"/>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2" name="Oval 181"/>
            <p:cNvSpPr/>
            <p:nvPr/>
          </p:nvSpPr>
          <p:spPr>
            <a:xfrm>
              <a:off x="3080784" y="4285239"/>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3" name="Oval 182"/>
            <p:cNvSpPr/>
            <p:nvPr/>
          </p:nvSpPr>
          <p:spPr>
            <a:xfrm>
              <a:off x="3733848" y="458555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4" name="Oval 183"/>
            <p:cNvSpPr/>
            <p:nvPr/>
          </p:nvSpPr>
          <p:spPr>
            <a:xfrm>
              <a:off x="3551306" y="481460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5" name="Oval 184"/>
            <p:cNvSpPr/>
            <p:nvPr/>
          </p:nvSpPr>
          <p:spPr>
            <a:xfrm>
              <a:off x="3554211" y="439645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186" name="Straight Connector 185"/>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7" name="Rectangle 186"/>
            <p:cNvSpPr/>
            <p:nvPr/>
          </p:nvSpPr>
          <p:spPr bwMode="auto">
            <a:xfrm>
              <a:off x="2987824" y="2320382"/>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88" name="Oval 187"/>
            <p:cNvSpPr/>
            <p:nvPr/>
          </p:nvSpPr>
          <p:spPr>
            <a:xfrm>
              <a:off x="4484347" y="1725321"/>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9" name="Oval 188"/>
            <p:cNvSpPr/>
            <p:nvPr/>
          </p:nvSpPr>
          <p:spPr>
            <a:xfrm>
              <a:off x="2956795" y="2746698"/>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0" name="Rectangle 189"/>
            <p:cNvSpPr/>
            <p:nvPr/>
          </p:nvSpPr>
          <p:spPr bwMode="auto">
            <a:xfrm>
              <a:off x="3366569" y="3052190"/>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91" name="Rectangle 190"/>
            <p:cNvSpPr/>
            <p:nvPr/>
          </p:nvSpPr>
          <p:spPr bwMode="auto">
            <a:xfrm>
              <a:off x="4794291" y="4103570"/>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92" name="Oval 191"/>
            <p:cNvSpPr/>
            <p:nvPr/>
          </p:nvSpPr>
          <p:spPr>
            <a:xfrm>
              <a:off x="5418122" y="4384220"/>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3" name="Oval 192"/>
            <p:cNvSpPr/>
            <p:nvPr/>
          </p:nvSpPr>
          <p:spPr>
            <a:xfrm>
              <a:off x="2422099" y="460419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4" name="Oval 193"/>
            <p:cNvSpPr/>
            <p:nvPr/>
          </p:nvSpPr>
          <p:spPr>
            <a:xfrm>
              <a:off x="6007677" y="2762160"/>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5" name="Oval 194"/>
            <p:cNvSpPr/>
            <p:nvPr/>
          </p:nvSpPr>
          <p:spPr>
            <a:xfrm>
              <a:off x="6683834" y="306896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6" name="Oval 195"/>
            <p:cNvSpPr/>
            <p:nvPr/>
          </p:nvSpPr>
          <p:spPr>
            <a:xfrm>
              <a:off x="2590449" y="4830478"/>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7" name="Rectangle 196"/>
            <p:cNvSpPr/>
            <p:nvPr/>
          </p:nvSpPr>
          <p:spPr bwMode="auto">
            <a:xfrm>
              <a:off x="6393615" y="3476170"/>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grpSp>
      <p:sp>
        <p:nvSpPr>
          <p:cNvPr id="198" name="Rectangle 197"/>
          <p:cNvSpPr/>
          <p:nvPr/>
        </p:nvSpPr>
        <p:spPr>
          <a:xfrm>
            <a:off x="6079638" y="4617768"/>
            <a:ext cx="1955051" cy="16971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MAL </a:t>
            </a:r>
            <a:r>
              <a:rPr lang="en-US" sz="900" smtClean="0">
                <a:solidFill>
                  <a:schemeClr val="tx1"/>
                </a:solidFill>
              </a:rPr>
              <a:t>- terrestrial</a:t>
            </a:r>
            <a:endParaRPr lang="en-US" sz="900" dirty="0">
              <a:solidFill>
                <a:schemeClr val="tx1"/>
              </a:solidFill>
            </a:endParaRPr>
          </a:p>
        </p:txBody>
      </p:sp>
      <p:sp>
        <p:nvSpPr>
          <p:cNvPr id="200" name="Rectangle 199"/>
          <p:cNvSpPr/>
          <p:nvPr/>
        </p:nvSpPr>
        <p:spPr>
          <a:xfrm>
            <a:off x="529032" y="3151042"/>
            <a:ext cx="2610235" cy="1475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MAL -Space</a:t>
            </a:r>
            <a:endParaRPr lang="en-US" sz="900" dirty="0">
              <a:solidFill>
                <a:schemeClr val="tx1"/>
              </a:solidFill>
            </a:endParaRPr>
          </a:p>
        </p:txBody>
      </p:sp>
    </p:spTree>
    <p:extLst>
      <p:ext uri="{BB962C8B-B14F-4D97-AF65-F5344CB8AC3E}">
        <p14:creationId xmlns:p14="http://schemas.microsoft.com/office/powerpoint/2010/main" val="2023397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Recommended </a:t>
            </a:r>
            <a:r>
              <a:rPr lang="en-US" dirty="0" smtClean="0"/>
              <a:t>Way Forward </a:t>
            </a:r>
            <a:r>
              <a:rPr lang="mr-IN" dirty="0" smtClean="0"/>
              <a:t>–</a:t>
            </a:r>
            <a:r>
              <a:rPr lang="en-US" dirty="0" smtClean="0"/>
              <a:t> Spring 2017</a:t>
            </a:r>
            <a:endParaRPr lang="en-US" dirty="0"/>
          </a:p>
        </p:txBody>
      </p:sp>
      <p:sp>
        <p:nvSpPr>
          <p:cNvPr id="3" name="Content Placeholder 2"/>
          <p:cNvSpPr>
            <a:spLocks noGrp="1"/>
          </p:cNvSpPr>
          <p:nvPr>
            <p:ph idx="1"/>
          </p:nvPr>
        </p:nvSpPr>
        <p:spPr>
          <a:xfrm>
            <a:off x="457200" y="1076567"/>
            <a:ext cx="8229600" cy="5232808"/>
          </a:xfrm>
        </p:spPr>
        <p:txBody>
          <a:bodyPr/>
          <a:lstStyle/>
          <a:p>
            <a:r>
              <a:rPr lang="en-US" dirty="0" smtClean="0"/>
              <a:t>Adopt EDS </a:t>
            </a:r>
            <a:r>
              <a:rPr lang="en-US" dirty="0"/>
              <a:t>and MAL </a:t>
            </a:r>
            <a:r>
              <a:rPr lang="en-US" dirty="0" smtClean="0"/>
              <a:t>analysis result </a:t>
            </a:r>
            <a:r>
              <a:rPr lang="en-US" dirty="0"/>
              <a:t>(Richard </a:t>
            </a:r>
            <a:r>
              <a:rPr lang="en-US" dirty="0" smtClean="0"/>
              <a:t>Melvin &amp; Sam Cooper</a:t>
            </a:r>
            <a:r>
              <a:rPr lang="en-US" dirty="0" smtClean="0"/>
              <a:t>), CESG concurrence.</a:t>
            </a:r>
            <a:endParaRPr lang="en-US" dirty="0" smtClean="0"/>
          </a:p>
          <a:p>
            <a:r>
              <a:rPr lang="en-US" dirty="0" smtClean="0"/>
              <a:t>Await development of the revised SOIS architecture vision, nominally Aug 2017.</a:t>
            </a:r>
          </a:p>
          <a:p>
            <a:pPr lvl="1"/>
            <a:r>
              <a:rPr lang="en-US" dirty="0" smtClean="0"/>
              <a:t>What future looking features will it contain?</a:t>
            </a:r>
            <a:endParaRPr lang="en-US" dirty="0" smtClean="0"/>
          </a:p>
          <a:p>
            <a:r>
              <a:rPr lang="en-US" dirty="0" smtClean="0"/>
              <a:t>Analyze </a:t>
            </a:r>
            <a:r>
              <a:rPr lang="en-US" dirty="0" smtClean="0"/>
              <a:t>the </a:t>
            </a:r>
            <a:r>
              <a:rPr lang="en-US" dirty="0" smtClean="0"/>
              <a:t>info </a:t>
            </a:r>
            <a:r>
              <a:rPr lang="en-US" dirty="0"/>
              <a:t>model of </a:t>
            </a:r>
            <a:r>
              <a:rPr lang="en-US" dirty="0" smtClean="0"/>
              <a:t>EDS and understand proposed standardization of “tool chains”.</a:t>
            </a:r>
            <a:endParaRPr lang="en-US" dirty="0"/>
          </a:p>
          <a:p>
            <a:r>
              <a:rPr lang="en-US" dirty="0" smtClean="0"/>
              <a:t>Reach closure on </a:t>
            </a:r>
            <a:r>
              <a:rPr lang="en-US" dirty="0" smtClean="0"/>
              <a:t>a </a:t>
            </a:r>
            <a:r>
              <a:rPr lang="en-US" dirty="0"/>
              <a:t>service </a:t>
            </a:r>
            <a:r>
              <a:rPr lang="en-US" dirty="0" smtClean="0"/>
              <a:t>spec</a:t>
            </a:r>
            <a:r>
              <a:rPr lang="en-US" dirty="0"/>
              <a:t>:</a:t>
            </a:r>
            <a:r>
              <a:rPr lang="en-US" dirty="0" smtClean="0"/>
              <a:t> </a:t>
            </a:r>
            <a:r>
              <a:rPr lang="en-US" dirty="0"/>
              <a:t> How is it defined? Does it include a description of the behavior?</a:t>
            </a:r>
          </a:p>
          <a:p>
            <a:pPr lvl="1"/>
            <a:r>
              <a:rPr lang="en-US" dirty="0"/>
              <a:t>Differentiate the “what” from the “how"</a:t>
            </a:r>
          </a:p>
          <a:p>
            <a:r>
              <a:rPr lang="en-US" dirty="0" smtClean="0"/>
              <a:t>WG has a</a:t>
            </a:r>
            <a:r>
              <a:rPr lang="en-US" dirty="0" smtClean="0"/>
              <a:t>greed </a:t>
            </a:r>
            <a:r>
              <a:rPr lang="en-US" dirty="0" smtClean="0"/>
              <a:t>to only develop a Green Book</a:t>
            </a:r>
          </a:p>
          <a:p>
            <a:pPr lvl="1"/>
            <a:r>
              <a:rPr lang="en-US" dirty="0" smtClean="0"/>
              <a:t>There does not appear to be a strong rationale for developing a normative Magenta Book </a:t>
            </a:r>
            <a:r>
              <a:rPr lang="en-US" dirty="0" smtClean="0"/>
              <a:t>because of the amount of Green / Magenta material</a:t>
            </a:r>
            <a:endParaRPr lang="en-US" dirty="0" smtClean="0"/>
          </a:p>
          <a:p>
            <a:endParaRPr lang="en-US" dirty="0"/>
          </a:p>
        </p:txBody>
      </p:sp>
    </p:spTree>
    <p:extLst>
      <p:ext uri="{BB962C8B-B14F-4D97-AF65-F5344CB8AC3E}">
        <p14:creationId xmlns:p14="http://schemas.microsoft.com/office/powerpoint/2010/main" val="1557290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a:t>
            </a:r>
            <a:r>
              <a:rPr lang="en-US" i="1" dirty="0" smtClean="0"/>
              <a:t>RASDS [sec]</a:t>
            </a:r>
            <a:r>
              <a:rPr lang="en-US" dirty="0" smtClean="0"/>
              <a:t>, SCCS-ADD, and </a:t>
            </a:r>
            <a:r>
              <a:rPr lang="en-US" dirty="0" smtClean="0">
                <a:solidFill>
                  <a:schemeClr val="bg1">
                    <a:lumMod val="75000"/>
                  </a:schemeClr>
                </a:solidFill>
              </a:rPr>
              <a:t>MOIMS / SOIS - future</a:t>
            </a:r>
            <a:r>
              <a:rPr lang="en-US" dirty="0" smtClean="0"/>
              <a:t>)</a:t>
            </a:r>
            <a:endParaRPr lang="en-US" dirty="0"/>
          </a:p>
        </p:txBody>
      </p:sp>
      <p:sp>
        <p:nvSpPr>
          <p:cNvPr id="3" name="Content Placeholder 2"/>
          <p:cNvSpPr>
            <a:spLocks noGrp="1"/>
          </p:cNvSpPr>
          <p:nvPr>
            <p:ph idx="1"/>
          </p:nvPr>
        </p:nvSpPr>
        <p:spPr>
          <a:xfrm>
            <a:off x="454760" y="1514577"/>
            <a:ext cx="8229600" cy="4525963"/>
          </a:xfrm>
        </p:spPr>
        <p:txBody>
          <a:bodyPr/>
          <a:lstStyle/>
          <a:p>
            <a:r>
              <a:rPr lang="en-US" sz="2000" dirty="0"/>
              <a:t>ABA: A ‘single-hop’ space communications configuration that involves only a single direct to/from Earth space link. Term derives from the notion of an Agency ‘A’ using the ground station of an Agency ‘B’ to communicate between its MOC and its spacecraft, hence ABA. </a:t>
            </a:r>
            <a:endParaRPr lang="en-US" sz="2000" dirty="0"/>
          </a:p>
          <a:p>
            <a:r>
              <a:rPr lang="en-US" sz="2000" i="1" dirty="0"/>
              <a:t>Abstraction</a:t>
            </a:r>
            <a:r>
              <a:rPr lang="en-US" sz="2000" dirty="0"/>
              <a:t>—A mechanism and practice to reduce and factor out details so that one can focus on few concepts at a time. It is the process of extracting the underlying essence of a concept, removing any dependence on real world objects with which it might originally have been connected, and generalizing it so that it has wider applications. [3.2.2] </a:t>
            </a:r>
            <a:endParaRPr lang="en-US" sz="2000" dirty="0"/>
          </a:p>
          <a:p>
            <a:r>
              <a:rPr lang="en-US" sz="2000" i="1" dirty="0"/>
              <a:t>Action</a:t>
            </a:r>
            <a:r>
              <a:rPr lang="en-US" sz="2000" dirty="0"/>
              <a:t>—Something that happens within an object, either with or without participation of another object. An interaction is an action performed with participation of another object. [3.2.3] </a:t>
            </a:r>
            <a:endParaRPr lang="en-US" sz="2000" dirty="0"/>
          </a:p>
          <a:p>
            <a:r>
              <a:rPr lang="en-US" sz="2000" i="1" dirty="0"/>
              <a:t>Activity</a:t>
            </a:r>
            <a:r>
              <a:rPr lang="en-US" sz="2000" dirty="0"/>
              <a:t>—A specification of behavior described as a sequence of actions. [3.2.3] </a:t>
            </a:r>
            <a:r>
              <a:rPr lang="en-US" sz="2000" i="1" dirty="0"/>
              <a:t>Aggregation</a:t>
            </a:r>
            <a:r>
              <a:rPr lang="en-US" sz="2000" dirty="0"/>
              <a:t>—Several things grouped together or considered as a whole; the act of gathering </a:t>
            </a:r>
            <a:r>
              <a:rPr lang="en-US" sz="2000" dirty="0" smtClean="0"/>
              <a:t>things </a:t>
            </a:r>
            <a:r>
              <a:rPr lang="en-US" sz="2000" dirty="0"/>
              <a:t>together. [3.2.4] </a:t>
            </a:r>
            <a:endParaRPr lang="en-US" sz="2000" dirty="0"/>
          </a:p>
        </p:txBody>
      </p:sp>
    </p:spTree>
    <p:extLst>
      <p:ext uri="{BB962C8B-B14F-4D97-AF65-F5344CB8AC3E}">
        <p14:creationId xmlns:p14="http://schemas.microsoft.com/office/powerpoint/2010/main" val="129361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smtClean="0"/>
              <a:t>Allocation—</a:t>
            </a:r>
            <a:r>
              <a:rPr lang="en-US" sz="1800" dirty="0" smtClean="0"/>
              <a:t>A </a:t>
            </a:r>
            <a:r>
              <a:rPr lang="en-US" sz="1800" dirty="0"/>
              <a:t>mapping between one set of model elements and another. The mapping is often performed as part of the design process to refine the design. Typical examples of allocation include allocation of functions to nodes, logical to physical components, logical to physical links, and software to hardware. [6.3.4] </a:t>
            </a:r>
            <a:endParaRPr lang="en-US" sz="1800" dirty="0"/>
          </a:p>
          <a:p>
            <a:r>
              <a:rPr lang="en-US" sz="1800" dirty="0" smtClean="0"/>
              <a:t>Application </a:t>
            </a:r>
            <a:r>
              <a:rPr lang="en-US" sz="1800" dirty="0"/>
              <a:t>Layer: OSI Layer 7 contains all those functions that imply communication between open systems that are not already performed by the lower layers. </a:t>
            </a:r>
            <a:endParaRPr lang="en-US" sz="1800" dirty="0"/>
          </a:p>
          <a:p>
            <a:r>
              <a:rPr lang="en-US" sz="1800" i="1" dirty="0"/>
              <a:t>Application Programming Interface</a:t>
            </a:r>
            <a:r>
              <a:rPr lang="en-US" sz="1800" dirty="0"/>
              <a:t>—A set of definitions of the ways one piece of computer software communicates with another; a method of achieving abstraction, usually (but not necessarily) between lower-level and higher-level software. [7.3.4] </a:t>
            </a:r>
            <a:endParaRPr lang="en-US" sz="1800" dirty="0"/>
          </a:p>
          <a:p>
            <a:r>
              <a:rPr lang="en-US" sz="1800" i="1" dirty="0"/>
              <a:t>Architecting</a:t>
            </a:r>
            <a:r>
              <a:rPr lang="en-US" sz="1800" dirty="0"/>
              <a:t>—The process of defining, documenting, maintaining, improving, and certifying proper implementation of an architecture. Architecting is both a science and an art. [3.2.5] </a:t>
            </a:r>
            <a:endParaRPr lang="en-US" sz="1800" dirty="0"/>
          </a:p>
          <a:p>
            <a:r>
              <a:rPr lang="en-US" sz="1800" i="1" dirty="0"/>
              <a:t>Architecture</a:t>
            </a:r>
            <a:r>
              <a:rPr lang="en-US" sz="1800" dirty="0"/>
              <a:t>—The concepts and rules that define the structure, semantic behavior, and relationships among the parts of a system; a plan of something to be constructed; includes the elements (entities) that make up the thing, the relationships among the elements, the constraints that affect those relationships, a focus on the parts of the thing, and a focus on the thing as a whole. [3.2.5] </a:t>
            </a:r>
            <a:endParaRPr lang="en-US" sz="1800" dirty="0"/>
          </a:p>
        </p:txBody>
      </p:sp>
    </p:spTree>
    <p:extLst>
      <p:ext uri="{BB962C8B-B14F-4D97-AF65-F5344CB8AC3E}">
        <p14:creationId xmlns:p14="http://schemas.microsoft.com/office/powerpoint/2010/main" val="108850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a:t>Attribute—</a:t>
            </a:r>
            <a:r>
              <a:rPr lang="en-US" sz="1800" dirty="0"/>
              <a:t>A characteristic of an object; a language construct that system designers use to add additional information to system elements (e.g., objects, modules, types) to define their functionality. [3.2.3] </a:t>
            </a:r>
            <a:endParaRPr lang="en-US" sz="1800" dirty="0"/>
          </a:p>
          <a:p>
            <a:r>
              <a:rPr lang="en-US" sz="1800" i="1" dirty="0"/>
              <a:t>Behavior</a:t>
            </a:r>
            <a:r>
              <a:rPr lang="en-US" sz="1800" dirty="0"/>
              <a:t>—A set of actions performed by an object for some purpose. [3.2.3] </a:t>
            </a:r>
            <a:endParaRPr lang="en-US" sz="1800" dirty="0"/>
          </a:p>
          <a:p>
            <a:r>
              <a:rPr lang="en-US" sz="1800" dirty="0" smtClean="0"/>
              <a:t>building </a:t>
            </a:r>
            <a:r>
              <a:rPr lang="en-US" sz="1800" dirty="0"/>
              <a:t>block: The set of nodes, with specific defined characteristics, that are used to describe end-to-end system configurations in this document. </a:t>
            </a:r>
            <a:endParaRPr lang="en-US" sz="1800" dirty="0"/>
          </a:p>
          <a:p>
            <a:r>
              <a:rPr lang="en-US" sz="1800" i="1" dirty="0"/>
              <a:t>Communications Viewpoint—</a:t>
            </a:r>
            <a:r>
              <a:rPr lang="en-US" sz="1800" dirty="0"/>
              <a:t>An engineering and technology view on a space data system that focuses on the protocols and mechanisms of information transfer performed by that system. [7.2] </a:t>
            </a:r>
          </a:p>
          <a:p>
            <a:r>
              <a:rPr lang="en-US" sz="1800" i="1" dirty="0"/>
              <a:t>Composition</a:t>
            </a:r>
            <a:r>
              <a:rPr lang="en-US" sz="1800" dirty="0"/>
              <a:t>—A form of aggregation. Composition may be recursive. [3.2.4] </a:t>
            </a:r>
            <a:endParaRPr lang="en-US" sz="1800" dirty="0"/>
          </a:p>
          <a:p>
            <a:r>
              <a:rPr lang="en-US" sz="1800" i="1" dirty="0"/>
              <a:t>Configuration</a:t>
            </a:r>
            <a:r>
              <a:rPr lang="en-US" sz="1800" dirty="0"/>
              <a:t>—A collection of objects able to interact at interfaces. A configuration determines the set of objects involved in each interaction along with constraints on their interactions. [3.2.3] </a:t>
            </a:r>
            <a:endParaRPr lang="en-US" sz="1800" dirty="0"/>
          </a:p>
          <a:p>
            <a:r>
              <a:rPr lang="en-US" sz="1800" i="1" dirty="0"/>
              <a:t>Connectivity Viewpoint</a:t>
            </a:r>
            <a:r>
              <a:rPr lang="en-US" sz="1800" dirty="0"/>
              <a:t>—An engineering viewpoint on a space data system that focuses on the Node and Link view of a system, the physical connections among Nodes, their physical and environmental constraints, physical dynamics, and (optionally) the allocation of implemented functions to Nodes. [6.2] </a:t>
            </a:r>
            <a:endParaRPr lang="en-US" sz="1800" dirty="0"/>
          </a:p>
        </p:txBody>
      </p:sp>
    </p:spTree>
    <p:extLst>
      <p:ext uri="{BB962C8B-B14F-4D97-AF65-F5344CB8AC3E}">
        <p14:creationId xmlns:p14="http://schemas.microsoft.com/office/powerpoint/2010/main" val="186316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and Support Architecture </a:t>
            </a:r>
            <a:r>
              <a:rPr lang="en-US" dirty="0" smtClean="0"/>
              <a:t>Approach, </a:t>
            </a:r>
            <a:r>
              <a:rPr lang="en-US" dirty="0" err="1" smtClean="0"/>
              <a:t>contd</a:t>
            </a:r>
            <a:endParaRPr lang="en-US" dirty="0"/>
          </a:p>
        </p:txBody>
      </p:sp>
      <p:sp>
        <p:nvSpPr>
          <p:cNvPr id="3" name="Content Placeholder 2"/>
          <p:cNvSpPr>
            <a:spLocks noGrp="1"/>
          </p:cNvSpPr>
          <p:nvPr>
            <p:ph idx="1"/>
          </p:nvPr>
        </p:nvSpPr>
        <p:spPr>
          <a:xfrm>
            <a:off x="457200" y="1219200"/>
            <a:ext cx="8229600" cy="4525963"/>
          </a:xfrm>
        </p:spPr>
        <p:txBody>
          <a:bodyPr/>
          <a:lstStyle/>
          <a:p>
            <a:pPr lvl="0"/>
            <a:r>
              <a:rPr lang="en-US" sz="2400" dirty="0"/>
              <a:t>Adjust materials as needed and iterate if needed</a:t>
            </a:r>
          </a:p>
          <a:p>
            <a:pPr lvl="0"/>
            <a:r>
              <a:rPr lang="en-US" sz="2400" dirty="0"/>
              <a:t>Present to </a:t>
            </a:r>
            <a:r>
              <a:rPr lang="en-US" sz="2400" dirty="0" smtClean="0"/>
              <a:t>Areas / WGs, CESG </a:t>
            </a:r>
            <a:r>
              <a:rPr lang="en-US" sz="2400" dirty="0"/>
              <a:t>and then CMC</a:t>
            </a:r>
          </a:p>
          <a:p>
            <a:pPr lvl="0"/>
            <a:r>
              <a:rPr lang="en-US" sz="2400" dirty="0"/>
              <a:t>Revise and augment as needed until there is an agreed set of PPT materials (diagrams and 1-page descriptions)</a:t>
            </a:r>
          </a:p>
          <a:p>
            <a:pPr lvl="0"/>
            <a:r>
              <a:rPr lang="en-US" sz="2400" u="sng" dirty="0"/>
              <a:t>The above within 9 </a:t>
            </a:r>
            <a:r>
              <a:rPr lang="en-US" sz="2400" u="sng" dirty="0" smtClean="0"/>
              <a:t>months (done Spring 2016)</a:t>
            </a:r>
            <a:endParaRPr lang="en-US" sz="2400" dirty="0"/>
          </a:p>
          <a:p>
            <a:pPr lvl="0"/>
            <a:r>
              <a:rPr lang="en-US" sz="2400" dirty="0"/>
              <a:t>Develop a document based on the agreed materials</a:t>
            </a:r>
          </a:p>
          <a:p>
            <a:pPr lvl="0"/>
            <a:r>
              <a:rPr lang="en-US" sz="2400" dirty="0"/>
              <a:t>Initial document to be Reference Architecture </a:t>
            </a:r>
            <a:r>
              <a:rPr lang="en-US" sz="2400" strike="sngStrike" dirty="0">
                <a:solidFill>
                  <a:schemeClr val="bg1">
                    <a:lumMod val="65000"/>
                  </a:schemeClr>
                </a:solidFill>
              </a:rPr>
              <a:t>Magenta</a:t>
            </a:r>
            <a:r>
              <a:rPr lang="en-US" sz="2400" dirty="0"/>
              <a:t> </a:t>
            </a:r>
            <a:r>
              <a:rPr lang="en-US" sz="2400" dirty="0" smtClean="0"/>
              <a:t>Green Book</a:t>
            </a:r>
            <a:r>
              <a:rPr lang="en-US" sz="2400" dirty="0"/>
              <a:t>, including tables, figures and descriptive materials referencing all the other standards</a:t>
            </a:r>
          </a:p>
          <a:p>
            <a:pPr lvl="0"/>
            <a:r>
              <a:rPr lang="en-US" sz="2400" dirty="0"/>
              <a:t>Basic layout of the document will be similar to the RASDS and </a:t>
            </a:r>
            <a:r>
              <a:rPr lang="en-US" sz="2400" dirty="0" smtClean="0"/>
              <a:t>SCCS-ADD</a:t>
            </a:r>
            <a:r>
              <a:rPr lang="en-US" sz="2400" dirty="0"/>
              <a:t>, with references to all the other standards in each section</a:t>
            </a:r>
          </a:p>
          <a:p>
            <a:pPr lvl="0"/>
            <a:r>
              <a:rPr lang="en-US" sz="2400" u="sng" dirty="0"/>
              <a:t>All the above within the first 18 months</a:t>
            </a:r>
            <a:endParaRPr lang="en-US" sz="2400" dirty="0"/>
          </a:p>
          <a:p>
            <a:endParaRPr lang="en-US" sz="2400"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25 Mar 2015</a:t>
            </a:r>
            <a:endParaRPr lang="en-US"/>
          </a:p>
        </p:txBody>
      </p:sp>
    </p:spTree>
    <p:extLst>
      <p:ext uri="{BB962C8B-B14F-4D97-AF65-F5344CB8AC3E}">
        <p14:creationId xmlns:p14="http://schemas.microsoft.com/office/powerpoint/2010/main" val="1616234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a:t>Constraint</a:t>
            </a:r>
            <a:r>
              <a:rPr lang="en-US" sz="1800" dirty="0"/>
              <a:t>—A limitation or implied requirement that limits the design solution or implementation, is not changeable by the enterprise, and is generally </a:t>
            </a:r>
            <a:r>
              <a:rPr lang="en-US" sz="1800" dirty="0" err="1"/>
              <a:t>nonallocable</a:t>
            </a:r>
            <a:r>
              <a:rPr lang="en-US" sz="1800" dirty="0"/>
              <a:t>. [3.2.3] </a:t>
            </a:r>
          </a:p>
          <a:p>
            <a:r>
              <a:rPr lang="en-US" sz="1800" i="1" dirty="0"/>
              <a:t>Correspondence</a:t>
            </a:r>
            <a:r>
              <a:rPr lang="en-US" sz="1800" dirty="0"/>
              <a:t>—A function such that for elements in one viewpoint there is a related element in another viewpoint; the condition of being in conformity from elements in one viewpoint to elements in another. [3.2.5] </a:t>
            </a:r>
          </a:p>
          <a:p>
            <a:r>
              <a:rPr lang="en-US" sz="1800" dirty="0"/>
              <a:t>credential: A physical/tangible object, a piece of knowledge, or a facet of a person’s physical being, that enables an individual to have access to a given physical facility or computer-based information system. </a:t>
            </a:r>
          </a:p>
          <a:p>
            <a:r>
              <a:rPr lang="en-US" sz="1800" dirty="0"/>
              <a:t>cross support: An agreement between two or more organizations to exploit the technical capability of interoperability for mutual advantage, such as one organization offering support services to another in order to enhance or enable some aspect of a space mission. </a:t>
            </a:r>
          </a:p>
          <a:p>
            <a:r>
              <a:rPr lang="en-US" sz="1800" dirty="0" smtClean="0"/>
              <a:t>cross </a:t>
            </a:r>
            <a:r>
              <a:rPr lang="en-US" sz="1800" dirty="0"/>
              <a:t>support service: A function provided by one space agency to support operations of a space mission of another space agency. </a:t>
            </a:r>
            <a:endParaRPr lang="en-US" sz="1800" dirty="0"/>
          </a:p>
          <a:p>
            <a:r>
              <a:rPr lang="en-US" sz="1800" i="1" dirty="0"/>
              <a:t>Data Architecture</a:t>
            </a:r>
            <a:r>
              <a:rPr lang="en-US" sz="1800" dirty="0"/>
              <a:t>—Models of the structure and relationships among the data elements used within a system. [8.3.4] </a:t>
            </a:r>
            <a:endParaRPr lang="en-US" sz="1800" dirty="0"/>
          </a:p>
        </p:txBody>
      </p:sp>
    </p:spTree>
    <p:extLst>
      <p:ext uri="{BB962C8B-B14F-4D97-AF65-F5344CB8AC3E}">
        <p14:creationId xmlns:p14="http://schemas.microsoft.com/office/powerpoint/2010/main" val="1002587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dirty="0"/>
              <a:t>Data Link Layer: The OSI Layer (Layer 2, often referred to as ‘link layer’) that provides functional and procedural means for the establishment, maintenance, and release of data link connections among Network Layer entities (where they are used) and for the transfer of data link service data units. </a:t>
            </a:r>
          </a:p>
          <a:p>
            <a:r>
              <a:rPr lang="en-US" sz="1800" i="1" dirty="0"/>
              <a:t>Data Models—</a:t>
            </a:r>
            <a:r>
              <a:rPr lang="en-US" sz="1800" dirty="0"/>
              <a:t>Schema and structure definitions. [8.3.4] </a:t>
            </a:r>
          </a:p>
          <a:p>
            <a:r>
              <a:rPr lang="en-US" sz="1800" i="1" dirty="0"/>
              <a:t>Data Objects</a:t>
            </a:r>
            <a:r>
              <a:rPr lang="en-US" sz="1800" dirty="0"/>
              <a:t>—Information objects, either physical or digital. [8.3.4] </a:t>
            </a:r>
          </a:p>
          <a:p>
            <a:r>
              <a:rPr lang="en-US" sz="1800" i="1" dirty="0"/>
              <a:t>Domain</a:t>
            </a:r>
            <a:r>
              <a:rPr lang="en-US" sz="1800" dirty="0"/>
              <a:t>—A Community that is under single organizational, administrative, or technical control (e.g., NASA Space Operations Mission Directorate). A domain may have resources, policies, access control, and possibly quality of service constraints. A Domain may be subdivided into Subdomains. Multiple Domains may be collected into a Federation. [4.3] </a:t>
            </a:r>
          </a:p>
          <a:p>
            <a:r>
              <a:rPr lang="en-US" sz="1800" i="1" dirty="0"/>
              <a:t>Element</a:t>
            </a:r>
            <a:r>
              <a:rPr lang="en-US" sz="1800" dirty="0"/>
              <a:t>—A constituent part of something; any thing that is one of the individual parts of which a composite entity is made up; an identifiable component, process or entity of a system. [3.2.2] </a:t>
            </a:r>
          </a:p>
          <a:p>
            <a:r>
              <a:rPr lang="en-US" sz="1800" dirty="0" smtClean="0"/>
              <a:t>Earth </a:t>
            </a:r>
            <a:r>
              <a:rPr lang="en-US" sz="1800" dirty="0"/>
              <a:t>User Node: A physical element, located on the ground, that uses a cross support service provided by a CSSS. </a:t>
            </a:r>
            <a:endParaRPr lang="en-US" sz="1800" dirty="0"/>
          </a:p>
          <a:p>
            <a:r>
              <a:rPr lang="en-US" sz="1800" dirty="0"/>
              <a:t>encapsulation: A function that wraps a PDU in another PDU in order to transfer it to its destination. </a:t>
            </a:r>
            <a:endParaRPr lang="en-US" sz="1800" dirty="0"/>
          </a:p>
        </p:txBody>
      </p:sp>
    </p:spTree>
    <p:extLst>
      <p:ext uri="{BB962C8B-B14F-4D97-AF65-F5344CB8AC3E}">
        <p14:creationId xmlns:p14="http://schemas.microsoft.com/office/powerpoint/2010/main" val="1710145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a:t>Enterprise Object</a:t>
            </a:r>
            <a:r>
              <a:rPr lang="en-US" sz="1800" dirty="0"/>
              <a:t>—An organizational entity that is governed by a single authority that has its own objectives and policies to operate the object. An Enterprise Object may be a component of another larger Enterprise Object. Enterprise Objects may participate wholly or in part in other Enterprise Objects. [4.2] </a:t>
            </a:r>
          </a:p>
          <a:p>
            <a:r>
              <a:rPr lang="en-US" sz="1800" i="1" dirty="0"/>
              <a:t>Enterprise Viewpoint—</a:t>
            </a:r>
            <a:r>
              <a:rPr lang="en-US" sz="1800" dirty="0"/>
              <a:t>A view of a space data system that focuses on the community, purpose, scope, and policies for that system. This viewpoint includes organizations as well as the Enterprise Objects that have assigned roles, responsibilities, and interactions. [4.2] </a:t>
            </a:r>
          </a:p>
          <a:p>
            <a:r>
              <a:rPr lang="en-US" sz="1800" i="1" dirty="0"/>
              <a:t>Entity</a:t>
            </a:r>
            <a:r>
              <a:rPr lang="en-US" sz="1800" dirty="0"/>
              <a:t>—Any concrete or abstract thing of interest. For example, an entity may be a physical instrument, a computer, a piece of software, or a set of functions performed by a system. While in general the word entity can be used to refer to anything, in the context of modeling it is reserved to refer to things in the universe of discourse being modeled. [3.2.2] </a:t>
            </a:r>
          </a:p>
          <a:p>
            <a:r>
              <a:rPr lang="en-US" sz="1800" i="1" dirty="0" smtClean="0"/>
              <a:t>Environment</a:t>
            </a:r>
            <a:r>
              <a:rPr lang="en-US" sz="1800" dirty="0" smtClean="0"/>
              <a:t>—A </a:t>
            </a:r>
            <a:r>
              <a:rPr lang="en-US" sz="1800" dirty="0"/>
              <a:t>complex of external factors that acts on a system and determines its course and form of existence. An environment may be thought of as a superset, of which the given system is a subset. An environment may have one or more parameters, physical or otherwise. The environment of some system or object consists of the substances, circumstances, objects, or conditions by which it is surrounded or in which it occurs. [3.2.4] </a:t>
            </a:r>
            <a:endParaRPr lang="en-US" sz="1800" dirty="0"/>
          </a:p>
        </p:txBody>
      </p:sp>
    </p:spTree>
    <p:extLst>
      <p:ext uri="{BB962C8B-B14F-4D97-AF65-F5344CB8AC3E}">
        <p14:creationId xmlns:p14="http://schemas.microsoft.com/office/powerpoint/2010/main" val="41101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5223080"/>
          </a:xfrm>
        </p:spPr>
        <p:txBody>
          <a:bodyPr/>
          <a:lstStyle/>
          <a:p>
            <a:r>
              <a:rPr lang="en-US" sz="1800" i="1" dirty="0"/>
              <a:t>Facility</a:t>
            </a:r>
            <a:r>
              <a:rPr lang="en-US" sz="1800" dirty="0"/>
              <a:t>—A physical infrastructure element that supports the use of services and other resources. [4.2] </a:t>
            </a:r>
          </a:p>
          <a:p>
            <a:r>
              <a:rPr lang="en-US" sz="1800" i="1" dirty="0"/>
              <a:t>Federation</a:t>
            </a:r>
            <a:r>
              <a:rPr lang="en-US" sz="1800" dirty="0"/>
              <a:t>—A Community consisting of multiple Domains (e.g., CEOS or CCSDS) that come together to share resources while retaining their autonomy over those resources. Federations are bound by negotiated agreements. A Federation may include only some members of a Domain or Subdomain (e.g., a particular Earth Observing project). Members of a Federation agree to rules for sharing resources and for joining and/or leaving the Federation. [4.3] </a:t>
            </a:r>
          </a:p>
          <a:p>
            <a:r>
              <a:rPr lang="en-US" sz="1800" i="1" dirty="0"/>
              <a:t>Function—</a:t>
            </a:r>
            <a:r>
              <a:rPr lang="en-US" sz="1800" dirty="0"/>
              <a:t>The set of actions or activities performed by some object to achieve a goal; the transformation of inputs to outputs that may include the creation, modification, monitoring, or destruction of elements. [</a:t>
            </a:r>
            <a:r>
              <a:rPr lang="en-US" sz="1800" dirty="0" smtClean="0"/>
              <a:t>3.2.4] </a:t>
            </a:r>
          </a:p>
          <a:p>
            <a:r>
              <a:rPr lang="en-US" sz="1800" i="1" dirty="0" smtClean="0"/>
              <a:t>Functional </a:t>
            </a:r>
            <a:r>
              <a:rPr lang="en-US" sz="1800" i="1" dirty="0"/>
              <a:t>Object</a:t>
            </a:r>
            <a:r>
              <a:rPr lang="en-US" sz="1800" dirty="0"/>
              <a:t>—An object that performs Functions to achieve a goal of a space data system, or to support actions of another Functional Object, and to transfer, generate, or process data in performing those actions. [5.2] </a:t>
            </a:r>
            <a:endParaRPr lang="en-US" sz="1800" dirty="0"/>
          </a:p>
          <a:p>
            <a:r>
              <a:rPr lang="en-US" sz="1800" i="1" dirty="0"/>
              <a:t>Functional Viewpoint—</a:t>
            </a:r>
            <a:r>
              <a:rPr lang="en-US" sz="1800" dirty="0"/>
              <a:t>A view on a space data system that focuses on the structure of the functions performed by that system and their behavior and on the interactions among the functions. This includes Functional Objects, the logical connections between them, their interactions, and logical interfaces. [5.2] </a:t>
            </a:r>
            <a:endParaRPr lang="en-US" sz="1800" dirty="0"/>
          </a:p>
        </p:txBody>
      </p:sp>
    </p:spTree>
    <p:extLst>
      <p:ext uri="{BB962C8B-B14F-4D97-AF65-F5344CB8AC3E}">
        <p14:creationId xmlns:p14="http://schemas.microsoft.com/office/powerpoint/2010/main" val="611817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5223080"/>
          </a:xfrm>
        </p:spPr>
        <p:txBody>
          <a:bodyPr/>
          <a:lstStyle/>
          <a:p>
            <a:r>
              <a:rPr lang="en-US" sz="1800" dirty="0"/>
              <a:t>functional resource: The functions or capabilities that are provided by physical resources (e.g., transmitters and receivers) of a CSSE, but not those physical resources themselves. A functional resource is a logical construct not necessarily linked to any single system component. </a:t>
            </a:r>
          </a:p>
          <a:p>
            <a:r>
              <a:rPr lang="en-US" sz="1800" dirty="0"/>
              <a:t>gateway: A function that provides protocol translation between two different, but compatible, protocols at the same OSI Layer, e.g., IP to BP. </a:t>
            </a:r>
          </a:p>
          <a:p>
            <a:r>
              <a:rPr lang="en-US" sz="1800" i="1" dirty="0"/>
              <a:t>Goal</a:t>
            </a:r>
            <a:r>
              <a:rPr lang="en-US" sz="1800" dirty="0"/>
              <a:t>—An aim or purpose; the end toward which effort is directed. Goals tend to be broad or abstract and to state general intentions. [3.2.4] </a:t>
            </a:r>
          </a:p>
          <a:p>
            <a:r>
              <a:rPr lang="en-US" sz="1800" i="1" dirty="0"/>
              <a:t>Information Management Functional Objects</a:t>
            </a:r>
            <a:r>
              <a:rPr lang="en-US" sz="1800" dirty="0"/>
              <a:t>—Active functional elements that support the location, access, delivery, and management of passive Information Objects. These Information Management Functional Objects are a class of Functional Objects. [5.4.4] </a:t>
            </a:r>
          </a:p>
          <a:p>
            <a:r>
              <a:rPr lang="en-US" sz="1800" i="1" dirty="0" smtClean="0"/>
              <a:t>Information </a:t>
            </a:r>
            <a:r>
              <a:rPr lang="en-US" sz="1800" i="1" dirty="0"/>
              <a:t>Object</a:t>
            </a:r>
            <a:r>
              <a:rPr lang="en-US" sz="1800" dirty="0"/>
              <a:t>—Data, along with the necessary structure and syntax to allow interpretation and use of that data; may also have associated </a:t>
            </a:r>
            <a:r>
              <a:rPr lang="en-US" sz="1800" i="1" dirty="0"/>
              <a:t>metadata</a:t>
            </a:r>
            <a:r>
              <a:rPr lang="en-US" sz="1800" dirty="0"/>
              <a:t>, including the relationships among Data Objects, rules for their use and transformation, and policies on access. [8.2] </a:t>
            </a:r>
            <a:endParaRPr lang="en-US" sz="1800" dirty="0"/>
          </a:p>
        </p:txBody>
      </p:sp>
    </p:spTree>
    <p:extLst>
      <p:ext uri="{BB962C8B-B14F-4D97-AF65-F5344CB8AC3E}">
        <p14:creationId xmlns:p14="http://schemas.microsoft.com/office/powerpoint/2010/main" val="1561964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5223080"/>
          </a:xfrm>
        </p:spPr>
        <p:txBody>
          <a:bodyPr/>
          <a:lstStyle/>
          <a:p>
            <a:r>
              <a:rPr lang="en-US" sz="1800" i="1" dirty="0"/>
              <a:t>Information Package</a:t>
            </a:r>
            <a:r>
              <a:rPr lang="en-US" sz="1800" dirty="0"/>
              <a:t>—A primary Information Object, optional ancillary information, and associated supporting information that is needed to use the Information Object. The Information Package has associated Packaging Information used to delimit and identify the primary Information Object and Supporting Information. [8.2] </a:t>
            </a:r>
          </a:p>
          <a:p>
            <a:r>
              <a:rPr lang="en-US" sz="1800" i="1" dirty="0"/>
              <a:t>Information Viewpoint—</a:t>
            </a:r>
            <a:r>
              <a:rPr lang="en-US" sz="1800" dirty="0"/>
              <a:t>A view of a space data system that focuses on the information used by that system. This includes structural (syntactic) and semantic views of the information, the relationships among information elements, and rules for their management and transformation. [8.2] </a:t>
            </a:r>
          </a:p>
          <a:p>
            <a:r>
              <a:rPr lang="en-US" sz="1800" i="1" dirty="0"/>
              <a:t>Instantiation</a:t>
            </a:r>
            <a:r>
              <a:rPr lang="en-US" sz="1800" dirty="0"/>
              <a:t>—Creation of an instance of some abstract element, achieved by an action of an object in the model. Elements can be anything that can be instantiated, in particular objects and interfaces. Data Models must be instantiated as real information objects in order to participate in system activities. [8.3.4] </a:t>
            </a:r>
          </a:p>
          <a:p>
            <a:r>
              <a:rPr lang="en-US" sz="1800" i="1" dirty="0"/>
              <a:t>Interaction</a:t>
            </a:r>
            <a:r>
              <a:rPr lang="en-US" sz="1800" dirty="0"/>
              <a:t>—An action performed by an object with participation of another object or with its environment. [3.2.3]</a:t>
            </a:r>
          </a:p>
          <a:p>
            <a:r>
              <a:rPr lang="en-US" sz="1800" i="1" dirty="0" smtClean="0"/>
              <a:t>Interface</a:t>
            </a:r>
            <a:r>
              <a:rPr lang="en-US" sz="1800" dirty="0" smtClean="0"/>
              <a:t>—A </a:t>
            </a:r>
            <a:r>
              <a:rPr lang="en-US" sz="1800" dirty="0"/>
              <a:t>set of interactions performed by an object for participation with another object for some purpose, along with constraints on how they can occur. An interface is therefore where the behavior of an object is exposed. Objects may have one or more interfaces. [3.2.3] </a:t>
            </a:r>
            <a:endParaRPr lang="en-US" sz="1800" dirty="0"/>
          </a:p>
        </p:txBody>
      </p:sp>
    </p:spTree>
    <p:extLst>
      <p:ext uri="{BB962C8B-B14F-4D97-AF65-F5344CB8AC3E}">
        <p14:creationId xmlns:p14="http://schemas.microsoft.com/office/powerpoint/2010/main" val="427739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2000" dirty="0"/>
              <a:t>interface binding signature: A ‘signature’ that results from a service user and service provider implementing the proper stack of interface protocols in order to bind to service elements. This signature may involve Transmission Control Protocol/Internet Protocol (TCP/IP), Hypertext Transfer Protocol (HTTP), or some set of CCSDS space-communication protocols. </a:t>
            </a:r>
          </a:p>
          <a:p>
            <a:r>
              <a:rPr lang="en-US" sz="2000" dirty="0"/>
              <a:t>internetwork: A ‘network of networks’ (often shortened to </a:t>
            </a:r>
            <a:r>
              <a:rPr lang="en-US" sz="2000" i="1" dirty="0"/>
              <a:t>internet</a:t>
            </a:r>
            <a:r>
              <a:rPr lang="en-US" sz="2000" dirty="0"/>
              <a:t>), where two or more distinct computer networks are connected together using routing devices that allow traffic to flow back and forth between the networks. </a:t>
            </a:r>
          </a:p>
          <a:p>
            <a:r>
              <a:rPr lang="en-US" sz="2000" dirty="0"/>
              <a:t>internetworking: Practice of connecting two or more distinct computer networks or network segments together to form an internetwork, using devices which operate at OSI Layer 3 (Network Layer) to connect them together to allow traffic to flow back and forth between them. </a:t>
            </a:r>
          </a:p>
          <a:p>
            <a:r>
              <a:rPr lang="en-US" sz="2000" dirty="0" smtClean="0"/>
              <a:t>interoperability</a:t>
            </a:r>
            <a:r>
              <a:rPr lang="en-US" sz="2000" dirty="0"/>
              <a:t>: A property of protocols or systems whereby elements adopt a commonly defined and implemented set of protocols, data, and behaviors. </a:t>
            </a:r>
          </a:p>
          <a:p>
            <a:r>
              <a:rPr lang="en-US" sz="2000" i="1" dirty="0"/>
              <a:t>Location</a:t>
            </a:r>
            <a:r>
              <a:rPr lang="en-US" sz="2000" dirty="0"/>
              <a:t>—A point or extent in space. [3.2.4] </a:t>
            </a:r>
            <a:endParaRPr lang="en-US" sz="2000" dirty="0"/>
          </a:p>
        </p:txBody>
      </p:sp>
    </p:spTree>
    <p:extLst>
      <p:ext uri="{BB962C8B-B14F-4D97-AF65-F5344CB8AC3E}">
        <p14:creationId xmlns:p14="http://schemas.microsoft.com/office/powerpoint/2010/main" val="1337401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a:t>Logical Link</a:t>
            </a:r>
            <a:r>
              <a:rPr lang="en-US" sz="1800" dirty="0"/>
              <a:t>—The locus of relations among Logical Objects. It may be considered separately from any particular implementation or deployment and has no physical manifestation except as part of a model. [3.2.4] </a:t>
            </a:r>
          </a:p>
          <a:p>
            <a:r>
              <a:rPr lang="en-US" sz="1800" dirty="0"/>
              <a:t>logical link: A link that shows a relationship between various types of logical objects (e.g., functions, protocols, or organizations). It may be considered separately from any particular implementation or deployment and has no physical manifestation except as part of a model. </a:t>
            </a:r>
          </a:p>
          <a:p>
            <a:r>
              <a:rPr lang="en-US" sz="1800" i="1" dirty="0"/>
              <a:t>Logical Object</a:t>
            </a:r>
            <a:r>
              <a:rPr lang="en-US" sz="1800" dirty="0"/>
              <a:t>—An abstract entity that may be considered separately from any particular implementation or deployment. A Logical Object has no physical manifestation except as part of a model, but it may have associated behaviors and interfaces. [3.2.4 </a:t>
            </a:r>
            <a:r>
              <a:rPr lang="en-US" sz="1800" i="1" dirty="0" smtClean="0"/>
              <a:t>Link</a:t>
            </a:r>
            <a:r>
              <a:rPr lang="en-US" sz="1800" dirty="0" smtClean="0"/>
              <a:t>—The </a:t>
            </a:r>
            <a:r>
              <a:rPr lang="en-US" sz="1800" dirty="0"/>
              <a:t>locus of relations among Nodes. A Link provides interconnections between Nodes for communication and coordination. A Link may be implemented by a wired connection or with some RF or optical communications media. A Link may periodically become inactive because of the motion of a Node or the lack of availability of communications resources, for example. Links connect Nodes at a Port. [6.3.4] </a:t>
            </a:r>
            <a:endParaRPr lang="en-US" sz="1800" dirty="0"/>
          </a:p>
        </p:txBody>
      </p:sp>
    </p:spTree>
    <p:extLst>
      <p:ext uri="{BB962C8B-B14F-4D97-AF65-F5344CB8AC3E}">
        <p14:creationId xmlns:p14="http://schemas.microsoft.com/office/powerpoint/2010/main" val="960324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a:t>Metadata</a:t>
            </a:r>
            <a:r>
              <a:rPr lang="en-US" sz="1800" dirty="0"/>
              <a:t>—data about data; the information that describes content. Metadata is information about the meaning of data, as well as the relationships among Data Objects, rules for their use and transformation, and policies on access. [8.2] </a:t>
            </a:r>
          </a:p>
          <a:p>
            <a:r>
              <a:rPr lang="en-US" sz="1800" i="1" dirty="0"/>
              <a:t>Meta-model</a:t>
            </a:r>
            <a:r>
              <a:rPr lang="en-US" sz="1800" dirty="0"/>
              <a:t>—An explicit model of the constructs and rules needed to build specific models within a domain of interest. [8.2] </a:t>
            </a:r>
          </a:p>
          <a:p>
            <a:r>
              <a:rPr lang="en-US" sz="1800" i="1" dirty="0"/>
              <a:t>Model</a:t>
            </a:r>
            <a:r>
              <a:rPr lang="en-US" sz="1800" dirty="0"/>
              <a:t>—A formal specification of the structure and/or function of a system. All models are abstractions; abstraction is the suppression of irrelevant detail. [3.2.5] </a:t>
            </a:r>
          </a:p>
          <a:p>
            <a:r>
              <a:rPr lang="en-US" sz="1800" i="1" dirty="0"/>
              <a:t>(N)-layer</a:t>
            </a:r>
            <a:r>
              <a:rPr lang="en-US" sz="1800" dirty="0"/>
              <a:t>—Any specific layer in a multi-layer protocol stack. The layer above is called the (N+1)-layer, the layer below is called the (N-1)-layer. This notation is also used in the model for other concepts that are related to these layers, for example, (N)-protocol, (N+1)- service. [7.3.4] . </a:t>
            </a:r>
          </a:p>
          <a:p>
            <a:r>
              <a:rPr lang="en-US" sz="1800" dirty="0" smtClean="0"/>
              <a:t>network</a:t>
            </a:r>
            <a:r>
              <a:rPr lang="en-US" sz="1800" dirty="0"/>
              <a:t>: One or more computers or other processing elements that are owned by a single organization, communicating using a single OSI Layer 3 protocol and sharing a single Layer-2 technology. </a:t>
            </a:r>
            <a:endParaRPr lang="en-US" sz="1800" dirty="0" smtClean="0"/>
          </a:p>
          <a:p>
            <a:r>
              <a:rPr lang="en-US" sz="1800" dirty="0"/>
              <a:t>Network Layer: OSI Layer 3, which provides the means to establish, maintain, and terminate network connections between open systems and provides transport entities independence from routing and relay considerations. </a:t>
            </a:r>
          </a:p>
        </p:txBody>
      </p:sp>
    </p:spTree>
    <p:extLst>
      <p:ext uri="{BB962C8B-B14F-4D97-AF65-F5344CB8AC3E}">
        <p14:creationId xmlns:p14="http://schemas.microsoft.com/office/powerpoint/2010/main" val="298426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dirty="0"/>
              <a:t>node: A space data system physical entity operating in a physical environment. A node is a configuration of engineering objects forming a single unit for the purpose of location in space, and embodying a set of processing, storage, and communication functions. A node has some well-understood, possibly rapidly moving location, and it may be composed of two or more (sub-) nodes. </a:t>
            </a:r>
          </a:p>
          <a:p>
            <a:r>
              <a:rPr lang="en-US" sz="1800" i="1" dirty="0"/>
              <a:t>Object</a:t>
            </a:r>
            <a:r>
              <a:rPr lang="en-US" sz="1800" dirty="0"/>
              <a:t>—An abstract model of an entity in the real world, containing information, having behavior, and offering services. A system is composed of interacting objects. An object is characterized by that which makes it distinct from other objects. [3.2.2] </a:t>
            </a:r>
          </a:p>
          <a:p>
            <a:r>
              <a:rPr lang="en-US" sz="1800" i="1" dirty="0"/>
              <a:t>Objective</a:t>
            </a:r>
            <a:r>
              <a:rPr lang="en-US" sz="1800" dirty="0"/>
              <a:t>—Something to be done or achieved. Objectives tend to be precise, tangible, and concrete. [3.2.4] </a:t>
            </a:r>
          </a:p>
          <a:p>
            <a:r>
              <a:rPr lang="en-US" sz="1800" i="1" dirty="0" smtClean="0"/>
              <a:t>Operations </a:t>
            </a:r>
            <a:r>
              <a:rPr lang="en-US" sz="1800" i="1" dirty="0"/>
              <a:t>Concept</a:t>
            </a:r>
            <a:r>
              <a:rPr lang="en-US" sz="1800" dirty="0"/>
              <a:t>—A verbal or graphic statement, in broad outline, of assumptions or intent in regard to the operation of the system. The concept of operations frequently is embodied in observing plans and operations plans. The concept is designed to give an overall picture of the operation of the system. [4.4.4] </a:t>
            </a:r>
            <a:endParaRPr lang="en-US" sz="1800" dirty="0"/>
          </a:p>
          <a:p>
            <a:r>
              <a:rPr lang="en-US" sz="1800" i="1" dirty="0"/>
              <a:t>Organization</a:t>
            </a:r>
            <a:r>
              <a:rPr lang="en-US" sz="1800" dirty="0"/>
              <a:t>—A formal group of people with one or more shared goals. [4.3</a:t>
            </a:r>
            <a:r>
              <a:rPr lang="en-US" sz="1800" dirty="0" smtClean="0"/>
              <a:t>]</a:t>
            </a:r>
            <a:endParaRPr lang="en-US" sz="1800" dirty="0"/>
          </a:p>
        </p:txBody>
      </p:sp>
    </p:spTree>
    <p:extLst>
      <p:ext uri="{BB962C8B-B14F-4D97-AF65-F5344CB8AC3E}">
        <p14:creationId xmlns:p14="http://schemas.microsoft.com/office/powerpoint/2010/main" val="214545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Architecture Views</a:t>
            </a:r>
            <a:endParaRPr lang="en-US" dirty="0"/>
          </a:p>
        </p:txBody>
      </p:sp>
      <p:sp>
        <p:nvSpPr>
          <p:cNvPr id="3" name="Content Placeholder 2"/>
          <p:cNvSpPr>
            <a:spLocks noGrp="1"/>
          </p:cNvSpPr>
          <p:nvPr>
            <p:ph idx="1"/>
          </p:nvPr>
        </p:nvSpPr>
        <p:spPr>
          <a:xfrm>
            <a:off x="381000" y="931244"/>
            <a:ext cx="8229600" cy="5469556"/>
          </a:xfrm>
        </p:spPr>
        <p:txBody>
          <a:bodyPr/>
          <a:lstStyle/>
          <a:p>
            <a:pPr lvl="0"/>
            <a:r>
              <a:rPr lang="en-US" sz="2000" dirty="0"/>
              <a:t>Service view, including service types: </a:t>
            </a:r>
          </a:p>
          <a:p>
            <a:pPr lvl="1"/>
            <a:r>
              <a:rPr lang="en-US" sz="1800" dirty="0"/>
              <a:t>T</a:t>
            </a:r>
            <a:r>
              <a:rPr lang="en-US" sz="1800" dirty="0" smtClean="0"/>
              <a:t>able </a:t>
            </a:r>
            <a:r>
              <a:rPr lang="en-US" sz="1800" dirty="0"/>
              <a:t>with group name, functions, operations, </a:t>
            </a:r>
            <a:r>
              <a:rPr lang="en-US" sz="1800" dirty="0" err="1"/>
              <a:t>stds</a:t>
            </a:r>
            <a:r>
              <a:rPr lang="en-US" sz="1800" dirty="0"/>
              <a:t> reference </a:t>
            </a:r>
          </a:p>
          <a:p>
            <a:pPr lvl="1"/>
            <a:r>
              <a:rPr lang="en-US" sz="1800" dirty="0" err="1"/>
              <a:t>Nav</a:t>
            </a:r>
            <a:r>
              <a:rPr lang="en-US" sz="1800" dirty="0"/>
              <a:t> is different, use group name, functions, data formats, </a:t>
            </a:r>
            <a:r>
              <a:rPr lang="en-US" sz="1800" dirty="0" err="1"/>
              <a:t>stds</a:t>
            </a:r>
            <a:r>
              <a:rPr lang="en-US" sz="1800" dirty="0"/>
              <a:t> reference</a:t>
            </a:r>
          </a:p>
          <a:p>
            <a:pPr lvl="0"/>
            <a:r>
              <a:rPr lang="en-US" sz="2000" dirty="0"/>
              <a:t>Functional views:</a:t>
            </a:r>
          </a:p>
          <a:p>
            <a:pPr lvl="1"/>
            <a:r>
              <a:rPr lang="en-US" sz="1800" dirty="0"/>
              <a:t>Top level black box (overview) and white box (at least 1 level, possibly 2)</a:t>
            </a:r>
          </a:p>
          <a:p>
            <a:pPr lvl="1"/>
            <a:r>
              <a:rPr lang="en-US" sz="1800" dirty="0"/>
              <a:t>Functions (with operations lists) &amp; relationships</a:t>
            </a:r>
          </a:p>
          <a:p>
            <a:pPr lvl="1"/>
            <a:r>
              <a:rPr lang="en-US" sz="1800" dirty="0"/>
              <a:t>Specifically </a:t>
            </a:r>
            <a:r>
              <a:rPr lang="en-US" sz="1800" dirty="0" smtClean="0"/>
              <a:t>identify service </a:t>
            </a:r>
            <a:r>
              <a:rPr lang="en-US" sz="1800" dirty="0"/>
              <a:t>interfaces &amp; interactions</a:t>
            </a:r>
          </a:p>
          <a:p>
            <a:pPr lvl="0"/>
            <a:r>
              <a:rPr lang="en-US" sz="2000" dirty="0"/>
              <a:t>Protocol views, including service interface bindings:</a:t>
            </a:r>
          </a:p>
          <a:p>
            <a:pPr lvl="1"/>
            <a:r>
              <a:rPr lang="en-US" sz="1800" dirty="0"/>
              <a:t>Space transport &amp; terrestrial transport, </a:t>
            </a:r>
          </a:p>
          <a:p>
            <a:pPr lvl="1"/>
            <a:r>
              <a:rPr lang="en-US" sz="1800" dirty="0"/>
              <a:t>Building </a:t>
            </a:r>
            <a:r>
              <a:rPr lang="en-US" sz="1800" dirty="0" smtClean="0"/>
              <a:t>block </a:t>
            </a:r>
            <a:r>
              <a:rPr lang="en-US" sz="1800" dirty="0"/>
              <a:t>&amp; </a:t>
            </a:r>
            <a:r>
              <a:rPr lang="en-US" sz="1800" dirty="0" smtClean="0"/>
              <a:t>end-to-end views, </a:t>
            </a:r>
            <a:endParaRPr lang="en-US" sz="1800" dirty="0"/>
          </a:p>
          <a:p>
            <a:pPr lvl="1"/>
            <a:r>
              <a:rPr lang="en-US" sz="1800" dirty="0"/>
              <a:t>Reference SCCS underpinnings, </a:t>
            </a:r>
          </a:p>
          <a:p>
            <a:pPr lvl="1"/>
            <a:r>
              <a:rPr lang="en-US" sz="1800" dirty="0"/>
              <a:t>Include MAL bridging, SOIS subnet bridging</a:t>
            </a:r>
          </a:p>
          <a:p>
            <a:pPr lvl="0"/>
            <a:r>
              <a:rPr lang="en-US" sz="2000" dirty="0"/>
              <a:t>Information views: </a:t>
            </a:r>
          </a:p>
          <a:p>
            <a:pPr lvl="1"/>
            <a:r>
              <a:rPr lang="en-US" sz="1800" dirty="0"/>
              <a:t>Identify all major data objects from functional views, </a:t>
            </a:r>
          </a:p>
          <a:p>
            <a:pPr lvl="1"/>
            <a:r>
              <a:rPr lang="en-US" sz="1800" dirty="0"/>
              <a:t>At abstract (key component) level, not at detail level,</a:t>
            </a:r>
          </a:p>
          <a:p>
            <a:pPr lvl="1"/>
            <a:r>
              <a:rPr lang="en-US" sz="1800" dirty="0"/>
              <a:t>Use </a:t>
            </a:r>
            <a:r>
              <a:rPr lang="en-US" sz="1800" dirty="0" smtClean="0"/>
              <a:t>UML structured </a:t>
            </a:r>
            <a:r>
              <a:rPr lang="en-US" sz="1800" dirty="0"/>
              <a:t>or ER diagrams as needed (examples provided from RMP</a:t>
            </a:r>
            <a:r>
              <a:rPr lang="en-US" sz="1800" dirty="0" smtClean="0"/>
              <a:t>)</a:t>
            </a:r>
            <a:endParaRPr lang="en-US" sz="1800"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25 Mar 2015</a:t>
            </a:r>
            <a:endParaRPr lang="en-US"/>
          </a:p>
        </p:txBody>
      </p:sp>
    </p:spTree>
    <p:extLst>
      <p:ext uri="{BB962C8B-B14F-4D97-AF65-F5344CB8AC3E}">
        <p14:creationId xmlns:p14="http://schemas.microsoft.com/office/powerpoint/2010/main" val="532220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smtClean="0"/>
              <a:t>Ownership</a:t>
            </a:r>
            <a:r>
              <a:rPr lang="en-US" sz="1800" dirty="0" smtClean="0"/>
              <a:t>—Having </a:t>
            </a:r>
            <a:r>
              <a:rPr lang="en-US" sz="1800" dirty="0"/>
              <a:t>administrative and fiscal responsibility for the owned element and the right to exclusively control and use that which is owned for one’s own purposes; the state or fact of having exclusive possession or control of some object, facility, intellectual property or some other kind of property. [4.2] </a:t>
            </a:r>
          </a:p>
          <a:p>
            <a:r>
              <a:rPr lang="en-US" sz="1800" i="1" dirty="0"/>
              <a:t>Perspective</a:t>
            </a:r>
            <a:r>
              <a:rPr lang="en-US" sz="1800" dirty="0"/>
              <a:t>—In systems architecture, the choice of a context or a reference (or the result of this choice) from which to describe, categorize, explain, or codify system design, typically for comparing with another. [3.2.5] </a:t>
            </a:r>
          </a:p>
          <a:p>
            <a:r>
              <a:rPr lang="en-US" sz="1800" dirty="0"/>
              <a:t>Physical Layer: OSI Layer 1, which provides for the transparent transmission of bit streams between data-link entities across physical connections and the mechanical, electrical, functional, and procedural means to activate, maintain, and deactivate physical connections. </a:t>
            </a:r>
          </a:p>
          <a:p>
            <a:r>
              <a:rPr lang="en-US" sz="1800" i="1" dirty="0" smtClean="0"/>
              <a:t>Policy</a:t>
            </a:r>
            <a:r>
              <a:rPr lang="en-US" sz="1800" dirty="0" smtClean="0"/>
              <a:t>—A </a:t>
            </a:r>
            <a:r>
              <a:rPr lang="en-US" sz="1800" dirty="0"/>
              <a:t>set of guidelines and constraints on the behaviors exhibited by the objects in the system. [3.2.5] </a:t>
            </a:r>
            <a:endParaRPr lang="en-US" sz="1800" dirty="0"/>
          </a:p>
          <a:p>
            <a:r>
              <a:rPr lang="en-US" sz="1800" i="1" dirty="0"/>
              <a:t>Port</a:t>
            </a:r>
            <a:r>
              <a:rPr lang="en-US" sz="1800" dirty="0"/>
              <a:t>—The physical element of a Node where a Link is connected. Nodes may have one or more Ports. [6.3.4] </a:t>
            </a:r>
            <a:endParaRPr lang="en-US" sz="1800" dirty="0"/>
          </a:p>
          <a:p>
            <a:r>
              <a:rPr lang="en-US" sz="1800" i="1" dirty="0"/>
              <a:t>Protocol</a:t>
            </a:r>
            <a:r>
              <a:rPr lang="en-US" sz="1800" dirty="0"/>
              <a:t>—A set of rules and formats (semantic and syntactic) used to determine the communication behavior of (N-layer)-protocol-entities in the performance of (N-layer)- functions; the description of the state machines within a Protocol Entity and the PDUs that are exchanged between these entities. [7.3.4] </a:t>
            </a:r>
            <a:endParaRPr lang="en-US" sz="1800" dirty="0"/>
          </a:p>
          <a:p>
            <a:endParaRPr lang="en-US" sz="1800" dirty="0"/>
          </a:p>
        </p:txBody>
      </p:sp>
    </p:spTree>
    <p:extLst>
      <p:ext uri="{BB962C8B-B14F-4D97-AF65-F5344CB8AC3E}">
        <p14:creationId xmlns:p14="http://schemas.microsoft.com/office/powerpoint/2010/main" val="525890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dirty="0"/>
              <a:t>protocol data unit, PDU: A unit of data which is specified in a protocol of a given layer and which consists of protocol-control information, addressing information, and possibly user data for that layer (typically defined as a Service Data Unit [SDU]). </a:t>
            </a:r>
          </a:p>
          <a:p>
            <a:r>
              <a:rPr lang="en-US" sz="1800" i="1" dirty="0"/>
              <a:t>Protocol Entity</a:t>
            </a:r>
            <a:r>
              <a:rPr lang="en-US" sz="1800" dirty="0"/>
              <a:t>—An active element within an (N-layer)-communications-subsystem embodying a set of capabilities defined for the (N-layer)-layer that corresponds to a specific (N-layer)-entity-type (without any extra capabilities being used). Protocol Entities implement protocols. [7.3.4] </a:t>
            </a:r>
          </a:p>
          <a:p>
            <a:r>
              <a:rPr lang="en-US" sz="1800" i="1" dirty="0"/>
              <a:t>Provenance</a:t>
            </a:r>
            <a:r>
              <a:rPr lang="en-US" sz="1800" dirty="0"/>
              <a:t>—Documentation of the place of origin, proof of authenticity, or record of previous processing. These are valuable pieces of information in the history of an object. [8.3.4] </a:t>
            </a:r>
          </a:p>
          <a:p>
            <a:r>
              <a:rPr lang="en-US" sz="1800" dirty="0" smtClean="0"/>
              <a:t>provider </a:t>
            </a:r>
            <a:r>
              <a:rPr lang="en-US" sz="1800" dirty="0"/>
              <a:t>system: A CSSS that provides services to a user CSSS. A provider CSSS may also be a user of other CSSS services. </a:t>
            </a:r>
          </a:p>
          <a:p>
            <a:r>
              <a:rPr lang="en-US" sz="1800" dirty="0"/>
              <a:t>Proximity link: A communications link between an element in space and another nearby element in space or on the surface of a planetary body (&lt;1 second Round-Trip Light Time [RTLT]). </a:t>
            </a:r>
          </a:p>
          <a:p>
            <a:r>
              <a:rPr lang="en-US" sz="1800" i="1" dirty="0" smtClean="0"/>
              <a:t>Realization</a:t>
            </a:r>
            <a:r>
              <a:rPr lang="en-US" sz="1800" dirty="0" smtClean="0"/>
              <a:t>—The </a:t>
            </a:r>
            <a:r>
              <a:rPr lang="en-US" sz="1800" dirty="0"/>
              <a:t>act or the condition of becoming real. Abstract data architecture elements must be realized as Data Models and stored in some sort of repository. [8.3.4] </a:t>
            </a:r>
            <a:endParaRPr lang="en-US" sz="1800" dirty="0"/>
          </a:p>
        </p:txBody>
      </p:sp>
    </p:spTree>
    <p:extLst>
      <p:ext uri="{BB962C8B-B14F-4D97-AF65-F5344CB8AC3E}">
        <p14:creationId xmlns:p14="http://schemas.microsoft.com/office/powerpoint/2010/main" val="751848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7200" y="1124700"/>
            <a:ext cx="8229600" cy="5107865"/>
          </a:xfrm>
        </p:spPr>
        <p:txBody>
          <a:bodyPr/>
          <a:lstStyle/>
          <a:p>
            <a:r>
              <a:rPr lang="en-US" sz="1800" i="1" dirty="0"/>
              <a:t>Relationship—</a:t>
            </a:r>
            <a:r>
              <a:rPr lang="en-US" sz="1800" dirty="0"/>
              <a:t>The way in which two or more entities can be associated with one another. [3.2.3] </a:t>
            </a:r>
            <a:r>
              <a:rPr lang="en-US" sz="1800" i="1" dirty="0"/>
              <a:t>Representation—</a:t>
            </a:r>
            <a:r>
              <a:rPr lang="en-US" sz="1800" dirty="0"/>
              <a:t>Some way of organizing, manipulating, presenting, and storing information; a visual or tangible rendering of something. [3.2.5] </a:t>
            </a:r>
          </a:p>
          <a:p>
            <a:r>
              <a:rPr lang="en-US" sz="1800" dirty="0"/>
              <a:t>relaying: A managed process for forwarding frame, packet, or physical data that involves no decision making. </a:t>
            </a:r>
          </a:p>
          <a:p>
            <a:r>
              <a:rPr lang="en-US" sz="1800" i="1" dirty="0"/>
              <a:t>Requirement—</a:t>
            </a:r>
            <a:r>
              <a:rPr lang="en-US" sz="1800" dirty="0"/>
              <a:t>A formal statement of (1) an attribute to be possessed by the element or a function to be performed by the element; (2) the performance standard for the attribute or function; (3) the measuring process to be used in verifying that the standard has been met. [3.2.5] </a:t>
            </a:r>
          </a:p>
          <a:p>
            <a:r>
              <a:rPr lang="en-US" sz="1800" i="1" dirty="0" smtClean="0"/>
              <a:t>Resource</a:t>
            </a:r>
            <a:r>
              <a:rPr lang="en-US" sz="1800" dirty="0" smtClean="0"/>
              <a:t>—Anything </a:t>
            </a:r>
            <a:r>
              <a:rPr lang="en-US" sz="1800" dirty="0"/>
              <a:t>available to a system that can support the achievement of objectives; any physical or virtual element that may be of limited availability within a system. A resource may be shared by more than one activity. In the Enterprise Viewpoint a resource is an entity that has some role, offers services, and performs some action within a system. [3.2.4, 4.2] </a:t>
            </a:r>
          </a:p>
          <a:p>
            <a:r>
              <a:rPr lang="en-US" sz="1800" dirty="0"/>
              <a:t>router: A device that forwards Network Layer PDUs between computer networks, creating an Internetwork. A router is connected to two or more data links from different subnetworks and uses address information in the PDU and information in its routing table or routing policy to direct the PDU to the next subnetwork. </a:t>
            </a:r>
          </a:p>
          <a:p>
            <a:r>
              <a:rPr lang="en-US" sz="1800" dirty="0"/>
              <a:t>routing: The process of selecting paths from origins to destinations in a network. </a:t>
            </a:r>
          </a:p>
        </p:txBody>
      </p:sp>
    </p:spTree>
    <p:extLst>
      <p:ext uri="{BB962C8B-B14F-4D97-AF65-F5344CB8AC3E}">
        <p14:creationId xmlns:p14="http://schemas.microsoft.com/office/powerpoint/2010/main" val="18303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2000" i="1" dirty="0"/>
              <a:t>Role</a:t>
            </a:r>
            <a:r>
              <a:rPr lang="en-US" sz="2000" dirty="0"/>
              <a:t>—The way in which an entity participates in a relationship; an object’s set of behaviors and actions associated with the relationship of that object with other objects. [3.2.3] </a:t>
            </a:r>
          </a:p>
          <a:p>
            <a:r>
              <a:rPr lang="en-US" sz="2000" i="1" dirty="0"/>
              <a:t>Scenario</a:t>
            </a:r>
            <a:r>
              <a:rPr lang="en-US" sz="2000" dirty="0"/>
              <a:t>—A specific sequence of activities illustrating behaviors. A scenario may be used to illustrate an interaction or an operations concept instance. [4.4.4] </a:t>
            </a:r>
          </a:p>
          <a:p>
            <a:r>
              <a:rPr lang="en-US" sz="2000" i="1" dirty="0" smtClean="0"/>
              <a:t>Schema</a:t>
            </a:r>
            <a:r>
              <a:rPr lang="en-US" sz="2000" dirty="0" smtClean="0"/>
              <a:t>—An </a:t>
            </a:r>
            <a:r>
              <a:rPr lang="en-US" sz="2000" dirty="0"/>
              <a:t>information model defined in a document or a database. The universe of objects that can be described is defined in the schema. For each object class, the schema defines what attributes an instance of the class must have, what additional attributes it may have, and what object class can be a parent of the current object base. [8.3.4] </a:t>
            </a:r>
          </a:p>
          <a:p>
            <a:r>
              <a:rPr lang="en-US" sz="2000" i="1" dirty="0"/>
              <a:t>Semantics</a:t>
            </a:r>
            <a:r>
              <a:rPr lang="en-US" sz="2000" dirty="0"/>
              <a:t>—Rules by which syntactic expressions are assigned meaning. [3.2.3] </a:t>
            </a:r>
          </a:p>
          <a:p>
            <a:r>
              <a:rPr lang="en-US" sz="2000" i="1" dirty="0"/>
              <a:t>Service</a:t>
            </a:r>
            <a:r>
              <a:rPr lang="en-US" sz="2000" dirty="0"/>
              <a:t>—A provision of an interface of an object to support actions of another object. [3.2.3] </a:t>
            </a:r>
          </a:p>
          <a:p>
            <a:r>
              <a:rPr lang="en-US" sz="2000" i="1" dirty="0"/>
              <a:t>Service Access Point</a:t>
            </a:r>
            <a:r>
              <a:rPr lang="en-US" sz="2000" dirty="0"/>
              <a:t>—The point at which (N-layer)-services are provided by an (N-layer)- protocol-entity to an (</a:t>
            </a:r>
            <a:r>
              <a:rPr lang="en-US" sz="2000" dirty="0" err="1"/>
              <a:t>N+l-layer</a:t>
            </a:r>
            <a:r>
              <a:rPr lang="en-US" sz="2000" dirty="0"/>
              <a:t>)-protocol-entity. [7.3.4] </a:t>
            </a:r>
          </a:p>
        </p:txBody>
      </p:sp>
    </p:spTree>
    <p:extLst>
      <p:ext uri="{BB962C8B-B14F-4D97-AF65-F5344CB8AC3E}">
        <p14:creationId xmlns:p14="http://schemas.microsoft.com/office/powerpoint/2010/main" val="1651617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dirty="0"/>
              <a:t>service management, SM: 1) The set of functions exposed by PM to utilization management for the purposes of acquiring and managing the services provided by the provider CSSS to the user CSSS. These functions include planning, scheduling, and managing the configuration of space communication service functions. 2) The specification for exchanging service management information. </a:t>
            </a:r>
          </a:p>
          <a:p>
            <a:r>
              <a:rPr lang="en-US" sz="1800" dirty="0"/>
              <a:t>service provider: The role played by a physical, functional, or organizational entity that provides a cross support service for a service user. (A single entity may play the roles of service provider and service user at the same time.) </a:t>
            </a:r>
          </a:p>
          <a:p>
            <a:r>
              <a:rPr lang="en-US" sz="1800" dirty="0"/>
              <a:t>service user: The role played by a physical, functional, or organizational entity that uses a cross support service provided by a service provider. (A single entity may play the roles of service provider and service user at the same time.) </a:t>
            </a:r>
          </a:p>
          <a:p>
            <a:r>
              <a:rPr lang="en-US" sz="1800" dirty="0"/>
              <a:t>Solar System Internetwork, SSI: A loose confederation of independent space communications networks that all share a single Network-Layer protocol that allows them to interoperate and exchange Network-Layer PDUs, each often owned and administered by a different space agency. </a:t>
            </a:r>
          </a:p>
          <a:p>
            <a:endParaRPr lang="en-US" sz="1800" dirty="0" smtClean="0"/>
          </a:p>
          <a:p>
            <a:endParaRPr lang="en-US" sz="1800" dirty="0"/>
          </a:p>
        </p:txBody>
      </p:sp>
    </p:spTree>
    <p:extLst>
      <p:ext uri="{BB962C8B-B14F-4D97-AF65-F5344CB8AC3E}">
        <p14:creationId xmlns:p14="http://schemas.microsoft.com/office/powerpoint/2010/main" val="1279698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dirty="0" smtClean="0"/>
              <a:t>space communications protocol: A communications protocol designed to be used over a space link or in a network that contains one or multiple space links. </a:t>
            </a:r>
          </a:p>
          <a:p>
            <a:r>
              <a:rPr lang="en-US" sz="1800" i="1" dirty="0"/>
              <a:t>Space Enterprise</a:t>
            </a:r>
            <a:r>
              <a:rPr lang="en-US" sz="1800" dirty="0"/>
              <a:t>—A top-level autonomous entity (e.g., NASA) that is dedicated to the exploration and/or exploitation of space. A Space Enterprise has its own objectives, resources, and policies, and it is not a component of any other Space Enterprise. [4.3] </a:t>
            </a:r>
            <a:endParaRPr lang="en-US" sz="1800" dirty="0"/>
          </a:p>
          <a:p>
            <a:r>
              <a:rPr lang="en-US" sz="1800" dirty="0" smtClean="0"/>
              <a:t>space </a:t>
            </a:r>
            <a:r>
              <a:rPr lang="en-US" sz="1800" dirty="0"/>
              <a:t>link: A communications link between a spacecraft and its associated ground system or between two spacecraft. A space link consists of one or more physical channels in one or both directions. </a:t>
            </a:r>
            <a:endParaRPr lang="en-US" sz="1800" dirty="0"/>
          </a:p>
          <a:p>
            <a:r>
              <a:rPr lang="en-US" sz="1800" dirty="0"/>
              <a:t>space link extension, SLE: A set of specific cross support services that provide reliable, access-controlled transfer of spaceflight mission-related data between ground cross support service providers and user elements. Each specific SLE service is defined separately for the kind of data it transfers (e.g., telemetry frames, </a:t>
            </a:r>
            <a:r>
              <a:rPr lang="en-US" sz="1800" dirty="0" err="1"/>
              <a:t>telecommand</a:t>
            </a:r>
            <a:r>
              <a:rPr lang="en-US" sz="1800" dirty="0"/>
              <a:t>, Communication Link Transmission Units [CLTUs], Operational Control Field [OCF]). CSTS is a generalization of the SLE concept. </a:t>
            </a:r>
            <a:endParaRPr lang="en-US" sz="1800" dirty="0"/>
          </a:p>
          <a:p>
            <a:r>
              <a:rPr lang="en-US" sz="1800" dirty="0"/>
              <a:t>space link interface: The interface of a CSSE that uses space link </a:t>
            </a:r>
            <a:r>
              <a:rPr lang="en-US" sz="1800" dirty="0" smtClean="0"/>
              <a:t>protocols.</a:t>
            </a:r>
          </a:p>
          <a:p>
            <a:r>
              <a:rPr lang="en-US" sz="1800" dirty="0" smtClean="0"/>
              <a:t>space </a:t>
            </a:r>
            <a:r>
              <a:rPr lang="en-US" sz="1800" dirty="0"/>
              <a:t>link layer processing: Processing at OSI Layers 1 and 2 for space communications, </a:t>
            </a:r>
            <a:r>
              <a:rPr lang="en-US" sz="1800" dirty="0" smtClean="0"/>
              <a:t>including </a:t>
            </a:r>
            <a:r>
              <a:rPr lang="en-US" sz="1800" dirty="0"/>
              <a:t>any needed framing, coding, and modulation. </a:t>
            </a:r>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266439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2000" dirty="0" smtClean="0"/>
              <a:t>space </a:t>
            </a:r>
            <a:r>
              <a:rPr lang="en-US" sz="2000" dirty="0"/>
              <a:t>routing node: A physical element located in space that provides space internetworking services. </a:t>
            </a:r>
            <a:endParaRPr lang="en-US" sz="2000" dirty="0"/>
          </a:p>
          <a:p>
            <a:r>
              <a:rPr lang="en-US" sz="2000" dirty="0"/>
              <a:t>Space User Node: A physical element located in space that uses a cross support service provided by a CSSS. </a:t>
            </a:r>
            <a:endParaRPr lang="en-US" sz="2000" dirty="0"/>
          </a:p>
          <a:p>
            <a:r>
              <a:rPr lang="en-US" sz="2000" i="1" dirty="0"/>
              <a:t>Specification</a:t>
            </a:r>
            <a:r>
              <a:rPr lang="en-US" sz="2000" dirty="0"/>
              <a:t>—A set of requirements or other descriptive information for a system or classifier. [3.2.5] </a:t>
            </a:r>
          </a:p>
          <a:p>
            <a:r>
              <a:rPr lang="en-US" sz="2000" i="1" dirty="0"/>
              <a:t>Stakeholder—</a:t>
            </a:r>
            <a:r>
              <a:rPr lang="en-US" sz="2000" dirty="0"/>
              <a:t>An individual, team, or organization (or classes thereof) with interests in, or concerns relative to, a system. [3.2.5] </a:t>
            </a:r>
          </a:p>
          <a:p>
            <a:r>
              <a:rPr lang="en-US" sz="2000" i="1" dirty="0"/>
              <a:t>Standard</a:t>
            </a:r>
            <a:r>
              <a:rPr lang="en-US" sz="2000" dirty="0"/>
              <a:t>—A formal specification that defines and governs functions and protocols at interfaces of a data system. It describes in detail the technical capabilities of, and establishes the requirements to be met </a:t>
            </a:r>
            <a:r>
              <a:rPr lang="en-US" sz="2000" dirty="0" smtClean="0"/>
              <a:t>by </a:t>
            </a:r>
            <a:r>
              <a:rPr lang="en-US" sz="2000" dirty="0"/>
              <a:t>interfacing subsystems to achieve compatibility and interoperability. [3.2.5] </a:t>
            </a:r>
            <a:endParaRPr lang="en-US" sz="2000" dirty="0"/>
          </a:p>
          <a:p>
            <a:r>
              <a:rPr lang="en-US" sz="2000" i="1" dirty="0"/>
              <a:t>State</a:t>
            </a:r>
            <a:r>
              <a:rPr lang="en-US" sz="2000" dirty="0"/>
              <a:t>—A condition or situation during the life of some object; at a given instant in time, the condition of an object that determines the set of all sequences of actions in which the object can take part. [7.3.4] </a:t>
            </a:r>
            <a:endParaRPr lang="en-US" sz="2000" dirty="0"/>
          </a:p>
        </p:txBody>
      </p:sp>
    </p:spTree>
    <p:extLst>
      <p:ext uri="{BB962C8B-B14F-4D97-AF65-F5344CB8AC3E}">
        <p14:creationId xmlns:p14="http://schemas.microsoft.com/office/powerpoint/2010/main" val="844653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525963"/>
          </a:xfrm>
        </p:spPr>
        <p:txBody>
          <a:bodyPr/>
          <a:lstStyle/>
          <a:p>
            <a:r>
              <a:rPr lang="en-US" sz="1800" i="1" dirty="0" smtClean="0"/>
              <a:t>State </a:t>
            </a:r>
            <a:r>
              <a:rPr lang="en-US" sz="1800" i="1" dirty="0"/>
              <a:t>Machine</a:t>
            </a:r>
            <a:r>
              <a:rPr lang="en-US" sz="1800" dirty="0"/>
              <a:t>—The description of the discrete sequence of states that an object or interaction goes through during its life in response to events, together with its responses and actions. A </a:t>
            </a:r>
            <a:r>
              <a:rPr lang="en-US" sz="1800" i="1" dirty="0"/>
              <a:t>State Table </a:t>
            </a:r>
            <a:r>
              <a:rPr lang="en-US" sz="1800" dirty="0"/>
              <a:t>is an alternative tabular representation of the same information. [7.3.4] </a:t>
            </a:r>
            <a:endParaRPr lang="en-US" sz="1800" dirty="0"/>
          </a:p>
          <a:p>
            <a:r>
              <a:rPr lang="en-US" sz="1800" dirty="0"/>
              <a:t>store and forward (S&amp;F): The process of holding data (store) until a path is available to send it to its destination (forward). </a:t>
            </a:r>
          </a:p>
          <a:p>
            <a:r>
              <a:rPr lang="en-US" sz="1800" i="1" dirty="0"/>
              <a:t>Structure</a:t>
            </a:r>
            <a:r>
              <a:rPr lang="en-US" sz="1800" dirty="0"/>
              <a:t>—The relationship between a set of elements, contributing to the properties of the whole and enabling them to interact. [3.2.3] </a:t>
            </a:r>
          </a:p>
          <a:p>
            <a:r>
              <a:rPr lang="en-US" sz="1800" dirty="0" smtClean="0"/>
              <a:t>supported </a:t>
            </a:r>
            <a:r>
              <a:rPr lang="en-US" sz="1800" dirty="0"/>
              <a:t>agency: A space agency that uses cross support services. supporting agency: A space agency that provides cross support services. </a:t>
            </a:r>
          </a:p>
          <a:p>
            <a:r>
              <a:rPr lang="en-US" sz="1800" dirty="0"/>
              <a:t>supporting agency: A space agency that provides cross support services. </a:t>
            </a:r>
          </a:p>
          <a:p>
            <a:r>
              <a:rPr lang="en-US" sz="1800" i="1" dirty="0" smtClean="0"/>
              <a:t>Syntax</a:t>
            </a:r>
            <a:r>
              <a:rPr lang="en-US" sz="1800" dirty="0" smtClean="0"/>
              <a:t>—The grammar defining the valid set of symbols and well-formed linguistic constructs of a language. [3.2.3] </a:t>
            </a:r>
          </a:p>
          <a:p>
            <a:r>
              <a:rPr lang="en-US" sz="1800" i="1" dirty="0" smtClean="0"/>
              <a:t>System</a:t>
            </a:r>
            <a:r>
              <a:rPr lang="en-US" sz="1800" dirty="0" smtClean="0"/>
              <a:t>—A </a:t>
            </a:r>
            <a:r>
              <a:rPr lang="en-US" sz="1800" dirty="0"/>
              <a:t>set of elements (people, products [hardware and software], facilities, equipment, material, and processes [automated as well as manual procedures]) that are related and whose behavior satisfies customer and/or operational needs. [3.2.5] </a:t>
            </a:r>
            <a:endParaRPr lang="en-US" sz="1800" dirty="0"/>
          </a:p>
        </p:txBody>
      </p:sp>
    </p:spTree>
    <p:extLst>
      <p:ext uri="{BB962C8B-B14F-4D97-AF65-F5344CB8AC3E}">
        <p14:creationId xmlns:p14="http://schemas.microsoft.com/office/powerpoint/2010/main" val="399016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915840"/>
          </a:xfrm>
        </p:spPr>
        <p:txBody>
          <a:bodyPr/>
          <a:lstStyle/>
          <a:p>
            <a:r>
              <a:rPr lang="en-US" sz="1800" dirty="0"/>
              <a:t>terrestrial-link interface: The interface of a CSSE that uses terrestrial link (and networking) protocols. </a:t>
            </a:r>
          </a:p>
          <a:p>
            <a:r>
              <a:rPr lang="en-US" sz="1800" dirty="0"/>
              <a:t>Transport Layer: OSI Layer 4, which has end-to-end significance, where the ends are defined as transport entities having transport associations. The Transport Layer provides transparent transfer of data between applications and relieves them from any concern with subnetwork topologies or the detailed way in which transfer of data is achieved. </a:t>
            </a:r>
          </a:p>
          <a:p>
            <a:r>
              <a:rPr lang="en-US" sz="1800" dirty="0" smtClean="0"/>
              <a:t>Type—Specification </a:t>
            </a:r>
            <a:r>
              <a:rPr lang="en-US" sz="1800" dirty="0"/>
              <a:t>of the set of values allowed and the primitive operations that an object can provide. Types are grouped into classes, which share the same primitive operations. [3.2.3] </a:t>
            </a:r>
          </a:p>
          <a:p>
            <a:r>
              <a:rPr lang="en-US" sz="1800" i="1" dirty="0" smtClean="0"/>
              <a:t>View—</a:t>
            </a:r>
            <a:r>
              <a:rPr lang="en-US" sz="1800" dirty="0" smtClean="0"/>
              <a:t>A </a:t>
            </a:r>
            <a:r>
              <a:rPr lang="en-US" sz="1800" dirty="0"/>
              <a:t>representation of a whole system from the perspective of a set of concerns. Views are themselves modular and well formed, and each View is intended to correspond to exactly one Viewpoint. A View may include representations or correspondences to elements defined in other Viewpoints. [3.2.5] </a:t>
            </a:r>
            <a:endParaRPr lang="en-US" sz="1800" dirty="0"/>
          </a:p>
          <a:p>
            <a:r>
              <a:rPr lang="en-US" sz="1800" i="1" dirty="0"/>
              <a:t>Viewpoint Specification</a:t>
            </a:r>
            <a:r>
              <a:rPr lang="en-US" sz="1800" dirty="0"/>
              <a:t>—A form of abstraction achieved using a selected set of architectural concepts and structuring rules in order to focus on particular concerns within a space data system. A Viewpoint Specification defines a pattern or template from which to construct individual views, and it establishes the rules, techniques, and methods employed in constructing a View. [3.2.5] </a:t>
            </a:r>
            <a:endParaRPr lang="en-US" sz="1800" dirty="0"/>
          </a:p>
        </p:txBody>
      </p:sp>
    </p:spTree>
    <p:extLst>
      <p:ext uri="{BB962C8B-B14F-4D97-AF65-F5344CB8AC3E}">
        <p14:creationId xmlns:p14="http://schemas.microsoft.com/office/powerpoint/2010/main" val="1304918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Terminology</a:t>
            </a:r>
            <a:br>
              <a:rPr lang="en-US" dirty="0" smtClean="0"/>
            </a:br>
            <a:r>
              <a:rPr lang="en-US" dirty="0" smtClean="0"/>
              <a:t>(drawn from RASDS, SCCS-ADD, and MOIMS / SOIS)</a:t>
            </a:r>
            <a:endParaRPr lang="en-US" dirty="0"/>
          </a:p>
        </p:txBody>
      </p:sp>
      <p:sp>
        <p:nvSpPr>
          <p:cNvPr id="3" name="Content Placeholder 2"/>
          <p:cNvSpPr>
            <a:spLocks noGrp="1"/>
          </p:cNvSpPr>
          <p:nvPr>
            <p:ph idx="1"/>
          </p:nvPr>
        </p:nvSpPr>
        <p:spPr>
          <a:xfrm>
            <a:off x="454760" y="1239915"/>
            <a:ext cx="8229600" cy="4915840"/>
          </a:xfrm>
        </p:spPr>
        <p:txBody>
          <a:bodyPr/>
          <a:lstStyle/>
          <a:p>
            <a:r>
              <a:rPr lang="en-US" sz="1800" dirty="0" smtClean="0"/>
              <a:t>user </a:t>
            </a:r>
            <a:r>
              <a:rPr lang="en-US" sz="1800" dirty="0"/>
              <a:t>applications: OSI Layer 8 functions that use other communications services</a:t>
            </a:r>
            <a:r>
              <a:rPr lang="en-US" sz="1800" dirty="0" smtClean="0"/>
              <a:t>.</a:t>
            </a:r>
            <a:endParaRPr lang="en-US" sz="1800" dirty="0"/>
          </a:p>
          <a:p>
            <a:r>
              <a:rPr lang="en-US" sz="1800" dirty="0" smtClean="0"/>
              <a:t>user </a:t>
            </a:r>
            <a:r>
              <a:rPr lang="en-US" sz="1800" dirty="0"/>
              <a:t>system: A CSSS that uses the services of a provider CSSS. A user CSSS may also be a provider CSSS for other </a:t>
            </a:r>
            <a:r>
              <a:rPr lang="en-US" sz="1800" dirty="0" err="1"/>
              <a:t>CSSSes</a:t>
            </a:r>
            <a:r>
              <a:rPr lang="en-US" sz="1800" dirty="0"/>
              <a:t>. </a:t>
            </a:r>
            <a:endParaRPr lang="en-US" sz="1800" dirty="0"/>
          </a:p>
          <a:p>
            <a:endParaRPr lang="en-US" sz="1800" dirty="0"/>
          </a:p>
        </p:txBody>
      </p:sp>
    </p:spTree>
    <p:extLst>
      <p:ext uri="{BB962C8B-B14F-4D97-AF65-F5344CB8AC3E}">
        <p14:creationId xmlns:p14="http://schemas.microsoft.com/office/powerpoint/2010/main" val="82236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Architecture </a:t>
            </a:r>
            <a:r>
              <a:rPr lang="en-US" dirty="0" smtClean="0"/>
              <a:t>Views, </a:t>
            </a:r>
            <a:r>
              <a:rPr lang="en-US" dirty="0" err="1" smtClean="0"/>
              <a:t>contd</a:t>
            </a:r>
            <a:endParaRPr lang="en-US" dirty="0"/>
          </a:p>
        </p:txBody>
      </p:sp>
      <p:sp>
        <p:nvSpPr>
          <p:cNvPr id="3" name="Content Placeholder 2"/>
          <p:cNvSpPr>
            <a:spLocks noGrp="1"/>
          </p:cNvSpPr>
          <p:nvPr>
            <p:ph idx="1"/>
          </p:nvPr>
        </p:nvSpPr>
        <p:spPr/>
        <p:txBody>
          <a:bodyPr/>
          <a:lstStyle/>
          <a:p>
            <a:pPr lvl="0"/>
            <a:r>
              <a:rPr lang="en-US" sz="2800" dirty="0"/>
              <a:t>Deployment views (both single link (ABA) &amp; space internetworking (SSI)), </a:t>
            </a:r>
            <a:r>
              <a:rPr lang="en-US" sz="2800" u="sng" dirty="0"/>
              <a:t>these </a:t>
            </a:r>
            <a:r>
              <a:rPr lang="en-US" sz="2800" u="sng" dirty="0" smtClean="0"/>
              <a:t>will just be representative </a:t>
            </a:r>
            <a:r>
              <a:rPr lang="en-US" sz="2800" u="sng" dirty="0"/>
              <a:t>examples</a:t>
            </a:r>
            <a:r>
              <a:rPr lang="en-US" sz="2800" dirty="0"/>
              <a:t>: </a:t>
            </a:r>
          </a:p>
          <a:p>
            <a:pPr lvl="1"/>
            <a:r>
              <a:rPr lang="en-US" sz="2400" dirty="0"/>
              <a:t>Show relationship of the app layer functions to SCCS and below, and then abstract it away in most of the materials and focus on the upper layer stack</a:t>
            </a:r>
          </a:p>
          <a:p>
            <a:pPr lvl="1"/>
            <a:r>
              <a:rPr lang="en-US" sz="2400" dirty="0"/>
              <a:t>Show MOIMS and SOIS </a:t>
            </a:r>
            <a:r>
              <a:rPr lang="en-US" sz="2400" dirty="0" smtClean="0"/>
              <a:t>separately </a:t>
            </a:r>
            <a:r>
              <a:rPr lang="en-US" sz="2400" dirty="0"/>
              <a:t>and also integrated,</a:t>
            </a:r>
          </a:p>
          <a:p>
            <a:pPr lvl="1"/>
            <a:r>
              <a:rPr lang="en-US" sz="2400" dirty="0"/>
              <a:t>Ground, flight, and also flight &amp; ground, </a:t>
            </a:r>
          </a:p>
          <a:p>
            <a:pPr lvl="1"/>
            <a:r>
              <a:rPr lang="en-US" sz="2400" dirty="0"/>
              <a:t>S/C, relay S/C (packet, file, SSI), </a:t>
            </a:r>
          </a:p>
          <a:p>
            <a:pPr lvl="1"/>
            <a:r>
              <a:rPr lang="en-US" sz="2400" dirty="0" smtClean="0"/>
              <a:t>Reference key application layer user node types: mission </a:t>
            </a:r>
            <a:r>
              <a:rPr lang="en-US" sz="2400" dirty="0"/>
              <a:t>centers, science centers, satellite operators, </a:t>
            </a:r>
            <a:r>
              <a:rPr lang="en-US" sz="2400" u="sng" dirty="0"/>
              <a:t>as </a:t>
            </a:r>
            <a:r>
              <a:rPr lang="en-US" sz="2400" u="sng" dirty="0" smtClean="0"/>
              <a:t>examples</a:t>
            </a:r>
            <a:r>
              <a:rPr lang="en-US" sz="2400" dirty="0" smtClean="0"/>
              <a:t>, these are not a focus</a:t>
            </a:r>
            <a:endParaRPr lang="en-US" sz="2400" dirty="0"/>
          </a:p>
          <a:p>
            <a:endParaRPr lang="en-US"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25 Mar 2015</a:t>
            </a:r>
            <a:endParaRPr lang="en-US"/>
          </a:p>
        </p:txBody>
      </p:sp>
    </p:spTree>
    <p:extLst>
      <p:ext uri="{BB962C8B-B14F-4D97-AF65-F5344CB8AC3E}">
        <p14:creationId xmlns:p14="http://schemas.microsoft.com/office/powerpoint/2010/main" val="766318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5" y="2622495"/>
            <a:ext cx="7272932" cy="506412"/>
          </a:xfrm>
        </p:spPr>
        <p:txBody>
          <a:bodyPr/>
          <a:lstStyle/>
          <a:p>
            <a:r>
              <a:rPr lang="en-US" sz="6000" dirty="0" smtClean="0"/>
              <a:t>BACKUP</a:t>
            </a:r>
            <a:endParaRPr lang="en-US" sz="6000" dirty="0"/>
          </a:p>
        </p:txBody>
      </p:sp>
    </p:spTree>
    <p:extLst>
      <p:ext uri="{BB962C8B-B14F-4D97-AF65-F5344CB8AC3E}">
        <p14:creationId xmlns:p14="http://schemas.microsoft.com/office/powerpoint/2010/main" val="465679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be 61"/>
          <p:cNvSpPr/>
          <p:nvPr/>
        </p:nvSpPr>
        <p:spPr bwMode="auto">
          <a:xfrm>
            <a:off x="387684" y="1793692"/>
            <a:ext cx="3379640" cy="3149210"/>
          </a:xfrm>
          <a:prstGeom prst="cube">
            <a:avLst>
              <a:gd name="adj" fmla="val 6951"/>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974802" y="113814"/>
            <a:ext cx="7272932" cy="506412"/>
          </a:xfrm>
        </p:spPr>
        <p:txBody>
          <a:bodyPr/>
          <a:lstStyle/>
          <a:p>
            <a:r>
              <a:rPr lang="en-US" sz="2400" dirty="0">
                <a:solidFill>
                  <a:schemeClr val="tx1"/>
                </a:solidFill>
                <a:latin typeface="Arial" charset="0"/>
                <a:ea typeface="ＭＳ Ｐゴシック" charset="-128"/>
                <a:cs typeface="ＭＳ Ｐゴシック" charset="-128"/>
              </a:rPr>
              <a:t>SEA SA WG: </a:t>
            </a:r>
            <a:br>
              <a:rPr lang="en-US" sz="2400" dirty="0">
                <a:solidFill>
                  <a:schemeClr val="tx1"/>
                </a:solidFill>
                <a:latin typeface="Arial" charset="0"/>
                <a:ea typeface="ＭＳ Ｐゴシック" charset="-128"/>
                <a:cs typeface="ＭＳ Ｐゴシック" charset="-128"/>
              </a:rPr>
            </a:br>
            <a:r>
              <a:rPr lang="en-GB" sz="2400" dirty="0">
                <a:solidFill>
                  <a:schemeClr val="tx1"/>
                </a:solidFill>
                <a:latin typeface="Arial" charset="0"/>
                <a:ea typeface="ＭＳ Ｐゴシック" charset="-128"/>
                <a:cs typeface="ＭＳ Ｐゴシック" charset="-128"/>
              </a:rPr>
              <a:t>Integrated Services </a:t>
            </a:r>
            <a:r>
              <a:rPr lang="en-GB" sz="2400" dirty="0" smtClean="0">
                <a:solidFill>
                  <a:schemeClr val="tx1"/>
                </a:solidFill>
                <a:latin typeface="Arial" charset="0"/>
                <a:ea typeface="ＭＳ Ｐゴシック" charset="-128"/>
                <a:cs typeface="ＭＳ Ｐゴシック" charset="-128"/>
              </a:rPr>
              <a:t>Deployment - Initial</a:t>
            </a:r>
            <a:endParaRPr lang="en-US" sz="2400" dirty="0"/>
          </a:p>
        </p:txBody>
      </p:sp>
      <p:grpSp>
        <p:nvGrpSpPr>
          <p:cNvPr id="60" name="Group 59"/>
          <p:cNvGrpSpPr/>
          <p:nvPr/>
        </p:nvGrpSpPr>
        <p:grpSpPr>
          <a:xfrm>
            <a:off x="472109" y="2267968"/>
            <a:ext cx="2969138" cy="2355464"/>
            <a:chOff x="1684787" y="1175145"/>
            <a:chExt cx="5747203" cy="3812135"/>
          </a:xfrm>
        </p:grpSpPr>
        <p:sp>
          <p:nvSpPr>
            <p:cNvPr id="4"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Navigation &amp; Timing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Planning &amp; Scheduling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Oval 5"/>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Control</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7" name="Oval 6"/>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 name="Oval 7"/>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smtClean="0">
                  <a:solidFill>
                    <a:srgbClr val="000000"/>
                  </a:solidFill>
                  <a:latin typeface="Arial" panose="020B0604020202020204" pitchFamily="34" charset="0"/>
                  <a:ea typeface="ＭＳ Ｐゴシック" pitchFamily="34" charset="-128"/>
                  <a:cs typeface="Arial" panose="020B0604020202020204" pitchFamily="34" charset="0"/>
                </a:rPr>
                <a:t>Preparation</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9" name="Straight Connector 8"/>
            <p:cNvCxnSpPr>
              <a:stCxn id="9" idx="5"/>
              <a:endCxn id="8"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 name="Straight Connector 9"/>
            <p:cNvCxnSpPr>
              <a:stCxn id="9" idx="3"/>
              <a:endCxn id="10"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 name="Straight Connector 10"/>
            <p:cNvCxnSpPr>
              <a:stCxn id="10" idx="6"/>
              <a:endCxn id="8"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2" name="Straight Connector 11"/>
            <p:cNvCxnSpPr>
              <a:stCxn id="12" idx="6"/>
              <a:endCxn id="13"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 name="Straight Connector 12"/>
            <p:cNvCxnSpPr>
              <a:stCxn id="8" idx="2"/>
              <a:endCxn id="12"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Straight Connector 13"/>
            <p:cNvCxnSpPr>
              <a:stCxn id="10" idx="5"/>
              <a:endCxn id="12"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 name="Straight Connector 14"/>
            <p:cNvCxnSpPr>
              <a:stCxn id="9" idx="4"/>
              <a:endCxn id="12"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 name="Straight Connector 15"/>
            <p:cNvCxnSpPr>
              <a:endCxn id="13" idx="0"/>
            </p:cNvCxnSpPr>
            <p:nvPr/>
          </p:nvCxnSpPr>
          <p:spPr bwMode="auto">
            <a:xfrm>
              <a:off x="4556349" y="1796237"/>
              <a:ext cx="1523329" cy="10336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7" name="Straight Connector 16"/>
            <p:cNvCxnSpPr>
              <a:stCxn id="8" idx="0"/>
              <a:endCxn id="56" idx="4"/>
            </p:cNvCxnSpPr>
            <p:nvPr/>
          </p:nvCxnSpPr>
          <p:spPr bwMode="auto">
            <a:xfrm flipV="1">
              <a:off x="5968237" y="3212968"/>
              <a:ext cx="787597" cy="115213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3" name="Rectangle 22"/>
            <p:cNvSpPr/>
            <p:nvPr/>
          </p:nvSpPr>
          <p:spPr bwMode="auto">
            <a:xfrm>
              <a:off x="5748755" y="2320382"/>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2892759" y="4103757"/>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5" name="Rectangle 24"/>
            <p:cNvSpPr/>
            <p:nvPr/>
          </p:nvSpPr>
          <p:spPr bwMode="auto">
            <a:xfrm>
              <a:off x="4396331" y="4604192"/>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3450748" y="2755218"/>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4571793" y="2055112"/>
              <a:ext cx="350926" cy="345304"/>
            </a:xfrm>
            <a:prstGeom prst="rect">
              <a:avLst/>
            </a:prstGeom>
            <a:solidFill>
              <a:srgbClr val="4F81BD"/>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8" name="Rectangle 27"/>
            <p:cNvSpPr/>
            <p:nvPr/>
          </p:nvSpPr>
          <p:spPr bwMode="auto">
            <a:xfrm>
              <a:off x="5155035" y="1895650"/>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9" name="Rectangle 28"/>
            <p:cNvSpPr/>
            <p:nvPr/>
          </p:nvSpPr>
          <p:spPr bwMode="auto">
            <a:xfrm>
              <a:off x="5333170" y="2746698"/>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30" name="Rectangle 29"/>
            <p:cNvSpPr/>
            <p:nvPr/>
          </p:nvSpPr>
          <p:spPr bwMode="auto">
            <a:xfrm>
              <a:off x="3944969" y="4098769"/>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537795" y="4103757"/>
              <a:ext cx="350926" cy="345304"/>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MPS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32" name="Oval 31"/>
            <p:cNvSpPr/>
            <p:nvPr/>
          </p:nvSpPr>
          <p:spPr>
            <a:xfrm>
              <a:off x="3779921" y="1404710"/>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 name="Oval 32"/>
            <p:cNvSpPr/>
            <p:nvPr/>
          </p:nvSpPr>
          <p:spPr>
            <a:xfrm>
              <a:off x="4934191" y="1626372"/>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 name="Oval 33"/>
            <p:cNvSpPr/>
            <p:nvPr/>
          </p:nvSpPr>
          <p:spPr>
            <a:xfrm>
              <a:off x="2778046" y="2545933"/>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 name="Oval 34"/>
            <p:cNvSpPr/>
            <p:nvPr/>
          </p:nvSpPr>
          <p:spPr>
            <a:xfrm>
              <a:off x="2769009" y="296880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 name="Oval 35"/>
            <p:cNvSpPr/>
            <p:nvPr/>
          </p:nvSpPr>
          <p:spPr>
            <a:xfrm>
              <a:off x="2286905" y="244865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 name="Oval 36"/>
            <p:cNvSpPr/>
            <p:nvPr/>
          </p:nvSpPr>
          <p:spPr>
            <a:xfrm>
              <a:off x="2278099" y="3054770"/>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 name="Oval 37"/>
            <p:cNvSpPr/>
            <p:nvPr/>
          </p:nvSpPr>
          <p:spPr>
            <a:xfrm>
              <a:off x="6687526" y="2446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 name="Oval 38"/>
            <p:cNvSpPr/>
            <p:nvPr/>
          </p:nvSpPr>
          <p:spPr>
            <a:xfrm>
              <a:off x="6211858" y="2518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 name="Oval 39"/>
            <p:cNvSpPr/>
            <p:nvPr/>
          </p:nvSpPr>
          <p:spPr>
            <a:xfrm>
              <a:off x="5239000" y="4604192"/>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 name="Oval 40"/>
            <p:cNvSpPr/>
            <p:nvPr/>
          </p:nvSpPr>
          <p:spPr>
            <a:xfrm>
              <a:off x="6401207" y="4814607"/>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 name="Oval 41"/>
            <p:cNvSpPr/>
            <p:nvPr/>
          </p:nvSpPr>
          <p:spPr>
            <a:xfrm>
              <a:off x="3080784" y="4285239"/>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 name="Oval 42"/>
            <p:cNvSpPr/>
            <p:nvPr/>
          </p:nvSpPr>
          <p:spPr>
            <a:xfrm>
              <a:off x="3733848" y="458555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 name="Oval 43"/>
            <p:cNvSpPr/>
            <p:nvPr/>
          </p:nvSpPr>
          <p:spPr>
            <a:xfrm>
              <a:off x="3551306" y="481460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 name="Oval 44"/>
            <p:cNvSpPr/>
            <p:nvPr/>
          </p:nvSpPr>
          <p:spPr>
            <a:xfrm>
              <a:off x="3554211" y="439645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cxnSp>
          <p:nvCxnSpPr>
            <p:cNvPr id="46" name="Straight Connector 45"/>
            <p:cNvCxnSpPr>
              <a:stCxn id="13" idx="1"/>
              <a:endCxn id="10"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Rectangle 47"/>
            <p:cNvSpPr/>
            <p:nvPr/>
          </p:nvSpPr>
          <p:spPr bwMode="auto">
            <a:xfrm>
              <a:off x="2987824" y="2320382"/>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9" name="Oval 48"/>
            <p:cNvSpPr/>
            <p:nvPr/>
          </p:nvSpPr>
          <p:spPr>
            <a:xfrm>
              <a:off x="4484347" y="1725321"/>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 name="Oval 49"/>
            <p:cNvSpPr/>
            <p:nvPr/>
          </p:nvSpPr>
          <p:spPr>
            <a:xfrm>
              <a:off x="2956795" y="2746698"/>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1" name="Rectangle 50"/>
            <p:cNvSpPr/>
            <p:nvPr/>
          </p:nvSpPr>
          <p:spPr bwMode="auto">
            <a:xfrm>
              <a:off x="3366569" y="3052190"/>
              <a:ext cx="350926" cy="345304"/>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MCS</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2" name="Rectangle 51"/>
            <p:cNvSpPr/>
            <p:nvPr/>
          </p:nvSpPr>
          <p:spPr bwMode="auto">
            <a:xfrm>
              <a:off x="4794291" y="4103570"/>
              <a:ext cx="350926" cy="345304"/>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smtClean="0">
                  <a:solidFill>
                    <a:schemeClr val="bg1"/>
                  </a:solidFill>
                  <a:latin typeface="Arial" panose="020B0604020202020204" pitchFamily="34" charset="0"/>
                  <a:cs typeface="Arial" panose="020B0604020202020204" pitchFamily="34" charset="0"/>
                </a:rPr>
                <a:t>OPD</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3" name="Oval 52"/>
            <p:cNvSpPr/>
            <p:nvPr/>
          </p:nvSpPr>
          <p:spPr>
            <a:xfrm>
              <a:off x="5418122" y="4384220"/>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4" name="Oval 53"/>
            <p:cNvSpPr/>
            <p:nvPr/>
          </p:nvSpPr>
          <p:spPr>
            <a:xfrm>
              <a:off x="2422099" y="460419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5" name="Oval 54"/>
            <p:cNvSpPr/>
            <p:nvPr/>
          </p:nvSpPr>
          <p:spPr>
            <a:xfrm>
              <a:off x="6007677" y="2762160"/>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6" name="Oval 55"/>
            <p:cNvSpPr/>
            <p:nvPr/>
          </p:nvSpPr>
          <p:spPr>
            <a:xfrm>
              <a:off x="6683834" y="306896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7" name="Oval 56"/>
            <p:cNvSpPr/>
            <p:nvPr/>
          </p:nvSpPr>
          <p:spPr>
            <a:xfrm>
              <a:off x="2590449" y="4830478"/>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8" name="Rectangle 57"/>
            <p:cNvSpPr/>
            <p:nvPr/>
          </p:nvSpPr>
          <p:spPr bwMode="auto">
            <a:xfrm>
              <a:off x="6393615" y="3476170"/>
              <a:ext cx="350926" cy="345304"/>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500" dirty="0" err="1" smtClean="0">
                  <a:solidFill>
                    <a:schemeClr val="bg1"/>
                  </a:solidFill>
                  <a:latin typeface="Arial" panose="020B0604020202020204" pitchFamily="34" charset="0"/>
                  <a:cs typeface="Arial" panose="020B0604020202020204" pitchFamily="34" charset="0"/>
                </a:rPr>
                <a:t>NAVT</a:t>
              </a:r>
              <a:endParaRPr kumimoji="0" lang="en-GB" sz="5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grpSp>
      <p:sp>
        <p:nvSpPr>
          <p:cNvPr id="63" name="Oval 62"/>
          <p:cNvSpPr>
            <a:spLocks noChangeArrowheads="1"/>
          </p:cNvSpPr>
          <p:nvPr/>
        </p:nvSpPr>
        <p:spPr bwMode="auto">
          <a:xfrm>
            <a:off x="287939" y="1011826"/>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User Support</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4" name="Oval 63"/>
          <p:cNvSpPr>
            <a:spLocks noChangeArrowheads="1"/>
          </p:cNvSpPr>
          <p:nvPr/>
        </p:nvSpPr>
        <p:spPr bwMode="auto">
          <a:xfrm>
            <a:off x="2620713" y="588255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Satellite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Dev. &amp; </a:t>
            </a:r>
            <a:r>
              <a:rPr kumimoji="1" lang="en-US" sz="1200" b="0" dirty="0" err="1" smtClean="0">
                <a:solidFill>
                  <a:srgbClr val="000000"/>
                </a:solidFill>
                <a:latin typeface="Arial" panose="020B0604020202020204" pitchFamily="34" charset="0"/>
                <a:ea typeface="ＭＳ Ｐゴシック" pitchFamily="34" charset="-128"/>
                <a:cs typeface="Arial" panose="020B0604020202020204" pitchFamily="34" charset="0"/>
              </a:rPr>
              <a:t>Maint</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5" name="Oval 64"/>
          <p:cNvSpPr>
            <a:spLocks noChangeArrowheads="1"/>
          </p:cNvSpPr>
          <p:nvPr/>
        </p:nvSpPr>
        <p:spPr bwMode="auto">
          <a:xfrm>
            <a:off x="1649111" y="1011827"/>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Processing</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6" name="Cube 65"/>
          <p:cNvSpPr/>
          <p:nvPr/>
        </p:nvSpPr>
        <p:spPr bwMode="auto">
          <a:xfrm>
            <a:off x="5532125" y="1746208"/>
            <a:ext cx="3379640" cy="3379640"/>
          </a:xfrm>
          <a:prstGeom prst="cube">
            <a:avLst>
              <a:gd name="adj" fmla="val 6951"/>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Oval 66"/>
          <p:cNvSpPr/>
          <p:nvPr/>
        </p:nvSpPr>
        <p:spPr>
          <a:xfrm>
            <a:off x="7899283" y="3820078"/>
            <a:ext cx="681011" cy="353604"/>
          </a:xfrm>
          <a:prstGeom prst="ellipse">
            <a:avLst/>
          </a:prstGeom>
          <a:gradFill>
            <a:gsLst>
              <a:gs pos="0">
                <a:schemeClr val="accent1">
                  <a:lumMod val="5000"/>
                  <a:lumOff val="95000"/>
                </a:schemeClr>
              </a:gs>
              <a:gs pos="74000">
                <a:schemeClr val="accent2">
                  <a:lumMod val="40000"/>
                  <a:lumOff val="60000"/>
                </a:schemeClr>
              </a:gs>
              <a:gs pos="83000">
                <a:schemeClr val="accent2">
                  <a:lumMod val="40000"/>
                  <a:lumOff val="60000"/>
                </a:schemeClr>
              </a:gs>
              <a:gs pos="100000">
                <a:schemeClr val="accent2">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err="1">
                <a:solidFill>
                  <a:schemeClr val="tx1"/>
                </a:solidFill>
              </a:rPr>
              <a:t>Synchron-ization</a:t>
            </a:r>
            <a:endParaRPr lang="en-US" sz="900" dirty="0">
              <a:solidFill>
                <a:schemeClr val="tx1"/>
              </a:solidFill>
            </a:endParaRPr>
          </a:p>
        </p:txBody>
      </p:sp>
      <p:sp>
        <p:nvSpPr>
          <p:cNvPr id="68" name="Oval 67"/>
          <p:cNvSpPr/>
          <p:nvPr/>
        </p:nvSpPr>
        <p:spPr>
          <a:xfrm>
            <a:off x="5776507" y="3820078"/>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Memory Access</a:t>
            </a:r>
          </a:p>
        </p:txBody>
      </p:sp>
      <p:sp>
        <p:nvSpPr>
          <p:cNvPr id="69" name="Oval 68"/>
          <p:cNvSpPr/>
          <p:nvPr/>
        </p:nvSpPr>
        <p:spPr>
          <a:xfrm>
            <a:off x="6837895" y="3820078"/>
            <a:ext cx="681011" cy="35360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rPr>
              <a:t>Packet</a:t>
            </a:r>
          </a:p>
        </p:txBody>
      </p:sp>
      <p:sp>
        <p:nvSpPr>
          <p:cNvPr id="70" name="Oval 69"/>
          <p:cNvSpPr/>
          <p:nvPr/>
        </p:nvSpPr>
        <p:spPr>
          <a:xfrm>
            <a:off x="6456330" y="2152943"/>
            <a:ext cx="1409621" cy="453551"/>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“Be-spoke” Applications</a:t>
            </a:r>
            <a:endParaRPr lang="en-US" sz="1050" dirty="0">
              <a:solidFill>
                <a:schemeClr val="bg1"/>
              </a:solidFill>
            </a:endParaRPr>
          </a:p>
        </p:txBody>
      </p:sp>
      <p:sp>
        <p:nvSpPr>
          <p:cNvPr id="71" name="Rectangle 70"/>
          <p:cNvSpPr/>
          <p:nvPr/>
        </p:nvSpPr>
        <p:spPr>
          <a:xfrm>
            <a:off x="1254494" y="5287444"/>
            <a:ext cx="917975" cy="297639"/>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Electronic Data Sheet</a:t>
            </a:r>
          </a:p>
        </p:txBody>
      </p:sp>
      <p:sp>
        <p:nvSpPr>
          <p:cNvPr id="72" name="Rectangle 71"/>
          <p:cNvSpPr/>
          <p:nvPr/>
        </p:nvSpPr>
        <p:spPr>
          <a:xfrm>
            <a:off x="2468189" y="5272710"/>
            <a:ext cx="881651" cy="312373"/>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Vehicle Manifest</a:t>
            </a:r>
          </a:p>
        </p:txBody>
      </p:sp>
      <p:sp>
        <p:nvSpPr>
          <p:cNvPr id="73" name="Rectangle 72"/>
          <p:cNvSpPr/>
          <p:nvPr/>
        </p:nvSpPr>
        <p:spPr>
          <a:xfrm>
            <a:off x="6200874" y="4289098"/>
            <a:ext cx="1955051" cy="211118"/>
          </a:xfrm>
          <a:prstGeom prst="rect">
            <a:avLst/>
          </a:prstGeom>
          <a:gradFill>
            <a:gsLst>
              <a:gs pos="0">
                <a:srgbClr val="CCCCFF"/>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Datalink Convergence</a:t>
            </a:r>
            <a:endParaRPr lang="en-US" sz="1000" dirty="0">
              <a:solidFill>
                <a:schemeClr val="tx1"/>
              </a:solidFill>
            </a:endParaRPr>
          </a:p>
        </p:txBody>
      </p:sp>
      <p:sp>
        <p:nvSpPr>
          <p:cNvPr id="74" name="Rectangle 73"/>
          <p:cNvSpPr/>
          <p:nvPr/>
        </p:nvSpPr>
        <p:spPr>
          <a:xfrm>
            <a:off x="5900956" y="4643679"/>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SpaceWire</a:t>
            </a:r>
            <a:endParaRPr lang="en-US" sz="1000" dirty="0">
              <a:solidFill>
                <a:schemeClr val="tx1"/>
              </a:solidFill>
            </a:endParaRPr>
          </a:p>
        </p:txBody>
      </p:sp>
      <p:sp>
        <p:nvSpPr>
          <p:cNvPr id="75" name="Rectangle 74"/>
          <p:cNvSpPr/>
          <p:nvPr/>
        </p:nvSpPr>
        <p:spPr>
          <a:xfrm>
            <a:off x="6837895" y="4643678"/>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Mil Bus</a:t>
            </a:r>
            <a:endParaRPr lang="en-US" sz="1000" dirty="0">
              <a:solidFill>
                <a:schemeClr val="tx1"/>
              </a:solidFill>
            </a:endParaRPr>
          </a:p>
        </p:txBody>
      </p:sp>
      <p:sp>
        <p:nvSpPr>
          <p:cNvPr id="76" name="Rectangle 75"/>
          <p:cNvSpPr/>
          <p:nvPr/>
        </p:nvSpPr>
        <p:spPr>
          <a:xfrm>
            <a:off x="7774834" y="4643677"/>
            <a:ext cx="599836" cy="338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Can </a:t>
            </a:r>
            <a:r>
              <a:rPr lang="is-IS" sz="1000" dirty="0" smtClean="0">
                <a:solidFill>
                  <a:schemeClr val="tx1"/>
                </a:solidFill>
              </a:rPr>
              <a:t>…</a:t>
            </a:r>
            <a:endParaRPr lang="en-US" sz="1000" dirty="0">
              <a:solidFill>
                <a:schemeClr val="tx1"/>
              </a:solidFill>
            </a:endParaRPr>
          </a:p>
        </p:txBody>
      </p:sp>
      <p:sp>
        <p:nvSpPr>
          <p:cNvPr id="77" name="Cube 76"/>
          <p:cNvSpPr/>
          <p:nvPr/>
        </p:nvSpPr>
        <p:spPr bwMode="auto">
          <a:xfrm>
            <a:off x="4099151" y="2888368"/>
            <a:ext cx="1101146" cy="2094014"/>
          </a:xfrm>
          <a:prstGeom prst="cube">
            <a:avLst>
              <a:gd name="adj" fmla="val 9698"/>
            </a:avLst>
          </a:prstGeom>
          <a:solidFill>
            <a:srgbClr val="FF99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800" b="1" i="0" u="none" strike="noStrike" cap="none" normalizeH="0" baseline="0" dirty="0" smtClean="0">
                <a:ln>
                  <a:noFill/>
                </a:ln>
                <a:solidFill>
                  <a:schemeClr val="tx1"/>
                </a:solidFill>
                <a:effectLst/>
                <a:latin typeface="Arial" charset="0"/>
              </a:rPr>
              <a:t>ESLT</a:t>
            </a:r>
          </a:p>
        </p:txBody>
      </p:sp>
      <p:sp>
        <p:nvSpPr>
          <p:cNvPr id="78" name="Rectangle 77"/>
          <p:cNvSpPr/>
          <p:nvPr/>
        </p:nvSpPr>
        <p:spPr>
          <a:xfrm>
            <a:off x="1660068" y="1752151"/>
            <a:ext cx="652744" cy="313932"/>
          </a:xfrm>
          <a:prstGeom prst="rect">
            <a:avLst/>
          </a:prstGeom>
        </p:spPr>
        <p:txBody>
          <a:bodyPr wrap="none">
            <a:spAutoFit/>
          </a:bodyPr>
          <a:lstStyle/>
          <a:p>
            <a:pPr algn="ctr" eaLnBrk="0" hangingPunct="0">
              <a:lnSpc>
                <a:spcPct val="90000"/>
              </a:lnSpc>
              <a:spcAft>
                <a:spcPct val="10000"/>
              </a:spcAft>
              <a:buSzPct val="125000"/>
            </a:pPr>
            <a:r>
              <a:rPr lang="en-US" smtClean="0"/>
              <a:t>MOS</a:t>
            </a:r>
            <a:endParaRPr lang="en-US" dirty="0"/>
          </a:p>
        </p:txBody>
      </p:sp>
      <p:sp>
        <p:nvSpPr>
          <p:cNvPr id="79" name="Rectangle 78"/>
          <p:cNvSpPr/>
          <p:nvPr/>
        </p:nvSpPr>
        <p:spPr>
          <a:xfrm>
            <a:off x="6521300" y="1724633"/>
            <a:ext cx="1233030" cy="313932"/>
          </a:xfrm>
          <a:prstGeom prst="rect">
            <a:avLst/>
          </a:prstGeom>
        </p:spPr>
        <p:txBody>
          <a:bodyPr wrap="none">
            <a:spAutoFit/>
          </a:bodyPr>
          <a:lstStyle/>
          <a:p>
            <a:pPr algn="ctr" eaLnBrk="0" hangingPunct="0">
              <a:lnSpc>
                <a:spcPct val="90000"/>
              </a:lnSpc>
              <a:spcAft>
                <a:spcPct val="10000"/>
              </a:spcAft>
              <a:buSzPct val="125000"/>
            </a:pPr>
            <a:r>
              <a:rPr lang="en-US" smtClean="0"/>
              <a:t>Spacecraft</a:t>
            </a:r>
            <a:endParaRPr lang="en-US" dirty="0"/>
          </a:p>
        </p:txBody>
      </p:sp>
      <p:cxnSp>
        <p:nvCxnSpPr>
          <p:cNvPr id="81" name="Straight Connector 80"/>
          <p:cNvCxnSpPr/>
          <p:nvPr/>
        </p:nvCxnSpPr>
        <p:spPr bwMode="auto">
          <a:xfrm>
            <a:off x="3585196" y="4615632"/>
            <a:ext cx="5139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82" name="Freeform 81"/>
          <p:cNvSpPr/>
          <p:nvPr/>
        </p:nvSpPr>
        <p:spPr bwMode="auto">
          <a:xfrm>
            <a:off x="5115697" y="3805881"/>
            <a:ext cx="432487" cy="815546"/>
          </a:xfrm>
          <a:custGeom>
            <a:avLst/>
            <a:gdLst>
              <a:gd name="connsiteX0" fmla="*/ 0 w 432487"/>
              <a:gd name="connsiteY0" fmla="*/ 815546 h 815546"/>
              <a:gd name="connsiteX1" fmla="*/ 333633 w 432487"/>
              <a:gd name="connsiteY1" fmla="*/ 358346 h 815546"/>
              <a:gd name="connsiteX2" fmla="*/ 123568 w 432487"/>
              <a:gd name="connsiteY2" fmla="*/ 420130 h 815546"/>
              <a:gd name="connsiteX3" fmla="*/ 123568 w 432487"/>
              <a:gd name="connsiteY3" fmla="*/ 420130 h 815546"/>
              <a:gd name="connsiteX4" fmla="*/ 234779 w 432487"/>
              <a:gd name="connsiteY4" fmla="*/ 321276 h 815546"/>
              <a:gd name="connsiteX5" fmla="*/ 308919 w 432487"/>
              <a:gd name="connsiteY5" fmla="*/ 210065 h 815546"/>
              <a:gd name="connsiteX6" fmla="*/ 333633 w 432487"/>
              <a:gd name="connsiteY6" fmla="*/ 172995 h 815546"/>
              <a:gd name="connsiteX7" fmla="*/ 370703 w 432487"/>
              <a:gd name="connsiteY7" fmla="*/ 98854 h 815546"/>
              <a:gd name="connsiteX8" fmla="*/ 383060 w 432487"/>
              <a:gd name="connsiteY8" fmla="*/ 61784 h 815546"/>
              <a:gd name="connsiteX9" fmla="*/ 432487 w 432487"/>
              <a:gd name="connsiteY9" fmla="*/ 0 h 815546"/>
              <a:gd name="connsiteX10" fmla="*/ 432487 w 432487"/>
              <a:gd name="connsiteY10" fmla="*/ 0 h 81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487" h="815546">
                <a:moveTo>
                  <a:pt x="0" y="815546"/>
                </a:moveTo>
                <a:lnTo>
                  <a:pt x="333633" y="358346"/>
                </a:lnTo>
                <a:lnTo>
                  <a:pt x="123568" y="420130"/>
                </a:lnTo>
                <a:lnTo>
                  <a:pt x="123568" y="420130"/>
                </a:lnTo>
                <a:cubicBezTo>
                  <a:pt x="160638" y="387179"/>
                  <a:pt x="201964" y="358467"/>
                  <a:pt x="234779" y="321276"/>
                </a:cubicBezTo>
                <a:cubicBezTo>
                  <a:pt x="264256" y="287869"/>
                  <a:pt x="284206" y="247135"/>
                  <a:pt x="308919" y="210065"/>
                </a:cubicBezTo>
                <a:lnTo>
                  <a:pt x="333633" y="172995"/>
                </a:lnTo>
                <a:cubicBezTo>
                  <a:pt x="364687" y="79826"/>
                  <a:pt x="322799" y="194659"/>
                  <a:pt x="370703" y="98854"/>
                </a:cubicBezTo>
                <a:cubicBezTo>
                  <a:pt x="376528" y="87204"/>
                  <a:pt x="377235" y="73434"/>
                  <a:pt x="383060" y="61784"/>
                </a:cubicBezTo>
                <a:cubicBezTo>
                  <a:pt x="398648" y="30607"/>
                  <a:pt x="409500" y="22987"/>
                  <a:pt x="432487" y="0"/>
                </a:cubicBezTo>
                <a:lnTo>
                  <a:pt x="432487" y="0"/>
                </a:ln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Oval 82"/>
          <p:cNvSpPr/>
          <p:nvPr/>
        </p:nvSpPr>
        <p:spPr>
          <a:xfrm>
            <a:off x="5647340" y="3120478"/>
            <a:ext cx="681011" cy="3536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TT&amp;C</a:t>
            </a:r>
            <a:endParaRPr lang="en-US" sz="900" dirty="0">
              <a:solidFill>
                <a:schemeClr val="tx1"/>
              </a:solidFill>
            </a:endParaRPr>
          </a:p>
        </p:txBody>
      </p:sp>
      <p:sp>
        <p:nvSpPr>
          <p:cNvPr id="84" name="Oval 83"/>
          <p:cNvSpPr/>
          <p:nvPr/>
        </p:nvSpPr>
        <p:spPr>
          <a:xfrm>
            <a:off x="6415440" y="3124387"/>
            <a:ext cx="681011" cy="353604"/>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Exec</a:t>
            </a:r>
            <a:endParaRPr lang="en-US" sz="900" dirty="0">
              <a:solidFill>
                <a:schemeClr val="tx1"/>
              </a:solidFill>
            </a:endParaRPr>
          </a:p>
        </p:txBody>
      </p:sp>
      <p:sp>
        <p:nvSpPr>
          <p:cNvPr id="85" name="Oval 84"/>
          <p:cNvSpPr/>
          <p:nvPr/>
        </p:nvSpPr>
        <p:spPr>
          <a:xfrm>
            <a:off x="7923514" y="3128296"/>
            <a:ext cx="681011" cy="353604"/>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Data </a:t>
            </a:r>
            <a:r>
              <a:rPr lang="en-US" sz="900" dirty="0" err="1" smtClean="0">
                <a:solidFill>
                  <a:schemeClr val="tx1"/>
                </a:solidFill>
              </a:rPr>
              <a:t>Mgmt</a:t>
            </a:r>
            <a:endParaRPr lang="en-US" sz="900" dirty="0">
              <a:solidFill>
                <a:schemeClr val="tx1"/>
              </a:solidFill>
            </a:endParaRPr>
          </a:p>
        </p:txBody>
      </p:sp>
      <p:sp>
        <p:nvSpPr>
          <p:cNvPr id="86" name="Oval 85"/>
          <p:cNvSpPr>
            <a:spLocks noChangeArrowheads="1"/>
          </p:cNvSpPr>
          <p:nvPr/>
        </p:nvSpPr>
        <p:spPr bwMode="auto">
          <a:xfrm>
            <a:off x="2955446" y="1008301"/>
            <a:ext cx="971602" cy="490767"/>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50" b="0" smtClean="0">
                <a:solidFill>
                  <a:srgbClr val="000000"/>
                </a:solidFill>
                <a:latin typeface="Arial" panose="020B0604020202020204" pitchFamily="34" charset="0"/>
                <a:ea typeface="ＭＳ Ｐゴシック" pitchFamily="34" charset="-128"/>
                <a:cs typeface="Arial" panose="020B0604020202020204" pitchFamily="34" charset="0"/>
              </a:rPr>
              <a:t>Data Archives</a:t>
            </a:r>
            <a:endPar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7" name="Oval 86"/>
          <p:cNvSpPr>
            <a:spLocks noChangeArrowheads="1"/>
          </p:cNvSpPr>
          <p:nvPr/>
        </p:nvSpPr>
        <p:spPr bwMode="auto">
          <a:xfrm>
            <a:off x="664799" y="589303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GDS Dev &amp;</a:t>
            </a:r>
          </a:p>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SI&amp;T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8" name="Oval 87"/>
          <p:cNvSpPr/>
          <p:nvPr/>
        </p:nvSpPr>
        <p:spPr>
          <a:xfrm>
            <a:off x="7193819" y="3133098"/>
            <a:ext cx="681011" cy="353604"/>
          </a:xfrm>
          <a:prstGeom prst="ellipse">
            <a:avLst/>
          </a:prstGeom>
          <a:solidFill>
            <a:srgbClr val="CB7D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rPr>
              <a:t>GNC</a:t>
            </a:r>
            <a:endParaRPr lang="en-US" sz="900" dirty="0">
              <a:solidFill>
                <a:schemeClr val="tx1"/>
              </a:solidFill>
            </a:endParaRPr>
          </a:p>
        </p:txBody>
      </p:sp>
    </p:spTree>
    <p:extLst>
      <p:ext uri="{BB962C8B-B14F-4D97-AF65-F5344CB8AC3E}">
        <p14:creationId xmlns:p14="http://schemas.microsoft.com/office/powerpoint/2010/main" val="1297564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of MOIMS Analysis, Spring 2017</a:t>
            </a:r>
            <a:endParaRPr lang="en-US" dirty="0"/>
          </a:p>
        </p:txBody>
      </p:sp>
      <p:sp>
        <p:nvSpPr>
          <p:cNvPr id="3" name="Content Placeholder 2"/>
          <p:cNvSpPr>
            <a:spLocks noGrp="1"/>
          </p:cNvSpPr>
          <p:nvPr>
            <p:ph idx="1"/>
          </p:nvPr>
        </p:nvSpPr>
        <p:spPr/>
        <p:txBody>
          <a:bodyPr/>
          <a:lstStyle/>
          <a:p>
            <a:r>
              <a:rPr lang="en-US" dirty="0" smtClean="0"/>
              <a:t>Several </a:t>
            </a:r>
            <a:r>
              <a:rPr lang="en-US" dirty="0" smtClean="0"/>
              <a:t>Views of MOIMS Architecture</a:t>
            </a:r>
            <a:endParaRPr lang="en-US" dirty="0" smtClean="0"/>
          </a:p>
          <a:p>
            <a:pPr lvl="1"/>
            <a:r>
              <a:rPr lang="en-US" dirty="0" smtClean="0"/>
              <a:t>Functional</a:t>
            </a:r>
          </a:p>
          <a:p>
            <a:pPr lvl="1"/>
            <a:r>
              <a:rPr lang="en-US" dirty="0" smtClean="0"/>
              <a:t>Information</a:t>
            </a:r>
          </a:p>
          <a:p>
            <a:pPr lvl="1"/>
            <a:r>
              <a:rPr lang="en-US" dirty="0" smtClean="0"/>
              <a:t>Service</a:t>
            </a:r>
          </a:p>
          <a:p>
            <a:pPr lvl="1"/>
            <a:r>
              <a:rPr lang="en-US" dirty="0" smtClean="0"/>
              <a:t>Physical (nodes)</a:t>
            </a:r>
          </a:p>
          <a:p>
            <a:pPr lvl="1"/>
            <a:r>
              <a:rPr lang="en-US" dirty="0" smtClean="0"/>
              <a:t>Deployment (multiple nodes and function or protocol allocations)</a:t>
            </a:r>
          </a:p>
          <a:p>
            <a:pPr lvl="1"/>
            <a:r>
              <a:rPr lang="en-US" dirty="0" smtClean="0"/>
              <a:t>Protocol stacks</a:t>
            </a:r>
          </a:p>
          <a:p>
            <a:pPr lvl="1"/>
            <a:endParaRPr lang="en-US" dirty="0" smtClean="0"/>
          </a:p>
          <a:p>
            <a:r>
              <a:rPr lang="en-US" dirty="0" smtClean="0"/>
              <a:t>The</a:t>
            </a:r>
            <a:r>
              <a:rPr lang="en-US" dirty="0" smtClean="0"/>
              <a:t> </a:t>
            </a:r>
            <a:r>
              <a:rPr lang="en-US" dirty="0"/>
              <a:t>following</a:t>
            </a:r>
            <a:r>
              <a:rPr lang="en-US" dirty="0" smtClean="0"/>
              <a:t> materials as a small subset, with focus on newer additions since Fall 2016</a:t>
            </a:r>
          </a:p>
          <a:p>
            <a:r>
              <a:rPr lang="en-US" dirty="0" smtClean="0"/>
              <a:t>Review </a:t>
            </a:r>
            <a:r>
              <a:rPr lang="en-US" dirty="0" smtClean="0"/>
              <a:t>of Melvin’s EDS MAL analysis</a:t>
            </a:r>
            <a:endParaRPr lang="en-US" dirty="0"/>
          </a:p>
        </p:txBody>
      </p:sp>
    </p:spTree>
    <p:extLst>
      <p:ext uri="{BB962C8B-B14F-4D97-AF65-F5344CB8AC3E}">
        <p14:creationId xmlns:p14="http://schemas.microsoft.com/office/powerpoint/2010/main" val="51393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p:txBody>
          <a:bodyPr/>
          <a:lstStyle/>
          <a:p>
            <a:r>
              <a:rPr lang="en-GB" dirty="0"/>
              <a:t>MOIMS Data and </a:t>
            </a:r>
            <a:r>
              <a:rPr lang="en-GB" dirty="0" smtClean="0"/>
              <a:t>Services - Functions</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a:t>
            </a:r>
            <a:r>
              <a:rPr kumimoji="1" lang="en-US" sz="1050" b="0" dirty="0" smtClean="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0" name="Rectangle 39"/>
          <p:cNvSpPr/>
          <p:nvPr/>
        </p:nvSpPr>
        <p:spPr bwMode="auto">
          <a:xfrm>
            <a:off x="6123356" y="1404711"/>
            <a:ext cx="460707" cy="159462"/>
          </a:xfrm>
          <a:prstGeom prst="rect">
            <a:avLst/>
          </a:prstGeom>
          <a:solidFill>
            <a:schemeClr val="bg1">
              <a:lumMod val="7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tx1"/>
                </a:solidFill>
                <a:latin typeface="Arial" panose="020B0604020202020204" pitchFamily="34" charset="0"/>
                <a:cs typeface="Arial" panose="020B0604020202020204" pitchFamily="34" charset="0"/>
              </a:rPr>
              <a:t>CSS</a:t>
            </a:r>
            <a:r>
              <a:rPr lang="en-GB" sz="800" dirty="0">
                <a:solidFill>
                  <a:schemeClr val="tx1"/>
                </a:solidFill>
                <a:latin typeface="Arial" panose="020B0604020202020204" pitchFamily="34" charset="0"/>
                <a:cs typeface="Arial" panose="020B0604020202020204" pitchFamily="34" charset="0"/>
              </a:rPr>
              <a:t>-SM</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6948264" y="2125875"/>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bwMode="auto">
          <a:xfrm>
            <a:off x="6012160" y="893274"/>
            <a:ext cx="632009" cy="159462"/>
          </a:xfrm>
          <a:prstGeom prst="rect">
            <a:avLst/>
          </a:prstGeom>
          <a:solidFill>
            <a:schemeClr val="bg1">
              <a:lumMod val="7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tx1"/>
                </a:solidFill>
                <a:latin typeface="Arial" panose="020B0604020202020204" pitchFamily="34" charset="0"/>
                <a:cs typeface="Arial" panose="020B0604020202020204" pitchFamily="34" charset="0"/>
              </a:rPr>
              <a:t>CSS</a:t>
            </a:r>
            <a:r>
              <a:rPr lang="en-GB" sz="800" dirty="0">
                <a:solidFill>
                  <a:schemeClr val="tx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tx1"/>
                </a:solidFill>
                <a:latin typeface="Arial" panose="020B0604020202020204" pitchFamily="34" charset="0"/>
                <a:cs typeface="Arial" panose="020B0604020202020204" pitchFamily="34" charset="0"/>
              </a:rPr>
              <a:t>CSS-TS</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1" name="Rectangle 110"/>
          <p:cNvSpPr/>
          <p:nvPr/>
        </p:nvSpPr>
        <p:spPr bwMode="auto">
          <a:xfrm>
            <a:off x="8160785" y="2125875"/>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TRM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8" name="Oval 117"/>
          <p:cNvSpPr/>
          <p:nvPr/>
        </p:nvSpPr>
        <p:spPr>
          <a:xfrm>
            <a:off x="8008583" y="1717488"/>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Oval 107"/>
          <p:cNvSpPr/>
          <p:nvPr/>
        </p:nvSpPr>
        <p:spPr>
          <a:xfrm>
            <a:off x="8552329" y="1564281"/>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Elbow Connector 108"/>
          <p:cNvCxnSpPr/>
          <p:nvPr/>
        </p:nvCxnSpPr>
        <p:spPr bwMode="auto">
          <a:xfrm rot="5400000">
            <a:off x="2802948" y="76987"/>
            <a:ext cx="4228884" cy="7515702"/>
          </a:xfrm>
          <a:prstGeom prst="bentConnector3">
            <a:avLst>
              <a:gd name="adj1" fmla="val 105406"/>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1285213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Rectangle 321"/>
          <p:cNvSpPr/>
          <p:nvPr/>
        </p:nvSpPr>
        <p:spPr bwMode="auto">
          <a:xfrm>
            <a:off x="1431732" y="2859547"/>
            <a:ext cx="2177889" cy="622800"/>
          </a:xfrm>
          <a:prstGeom prst="rect">
            <a:avLst/>
          </a:prstGeom>
          <a:solidFill>
            <a:schemeClr val="tx2">
              <a:lumMod val="20000"/>
              <a:lumOff val="80000"/>
            </a:schemeClr>
          </a:solidFill>
          <a:ln>
            <a:solidFill>
              <a:schemeClr val="bg1">
                <a:lumMod val="65000"/>
              </a:schemeClr>
            </a:solidFill>
          </a:ln>
          <a:effectLst/>
          <a:extLst/>
        </p:spPr>
        <p:txBody>
          <a:bodyPr vert="horz" wrap="square" lIns="18000" tIns="18000" rIns="18000" bIns="18000" numCol="1" rtlCol="0" anchor="t" anchorCtr="0" compatLnSpc="1">
            <a:prstTxWarp prst="textNoShape">
              <a:avLst/>
            </a:prstTxWarp>
            <a:spAutoFit/>
          </a:bodyPr>
          <a:lstStyle/>
          <a:p>
            <a:endParaRPr lang="en-GB" smtClean="0"/>
          </a:p>
        </p:txBody>
      </p:sp>
      <p:sp>
        <p:nvSpPr>
          <p:cNvPr id="8" name="Oval 8"/>
          <p:cNvSpPr>
            <a:spLocks noChangeArrowheads="1"/>
          </p:cNvSpPr>
          <p:nvPr/>
        </p:nvSpPr>
        <p:spPr bwMode="auto">
          <a:xfrm>
            <a:off x="2928073" y="2859547"/>
            <a:ext cx="1353600" cy="622800"/>
          </a:xfrm>
          <a:prstGeom prst="ellipse">
            <a:avLst/>
          </a:prstGeom>
          <a:solidFill>
            <a:schemeClr val="tx2">
              <a:lumMod val="40000"/>
              <a:lumOff val="60000"/>
            </a:schemeClr>
          </a:solidFill>
          <a:ln w="9525">
            <a:solidFill>
              <a:schemeClr val="tx1"/>
            </a:solidFill>
            <a:round/>
            <a:headEnd/>
            <a:tailEnd/>
          </a:ln>
        </p:spPr>
        <p:txBody>
          <a:bodyPr lIns="36000" tIns="36000" rIns="0" b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Planning</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 name="Title 1"/>
          <p:cNvSpPr>
            <a:spLocks noGrp="1"/>
          </p:cNvSpPr>
          <p:nvPr>
            <p:ph type="title"/>
          </p:nvPr>
        </p:nvSpPr>
        <p:spPr/>
        <p:txBody>
          <a:bodyPr/>
          <a:lstStyle/>
          <a:p>
            <a:r>
              <a:rPr lang="en-GB" dirty="0" smtClean="0"/>
              <a:t>Mission Planning and </a:t>
            </a:r>
            <a:r>
              <a:rPr lang="en-GB" dirty="0"/>
              <a:t>Scheduling - Functions</a:t>
            </a:r>
          </a:p>
        </p:txBody>
      </p:sp>
      <p:sp>
        <p:nvSpPr>
          <p:cNvPr id="7" name="Oval 8"/>
          <p:cNvSpPr>
            <a:spLocks noChangeArrowheads="1"/>
          </p:cNvSpPr>
          <p:nvPr/>
        </p:nvSpPr>
        <p:spPr bwMode="auto">
          <a:xfrm>
            <a:off x="2928717" y="4149846"/>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Plan Execution</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 name="Oval 8"/>
          <p:cNvSpPr>
            <a:spLocks noChangeArrowheads="1"/>
          </p:cNvSpPr>
          <p:nvPr/>
        </p:nvSpPr>
        <p:spPr bwMode="auto">
          <a:xfrm>
            <a:off x="5091895" y="1079200"/>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Navigation &amp; Timing</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0" name="Oval 9"/>
          <p:cNvSpPr>
            <a:spLocks noChangeArrowheads="1"/>
          </p:cNvSpPr>
          <p:nvPr/>
        </p:nvSpPr>
        <p:spPr bwMode="auto">
          <a:xfrm>
            <a:off x="2928717" y="5399112"/>
            <a:ext cx="1352313" cy="622176"/>
          </a:xfrm>
          <a:prstGeom prst="ellipse">
            <a:avLst/>
          </a:prstGeom>
          <a:solidFill>
            <a:srgbClr val="FF7C80"/>
          </a:solidFill>
          <a:ln w="9525">
            <a:solidFill>
              <a:schemeClr val="tx1"/>
            </a:solidFill>
            <a:round/>
            <a:headEnd/>
            <a:tailEnd/>
          </a:ln>
        </p:spPr>
        <p:txBody>
          <a:bodyPr lIns="0" r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Control</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 name="Oval 11"/>
          <p:cNvSpPr>
            <a:spLocks noChangeArrowheads="1"/>
          </p:cNvSpPr>
          <p:nvPr/>
        </p:nvSpPr>
        <p:spPr bwMode="auto">
          <a:xfrm>
            <a:off x="755576" y="1078632"/>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Preparation</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928073" y="107863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User Support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13"/>
          <p:cNvSpPr>
            <a:spLocks noChangeArrowheads="1"/>
          </p:cNvSpPr>
          <p:nvPr/>
        </p:nvSpPr>
        <p:spPr bwMode="auto">
          <a:xfrm>
            <a:off x="7154164" y="286017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1200" b="0" dirty="0" err="1" smtClean="0">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5" name="Oval 8"/>
          <p:cNvSpPr>
            <a:spLocks noChangeArrowheads="1"/>
          </p:cNvSpPr>
          <p:nvPr/>
        </p:nvSpPr>
        <p:spPr bwMode="auto">
          <a:xfrm>
            <a:off x="755575" y="2859547"/>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Planning</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smtClean="0">
                <a:solidFill>
                  <a:srgbClr val="000000"/>
                </a:solidFill>
                <a:latin typeface="Arial" panose="020B0604020202020204" pitchFamily="34" charset="0"/>
                <a:ea typeface="ＭＳ Ｐゴシック" pitchFamily="34" charset="-128"/>
                <a:cs typeface="Arial" panose="020B0604020202020204" pitchFamily="34" charset="0"/>
              </a:rPr>
              <a:t>(Hierarchical or Distributed)</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6" name="Straight Connector 15"/>
          <p:cNvCxnSpPr>
            <a:stCxn id="13" idx="4"/>
            <a:endCxn id="8" idx="0"/>
          </p:cNvCxnSpPr>
          <p:nvPr/>
        </p:nvCxnSpPr>
        <p:spPr bwMode="auto">
          <a:xfrm>
            <a:off x="3604230" y="1700808"/>
            <a:ext cx="643" cy="115873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 name="Straight Connector 18"/>
          <p:cNvCxnSpPr>
            <a:stCxn id="12" idx="5"/>
            <a:endCxn id="8" idx="0"/>
          </p:cNvCxnSpPr>
          <p:nvPr/>
        </p:nvCxnSpPr>
        <p:spPr bwMode="auto">
          <a:xfrm>
            <a:off x="1909847" y="1609692"/>
            <a:ext cx="1695026" cy="12498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9" idx="3"/>
            <a:endCxn id="8" idx="0"/>
          </p:cNvCxnSpPr>
          <p:nvPr/>
        </p:nvCxnSpPr>
        <p:spPr bwMode="auto">
          <a:xfrm flipH="1">
            <a:off x="3604873" y="1610260"/>
            <a:ext cx="1685064" cy="12492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8" name="Rectangle 27"/>
          <p:cNvSpPr/>
          <p:nvPr/>
        </p:nvSpPr>
        <p:spPr bwMode="auto">
          <a:xfrm>
            <a:off x="3428766" y="1932523"/>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PRQ</a:t>
            </a:r>
            <a:endParaRPr lang="en-GB" sz="800" dirty="0" smtClean="0">
              <a:solidFill>
                <a:prstClr val="white"/>
              </a:solidFill>
              <a:latin typeface="Arial" panose="020B0604020202020204" pitchFamily="34" charset="0"/>
              <a:cs typeface="Arial" panose="020B0604020202020204" pitchFamily="34" charset="0"/>
            </a:endParaRPr>
          </a:p>
        </p:txBody>
      </p:sp>
      <p:sp>
        <p:nvSpPr>
          <p:cNvPr id="29" name="Rectangle 28"/>
          <p:cNvSpPr/>
          <p:nvPr/>
        </p:nvSpPr>
        <p:spPr bwMode="auto">
          <a:xfrm>
            <a:off x="2708906" y="191683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PRQ</a:t>
            </a:r>
            <a:endParaRPr lang="en-GB" sz="800" dirty="0" smtClean="0">
              <a:solidFill>
                <a:prstClr val="white"/>
              </a:solidFill>
              <a:latin typeface="Arial" panose="020B0604020202020204" pitchFamily="34" charset="0"/>
              <a:cs typeface="Arial" panose="020B0604020202020204" pitchFamily="34" charset="0"/>
            </a:endParaRPr>
          </a:p>
        </p:txBody>
      </p:sp>
      <p:sp>
        <p:nvSpPr>
          <p:cNvPr id="30" name="Rectangle 29"/>
          <p:cNvSpPr/>
          <p:nvPr/>
        </p:nvSpPr>
        <p:spPr bwMode="auto">
          <a:xfrm>
            <a:off x="4139952" y="1926284"/>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PRQ</a:t>
            </a:r>
          </a:p>
        </p:txBody>
      </p:sp>
      <p:cxnSp>
        <p:nvCxnSpPr>
          <p:cNvPr id="31" name="Straight Connector 30"/>
          <p:cNvCxnSpPr>
            <a:stCxn id="8" idx="6"/>
            <a:endCxn id="14" idx="2"/>
          </p:cNvCxnSpPr>
          <p:nvPr/>
        </p:nvCxnSpPr>
        <p:spPr bwMode="auto">
          <a:xfrm>
            <a:off x="4281673" y="3170947"/>
            <a:ext cx="2872491" cy="31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Oval 33"/>
          <p:cNvSpPr/>
          <p:nvPr/>
        </p:nvSpPr>
        <p:spPr>
          <a:xfrm>
            <a:off x="7092280" y="3088286"/>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bwMode="auto">
          <a:xfrm>
            <a:off x="6478217" y="3091528"/>
            <a:ext cx="471464" cy="159462"/>
          </a:xfrm>
          <a:prstGeom prst="rect">
            <a:avLst/>
          </a:prstGeom>
          <a:solidFill>
            <a:schemeClr val="bg1">
              <a:lumMod val="6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schemeClr val="tx1"/>
                </a:solidFill>
                <a:latin typeface="Arial" panose="020B0604020202020204" pitchFamily="34" charset="0"/>
                <a:cs typeface="Arial" panose="020B0604020202020204" pitchFamily="34" charset="0"/>
              </a:rPr>
              <a:t>CSS</a:t>
            </a:r>
            <a:r>
              <a:rPr lang="en-GB" sz="800" dirty="0" smtClean="0">
                <a:solidFill>
                  <a:schemeClr val="tx1"/>
                </a:solidFill>
                <a:latin typeface="Arial" panose="020B0604020202020204" pitchFamily="34" charset="0"/>
                <a:cs typeface="Arial" panose="020B0604020202020204" pitchFamily="34" charset="0"/>
              </a:rPr>
              <a:t>-SM</a:t>
            </a:r>
          </a:p>
        </p:txBody>
      </p:sp>
      <p:cxnSp>
        <p:nvCxnSpPr>
          <p:cNvPr id="36" name="Straight Connector 35"/>
          <p:cNvCxnSpPr>
            <a:stCxn id="9" idx="4"/>
            <a:endCxn id="8" idx="7"/>
          </p:cNvCxnSpPr>
          <p:nvPr/>
        </p:nvCxnSpPr>
        <p:spPr bwMode="auto">
          <a:xfrm flipH="1">
            <a:off x="4083443" y="1701376"/>
            <a:ext cx="1684609" cy="1249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0" name="Rectangle 39"/>
          <p:cNvSpPr/>
          <p:nvPr/>
        </p:nvSpPr>
        <p:spPr bwMode="auto">
          <a:xfrm>
            <a:off x="5085169" y="2245208"/>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CDM</a:t>
            </a:r>
            <a:endParaRPr lang="en-GB" sz="800" dirty="0" smtClean="0">
              <a:solidFill>
                <a:prstClr val="white"/>
              </a:solidFill>
              <a:latin typeface="Arial" panose="020B0604020202020204" pitchFamily="34" charset="0"/>
              <a:cs typeface="Arial" panose="020B0604020202020204" pitchFamily="34" charset="0"/>
            </a:endParaRPr>
          </a:p>
        </p:txBody>
      </p:sp>
      <p:sp>
        <p:nvSpPr>
          <p:cNvPr id="41" name="Rectangle 40"/>
          <p:cNvSpPr/>
          <p:nvPr/>
        </p:nvSpPr>
        <p:spPr bwMode="auto">
          <a:xfrm>
            <a:off x="5085169" y="2085746"/>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ODM</a:t>
            </a:r>
            <a:endParaRPr lang="en-GB" sz="800" dirty="0" smtClean="0">
              <a:solidFill>
                <a:prstClr val="white"/>
              </a:solidFill>
              <a:latin typeface="Arial" panose="020B0604020202020204" pitchFamily="34" charset="0"/>
              <a:cs typeface="Arial" panose="020B0604020202020204" pitchFamily="34" charset="0"/>
            </a:endParaRPr>
          </a:p>
        </p:txBody>
      </p:sp>
      <p:sp>
        <p:nvSpPr>
          <p:cNvPr id="42" name="Rectangle 41"/>
          <p:cNvSpPr/>
          <p:nvPr/>
        </p:nvSpPr>
        <p:spPr bwMode="auto">
          <a:xfrm>
            <a:off x="5085170" y="1926284"/>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EVM</a:t>
            </a:r>
            <a:endParaRPr lang="en-GB" sz="800" dirty="0" smtClean="0">
              <a:solidFill>
                <a:prstClr val="white"/>
              </a:solidFill>
              <a:latin typeface="Arial" panose="020B0604020202020204" pitchFamily="34" charset="0"/>
              <a:cs typeface="Arial" panose="020B0604020202020204" pitchFamily="34" charset="0"/>
            </a:endParaRPr>
          </a:p>
        </p:txBody>
      </p:sp>
      <p:sp>
        <p:nvSpPr>
          <p:cNvPr id="43" name="Rectangle 42"/>
          <p:cNvSpPr/>
          <p:nvPr/>
        </p:nvSpPr>
        <p:spPr bwMode="auto">
          <a:xfrm>
            <a:off x="4139952" y="2077683"/>
            <a:ext cx="352800" cy="159462"/>
          </a:xfrm>
          <a:prstGeom prst="rect">
            <a:avLst/>
          </a:prstGeom>
          <a:solidFill>
            <a:srgbClr val="FF93FF"/>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prstClr val="white"/>
                </a:solidFill>
                <a:latin typeface="Arial" panose="020B0604020202020204" pitchFamily="34" charset="0"/>
                <a:cs typeface="Arial" panose="020B0604020202020204" pitchFamily="34" charset="0"/>
              </a:rPr>
              <a:t>SMM</a:t>
            </a:r>
            <a:endParaRPr lang="en-GB" sz="800" dirty="0">
              <a:solidFill>
                <a:prstClr val="white"/>
              </a:solidFill>
              <a:latin typeface="Arial" panose="020B0604020202020204" pitchFamily="34" charset="0"/>
              <a:cs typeface="Arial" panose="020B0604020202020204" pitchFamily="34" charset="0"/>
            </a:endParaRPr>
          </a:p>
        </p:txBody>
      </p:sp>
      <p:sp>
        <p:nvSpPr>
          <p:cNvPr id="44" name="Rectangle 43"/>
          <p:cNvSpPr/>
          <p:nvPr/>
        </p:nvSpPr>
        <p:spPr bwMode="auto">
          <a:xfrm>
            <a:off x="3424376" y="2077683"/>
            <a:ext cx="350926" cy="159462"/>
          </a:xfrm>
          <a:prstGeom prst="rect">
            <a:avLst/>
          </a:prstGeom>
          <a:solidFill>
            <a:srgbClr val="FF93FF"/>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prstClr val="white"/>
                </a:solidFill>
                <a:latin typeface="Arial" panose="020B0604020202020204" pitchFamily="34" charset="0"/>
                <a:cs typeface="Arial" panose="020B0604020202020204" pitchFamily="34" charset="0"/>
              </a:rPr>
              <a:t>PRM</a:t>
            </a:r>
            <a:endParaRPr lang="en-GB" sz="800" dirty="0">
              <a:solidFill>
                <a:prstClr val="white"/>
              </a:solidFill>
              <a:latin typeface="Arial" panose="020B0604020202020204" pitchFamily="34" charset="0"/>
              <a:cs typeface="Arial" panose="020B0604020202020204" pitchFamily="34" charset="0"/>
            </a:endParaRPr>
          </a:p>
        </p:txBody>
      </p:sp>
      <p:sp>
        <p:nvSpPr>
          <p:cNvPr id="45" name="Rectangle 44"/>
          <p:cNvSpPr/>
          <p:nvPr/>
        </p:nvSpPr>
        <p:spPr bwMode="auto">
          <a:xfrm>
            <a:off x="2708906" y="2085746"/>
            <a:ext cx="350926" cy="159462"/>
          </a:xfrm>
          <a:prstGeom prst="rect">
            <a:avLst/>
          </a:prstGeom>
          <a:solidFill>
            <a:srgbClr val="FFCC8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schemeClr val="tx1"/>
                </a:solidFill>
                <a:latin typeface="Arial" panose="020B0604020202020204" pitchFamily="34" charset="0"/>
                <a:cs typeface="Arial" panose="020B0604020202020204" pitchFamily="34" charset="0"/>
              </a:rPr>
              <a:t>OSW</a:t>
            </a:r>
            <a:endParaRPr lang="en-GB" sz="800" dirty="0">
              <a:solidFill>
                <a:schemeClr val="tx1"/>
              </a:solidFill>
              <a:latin typeface="Arial" panose="020B0604020202020204" pitchFamily="34" charset="0"/>
              <a:cs typeface="Arial" panose="020B0604020202020204" pitchFamily="34" charset="0"/>
            </a:endParaRPr>
          </a:p>
        </p:txBody>
      </p:sp>
      <p:cxnSp>
        <p:nvCxnSpPr>
          <p:cNvPr id="47" name="Straight Connector 46"/>
          <p:cNvCxnSpPr>
            <a:stCxn id="8" idx="4"/>
            <a:endCxn id="7" idx="0"/>
          </p:cNvCxnSpPr>
          <p:nvPr/>
        </p:nvCxnSpPr>
        <p:spPr bwMode="auto">
          <a:xfrm>
            <a:off x="3604873" y="3482347"/>
            <a:ext cx="1" cy="6674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7" name="Straight Connector 56"/>
          <p:cNvCxnSpPr>
            <a:stCxn id="7" idx="4"/>
            <a:endCxn id="10" idx="0"/>
          </p:cNvCxnSpPr>
          <p:nvPr/>
        </p:nvCxnSpPr>
        <p:spPr bwMode="auto">
          <a:xfrm>
            <a:off x="3604874" y="4772022"/>
            <a:ext cx="0" cy="62709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535812" y="5327112"/>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bwMode="auto">
          <a:xfrm>
            <a:off x="3432349" y="5101404"/>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AUT</a:t>
            </a:r>
            <a:endParaRPr lang="en-GB" sz="800" dirty="0" smtClean="0">
              <a:solidFill>
                <a:prstClr val="white"/>
              </a:solidFill>
              <a:latin typeface="Arial" panose="020B0604020202020204" pitchFamily="34" charset="0"/>
              <a:cs typeface="Arial" panose="020B0604020202020204" pitchFamily="34" charset="0"/>
            </a:endParaRPr>
          </a:p>
        </p:txBody>
      </p:sp>
      <p:sp>
        <p:nvSpPr>
          <p:cNvPr id="51" name="Rectangle 50"/>
          <p:cNvSpPr/>
          <p:nvPr/>
        </p:nvSpPr>
        <p:spPr bwMode="auto">
          <a:xfrm>
            <a:off x="3432349" y="494194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M&amp;C</a:t>
            </a:r>
          </a:p>
        </p:txBody>
      </p:sp>
      <p:sp>
        <p:nvSpPr>
          <p:cNvPr id="62" name="Rectangle 61"/>
          <p:cNvSpPr/>
          <p:nvPr/>
        </p:nvSpPr>
        <p:spPr bwMode="auto">
          <a:xfrm>
            <a:off x="3424376" y="3851149"/>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PEM</a:t>
            </a:r>
          </a:p>
        </p:txBody>
      </p:sp>
      <p:cxnSp>
        <p:nvCxnSpPr>
          <p:cNvPr id="64" name="Elbow Connector 63"/>
          <p:cNvCxnSpPr>
            <a:stCxn id="7" idx="6"/>
            <a:endCxn id="9" idx="4"/>
          </p:cNvCxnSpPr>
          <p:nvPr/>
        </p:nvCxnSpPr>
        <p:spPr bwMode="auto">
          <a:xfrm flipV="1">
            <a:off x="4281030" y="1701376"/>
            <a:ext cx="1487022" cy="2759558"/>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Rectangle 66"/>
          <p:cNvSpPr/>
          <p:nvPr/>
        </p:nvSpPr>
        <p:spPr bwMode="auto">
          <a:xfrm>
            <a:off x="5085170" y="436202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EVM</a:t>
            </a:r>
            <a:endParaRPr lang="en-GB" sz="800" dirty="0" smtClean="0">
              <a:solidFill>
                <a:prstClr val="white"/>
              </a:solidFill>
              <a:latin typeface="Arial" panose="020B0604020202020204" pitchFamily="34" charset="0"/>
              <a:cs typeface="Arial" panose="020B0604020202020204" pitchFamily="34" charset="0"/>
            </a:endParaRPr>
          </a:p>
        </p:txBody>
      </p:sp>
      <p:cxnSp>
        <p:nvCxnSpPr>
          <p:cNvPr id="68" name="Straight Connector 67"/>
          <p:cNvCxnSpPr>
            <a:stCxn id="8" idx="2"/>
            <a:endCxn id="15" idx="6"/>
          </p:cNvCxnSpPr>
          <p:nvPr/>
        </p:nvCxnSpPr>
        <p:spPr bwMode="auto">
          <a:xfrm flipH="1" flipV="1">
            <a:off x="2107888" y="3170635"/>
            <a:ext cx="820185" cy="31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Oval 45"/>
          <p:cNvSpPr/>
          <p:nvPr/>
        </p:nvSpPr>
        <p:spPr>
          <a:xfrm>
            <a:off x="3537189" y="4077846"/>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5" name="Elbow Connector 54"/>
          <p:cNvCxnSpPr>
            <a:stCxn id="10" idx="6"/>
            <a:endCxn id="9" idx="4"/>
          </p:cNvCxnSpPr>
          <p:nvPr/>
        </p:nvCxnSpPr>
        <p:spPr bwMode="auto">
          <a:xfrm flipV="1">
            <a:off x="4281030" y="1701376"/>
            <a:ext cx="1487022" cy="400882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8" name="Rectangle 57"/>
          <p:cNvSpPr/>
          <p:nvPr/>
        </p:nvSpPr>
        <p:spPr bwMode="auto">
          <a:xfrm>
            <a:off x="5085170" y="5550738"/>
            <a:ext cx="347471"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EVM</a:t>
            </a:r>
            <a:endParaRPr lang="en-GB" sz="800" dirty="0" smtClean="0">
              <a:solidFill>
                <a:prstClr val="white"/>
              </a:solidFill>
              <a:latin typeface="Arial" panose="020B0604020202020204" pitchFamily="34" charset="0"/>
              <a:cs typeface="Arial" panose="020B0604020202020204" pitchFamily="34" charset="0"/>
            </a:endParaRPr>
          </a:p>
        </p:txBody>
      </p:sp>
      <p:sp>
        <p:nvSpPr>
          <p:cNvPr id="59" name="Rectangle 58"/>
          <p:cNvSpPr/>
          <p:nvPr/>
        </p:nvSpPr>
        <p:spPr bwMode="auto">
          <a:xfrm>
            <a:off x="5085170" y="571020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SMM</a:t>
            </a:r>
            <a:endParaRPr lang="en-GB" sz="800" dirty="0" smtClean="0">
              <a:solidFill>
                <a:prstClr val="white"/>
              </a:solidFill>
              <a:latin typeface="Arial" panose="020B0604020202020204" pitchFamily="34" charset="0"/>
              <a:cs typeface="Arial" panose="020B0604020202020204" pitchFamily="34" charset="0"/>
            </a:endParaRPr>
          </a:p>
        </p:txBody>
      </p:sp>
      <p:sp>
        <p:nvSpPr>
          <p:cNvPr id="39" name="Oval 38"/>
          <p:cNvSpPr/>
          <p:nvPr/>
        </p:nvSpPr>
        <p:spPr>
          <a:xfrm>
            <a:off x="5696051" y="162880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bwMode="auto">
          <a:xfrm>
            <a:off x="2708906" y="2240182"/>
            <a:ext cx="350926" cy="159462"/>
          </a:xfrm>
          <a:prstGeom prst="rect">
            <a:avLst/>
          </a:prstGeom>
          <a:solidFill>
            <a:srgbClr val="FFCC8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tx1"/>
                </a:solidFill>
                <a:latin typeface="Arial" panose="020B0604020202020204" pitchFamily="34" charset="0"/>
                <a:cs typeface="Arial" panose="020B0604020202020204" pitchFamily="34" charset="0"/>
              </a:rPr>
              <a:t>A</a:t>
            </a:r>
            <a:r>
              <a:rPr lang="en-GB" sz="800" dirty="0" smtClean="0">
                <a:solidFill>
                  <a:schemeClr val="tx1"/>
                </a:solidFill>
                <a:latin typeface="Arial" panose="020B0604020202020204" pitchFamily="34" charset="0"/>
                <a:cs typeface="Arial" panose="020B0604020202020204" pitchFamily="34" charset="0"/>
              </a:rPr>
              <a:t>PD</a:t>
            </a:r>
            <a:endParaRPr lang="en-GB" sz="800" dirty="0">
              <a:solidFill>
                <a:schemeClr val="tx1"/>
              </a:solidFill>
              <a:latin typeface="Arial" panose="020B0604020202020204" pitchFamily="34" charset="0"/>
              <a:cs typeface="Arial" panose="020B0604020202020204" pitchFamily="34" charset="0"/>
            </a:endParaRPr>
          </a:p>
        </p:txBody>
      </p:sp>
      <p:cxnSp>
        <p:nvCxnSpPr>
          <p:cNvPr id="263" name="Straight Connector 262"/>
          <p:cNvCxnSpPr>
            <a:stCxn id="8" idx="3"/>
            <a:endCxn id="7" idx="1"/>
          </p:cNvCxnSpPr>
          <p:nvPr/>
        </p:nvCxnSpPr>
        <p:spPr bwMode="auto">
          <a:xfrm>
            <a:off x="3126303" y="3391140"/>
            <a:ext cx="456" cy="84982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75" name="Rectangle 274"/>
          <p:cNvSpPr/>
          <p:nvPr/>
        </p:nvSpPr>
        <p:spPr bwMode="auto">
          <a:xfrm>
            <a:off x="2956369" y="3859099"/>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a:t>
            </a:r>
            <a:r>
              <a:rPr lang="en-GB" sz="800" dirty="0">
                <a:solidFill>
                  <a:prstClr val="white"/>
                </a:solidFill>
                <a:latin typeface="Arial" panose="020B0604020202020204" pitchFamily="34" charset="0"/>
                <a:cs typeface="Arial" panose="020B0604020202020204" pitchFamily="34" charset="0"/>
              </a:rPr>
              <a:t>P</a:t>
            </a:r>
            <a:r>
              <a:rPr lang="en-GB" sz="800" dirty="0" smtClean="0">
                <a:solidFill>
                  <a:prstClr val="white"/>
                </a:solidFill>
                <a:latin typeface="Arial" panose="020B0604020202020204" pitchFamily="34" charset="0"/>
                <a:cs typeface="Arial" panose="020B0604020202020204" pitchFamily="34" charset="0"/>
              </a:rPr>
              <a:t>M</a:t>
            </a:r>
          </a:p>
        </p:txBody>
      </p:sp>
      <p:sp>
        <p:nvSpPr>
          <p:cNvPr id="276" name="Rectangle 275"/>
          <p:cNvSpPr/>
          <p:nvPr/>
        </p:nvSpPr>
        <p:spPr bwMode="auto">
          <a:xfrm>
            <a:off x="3424376" y="227687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PLN</a:t>
            </a:r>
          </a:p>
        </p:txBody>
      </p:sp>
      <p:sp>
        <p:nvSpPr>
          <p:cNvPr id="282" name="Oval 281"/>
          <p:cNvSpPr/>
          <p:nvPr/>
        </p:nvSpPr>
        <p:spPr>
          <a:xfrm>
            <a:off x="2035888" y="3107738"/>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286" name="Elbow Connector 285"/>
          <p:cNvCxnSpPr>
            <a:stCxn id="10" idx="2"/>
            <a:endCxn id="317" idx="2"/>
          </p:cNvCxnSpPr>
          <p:nvPr/>
        </p:nvCxnSpPr>
        <p:spPr bwMode="auto">
          <a:xfrm rot="10800000" flipH="1">
            <a:off x="2928716" y="3409724"/>
            <a:ext cx="131115" cy="2300477"/>
          </a:xfrm>
          <a:prstGeom prst="bentConnector3">
            <a:avLst>
              <a:gd name="adj1" fmla="val -17435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0" name="Oval 79"/>
          <p:cNvSpPr/>
          <p:nvPr/>
        </p:nvSpPr>
        <p:spPr>
          <a:xfrm>
            <a:off x="2859013" y="3107738"/>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bwMode="auto">
          <a:xfrm>
            <a:off x="3424376" y="3691687"/>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PLN</a:t>
            </a:r>
          </a:p>
        </p:txBody>
      </p:sp>
      <p:sp>
        <p:nvSpPr>
          <p:cNvPr id="300" name="Rectangle 299"/>
          <p:cNvSpPr/>
          <p:nvPr/>
        </p:nvSpPr>
        <p:spPr bwMode="auto">
          <a:xfrm>
            <a:off x="4139952" y="227687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PLN</a:t>
            </a:r>
          </a:p>
        </p:txBody>
      </p:sp>
      <p:sp>
        <p:nvSpPr>
          <p:cNvPr id="301" name="Rectangle 300"/>
          <p:cNvSpPr/>
          <p:nvPr/>
        </p:nvSpPr>
        <p:spPr bwMode="auto">
          <a:xfrm>
            <a:off x="3424376" y="2436334"/>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PPM</a:t>
            </a:r>
          </a:p>
        </p:txBody>
      </p:sp>
      <p:sp>
        <p:nvSpPr>
          <p:cNvPr id="302" name="Rectangle 301"/>
          <p:cNvSpPr/>
          <p:nvPr/>
        </p:nvSpPr>
        <p:spPr bwMode="auto">
          <a:xfrm>
            <a:off x="4139952" y="2436334"/>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PPM</a:t>
            </a:r>
          </a:p>
        </p:txBody>
      </p:sp>
      <p:sp>
        <p:nvSpPr>
          <p:cNvPr id="308" name="Rectangle 307"/>
          <p:cNvSpPr/>
          <p:nvPr/>
        </p:nvSpPr>
        <p:spPr bwMode="auto">
          <a:xfrm>
            <a:off x="2363113" y="2780928"/>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PRQ</a:t>
            </a:r>
            <a:endParaRPr lang="en-GB" sz="800" dirty="0" smtClean="0">
              <a:solidFill>
                <a:prstClr val="white"/>
              </a:solidFill>
              <a:latin typeface="Arial" panose="020B0604020202020204" pitchFamily="34" charset="0"/>
              <a:cs typeface="Arial" panose="020B0604020202020204" pitchFamily="34" charset="0"/>
            </a:endParaRPr>
          </a:p>
        </p:txBody>
      </p:sp>
      <p:sp>
        <p:nvSpPr>
          <p:cNvPr id="309" name="Rectangle 308"/>
          <p:cNvSpPr/>
          <p:nvPr/>
        </p:nvSpPr>
        <p:spPr bwMode="auto">
          <a:xfrm>
            <a:off x="2363113" y="2940390"/>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PLN</a:t>
            </a:r>
          </a:p>
        </p:txBody>
      </p:sp>
      <p:sp>
        <p:nvSpPr>
          <p:cNvPr id="310" name="Rectangle 309"/>
          <p:cNvSpPr/>
          <p:nvPr/>
        </p:nvSpPr>
        <p:spPr bwMode="auto">
          <a:xfrm>
            <a:off x="2357980" y="3102190"/>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PPM</a:t>
            </a:r>
          </a:p>
        </p:txBody>
      </p:sp>
      <p:sp>
        <p:nvSpPr>
          <p:cNvPr id="317" name="Oval 316"/>
          <p:cNvSpPr/>
          <p:nvPr/>
        </p:nvSpPr>
        <p:spPr>
          <a:xfrm>
            <a:off x="3059832" y="3337723"/>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1" name="Rectangle 320"/>
          <p:cNvSpPr/>
          <p:nvPr/>
        </p:nvSpPr>
        <p:spPr bwMode="auto">
          <a:xfrm>
            <a:off x="2508087" y="3859793"/>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PPM</a:t>
            </a:r>
          </a:p>
        </p:txBody>
      </p:sp>
      <p:cxnSp>
        <p:nvCxnSpPr>
          <p:cNvPr id="354" name="Elbow Connector 353"/>
          <p:cNvCxnSpPr/>
          <p:nvPr/>
        </p:nvCxnSpPr>
        <p:spPr bwMode="auto">
          <a:xfrm rot="5400000" flipH="1" flipV="1">
            <a:off x="1187624" y="5260866"/>
            <a:ext cx="12700" cy="12700"/>
          </a:xfrm>
          <a:prstGeom prst="bentConnector3">
            <a:avLst>
              <a:gd name="adj1" fmla="val 1800000"/>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76" name="Elbow Connector 375"/>
          <p:cNvCxnSpPr>
            <a:stCxn id="379" idx="0"/>
            <a:endCxn id="8" idx="5"/>
          </p:cNvCxnSpPr>
          <p:nvPr/>
        </p:nvCxnSpPr>
        <p:spPr bwMode="auto">
          <a:xfrm rot="16200000" flipV="1">
            <a:off x="3510489" y="3964094"/>
            <a:ext cx="1545200" cy="399291"/>
          </a:xfrm>
          <a:prstGeom prst="bentConnector3">
            <a:avLst>
              <a:gd name="adj1" fmla="val 9993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9" name="Rectangle 378"/>
          <p:cNvSpPr/>
          <p:nvPr/>
        </p:nvSpPr>
        <p:spPr bwMode="auto">
          <a:xfrm>
            <a:off x="4307271" y="493634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M&amp;C</a:t>
            </a:r>
          </a:p>
        </p:txBody>
      </p:sp>
      <p:cxnSp>
        <p:nvCxnSpPr>
          <p:cNvPr id="385" name="Elbow Connector 384"/>
          <p:cNvCxnSpPr>
            <a:stCxn id="10" idx="7"/>
            <a:endCxn id="379" idx="2"/>
          </p:cNvCxnSpPr>
          <p:nvPr/>
        </p:nvCxnSpPr>
        <p:spPr bwMode="auto">
          <a:xfrm rot="5400000" flipH="1" flipV="1">
            <a:off x="4085648" y="5093142"/>
            <a:ext cx="394426" cy="399746"/>
          </a:xfrm>
          <a:prstGeom prst="bentConnector3">
            <a:avLst>
              <a:gd name="adj1" fmla="val -713"/>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9" name="Oval 388"/>
          <p:cNvSpPr/>
          <p:nvPr/>
        </p:nvSpPr>
        <p:spPr>
          <a:xfrm>
            <a:off x="4010988" y="5418228"/>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bwMode="auto">
          <a:xfrm>
            <a:off x="3424376" y="3532225"/>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smtClean="0">
                <a:solidFill>
                  <a:prstClr val="white"/>
                </a:solidFill>
                <a:latin typeface="Arial" panose="020B0604020202020204" pitchFamily="34" charset="0"/>
                <a:cs typeface="Arial" panose="020B0604020202020204" pitchFamily="34" charset="0"/>
              </a:rPr>
              <a:t>PRQ</a:t>
            </a:r>
            <a:endParaRPr lang="en-GB" sz="800" dirty="0" smtClean="0">
              <a:solidFill>
                <a:prstClr val="white"/>
              </a:solidFill>
              <a:latin typeface="Arial" panose="020B0604020202020204" pitchFamily="34" charset="0"/>
              <a:cs typeface="Arial" panose="020B0604020202020204" pitchFamily="34" charset="0"/>
            </a:endParaRPr>
          </a:p>
        </p:txBody>
      </p:sp>
      <p:cxnSp>
        <p:nvCxnSpPr>
          <p:cNvPr id="69" name="Straight Connector 68"/>
          <p:cNvCxnSpPr/>
          <p:nvPr/>
        </p:nvCxnSpPr>
        <p:spPr bwMode="auto">
          <a:xfrm>
            <a:off x="3138279" y="4646145"/>
            <a:ext cx="456" cy="84982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0" name="Rectangle 69"/>
          <p:cNvSpPr/>
          <p:nvPr/>
        </p:nvSpPr>
        <p:spPr bwMode="auto">
          <a:xfrm>
            <a:off x="2968345" y="5114104"/>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a:t>
            </a:r>
            <a:r>
              <a:rPr lang="en-GB" sz="800" dirty="0">
                <a:solidFill>
                  <a:prstClr val="white"/>
                </a:solidFill>
                <a:latin typeface="Arial" panose="020B0604020202020204" pitchFamily="34" charset="0"/>
                <a:cs typeface="Arial" panose="020B0604020202020204" pitchFamily="34" charset="0"/>
              </a:rPr>
              <a:t>E</a:t>
            </a:r>
            <a:r>
              <a:rPr lang="en-GB" sz="800" dirty="0" smtClean="0">
                <a:solidFill>
                  <a:prstClr val="white"/>
                </a:solidFill>
                <a:latin typeface="Arial" panose="020B0604020202020204" pitchFamily="34" charset="0"/>
                <a:cs typeface="Arial" panose="020B0604020202020204" pitchFamily="34" charset="0"/>
              </a:rPr>
              <a:t>M</a:t>
            </a:r>
          </a:p>
        </p:txBody>
      </p:sp>
      <p:sp>
        <p:nvSpPr>
          <p:cNvPr id="71" name="Oval 70"/>
          <p:cNvSpPr/>
          <p:nvPr/>
        </p:nvSpPr>
        <p:spPr>
          <a:xfrm>
            <a:off x="3071808" y="4592728"/>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 name="Oval 72"/>
          <p:cNvSpPr>
            <a:spLocks noChangeArrowheads="1"/>
          </p:cNvSpPr>
          <p:nvPr/>
        </p:nvSpPr>
        <p:spPr bwMode="auto">
          <a:xfrm>
            <a:off x="755576" y="196578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Mission Data Processing</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4" name="Straight Connector 73"/>
          <p:cNvCxnSpPr>
            <a:stCxn id="73" idx="6"/>
            <a:endCxn id="8" idx="0"/>
          </p:cNvCxnSpPr>
          <p:nvPr/>
        </p:nvCxnSpPr>
        <p:spPr bwMode="auto">
          <a:xfrm>
            <a:off x="2107889" y="2276872"/>
            <a:ext cx="1496984" cy="58267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7" name="Oval 26"/>
          <p:cNvSpPr/>
          <p:nvPr/>
        </p:nvSpPr>
        <p:spPr>
          <a:xfrm>
            <a:off x="3537189" y="2780928"/>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bwMode="auto">
          <a:xfrm>
            <a:off x="2199031" y="2222175"/>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PLN</a:t>
            </a:r>
          </a:p>
        </p:txBody>
      </p:sp>
      <p:sp>
        <p:nvSpPr>
          <p:cNvPr id="82" name="Rectangle 81"/>
          <p:cNvSpPr/>
          <p:nvPr/>
        </p:nvSpPr>
        <p:spPr bwMode="auto">
          <a:xfrm>
            <a:off x="2199031" y="2381637"/>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smtClean="0">
                <a:solidFill>
                  <a:prstClr val="white"/>
                </a:solidFill>
                <a:latin typeface="Arial" panose="020B0604020202020204" pitchFamily="34" charset="0"/>
                <a:cs typeface="Arial" panose="020B0604020202020204" pitchFamily="34" charset="0"/>
              </a:rPr>
              <a:t>PPM</a:t>
            </a:r>
          </a:p>
        </p:txBody>
      </p:sp>
      <p:sp>
        <p:nvSpPr>
          <p:cNvPr id="18" name="Oval 17"/>
          <p:cNvSpPr/>
          <p:nvPr/>
        </p:nvSpPr>
        <p:spPr bwMode="auto">
          <a:xfrm>
            <a:off x="2636906" y="4401124"/>
            <a:ext cx="144000" cy="144000"/>
          </a:xfrm>
          <a:prstGeom prst="ellipse">
            <a:avLst/>
          </a:prstGeom>
          <a:solidFill>
            <a:schemeClr val="bg1"/>
          </a:solidFill>
          <a:ln>
            <a:noFill/>
          </a:ln>
          <a:effectLs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6699"/>
              </a:solidFill>
              <a:effectLst/>
              <a:latin typeface="Gill Sans MT" pitchFamily="34" charset="0"/>
            </a:endParaRPr>
          </a:p>
        </p:txBody>
      </p:sp>
      <p:cxnSp>
        <p:nvCxnSpPr>
          <p:cNvPr id="76" name="Straight Connector 75"/>
          <p:cNvCxnSpPr>
            <a:stCxn id="12" idx="2"/>
            <a:endCxn id="15" idx="2"/>
          </p:cNvCxnSpPr>
          <p:nvPr/>
        </p:nvCxnSpPr>
        <p:spPr bwMode="auto">
          <a:xfrm rot="10800000" flipV="1">
            <a:off x="755576" y="1389719"/>
            <a:ext cx="1" cy="1780915"/>
          </a:xfrm>
          <a:prstGeom prst="bentConnector3">
            <a:avLst>
              <a:gd name="adj1" fmla="val 2286010000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75"/>
          <p:cNvCxnSpPr>
            <a:stCxn id="12" idx="2"/>
            <a:endCxn id="7" idx="2"/>
          </p:cNvCxnSpPr>
          <p:nvPr/>
        </p:nvCxnSpPr>
        <p:spPr bwMode="auto">
          <a:xfrm rot="10800000" flipH="1" flipV="1">
            <a:off x="755575" y="1389720"/>
            <a:ext cx="2173141" cy="3071214"/>
          </a:xfrm>
          <a:prstGeom prst="bentConnector3">
            <a:avLst>
              <a:gd name="adj1" fmla="val -10519"/>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5" name="Oval 74"/>
          <p:cNvSpPr/>
          <p:nvPr/>
        </p:nvSpPr>
        <p:spPr>
          <a:xfrm>
            <a:off x="698717" y="1318288"/>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bwMode="auto">
          <a:xfrm>
            <a:off x="347791" y="1633738"/>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PDB</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905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3.xml><?xml version="1.0" encoding="utf-8"?>
<ds:datastoreItem xmlns:ds="http://schemas.openxmlformats.org/officeDocument/2006/customXml" ds:itemID="{3AF14BD0-ED18-40F8-BACF-92E33194557B}">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15957</TotalTime>
  <Pages>51</Pages>
  <Words>8402</Words>
  <Application>Microsoft Macintosh PowerPoint</Application>
  <PresentationFormat>Letter Paper (8.5x11 in)</PresentationFormat>
  <Paragraphs>1258</Paragraphs>
  <Slides>61</Slides>
  <Notes>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4" baseType="lpstr">
      <vt:lpstr>Arial Narrow</vt:lpstr>
      <vt:lpstr>ArialMT</vt:lpstr>
      <vt:lpstr>Gill Sans MT</vt:lpstr>
      <vt:lpstr>Helvetica</vt:lpstr>
      <vt:lpstr>ＭＳ Ｐゴシック</vt:lpstr>
      <vt:lpstr>Osaka</vt:lpstr>
      <vt:lpstr>Segoe UI</vt:lpstr>
      <vt:lpstr>Tahoma</vt:lpstr>
      <vt:lpstr>Times New Roman</vt:lpstr>
      <vt:lpstr>Arial</vt:lpstr>
      <vt:lpstr>TMOD Presentations</vt:lpstr>
      <vt:lpstr>1_TMOD Presentations</vt:lpstr>
      <vt:lpstr>Document</vt:lpstr>
      <vt:lpstr>PowerPoint Presentation</vt:lpstr>
      <vt:lpstr>PowerPoint Presentation</vt:lpstr>
      <vt:lpstr>Application and Support Architecture Approach</vt:lpstr>
      <vt:lpstr>Application and Support Architecture Approach, contd</vt:lpstr>
      <vt:lpstr>Reference Architecture Views</vt:lpstr>
      <vt:lpstr>Reference Architecture Views, contd</vt:lpstr>
      <vt:lpstr>Current Status of MOIMS Analysis, Spring 2017</vt:lpstr>
      <vt:lpstr>MOIMS Data and Services - Functions</vt:lpstr>
      <vt:lpstr>Mission Planning and Scheduling - Functions</vt:lpstr>
      <vt:lpstr>Mission Planning (Alternative View of functions)</vt:lpstr>
      <vt:lpstr>Data Storage and Archiving - Functions</vt:lpstr>
      <vt:lpstr>MPS: Mission Planning &amp; Scheduling Data - Information</vt:lpstr>
      <vt:lpstr>Service View: Functions, Operations, Data</vt:lpstr>
      <vt:lpstr>Physical User Node Types</vt:lpstr>
      <vt:lpstr>Generic SSI Building Block and Functions - Physical</vt:lpstr>
      <vt:lpstr>Bespoke Deployment (Example: MOIMS on ground only) - Deployment</vt:lpstr>
      <vt:lpstr>MOIMS Deployment (Example: MO Services on-board and on the ground) - Deployment</vt:lpstr>
      <vt:lpstr>MOIMS Generic Protocol Stacks (clarified)</vt:lpstr>
      <vt:lpstr>MOIMS Over Space Link (ABA Deployment Example)</vt:lpstr>
      <vt:lpstr>Physical Model (SSI Example)</vt:lpstr>
      <vt:lpstr>Deployment on Physical Model (SSI Example)</vt:lpstr>
      <vt:lpstr>DAI WG Standardized Archive System Architecture with Alternative View, Functions &amp; RASIM Service Object Overlay</vt:lpstr>
      <vt:lpstr>XML structure of EDS and MAL  (Richard Melvin analysis &amp; SAWG Updates)</vt:lpstr>
      <vt:lpstr>Richard Melvin Conclusions (Concurred by SAWG)</vt:lpstr>
      <vt:lpstr>MOIMS / SOIS Reference Diagram (ESA)</vt:lpstr>
      <vt:lpstr>Current Status of SOIS Analysis, Spring 2017</vt:lpstr>
      <vt:lpstr>SOIS Architecture Overview</vt:lpstr>
      <vt:lpstr>SEA SA WG:  Remaining SOIS Services &amp; Data Objects </vt:lpstr>
      <vt:lpstr>Example of EDS Device Specific Access Service Adopts many DAS &amp; DVS concepts</vt:lpstr>
      <vt:lpstr>SOIS New Layered View EDS describes components &amp; interfaces</vt:lpstr>
      <vt:lpstr>Process View: EDS in Tool Chain</vt:lpstr>
      <vt:lpstr>EDS used to drive Avionics and MCS Software adaptation</vt:lpstr>
      <vt:lpstr>SEA SA WG: Initial MOIMS / SOIS Deployment: MOIMS MO services on ground</vt:lpstr>
      <vt:lpstr>SEA SA WG: Intermediate Integrated MOIMS / SOIS Deployment, MO services on-board, Packet interface</vt:lpstr>
      <vt:lpstr>SEA SA WG: Future Integrated MOIMS / SOIS Deployment,  MO services &amp; MAL on-board</vt:lpstr>
      <vt:lpstr>SAWG Recommended Way Forward – Spring 2017</vt:lpstr>
      <vt:lpstr>SAWG Terminology (drawn from RASDS [sec], SCCS-ADD, and MOIMS / SOIS - future)</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SAWG Terminology (drawn from RASDS, SCCS-ADD, and MOIMS / SOIS)</vt:lpstr>
      <vt:lpstr>BACKUP</vt:lpstr>
      <vt:lpstr>SEA SA WG:  Integrated Services Deployment - Initial</vt:lpstr>
    </vt:vector>
  </TitlesOfParts>
  <Company>NASA Headquarters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Hooke;Hamkins, Jon (3320)</dc:creator>
  <cp:lastModifiedBy>Peter Shames</cp:lastModifiedBy>
  <cp:revision>1587</cp:revision>
  <cp:lastPrinted>2016-08-30T07:45:22Z</cp:lastPrinted>
  <dcterms:created xsi:type="dcterms:W3CDTF">1998-05-20T16:00:08Z</dcterms:created>
  <dcterms:modified xsi:type="dcterms:W3CDTF">2017-05-19T17:45:54Z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