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8" r:id="rId2"/>
  </p:sldMasterIdLst>
  <p:notesMasterIdLst>
    <p:notesMasterId r:id="rId19"/>
  </p:notesMasterIdLst>
  <p:handoutMasterIdLst>
    <p:handoutMasterId r:id="rId20"/>
  </p:handoutMasterIdLst>
  <p:sldIdLst>
    <p:sldId id="256" r:id="rId3"/>
    <p:sldId id="275" r:id="rId4"/>
    <p:sldId id="262"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49">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99CC"/>
    <a:srgbClr val="CC0000"/>
    <a:srgbClr val="008000"/>
    <a:srgbClr val="3333CC"/>
    <a:srgbClr val="FF6DB6"/>
    <a:srgbClr val="FFB9FF"/>
    <a:srgbClr val="C5FFD8"/>
    <a:srgbClr val="FFDE75"/>
    <a:srgbClr val="FFC1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30" autoAdjust="0"/>
    <p:restoredTop sz="85288" autoAdjust="0"/>
  </p:normalViewPr>
  <p:slideViewPr>
    <p:cSldViewPr>
      <p:cViewPr varScale="1">
        <p:scale>
          <a:sx n="97" d="100"/>
          <a:sy n="97" d="100"/>
        </p:scale>
        <p:origin x="-1950" y="-8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146"/>
    </p:cViewPr>
  </p:sorterViewPr>
  <p:notesViewPr>
    <p:cSldViewPr>
      <p:cViewPr varScale="1">
        <p:scale>
          <a:sx n="80" d="100"/>
          <a:sy n="80" d="100"/>
        </p:scale>
        <p:origin x="-3966" y="-96"/>
      </p:cViewPr>
      <p:guideLst>
        <p:guide orient="horz" pos="3149"/>
        <p:guide pos="216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05/01/2017</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825CDB5B-DF70-47C0-8678-861471D66FE7}" type="datetime1">
              <a:rPr lang="en-GB" smtClean="0"/>
              <a:t>05/01/2017</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Protocol Viewpoint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5EF12098-F688-49A1-B074-D16A425D0822}" type="datetime1">
              <a:rPr lang="en-GB" smtClean="0"/>
              <a:t>05/01/2017</a:t>
            </a:fld>
            <a:endParaRPr lang="en-GB" dirty="0"/>
          </a:p>
        </p:txBody>
      </p:sp>
    </p:spTree>
    <p:extLst>
      <p:ext uri="{BB962C8B-B14F-4D97-AF65-F5344CB8AC3E}">
        <p14:creationId xmlns:p14="http://schemas.microsoft.com/office/powerpoint/2010/main" val="18688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497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Protocol Viewpoint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6357B6DD-89B7-4987-80F5-84E5F2CFA580}" type="datetime1">
              <a:rPr lang="en-GB" smtClean="0"/>
              <a:t>05/01/2017</a:t>
            </a:fld>
            <a:endParaRPr lang="en-GB" dirty="0"/>
          </a:p>
        </p:txBody>
      </p:sp>
    </p:spTree>
    <p:extLst>
      <p:ext uri="{BB962C8B-B14F-4D97-AF65-F5344CB8AC3E}">
        <p14:creationId xmlns:p14="http://schemas.microsoft.com/office/powerpoint/2010/main" val="165207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Protocol Viewpoint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97C20D3-C0DA-43D4-845D-710B1783CA48}" type="datetime1">
              <a:rPr lang="en-GB" smtClean="0"/>
              <a:t>05/01/2017</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Protocol Viewpoint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311AC44-8F05-411C-B006-1C582AC0F7A9}" type="datetime1">
              <a:rPr lang="en-GB" smtClean="0"/>
              <a:t>05/01/2017</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Protocol Viewpoint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9BC4BB16-AD08-40C6-8905-1EF25BE06B6F}" type="datetime1">
              <a:rPr lang="en-GB" smtClean="0"/>
              <a:t>05/01/2017</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Protocol Viewpoint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B0F474F2-44EF-4B55-A4B8-3B12E4760215}" type="datetime1">
              <a:rPr lang="en-GB" smtClean="0"/>
              <a:t>05/01/2017</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smtClean="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smtClean="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7E06FADB-DB9D-4869-A876-F2E87EA4A802}" type="datetime1">
              <a:rPr lang="en-GB" smtClean="0"/>
              <a:t>05/01/2017</a:t>
            </a:fld>
            <a:endParaRPr lang="en-GB" dirty="0"/>
          </a:p>
        </p:txBody>
      </p:sp>
    </p:spTree>
    <p:extLst>
      <p:ext uri="{BB962C8B-B14F-4D97-AF65-F5344CB8AC3E}">
        <p14:creationId xmlns:p14="http://schemas.microsoft.com/office/powerpoint/2010/main" val="34465761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Protocol Viewpoint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BD1F3D6D-4226-490D-833A-8F80A62FEF4A}" type="datetime1">
              <a:rPr lang="en-GB" smtClean="0"/>
              <a:t>05/01/2017</a:t>
            </a:fld>
            <a:endParaRPr lang="en-GB" dirty="0"/>
          </a:p>
        </p:txBody>
      </p:sp>
    </p:spTree>
    <p:extLst>
      <p:ext uri="{BB962C8B-B14F-4D97-AF65-F5344CB8AC3E}">
        <p14:creationId xmlns:p14="http://schemas.microsoft.com/office/powerpoint/2010/main" val="108725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Protocol Viewpoint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A2137BC-E2E1-4ABA-B7DA-92E55B72ABA6}" type="datetime1">
              <a:rPr lang="en-GB" smtClean="0"/>
              <a:t>05/01/2017</a:t>
            </a:fld>
            <a:endParaRPr lang="en-GB" dirty="0"/>
          </a:p>
        </p:txBody>
      </p:sp>
    </p:spTree>
    <p:extLst>
      <p:ext uri="{BB962C8B-B14F-4D97-AF65-F5344CB8AC3E}">
        <p14:creationId xmlns:p14="http://schemas.microsoft.com/office/powerpoint/2010/main" val="154223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 </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Protocol Viewpoint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BCEED57E-F1AC-4AE0-92AD-F193EA0B29E7}" type="datetime1">
              <a:rPr lang="en-GB" smtClean="0"/>
              <a:t>05/01/2017</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 </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Protocol Viewpoint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rgbClr val="1F497D"/>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1AA892DA-BACE-43DD-A1CE-CAD3002DB9D1}" type="datetime1">
              <a:rPr lang="en-GB" smtClean="0"/>
              <a:t>05/01/2017</a:t>
            </a:fld>
            <a:endParaRPr lang="en-GB" dirty="0"/>
          </a:p>
        </p:txBody>
      </p:sp>
    </p:spTree>
    <p:extLst>
      <p:ext uri="{BB962C8B-B14F-4D97-AF65-F5344CB8AC3E}">
        <p14:creationId xmlns:p14="http://schemas.microsoft.com/office/powerpoint/2010/main" val="2863192784"/>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timing>
    <p:tnLst>
      <p:par>
        <p:cTn id="1" dur="indefinite" restart="never" nodeType="tmRoot"/>
      </p:par>
    </p:tnLst>
  </p:timing>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a:t>Inputs to SEA Reference Architecture</a:t>
            </a:r>
          </a:p>
          <a:p>
            <a:r>
              <a:rPr lang="en-GB" altLang="en-US" b="0" dirty="0"/>
              <a:t>Roger Thompson ESA</a:t>
            </a:r>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a:t>MOIMS </a:t>
            </a:r>
            <a:r>
              <a:rPr lang="en-GB" altLang="en-US" dirty="0" smtClean="0"/>
              <a:t>Protocol Viewpoint</a:t>
            </a:r>
            <a:endParaRPr lang="en-GB" altLang="en-US" dirty="0"/>
          </a:p>
        </p:txBody>
      </p:sp>
      <p:sp>
        <p:nvSpPr>
          <p:cNvPr id="2" name="Date Placeholder 1"/>
          <p:cNvSpPr>
            <a:spLocks noGrp="1"/>
          </p:cNvSpPr>
          <p:nvPr>
            <p:ph type="dt" sz="half" idx="2"/>
          </p:nvPr>
        </p:nvSpPr>
        <p:spPr/>
        <p:txBody>
          <a:bodyPr/>
          <a:lstStyle/>
          <a:p>
            <a:fld id="{A8B546BA-0750-4D06-9C9D-6DC4AD25660D}" type="datetime1">
              <a:rPr lang="en-GB" smtClean="0"/>
              <a:t>05/01/2017</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MOIMS </a:t>
            </a:r>
            <a:r>
              <a:rPr lang="en-GB" dirty="0" err="1" smtClean="0"/>
              <a:t>Comms</a:t>
            </a:r>
            <a:r>
              <a:rPr lang="en-GB" dirty="0" smtClean="0"/>
              <a:t> Context: On-board Link</a:t>
            </a:r>
            <a:endParaRPr lang="en-GB" dirty="0"/>
          </a:p>
        </p:txBody>
      </p:sp>
      <p:sp>
        <p:nvSpPr>
          <p:cNvPr id="4" name="Footer Placeholder 3"/>
          <p:cNvSpPr>
            <a:spLocks noGrp="1"/>
          </p:cNvSpPr>
          <p:nvPr>
            <p:ph type="ftr" sz="quarter" idx="10"/>
          </p:nvPr>
        </p:nvSpPr>
        <p:spPr/>
        <p:txBody>
          <a:bodyPr/>
          <a:lstStyle/>
          <a:p>
            <a:r>
              <a:rPr lang="en-GB" altLang="en-US" dirty="0" smtClean="0"/>
              <a:t>MOIMS Protocol Viewpoint for SEA Reference Architecture</a:t>
            </a:r>
            <a:endParaRPr lang="en-GB" altLang="en-US" dirty="0"/>
          </a:p>
        </p:txBody>
      </p:sp>
      <p:sp>
        <p:nvSpPr>
          <p:cNvPr id="5" name="Date Placeholder 4"/>
          <p:cNvSpPr>
            <a:spLocks noGrp="1"/>
          </p:cNvSpPr>
          <p:nvPr>
            <p:ph type="dt" sz="half" idx="2"/>
          </p:nvPr>
        </p:nvSpPr>
        <p:spPr/>
        <p:txBody>
          <a:bodyPr/>
          <a:lstStyle/>
          <a:p>
            <a:fld id="{497C20D3-C0DA-43D4-845D-710B1783CA48}" type="datetime1">
              <a:rPr lang="en-GB" smtClean="0"/>
              <a:t>05/01/2017</a:t>
            </a:fld>
            <a:endParaRPr lang="en-GB" dirty="0"/>
          </a:p>
        </p:txBody>
      </p:sp>
      <p:sp>
        <p:nvSpPr>
          <p:cNvPr id="9" name="AutoShape 1"/>
          <p:cNvSpPr>
            <a:spLocks noChangeArrowheads="1"/>
          </p:cNvSpPr>
          <p:nvPr/>
        </p:nvSpPr>
        <p:spPr bwMode="auto">
          <a:xfrm>
            <a:off x="1187624" y="1766261"/>
            <a:ext cx="6624736"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0" name="Oval 8"/>
          <p:cNvSpPr>
            <a:spLocks noChangeArrowheads="1"/>
          </p:cNvSpPr>
          <p:nvPr/>
        </p:nvSpPr>
        <p:spPr bwMode="auto">
          <a:xfrm>
            <a:off x="1403648"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SOIS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2" name="Oval 8"/>
          <p:cNvSpPr>
            <a:spLocks noChangeArrowheads="1"/>
          </p:cNvSpPr>
          <p:nvPr/>
        </p:nvSpPr>
        <p:spPr bwMode="auto">
          <a:xfrm>
            <a:off x="1403648" y="26930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5624306" y="26930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624306"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SOIS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0" idx="6"/>
            <a:endCxn id="14" idx="2"/>
          </p:cNvCxnSpPr>
          <p:nvPr/>
        </p:nvCxnSpPr>
        <p:spPr bwMode="auto">
          <a:xfrm>
            <a:off x="2888002" y="4030633"/>
            <a:ext cx="2736304" cy="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19" name="Straight Connector 18"/>
          <p:cNvCxnSpPr>
            <a:stCxn id="12" idx="6"/>
            <a:endCxn id="13" idx="2"/>
          </p:cNvCxnSpPr>
          <p:nvPr/>
        </p:nvCxnSpPr>
        <p:spPr bwMode="auto">
          <a:xfrm>
            <a:off x="2888002" y="3019818"/>
            <a:ext cx="2736304"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2" name="Straight Connector 21"/>
          <p:cNvCxnSpPr>
            <a:stCxn id="10" idx="0"/>
            <a:endCxn id="12" idx="4"/>
          </p:cNvCxnSpPr>
          <p:nvPr/>
        </p:nvCxnSpPr>
        <p:spPr bwMode="auto">
          <a:xfrm flipV="1">
            <a:off x="2145825" y="3346557"/>
            <a:ext cx="0" cy="36004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25" name="Straight Connector 24"/>
          <p:cNvCxnSpPr>
            <a:stCxn id="14" idx="0"/>
            <a:endCxn id="13" idx="4"/>
          </p:cNvCxnSpPr>
          <p:nvPr/>
        </p:nvCxnSpPr>
        <p:spPr bwMode="auto">
          <a:xfrm flipV="1">
            <a:off x="6366483" y="3346557"/>
            <a:ext cx="0" cy="36004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29" name="Straight Connector 28"/>
          <p:cNvCxnSpPr/>
          <p:nvPr/>
        </p:nvCxnSpPr>
        <p:spPr bwMode="auto">
          <a:xfrm>
            <a:off x="2145825" y="3490573"/>
            <a:ext cx="72000" cy="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a:off x="6366483" y="3490573"/>
            <a:ext cx="72000" cy="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sp>
        <p:nvSpPr>
          <p:cNvPr id="33" name="AutoShape 6"/>
          <p:cNvSpPr>
            <a:spLocks noChangeArrowheads="1"/>
          </p:cNvSpPr>
          <p:nvPr/>
        </p:nvSpPr>
        <p:spPr bwMode="auto">
          <a:xfrm>
            <a:off x="5128114" y="1974017"/>
            <a:ext cx="1440160" cy="474662"/>
          </a:xfrm>
          <a:prstGeom prst="wedgeRoundRectCallout">
            <a:avLst>
              <a:gd name="adj1" fmla="val -48101"/>
              <a:gd name="adj2" fmla="val 171945"/>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Information Exchange</a:t>
            </a:r>
          </a:p>
        </p:txBody>
      </p:sp>
      <p:sp>
        <p:nvSpPr>
          <p:cNvPr id="34" name="Oval 33"/>
          <p:cNvSpPr/>
          <p:nvPr/>
        </p:nvSpPr>
        <p:spPr>
          <a:xfrm>
            <a:off x="2816002" y="2947818"/>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Rectangle 34"/>
          <p:cNvSpPr/>
          <p:nvPr/>
        </p:nvSpPr>
        <p:spPr bwMode="auto">
          <a:xfrm>
            <a:off x="4139952" y="2932356"/>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971600" y="3573015"/>
            <a:ext cx="6552728" cy="936105"/>
          </a:xfrm>
          <a:prstGeom prst="roundRect">
            <a:avLst/>
          </a:prstGeom>
          <a:solidFill>
            <a:srgbClr val="CC0000">
              <a:alpha val="20000"/>
            </a:srgbClr>
          </a:solidFill>
          <a:ln w="28575" cap="flat" cmpd="sng" algn="ctr">
            <a:solidFill>
              <a:srgbClr val="CC0000"/>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31" name="AutoShape 6"/>
          <p:cNvSpPr>
            <a:spLocks noChangeArrowheads="1"/>
          </p:cNvSpPr>
          <p:nvPr/>
        </p:nvSpPr>
        <p:spPr bwMode="auto">
          <a:xfrm>
            <a:off x="4561664" y="5018233"/>
            <a:ext cx="1440160" cy="474662"/>
          </a:xfrm>
          <a:prstGeom prst="wedgeRoundRectCallout">
            <a:avLst>
              <a:gd name="adj1" fmla="val -59025"/>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SOIS Compatible</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On-board Architecture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AutoShape 6"/>
          <p:cNvSpPr>
            <a:spLocks noChangeArrowheads="1"/>
          </p:cNvSpPr>
          <p:nvPr/>
        </p:nvSpPr>
        <p:spPr bwMode="auto">
          <a:xfrm>
            <a:off x="2699792" y="5018233"/>
            <a:ext cx="1440160" cy="474662"/>
          </a:xfrm>
          <a:prstGeom prst="wedgeRoundRectCallout">
            <a:avLst>
              <a:gd name="adj1" fmla="val 65912"/>
              <a:gd name="adj2" fmla="val -25891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SOIS Link</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42374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MOIMS Generic Protocol Stacks</a:t>
            </a:r>
            <a:endParaRPr lang="en-GB" dirty="0"/>
          </a:p>
        </p:txBody>
      </p:sp>
      <p:sp>
        <p:nvSpPr>
          <p:cNvPr id="3" name="Footer Placeholder 2"/>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4" name="Date Placeholder 3"/>
          <p:cNvSpPr>
            <a:spLocks noGrp="1"/>
          </p:cNvSpPr>
          <p:nvPr>
            <p:ph type="dt" sz="half" idx="2"/>
          </p:nvPr>
        </p:nvSpPr>
        <p:spPr/>
        <p:txBody>
          <a:bodyPr/>
          <a:lstStyle/>
          <a:p>
            <a:fld id="{9BC4BB16-AD08-40C6-8905-1EF25BE06B6F}" type="datetime1">
              <a:rPr lang="en-GB" smtClean="0"/>
              <a:t>05/01/2017</a:t>
            </a:fld>
            <a:endParaRPr lang="en-GB" dirty="0"/>
          </a:p>
        </p:txBody>
      </p:sp>
      <p:sp>
        <p:nvSpPr>
          <p:cNvPr id="5" name="Oval 8"/>
          <p:cNvSpPr>
            <a:spLocks noChangeArrowheads="1"/>
          </p:cNvSpPr>
          <p:nvPr/>
        </p:nvSpPr>
        <p:spPr bwMode="auto">
          <a:xfrm>
            <a:off x="1070351" y="147937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Rectangle 5"/>
          <p:cNvSpPr/>
          <p:nvPr/>
        </p:nvSpPr>
        <p:spPr bwMode="auto">
          <a:xfrm>
            <a:off x="1020440" y="239620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8" name="Straight Connector 7"/>
          <p:cNvCxnSpPr>
            <a:stCxn id="5" idx="4"/>
            <a:endCxn id="6" idx="0"/>
          </p:cNvCxnSpPr>
          <p:nvPr/>
        </p:nvCxnSpPr>
        <p:spPr bwMode="auto">
          <a:xfrm>
            <a:off x="1812528" y="2132856"/>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019217" y="3260301"/>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i="1" dirty="0" err="1" smtClean="0">
                <a:solidFill>
                  <a:schemeClr val="tx1"/>
                </a:solidFill>
                <a:latin typeface="Arial" panose="020B0604020202020204" pitchFamily="34" charset="0"/>
                <a:cs typeface="Arial" panose="020B0604020202020204" pitchFamily="34" charset="0"/>
              </a:rPr>
              <a:t>MALTechnology</a:t>
            </a:r>
            <a:r>
              <a:rPr lang="en-GB" sz="1100" b="0" i="1" dirty="0" smtClean="0">
                <a:solidFill>
                  <a:schemeClr val="tx1"/>
                </a:solidFill>
                <a:latin typeface="Arial" panose="020B0604020202020204" pitchFamily="34" charset="0"/>
                <a:cs typeface="Arial" panose="020B0604020202020204" pitchFamily="34" charset="0"/>
              </a:rPr>
              <a:t> Binding</a:t>
            </a:r>
            <a:endPar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020440" y="297226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3" name="Rectangle 22"/>
          <p:cNvSpPr/>
          <p:nvPr/>
        </p:nvSpPr>
        <p:spPr bwMode="auto">
          <a:xfrm>
            <a:off x="1020440" y="268423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sp>
        <p:nvSpPr>
          <p:cNvPr id="25" name="Rectangle 24"/>
          <p:cNvSpPr/>
          <p:nvPr/>
        </p:nvSpPr>
        <p:spPr bwMode="auto">
          <a:xfrm>
            <a:off x="1019217" y="3859077"/>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Application Protocol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26" name="Straight Connector 25"/>
          <p:cNvCxnSpPr>
            <a:stCxn id="45" idx="2"/>
            <a:endCxn id="48" idx="0"/>
          </p:cNvCxnSpPr>
          <p:nvPr/>
        </p:nvCxnSpPr>
        <p:spPr bwMode="auto">
          <a:xfrm>
            <a:off x="6312750" y="3548333"/>
            <a:ext cx="0" cy="312715"/>
          </a:xfrm>
          <a:prstGeom prst="line">
            <a:avLst/>
          </a:prstGeom>
          <a:noFill/>
          <a:ln w="19050"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 name="AutoShape 6"/>
          <p:cNvSpPr>
            <a:spLocks noChangeArrowheads="1"/>
          </p:cNvSpPr>
          <p:nvPr/>
        </p:nvSpPr>
        <p:spPr bwMode="auto">
          <a:xfrm>
            <a:off x="2948455" y="3896302"/>
            <a:ext cx="1440160" cy="237331"/>
          </a:xfrm>
          <a:prstGeom prst="wedgeRoundRectCallout">
            <a:avLst>
              <a:gd name="adj1" fmla="val -76094"/>
              <a:gd name="adj2" fmla="val -39340"/>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Messaging or File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AutoShape 6"/>
          <p:cNvSpPr>
            <a:spLocks noChangeArrowheads="1"/>
          </p:cNvSpPr>
          <p:nvPr/>
        </p:nvSpPr>
        <p:spPr bwMode="auto">
          <a:xfrm>
            <a:off x="2936623" y="3289364"/>
            <a:ext cx="1440160" cy="237331"/>
          </a:xfrm>
          <a:prstGeom prst="wedgeRoundRectCallout">
            <a:avLst>
              <a:gd name="adj1" fmla="val -76094"/>
              <a:gd name="adj2" fmla="val -3934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Transport and Encoding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6" name="AutoShape 6"/>
          <p:cNvSpPr>
            <a:spLocks noChangeArrowheads="1"/>
          </p:cNvSpPr>
          <p:nvPr/>
        </p:nvSpPr>
        <p:spPr bwMode="auto">
          <a:xfrm>
            <a:off x="2933441" y="2428812"/>
            <a:ext cx="1440160" cy="237331"/>
          </a:xfrm>
          <a:prstGeom prst="wedgeRoundRectCallout">
            <a:avLst>
              <a:gd name="adj1" fmla="val -75412"/>
              <a:gd name="adj2" fmla="val -39340"/>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API Transform</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7" name="TextBox 36"/>
          <p:cNvSpPr txBox="1"/>
          <p:nvPr/>
        </p:nvSpPr>
        <p:spPr>
          <a:xfrm>
            <a:off x="899592" y="1055611"/>
            <a:ext cx="1861407" cy="276999"/>
          </a:xfrm>
          <a:prstGeom prst="rect">
            <a:avLst/>
          </a:prstGeom>
          <a:noFill/>
        </p:spPr>
        <p:txBody>
          <a:bodyPr wrap="none" rtlCol="0">
            <a:spAutoFit/>
          </a:bodyPr>
          <a:lstStyle/>
          <a:p>
            <a:r>
              <a:rPr lang="en-GB" sz="1200" dirty="0" smtClean="0">
                <a:solidFill>
                  <a:schemeClr val="tx1"/>
                </a:solidFill>
                <a:latin typeface="Arial" panose="020B0604020202020204" pitchFamily="34" charset="0"/>
                <a:cs typeface="Arial" panose="020B0604020202020204" pitchFamily="34" charset="0"/>
              </a:rPr>
              <a:t>MO Compliant Service </a:t>
            </a:r>
            <a:endParaRPr lang="en-GB" sz="1200" dirty="0">
              <a:solidFill>
                <a:schemeClr val="tx1"/>
              </a:solidFill>
              <a:latin typeface="Arial" panose="020B0604020202020204" pitchFamily="34" charset="0"/>
              <a:cs typeface="Arial" panose="020B0604020202020204" pitchFamily="34" charset="0"/>
            </a:endParaRPr>
          </a:p>
        </p:txBody>
      </p:sp>
      <p:sp>
        <p:nvSpPr>
          <p:cNvPr id="38" name="TextBox 37"/>
          <p:cNvSpPr txBox="1"/>
          <p:nvPr/>
        </p:nvSpPr>
        <p:spPr>
          <a:xfrm>
            <a:off x="5436096" y="1055611"/>
            <a:ext cx="1786066" cy="276999"/>
          </a:xfrm>
          <a:prstGeom prst="rect">
            <a:avLst/>
          </a:prstGeom>
          <a:noFill/>
        </p:spPr>
        <p:txBody>
          <a:bodyPr wrap="none" rtlCol="0">
            <a:spAutoFit/>
          </a:bodyPr>
          <a:lstStyle/>
          <a:p>
            <a:r>
              <a:rPr lang="en-GB" sz="1200" dirty="0" smtClean="0">
                <a:solidFill>
                  <a:schemeClr val="tx1"/>
                </a:solidFill>
                <a:latin typeface="Arial" panose="020B0604020202020204" pitchFamily="34" charset="0"/>
                <a:cs typeface="Arial" panose="020B0604020202020204" pitchFamily="34" charset="0"/>
              </a:rPr>
              <a:t>MOIMS File Exchange</a:t>
            </a:r>
            <a:endParaRPr lang="en-GB" sz="1200" dirty="0">
              <a:solidFill>
                <a:schemeClr val="tx1"/>
              </a:solidFill>
              <a:latin typeface="Arial" panose="020B0604020202020204" pitchFamily="34" charset="0"/>
              <a:cs typeface="Arial" panose="020B0604020202020204" pitchFamily="34" charset="0"/>
            </a:endParaRPr>
          </a:p>
        </p:txBody>
      </p:sp>
      <p:sp>
        <p:nvSpPr>
          <p:cNvPr id="40" name="Oval 8"/>
          <p:cNvSpPr>
            <a:spLocks noChangeArrowheads="1"/>
          </p:cNvSpPr>
          <p:nvPr/>
        </p:nvSpPr>
        <p:spPr bwMode="auto">
          <a:xfrm>
            <a:off x="5570573" y="147937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Rectangle 43"/>
          <p:cNvSpPr/>
          <p:nvPr/>
        </p:nvSpPr>
        <p:spPr bwMode="auto">
          <a:xfrm>
            <a:off x="5520662" y="2972269"/>
            <a:ext cx="1584176" cy="288032"/>
          </a:xfrm>
          <a:prstGeom prst="rect">
            <a:avLst/>
          </a:prstGeom>
          <a:solidFill>
            <a:srgbClr val="FF99CC"/>
          </a:solidFill>
          <a:ln w="9525" cap="flat" cmpd="sng" algn="ctr">
            <a:solidFill>
              <a:schemeClr val="tx1"/>
            </a:solidFill>
            <a:prstDash val="dash"/>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5" name="Rectangle 44"/>
          <p:cNvSpPr/>
          <p:nvPr/>
        </p:nvSpPr>
        <p:spPr bwMode="auto">
          <a:xfrm>
            <a:off x="5520662" y="3260301"/>
            <a:ext cx="1584176" cy="288032"/>
          </a:xfrm>
          <a:prstGeom prst="rect">
            <a:avLst/>
          </a:prstGeom>
          <a:solidFill>
            <a:srgbClr val="FF99CC"/>
          </a:solidFill>
          <a:ln w="9525" cap="flat" cmpd="sng" algn="ctr">
            <a:solidFill>
              <a:schemeClr val="tx1"/>
            </a:solidFill>
            <a:prstDash val="dash"/>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i="1" dirty="0" smtClean="0">
                <a:solidFill>
                  <a:schemeClr val="tx1"/>
                </a:solidFill>
                <a:latin typeface="Arial" panose="020B0604020202020204" pitchFamily="34" charset="0"/>
                <a:cs typeface="Arial" panose="020B0604020202020204" pitchFamily="34" charset="0"/>
              </a:rPr>
              <a:t>MAL Encoding</a:t>
            </a:r>
            <a:endPar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8" name="Rectangle 47"/>
          <p:cNvSpPr/>
          <p:nvPr/>
        </p:nvSpPr>
        <p:spPr bwMode="auto">
          <a:xfrm>
            <a:off x="5520662" y="3861048"/>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File Transfer Protocol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54" name="Straight Connector 53"/>
          <p:cNvCxnSpPr>
            <a:stCxn id="40" idx="4"/>
            <a:endCxn id="43" idx="0"/>
          </p:cNvCxnSpPr>
          <p:nvPr/>
        </p:nvCxnSpPr>
        <p:spPr bwMode="auto">
          <a:xfrm>
            <a:off x="6312750" y="2132856"/>
            <a:ext cx="0" cy="538111"/>
          </a:xfrm>
          <a:prstGeom prst="line">
            <a:avLst/>
          </a:prstGeom>
          <a:noFill/>
          <a:ln w="19050"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AutoShape 6"/>
          <p:cNvSpPr>
            <a:spLocks noChangeArrowheads="1"/>
          </p:cNvSpPr>
          <p:nvPr/>
        </p:nvSpPr>
        <p:spPr bwMode="auto">
          <a:xfrm>
            <a:off x="7344308" y="2713480"/>
            <a:ext cx="1440160" cy="432048"/>
          </a:xfrm>
          <a:prstGeom prst="wedgeRoundRectCallout">
            <a:avLst>
              <a:gd name="adj1" fmla="val -77460"/>
              <a:gd name="adj2" fmla="val 5051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Optional File Format Specification in terms of MAL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62" name="Straight Connector 61"/>
          <p:cNvCxnSpPr>
            <a:stCxn id="12" idx="2"/>
            <a:endCxn id="25" idx="0"/>
          </p:cNvCxnSpPr>
          <p:nvPr/>
        </p:nvCxnSpPr>
        <p:spPr bwMode="auto">
          <a:xfrm>
            <a:off x="1811305" y="3548333"/>
            <a:ext cx="0" cy="31074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Elbow Connector 69"/>
          <p:cNvCxnSpPr>
            <a:stCxn id="40" idx="2"/>
            <a:endCxn id="48" idx="1"/>
          </p:cNvCxnSpPr>
          <p:nvPr/>
        </p:nvCxnSpPr>
        <p:spPr bwMode="auto">
          <a:xfrm rot="10800000" flipV="1">
            <a:off x="5520663" y="1806116"/>
            <a:ext cx="49911" cy="2198947"/>
          </a:xfrm>
          <a:prstGeom prst="bentConnector3">
            <a:avLst>
              <a:gd name="adj1" fmla="val 558015"/>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3" name="Rectangle 42"/>
          <p:cNvSpPr/>
          <p:nvPr/>
        </p:nvSpPr>
        <p:spPr bwMode="auto">
          <a:xfrm>
            <a:off x="5520662" y="2670967"/>
            <a:ext cx="1584176" cy="30130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MOIMS File Format</a:t>
            </a:r>
          </a:p>
        </p:txBody>
      </p:sp>
      <p:cxnSp>
        <p:nvCxnSpPr>
          <p:cNvPr id="32" name="Straight Connector 31"/>
          <p:cNvCxnSpPr/>
          <p:nvPr/>
        </p:nvCxnSpPr>
        <p:spPr bwMode="auto">
          <a:xfrm>
            <a:off x="1799692" y="2276872"/>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33" name="Straight Connector 32"/>
          <p:cNvCxnSpPr/>
          <p:nvPr/>
        </p:nvCxnSpPr>
        <p:spPr bwMode="auto">
          <a:xfrm>
            <a:off x="1799692"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38"/>
          <p:cNvCxnSpPr/>
          <p:nvPr/>
        </p:nvCxnSpPr>
        <p:spPr bwMode="auto">
          <a:xfrm>
            <a:off x="5292080"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41" name="Rectangle 40"/>
          <p:cNvSpPr/>
          <p:nvPr/>
        </p:nvSpPr>
        <p:spPr bwMode="auto">
          <a:xfrm>
            <a:off x="1019217" y="4147109"/>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Transport Protocol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1019217" y="4435141"/>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Network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7" name="AutoShape 6"/>
          <p:cNvSpPr>
            <a:spLocks noChangeArrowheads="1"/>
          </p:cNvSpPr>
          <p:nvPr/>
        </p:nvSpPr>
        <p:spPr bwMode="auto">
          <a:xfrm>
            <a:off x="2948455" y="4189729"/>
            <a:ext cx="1440160" cy="237331"/>
          </a:xfrm>
          <a:prstGeom prst="wedgeRoundRectCallout">
            <a:avLst>
              <a:gd name="adj1" fmla="val -76094"/>
              <a:gd name="adj2" fmla="val -39340"/>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Transport/Network Layer</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9" name="AutoShape 6"/>
          <p:cNvSpPr>
            <a:spLocks noChangeArrowheads="1"/>
          </p:cNvSpPr>
          <p:nvPr/>
        </p:nvSpPr>
        <p:spPr bwMode="auto">
          <a:xfrm>
            <a:off x="2948455" y="4485842"/>
            <a:ext cx="1440160" cy="237331"/>
          </a:xfrm>
          <a:prstGeom prst="wedgeRoundRectCallout">
            <a:avLst>
              <a:gd name="adj1" fmla="val -76094"/>
              <a:gd name="adj2" fmla="val -39340"/>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Link Layer</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0" name="Rectangle 49"/>
          <p:cNvSpPr/>
          <p:nvPr/>
        </p:nvSpPr>
        <p:spPr bwMode="auto">
          <a:xfrm>
            <a:off x="5520662" y="4147109"/>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Transport Protocol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2" name="Rectangle 51"/>
          <p:cNvSpPr/>
          <p:nvPr/>
        </p:nvSpPr>
        <p:spPr bwMode="auto">
          <a:xfrm>
            <a:off x="5520662" y="4434004"/>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Network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5" name="Content Placeholder 64"/>
          <p:cNvSpPr>
            <a:spLocks noGrp="1"/>
          </p:cNvSpPr>
          <p:nvPr>
            <p:ph idx="1"/>
          </p:nvPr>
        </p:nvSpPr>
        <p:spPr>
          <a:xfrm>
            <a:off x="179388" y="4869160"/>
            <a:ext cx="8856662" cy="1476164"/>
          </a:xfrm>
        </p:spPr>
        <p:txBody>
          <a:bodyPr/>
          <a:lstStyle/>
          <a:p>
            <a:r>
              <a:rPr lang="en-GB" sz="1050" dirty="0" smtClean="0"/>
              <a:t>Blue layers correspond to Internet/DOD 4 Layer model :</a:t>
            </a:r>
          </a:p>
          <a:p>
            <a:pPr lvl="1"/>
            <a:r>
              <a:rPr lang="en-GB" sz="1000" dirty="0" smtClean="0"/>
              <a:t>Application Layer (e.g. FTP or </a:t>
            </a:r>
            <a:r>
              <a:rPr lang="en-GB" sz="1000" dirty="0" err="1" smtClean="0"/>
              <a:t>ZeroMQ</a:t>
            </a:r>
            <a:r>
              <a:rPr lang="en-GB" sz="1000" dirty="0" smtClean="0"/>
              <a:t>)</a:t>
            </a:r>
          </a:p>
          <a:p>
            <a:pPr lvl="1"/>
            <a:r>
              <a:rPr lang="en-GB" sz="1000" dirty="0" smtClean="0"/>
              <a:t>Transport and Network Layers combined (e.g. TCP/IP or UDP/IP)</a:t>
            </a:r>
          </a:p>
          <a:p>
            <a:pPr lvl="1"/>
            <a:r>
              <a:rPr lang="en-GB" sz="1000" dirty="0" smtClean="0"/>
              <a:t>Physical Link Layer or “Network” (e.g. WAN, LAN or WLAN)</a:t>
            </a:r>
            <a:endParaRPr lang="en-GB" sz="1000" dirty="0" smtClean="0"/>
          </a:p>
          <a:p>
            <a:r>
              <a:rPr lang="en-GB" sz="1050" dirty="0" smtClean="0"/>
              <a:t>Protocol </a:t>
            </a:r>
            <a:r>
              <a:rPr lang="en-GB" sz="1050" dirty="0" smtClean="0"/>
              <a:t>stacks must match between communicating User Applications</a:t>
            </a:r>
          </a:p>
          <a:p>
            <a:r>
              <a:rPr lang="en-GB" sz="1050" dirty="0" smtClean="0"/>
              <a:t>MO Language Binding can differ between communicating User Applications</a:t>
            </a:r>
          </a:p>
          <a:p>
            <a:r>
              <a:rPr lang="en-GB" sz="1050" dirty="0" smtClean="0"/>
              <a:t>For File Exchange, the transfer must be independently initiated at Communications Protocol level, either directly by the User Application or by a 3</a:t>
            </a:r>
            <a:r>
              <a:rPr lang="en-GB" sz="1050" baseline="30000" dirty="0" smtClean="0"/>
              <a:t>rd</a:t>
            </a:r>
            <a:r>
              <a:rPr lang="en-GB" sz="1050" dirty="0" smtClean="0"/>
              <a:t> party.</a:t>
            </a:r>
            <a:endParaRPr lang="en-GB" sz="1050" dirty="0"/>
          </a:p>
        </p:txBody>
      </p:sp>
    </p:spTree>
    <p:extLst>
      <p:ext uri="{BB962C8B-B14F-4D97-AF65-F5344CB8AC3E}">
        <p14:creationId xmlns:p14="http://schemas.microsoft.com/office/powerpoint/2010/main" val="136982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MOIMS Over Space Link </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497C20D3-C0DA-43D4-845D-710B1783CA48}" type="datetime1">
              <a:rPr lang="en-GB" smtClean="0"/>
              <a:t>05/01/2017</a:t>
            </a:fld>
            <a:endParaRPr lang="en-GB" dirty="0"/>
          </a:p>
        </p:txBody>
      </p:sp>
      <p:sp>
        <p:nvSpPr>
          <p:cNvPr id="6" name="Oval 8"/>
          <p:cNvSpPr>
            <a:spLocks noChangeArrowheads="1"/>
          </p:cNvSpPr>
          <p:nvPr/>
        </p:nvSpPr>
        <p:spPr bwMode="auto">
          <a:xfrm>
            <a:off x="1070351" y="147937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Rectangle 6"/>
          <p:cNvSpPr/>
          <p:nvPr/>
        </p:nvSpPr>
        <p:spPr bwMode="auto">
          <a:xfrm>
            <a:off x="1020440" y="239620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8" name="Straight Connector 7"/>
          <p:cNvCxnSpPr>
            <a:stCxn id="6" idx="4"/>
            <a:endCxn id="7" idx="0"/>
          </p:cNvCxnSpPr>
          <p:nvPr/>
        </p:nvCxnSpPr>
        <p:spPr bwMode="auto">
          <a:xfrm>
            <a:off x="1812528" y="2132856"/>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 name="Rectangle 8"/>
          <p:cNvSpPr/>
          <p:nvPr/>
        </p:nvSpPr>
        <p:spPr bwMode="auto">
          <a:xfrm>
            <a:off x="1020440" y="3260301"/>
            <a:ext cx="790865"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SPP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p:nvPr/>
        </p:nvSpPr>
        <p:spPr bwMode="auto">
          <a:xfrm>
            <a:off x="1020440" y="297226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bwMode="auto">
          <a:xfrm>
            <a:off x="1020440" y="268423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sp>
        <p:nvSpPr>
          <p:cNvPr id="12" name="Rectangle 11"/>
          <p:cNvSpPr/>
          <p:nvPr/>
        </p:nvSpPr>
        <p:spPr bwMode="auto">
          <a:xfrm>
            <a:off x="1020442" y="4161074"/>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CCSDS Space Packet</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3" name="Oval 8"/>
          <p:cNvSpPr>
            <a:spLocks noChangeArrowheads="1"/>
          </p:cNvSpPr>
          <p:nvPr/>
        </p:nvSpPr>
        <p:spPr bwMode="auto">
          <a:xfrm>
            <a:off x="1069128" y="4749132"/>
            <a:ext cx="1484354" cy="653478"/>
          </a:xfrm>
          <a:prstGeom prst="ellipse">
            <a:avLst/>
          </a:prstGeom>
          <a:solidFill>
            <a:srgbClr val="99CC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 name="Straight Connector 13"/>
          <p:cNvCxnSpPr>
            <a:stCxn id="12" idx="2"/>
          </p:cNvCxnSpPr>
          <p:nvPr/>
        </p:nvCxnSpPr>
        <p:spPr bwMode="auto">
          <a:xfrm>
            <a:off x="1812530" y="4449106"/>
            <a:ext cx="0" cy="30002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 name="Straight Connector 14"/>
          <p:cNvCxnSpPr>
            <a:stCxn id="9" idx="2"/>
          </p:cNvCxnSpPr>
          <p:nvPr/>
        </p:nvCxnSpPr>
        <p:spPr bwMode="auto">
          <a:xfrm flipH="1">
            <a:off x="1415872" y="3548333"/>
            <a:ext cx="1" cy="61274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Rectangle 15"/>
          <p:cNvSpPr/>
          <p:nvPr/>
        </p:nvSpPr>
        <p:spPr bwMode="auto">
          <a:xfrm>
            <a:off x="1812529" y="3260301"/>
            <a:ext cx="792088"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4" name="Rectangle 23"/>
          <p:cNvSpPr/>
          <p:nvPr/>
        </p:nvSpPr>
        <p:spPr bwMode="auto">
          <a:xfrm>
            <a:off x="1812529" y="3859077"/>
            <a:ext cx="792089"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25" name="Straight Connector 24"/>
          <p:cNvCxnSpPr>
            <a:stCxn id="16" idx="2"/>
            <a:endCxn id="24" idx="0"/>
          </p:cNvCxnSpPr>
          <p:nvPr/>
        </p:nvCxnSpPr>
        <p:spPr bwMode="auto">
          <a:xfrm>
            <a:off x="2208573" y="3548333"/>
            <a:ext cx="1" cy="31074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4" name="Straight Connector 33"/>
          <p:cNvCxnSpPr/>
          <p:nvPr/>
        </p:nvCxnSpPr>
        <p:spPr bwMode="auto">
          <a:xfrm>
            <a:off x="1799700" y="2276872"/>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34"/>
          <p:cNvCxnSpPr/>
          <p:nvPr/>
        </p:nvCxnSpPr>
        <p:spPr bwMode="auto">
          <a:xfrm>
            <a:off x="1403648"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36" name="Straight Connector 35"/>
          <p:cNvCxnSpPr/>
          <p:nvPr/>
        </p:nvCxnSpPr>
        <p:spPr bwMode="auto">
          <a:xfrm>
            <a:off x="2195736"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37" name="TextBox 36"/>
          <p:cNvSpPr txBox="1"/>
          <p:nvPr/>
        </p:nvSpPr>
        <p:spPr>
          <a:xfrm>
            <a:off x="899592" y="944724"/>
            <a:ext cx="2517036" cy="461665"/>
          </a:xfrm>
          <a:prstGeom prst="rect">
            <a:avLst/>
          </a:prstGeom>
          <a:noFill/>
        </p:spPr>
        <p:txBody>
          <a:bodyPr wrap="none" rtlCol="0">
            <a:spAutoFit/>
          </a:bodyPr>
          <a:lstStyle/>
          <a:p>
            <a:r>
              <a:rPr lang="en-GB" sz="1200" dirty="0" smtClean="0">
                <a:solidFill>
                  <a:schemeClr val="tx1"/>
                </a:solidFill>
                <a:latin typeface="Arial" panose="020B0604020202020204" pitchFamily="34" charset="0"/>
                <a:cs typeface="Arial" panose="020B0604020202020204" pitchFamily="34" charset="0"/>
              </a:rPr>
              <a:t>MO Compliant Service </a:t>
            </a:r>
            <a:r>
              <a:rPr lang="en-GB" sz="1200" dirty="0" smtClean="0">
                <a:solidFill>
                  <a:schemeClr val="tx1"/>
                </a:solidFill>
                <a:latin typeface="Arial" panose="020B0604020202020204" pitchFamily="34" charset="0"/>
                <a:cs typeface="Arial" panose="020B0604020202020204" pitchFamily="34" charset="0"/>
              </a:rPr>
              <a:t/>
            </a:r>
            <a:br>
              <a:rPr lang="en-GB" sz="1200" dirty="0" smtClean="0">
                <a:solidFill>
                  <a:schemeClr val="tx1"/>
                </a:solidFill>
                <a:latin typeface="Arial" panose="020B0604020202020204" pitchFamily="34" charset="0"/>
                <a:cs typeface="Arial" panose="020B0604020202020204" pitchFamily="34" charset="0"/>
              </a:rPr>
            </a:br>
            <a:r>
              <a:rPr lang="en-GB" sz="1200" dirty="0" smtClean="0">
                <a:solidFill>
                  <a:schemeClr val="tx1"/>
                </a:solidFill>
                <a:latin typeface="Arial" panose="020B0604020202020204" pitchFamily="34" charset="0"/>
                <a:cs typeface="Arial" panose="020B0604020202020204" pitchFamily="34" charset="0"/>
              </a:rPr>
              <a:t>over Space Packet and/or CFDP</a:t>
            </a:r>
            <a:endParaRPr lang="en-GB" sz="1200" dirty="0">
              <a:solidFill>
                <a:schemeClr val="tx1"/>
              </a:solidFill>
              <a:latin typeface="Arial" panose="020B0604020202020204" pitchFamily="34" charset="0"/>
              <a:cs typeface="Arial" panose="020B0604020202020204" pitchFamily="34" charset="0"/>
            </a:endParaRPr>
          </a:p>
        </p:txBody>
      </p:sp>
      <p:sp>
        <p:nvSpPr>
          <p:cNvPr id="38" name="Rounded Rectangle 37"/>
          <p:cNvSpPr/>
          <p:nvPr/>
        </p:nvSpPr>
        <p:spPr bwMode="auto">
          <a:xfrm>
            <a:off x="827584" y="4636681"/>
            <a:ext cx="1980220" cy="936105"/>
          </a:xfrm>
          <a:prstGeom prst="roundRect">
            <a:avLst/>
          </a:prstGeom>
          <a:solidFill>
            <a:srgbClr val="3333CC">
              <a:alpha val="20000"/>
            </a:srgbClr>
          </a:solidFill>
          <a:ln w="28575" cap="flat" cmpd="sng" algn="ctr">
            <a:solidFill>
              <a:srgbClr val="3333CC"/>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40" name="AutoShape 6"/>
          <p:cNvSpPr>
            <a:spLocks noChangeArrowheads="1"/>
          </p:cNvSpPr>
          <p:nvPr/>
        </p:nvSpPr>
        <p:spPr bwMode="auto">
          <a:xfrm>
            <a:off x="3239852" y="2403293"/>
            <a:ext cx="1440160" cy="474662"/>
          </a:xfrm>
          <a:prstGeom prst="wedgeRoundRectCallout">
            <a:avLst>
              <a:gd name="adj1" fmla="val -97940"/>
              <a:gd name="adj2" fmla="val 161588"/>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Entire Service or</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Single Message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41" name="Straight Connector 40"/>
          <p:cNvCxnSpPr>
            <a:stCxn id="51" idx="2"/>
            <a:endCxn id="47" idx="0"/>
          </p:cNvCxnSpPr>
          <p:nvPr/>
        </p:nvCxnSpPr>
        <p:spPr bwMode="auto">
          <a:xfrm>
            <a:off x="6312750" y="2972269"/>
            <a:ext cx="0" cy="888779"/>
          </a:xfrm>
          <a:prstGeom prst="line">
            <a:avLst/>
          </a:prstGeom>
          <a:noFill/>
          <a:ln w="19050"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2" name="TextBox 41"/>
          <p:cNvSpPr txBox="1"/>
          <p:nvPr/>
        </p:nvSpPr>
        <p:spPr>
          <a:xfrm>
            <a:off x="5436096" y="1055611"/>
            <a:ext cx="1786066" cy="276999"/>
          </a:xfrm>
          <a:prstGeom prst="rect">
            <a:avLst/>
          </a:prstGeom>
          <a:noFill/>
        </p:spPr>
        <p:txBody>
          <a:bodyPr wrap="none" rtlCol="0">
            <a:spAutoFit/>
          </a:bodyPr>
          <a:lstStyle/>
          <a:p>
            <a:r>
              <a:rPr lang="en-GB" sz="1200" dirty="0" smtClean="0">
                <a:solidFill>
                  <a:schemeClr val="tx1"/>
                </a:solidFill>
                <a:latin typeface="Arial" panose="020B0604020202020204" pitchFamily="34" charset="0"/>
                <a:cs typeface="Arial" panose="020B0604020202020204" pitchFamily="34" charset="0"/>
              </a:rPr>
              <a:t>MOIMS File Exchange</a:t>
            </a:r>
            <a:endParaRPr lang="en-GB" sz="1200" dirty="0">
              <a:solidFill>
                <a:schemeClr val="tx1"/>
              </a:solidFill>
              <a:latin typeface="Arial" panose="020B0604020202020204" pitchFamily="34" charset="0"/>
              <a:cs typeface="Arial" panose="020B0604020202020204" pitchFamily="34" charset="0"/>
            </a:endParaRPr>
          </a:p>
        </p:txBody>
      </p:sp>
      <p:sp>
        <p:nvSpPr>
          <p:cNvPr id="43" name="Oval 8"/>
          <p:cNvSpPr>
            <a:spLocks noChangeArrowheads="1"/>
          </p:cNvSpPr>
          <p:nvPr/>
        </p:nvSpPr>
        <p:spPr bwMode="auto">
          <a:xfrm>
            <a:off x="5570573" y="147937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8"/>
          <p:cNvSpPr>
            <a:spLocks noChangeArrowheads="1"/>
          </p:cNvSpPr>
          <p:nvPr/>
        </p:nvSpPr>
        <p:spPr bwMode="auto">
          <a:xfrm>
            <a:off x="5570573" y="4749132"/>
            <a:ext cx="1484354" cy="653478"/>
          </a:xfrm>
          <a:prstGeom prst="ellipse">
            <a:avLst/>
          </a:prstGeom>
          <a:solidFill>
            <a:srgbClr val="99CC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7" name="Rectangle 46"/>
          <p:cNvSpPr/>
          <p:nvPr/>
        </p:nvSpPr>
        <p:spPr bwMode="auto">
          <a:xfrm>
            <a:off x="5520662" y="3861048"/>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48" name="Straight Connector 47"/>
          <p:cNvCxnSpPr>
            <a:stCxn id="65" idx="2"/>
            <a:endCxn id="44" idx="0"/>
          </p:cNvCxnSpPr>
          <p:nvPr/>
        </p:nvCxnSpPr>
        <p:spPr bwMode="auto">
          <a:xfrm>
            <a:off x="6312750" y="4449106"/>
            <a:ext cx="0" cy="30002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9" name="Straight Connector 48"/>
          <p:cNvCxnSpPr>
            <a:stCxn id="43" idx="4"/>
            <a:endCxn id="51" idx="0"/>
          </p:cNvCxnSpPr>
          <p:nvPr/>
        </p:nvCxnSpPr>
        <p:spPr bwMode="auto">
          <a:xfrm>
            <a:off x="6312750" y="2132856"/>
            <a:ext cx="0" cy="538111"/>
          </a:xfrm>
          <a:prstGeom prst="line">
            <a:avLst/>
          </a:prstGeom>
          <a:noFill/>
          <a:ln w="19050"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Elbow Connector 49"/>
          <p:cNvCxnSpPr>
            <a:stCxn id="43" idx="2"/>
            <a:endCxn id="47" idx="1"/>
          </p:cNvCxnSpPr>
          <p:nvPr/>
        </p:nvCxnSpPr>
        <p:spPr bwMode="auto">
          <a:xfrm rot="10800000" flipV="1">
            <a:off x="5520663" y="1806116"/>
            <a:ext cx="49911" cy="2198947"/>
          </a:xfrm>
          <a:prstGeom prst="bentConnector3">
            <a:avLst>
              <a:gd name="adj1" fmla="val 558015"/>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1" name="Rectangle 50"/>
          <p:cNvSpPr/>
          <p:nvPr/>
        </p:nvSpPr>
        <p:spPr bwMode="auto">
          <a:xfrm>
            <a:off x="5520662" y="2670967"/>
            <a:ext cx="1584176" cy="30130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MOIMS File Format</a:t>
            </a:r>
          </a:p>
        </p:txBody>
      </p:sp>
      <p:cxnSp>
        <p:nvCxnSpPr>
          <p:cNvPr id="52" name="Straight Connector 51"/>
          <p:cNvCxnSpPr/>
          <p:nvPr/>
        </p:nvCxnSpPr>
        <p:spPr bwMode="auto">
          <a:xfrm>
            <a:off x="5292080"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65" name="Rectangle 64"/>
          <p:cNvSpPr/>
          <p:nvPr/>
        </p:nvSpPr>
        <p:spPr bwMode="auto">
          <a:xfrm>
            <a:off x="5520662" y="4161074"/>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CCSDS Space Packet</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7" name="Rounded Rectangle 66"/>
          <p:cNvSpPr/>
          <p:nvPr/>
        </p:nvSpPr>
        <p:spPr bwMode="auto">
          <a:xfrm>
            <a:off x="5292080" y="4607818"/>
            <a:ext cx="2052228" cy="936105"/>
          </a:xfrm>
          <a:prstGeom prst="roundRect">
            <a:avLst/>
          </a:prstGeom>
          <a:solidFill>
            <a:srgbClr val="3333CC">
              <a:alpha val="20000"/>
            </a:srgbClr>
          </a:solidFill>
          <a:ln w="28575" cap="flat" cmpd="sng" algn="ctr">
            <a:solidFill>
              <a:srgbClr val="3333CC"/>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68" name="AutoShape 6"/>
          <p:cNvSpPr>
            <a:spLocks noChangeArrowheads="1"/>
          </p:cNvSpPr>
          <p:nvPr/>
        </p:nvSpPr>
        <p:spPr bwMode="auto">
          <a:xfrm>
            <a:off x="3239852" y="5769260"/>
            <a:ext cx="1440160" cy="474662"/>
          </a:xfrm>
          <a:prstGeom prst="wedgeRoundRectCallout">
            <a:avLst>
              <a:gd name="adj1" fmla="val 99366"/>
              <a:gd name="adj2" fmla="val -126339"/>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Any SCCS Architecture</a:t>
            </a:r>
          </a:p>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(ABA/SSI)</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AutoShape 6"/>
          <p:cNvSpPr>
            <a:spLocks noChangeArrowheads="1"/>
          </p:cNvSpPr>
          <p:nvPr/>
        </p:nvSpPr>
        <p:spPr bwMode="auto">
          <a:xfrm>
            <a:off x="3239852" y="5769260"/>
            <a:ext cx="1440160" cy="474662"/>
          </a:xfrm>
          <a:prstGeom prst="wedgeRoundRectCallout">
            <a:avLst>
              <a:gd name="adj1" fmla="val -93844"/>
              <a:gd name="adj2" fmla="val -122197"/>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Any SCCS Architecture</a:t>
            </a:r>
          </a:p>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(ABA/SSI)</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5" name="AutoShape 6"/>
          <p:cNvSpPr>
            <a:spLocks noChangeArrowheads="1"/>
          </p:cNvSpPr>
          <p:nvPr/>
        </p:nvSpPr>
        <p:spPr bwMode="auto">
          <a:xfrm>
            <a:off x="3239852" y="3311002"/>
            <a:ext cx="1440160" cy="474662"/>
          </a:xfrm>
          <a:prstGeom prst="wedgeRoundRectCallout">
            <a:avLst>
              <a:gd name="adj1" fmla="val -97940"/>
              <a:gd name="adj2" fmla="val 161588"/>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Bidirectional:</a:t>
            </a:r>
          </a:p>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TM and TC Packets</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3966501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1"/>
          <p:cNvSpPr>
            <a:spLocks noChangeArrowheads="1"/>
          </p:cNvSpPr>
          <p:nvPr/>
        </p:nvSpPr>
        <p:spPr bwMode="auto">
          <a:xfrm>
            <a:off x="503548" y="916976"/>
            <a:ext cx="2220441" cy="5284332"/>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 User </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2" name="Title 1"/>
          <p:cNvSpPr>
            <a:spLocks noGrp="1"/>
          </p:cNvSpPr>
          <p:nvPr>
            <p:ph type="title"/>
          </p:nvPr>
        </p:nvSpPr>
        <p:spPr/>
        <p:txBody>
          <a:bodyPr/>
          <a:lstStyle/>
          <a:p>
            <a:r>
              <a:rPr lang="en-GB" dirty="0" smtClean="0"/>
              <a:t>MOIMS Over Space Link </a:t>
            </a:r>
            <a:r>
              <a:rPr lang="en-GB" sz="1600" dirty="0" smtClean="0"/>
              <a:t>(ABA Deployment Example)</a:t>
            </a:r>
            <a:endParaRPr lang="en-GB" sz="2000" dirty="0"/>
          </a:p>
        </p:txBody>
      </p:sp>
      <p:sp>
        <p:nvSpPr>
          <p:cNvPr id="3" name="Footer Placeholder 2"/>
          <p:cNvSpPr>
            <a:spLocks noGrp="1"/>
          </p:cNvSpPr>
          <p:nvPr>
            <p:ph type="ftr" sz="quarter" idx="10"/>
          </p:nvPr>
        </p:nvSpPr>
        <p:spPr/>
        <p:txBody>
          <a:bodyPr/>
          <a:lstStyle/>
          <a:p>
            <a:r>
              <a:rPr lang="en-GB" altLang="en-US" dirty="0" smtClean="0"/>
              <a:t>MOIMS Protocol Viewpoint for SEA Reference Architecture</a:t>
            </a:r>
            <a:endParaRPr lang="en-GB" altLang="en-US" dirty="0"/>
          </a:p>
        </p:txBody>
      </p:sp>
      <p:sp>
        <p:nvSpPr>
          <p:cNvPr id="4" name="Date Placeholder 3"/>
          <p:cNvSpPr>
            <a:spLocks noGrp="1"/>
          </p:cNvSpPr>
          <p:nvPr>
            <p:ph type="dt" sz="half" idx="2"/>
          </p:nvPr>
        </p:nvSpPr>
        <p:spPr/>
        <p:txBody>
          <a:bodyPr/>
          <a:lstStyle/>
          <a:p>
            <a:fld id="{9BC4BB16-AD08-40C6-8905-1EF25BE06B6F}" type="datetime1">
              <a:rPr lang="en-GB" smtClean="0"/>
              <a:t>05/01/2017</a:t>
            </a:fld>
            <a:endParaRPr lang="en-GB" dirty="0"/>
          </a:p>
        </p:txBody>
      </p:sp>
      <p:sp>
        <p:nvSpPr>
          <p:cNvPr id="5" name="Oval 8"/>
          <p:cNvSpPr>
            <a:spLocks noChangeArrowheads="1"/>
          </p:cNvSpPr>
          <p:nvPr/>
        </p:nvSpPr>
        <p:spPr bwMode="auto">
          <a:xfrm>
            <a:off x="710311" y="1587390"/>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Rectangle 5"/>
          <p:cNvSpPr/>
          <p:nvPr/>
        </p:nvSpPr>
        <p:spPr bwMode="auto">
          <a:xfrm>
            <a:off x="660400" y="250421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7" name="Straight Connector 6"/>
          <p:cNvCxnSpPr>
            <a:stCxn id="5" idx="4"/>
            <a:endCxn id="6" idx="0"/>
          </p:cNvCxnSpPr>
          <p:nvPr/>
        </p:nvCxnSpPr>
        <p:spPr bwMode="auto">
          <a:xfrm>
            <a:off x="1452488" y="2240868"/>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 name="Rectangle 7"/>
          <p:cNvSpPr/>
          <p:nvPr/>
        </p:nvSpPr>
        <p:spPr bwMode="auto">
          <a:xfrm>
            <a:off x="660402" y="3368313"/>
            <a:ext cx="790864"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SPP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8"/>
          <p:cNvSpPr/>
          <p:nvPr/>
        </p:nvSpPr>
        <p:spPr bwMode="auto">
          <a:xfrm>
            <a:off x="660400" y="3080281"/>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p:nvPr/>
        </p:nvSpPr>
        <p:spPr bwMode="auto">
          <a:xfrm>
            <a:off x="660400" y="279224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sp>
        <p:nvSpPr>
          <p:cNvPr id="11" name="Rectangle 10"/>
          <p:cNvSpPr/>
          <p:nvPr/>
        </p:nvSpPr>
        <p:spPr bwMode="auto">
          <a:xfrm>
            <a:off x="683572" y="4269086"/>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CCSDS Space Packet</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2" name="Straight Connector 11"/>
          <p:cNvCxnSpPr>
            <a:stCxn id="8" idx="2"/>
          </p:cNvCxnSpPr>
          <p:nvPr/>
        </p:nvCxnSpPr>
        <p:spPr bwMode="auto">
          <a:xfrm>
            <a:off x="1055834" y="3656345"/>
            <a:ext cx="0" cy="59877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452489" y="3368313"/>
            <a:ext cx="792088"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452489" y="3967089"/>
            <a:ext cx="792088"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5" name="Straight Connector 14"/>
          <p:cNvCxnSpPr>
            <a:stCxn id="13" idx="2"/>
            <a:endCxn id="14" idx="0"/>
          </p:cNvCxnSpPr>
          <p:nvPr/>
        </p:nvCxnSpPr>
        <p:spPr bwMode="auto">
          <a:xfrm>
            <a:off x="1848533" y="3656345"/>
            <a:ext cx="0" cy="31074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 name="Straight Connector 15"/>
          <p:cNvCxnSpPr/>
          <p:nvPr/>
        </p:nvCxnSpPr>
        <p:spPr bwMode="auto">
          <a:xfrm>
            <a:off x="1439660" y="2384884"/>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16"/>
          <p:cNvCxnSpPr/>
          <p:nvPr/>
        </p:nvCxnSpPr>
        <p:spPr bwMode="auto">
          <a:xfrm>
            <a:off x="1043608" y="3861048"/>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17"/>
          <p:cNvCxnSpPr/>
          <p:nvPr/>
        </p:nvCxnSpPr>
        <p:spPr bwMode="auto">
          <a:xfrm>
            <a:off x="1835696" y="3861048"/>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19" name="AutoShape 1"/>
          <p:cNvSpPr>
            <a:spLocks noChangeArrowheads="1"/>
          </p:cNvSpPr>
          <p:nvPr/>
        </p:nvSpPr>
        <p:spPr bwMode="auto">
          <a:xfrm>
            <a:off x="6420011" y="924904"/>
            <a:ext cx="2220441" cy="5276404"/>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User </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26" name="Rectangle 25"/>
          <p:cNvSpPr/>
          <p:nvPr/>
        </p:nvSpPr>
        <p:spPr bwMode="auto">
          <a:xfrm>
            <a:off x="683568" y="5400103"/>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Coding &amp; Synch</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7" name="Rectangle 26"/>
          <p:cNvSpPr/>
          <p:nvPr/>
        </p:nvSpPr>
        <p:spPr bwMode="auto">
          <a:xfrm>
            <a:off x="683572" y="4689140"/>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Space Data Link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8" name="Rectangle 27"/>
          <p:cNvSpPr/>
          <p:nvPr/>
        </p:nvSpPr>
        <p:spPr bwMode="auto">
          <a:xfrm>
            <a:off x="683567" y="5688135"/>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RF Link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29" name="Straight Connector 28"/>
          <p:cNvCxnSpPr>
            <a:stCxn id="11" idx="2"/>
            <a:endCxn id="27" idx="0"/>
          </p:cNvCxnSpPr>
          <p:nvPr/>
        </p:nvCxnSpPr>
        <p:spPr bwMode="auto">
          <a:xfrm>
            <a:off x="1464075" y="4557118"/>
            <a:ext cx="0" cy="13202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2" name="AutoShape 1"/>
          <p:cNvSpPr>
            <a:spLocks noChangeArrowheads="1"/>
          </p:cNvSpPr>
          <p:nvPr/>
        </p:nvSpPr>
        <p:spPr bwMode="auto">
          <a:xfrm>
            <a:off x="3419872" y="924904"/>
            <a:ext cx="2220441" cy="5276404"/>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ESLT (Ground </a:t>
            </a:r>
            <a:r>
              <a:rPr kumimoji="1" lang="en-US" sz="1400" i="0" u="none" strike="noStrike" kern="0" cap="none" spc="0" normalizeH="0" baseline="0" noProof="0" dirty="0" err="1" smtClean="0">
                <a:ln>
                  <a:noFill/>
                </a:ln>
                <a:solidFill>
                  <a:srgbClr val="000000"/>
                </a:solidFill>
                <a:effectLst/>
                <a:uLnTx/>
                <a:uFillTx/>
                <a:latin typeface="Arial"/>
                <a:ea typeface="ＭＳ Ｐゴシック" pitchFamily="34" charset="-128"/>
                <a:cs typeface="Arial" pitchFamily="34" charset="0"/>
              </a:rPr>
              <a:t>Stn</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a:t>
            </a:r>
            <a:endPar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endParaRPr>
          </a:p>
        </p:txBody>
      </p:sp>
      <p:sp>
        <p:nvSpPr>
          <p:cNvPr id="34" name="Rectangle 33"/>
          <p:cNvSpPr/>
          <p:nvPr/>
        </p:nvSpPr>
        <p:spPr bwMode="auto">
          <a:xfrm>
            <a:off x="3587451" y="5688135"/>
            <a:ext cx="720080"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RF Link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5" name="Rectangle 34"/>
          <p:cNvSpPr/>
          <p:nvPr/>
        </p:nvSpPr>
        <p:spPr bwMode="auto">
          <a:xfrm>
            <a:off x="3587449" y="5400103"/>
            <a:ext cx="720081"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C&amp;S</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7" name="Rectangle 36"/>
          <p:cNvSpPr/>
          <p:nvPr/>
        </p:nvSpPr>
        <p:spPr bwMode="auto">
          <a:xfrm>
            <a:off x="4428375" y="5400103"/>
            <a:ext cx="720081"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TCP/IP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8" name="Rectangle 37"/>
          <p:cNvSpPr/>
          <p:nvPr/>
        </p:nvSpPr>
        <p:spPr bwMode="auto">
          <a:xfrm>
            <a:off x="4425230" y="5688135"/>
            <a:ext cx="72322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i="1" dirty="0" smtClean="0">
                <a:solidFill>
                  <a:schemeClr val="tx1"/>
                </a:solidFill>
                <a:latin typeface="Arial" panose="020B0604020202020204" pitchFamily="34" charset="0"/>
                <a:cs typeface="Arial" panose="020B0604020202020204" pitchFamily="34" charset="0"/>
              </a:rPr>
              <a:t>Network</a:t>
            </a:r>
            <a:endPar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0" name="Rectangle 39"/>
          <p:cNvSpPr/>
          <p:nvPr/>
        </p:nvSpPr>
        <p:spPr bwMode="auto">
          <a:xfrm>
            <a:off x="6588224" y="5046939"/>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CCSDS CSTS/SLE</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584328" y="5400103"/>
            <a:ext cx="1564901"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TCP/IP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6588223" y="5688135"/>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i="1" dirty="0" smtClean="0">
                <a:solidFill>
                  <a:schemeClr val="tx1"/>
                </a:solidFill>
                <a:latin typeface="Arial" panose="020B0604020202020204" pitchFamily="34" charset="0"/>
                <a:cs typeface="Arial" panose="020B0604020202020204" pitchFamily="34" charset="0"/>
              </a:rPr>
              <a:t>Network</a:t>
            </a:r>
            <a:endPar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43" name="Straight Connector 42"/>
          <p:cNvCxnSpPr>
            <a:stCxn id="28" idx="3"/>
            <a:endCxn id="34" idx="1"/>
          </p:cNvCxnSpPr>
          <p:nvPr/>
        </p:nvCxnSpPr>
        <p:spPr bwMode="auto">
          <a:xfrm>
            <a:off x="2244572" y="5832151"/>
            <a:ext cx="1342879"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6" name="Straight Connector 45"/>
          <p:cNvCxnSpPr>
            <a:stCxn id="38" idx="3"/>
            <a:endCxn id="42" idx="1"/>
          </p:cNvCxnSpPr>
          <p:nvPr/>
        </p:nvCxnSpPr>
        <p:spPr bwMode="auto">
          <a:xfrm>
            <a:off x="5148456" y="5832151"/>
            <a:ext cx="143976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0" name="Rectangle 49"/>
          <p:cNvSpPr/>
          <p:nvPr/>
        </p:nvSpPr>
        <p:spPr bwMode="auto">
          <a:xfrm>
            <a:off x="6588224" y="4689140"/>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Space Data Link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51" name="Straight Connector 50"/>
          <p:cNvCxnSpPr>
            <a:stCxn id="27" idx="2"/>
            <a:endCxn id="26" idx="0"/>
          </p:cNvCxnSpPr>
          <p:nvPr/>
        </p:nvCxnSpPr>
        <p:spPr bwMode="auto">
          <a:xfrm flipH="1">
            <a:off x="1464071" y="4977172"/>
            <a:ext cx="4" cy="42293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endCxn id="35" idx="0"/>
          </p:cNvCxnSpPr>
          <p:nvPr/>
        </p:nvCxnSpPr>
        <p:spPr bwMode="auto">
          <a:xfrm>
            <a:off x="3947490" y="5232900"/>
            <a:ext cx="0" cy="16720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Straight Connector 60"/>
          <p:cNvCxnSpPr>
            <a:endCxn id="37" idx="0"/>
          </p:cNvCxnSpPr>
          <p:nvPr/>
        </p:nvCxnSpPr>
        <p:spPr bwMode="auto">
          <a:xfrm>
            <a:off x="4788024" y="5214141"/>
            <a:ext cx="392" cy="18596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9" name="Rectangle 58"/>
          <p:cNvSpPr/>
          <p:nvPr/>
        </p:nvSpPr>
        <p:spPr bwMode="auto">
          <a:xfrm>
            <a:off x="3587451" y="5035242"/>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CCSDS CSTS/SLE</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62" name="Straight Connector 61"/>
          <p:cNvCxnSpPr>
            <a:stCxn id="50" idx="2"/>
            <a:endCxn id="40" idx="0"/>
          </p:cNvCxnSpPr>
          <p:nvPr/>
        </p:nvCxnSpPr>
        <p:spPr bwMode="auto">
          <a:xfrm>
            <a:off x="7368727" y="4977172"/>
            <a:ext cx="0" cy="69767"/>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40" idx="2"/>
            <a:endCxn id="41" idx="0"/>
          </p:cNvCxnSpPr>
          <p:nvPr/>
        </p:nvCxnSpPr>
        <p:spPr bwMode="auto">
          <a:xfrm flipH="1">
            <a:off x="7366779" y="5334971"/>
            <a:ext cx="1948" cy="651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0" name="Oval 8"/>
          <p:cNvSpPr>
            <a:spLocks noChangeArrowheads="1"/>
          </p:cNvSpPr>
          <p:nvPr/>
        </p:nvSpPr>
        <p:spPr bwMode="auto">
          <a:xfrm>
            <a:off x="6615066" y="1587390"/>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1" name="Rectangle 70"/>
          <p:cNvSpPr/>
          <p:nvPr/>
        </p:nvSpPr>
        <p:spPr bwMode="auto">
          <a:xfrm>
            <a:off x="6565155" y="250421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72" name="Straight Connector 71"/>
          <p:cNvCxnSpPr>
            <a:stCxn id="70" idx="4"/>
            <a:endCxn id="71" idx="0"/>
          </p:cNvCxnSpPr>
          <p:nvPr/>
        </p:nvCxnSpPr>
        <p:spPr bwMode="auto">
          <a:xfrm>
            <a:off x="7357243" y="2240868"/>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3" name="Rectangle 72"/>
          <p:cNvSpPr/>
          <p:nvPr/>
        </p:nvSpPr>
        <p:spPr bwMode="auto">
          <a:xfrm>
            <a:off x="6565157" y="3368313"/>
            <a:ext cx="790864"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SPP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4" name="Rectangle 73"/>
          <p:cNvSpPr/>
          <p:nvPr/>
        </p:nvSpPr>
        <p:spPr bwMode="auto">
          <a:xfrm>
            <a:off x="6565155" y="3080281"/>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5" name="Rectangle 74"/>
          <p:cNvSpPr/>
          <p:nvPr/>
        </p:nvSpPr>
        <p:spPr bwMode="auto">
          <a:xfrm>
            <a:off x="6565155" y="279224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sp>
        <p:nvSpPr>
          <p:cNvPr id="76" name="Rectangle 75"/>
          <p:cNvSpPr/>
          <p:nvPr/>
        </p:nvSpPr>
        <p:spPr bwMode="auto">
          <a:xfrm>
            <a:off x="6588327" y="4269086"/>
            <a:ext cx="1561005"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CCSDS Space Packet</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77" name="Straight Connector 76"/>
          <p:cNvCxnSpPr>
            <a:stCxn id="73" idx="2"/>
          </p:cNvCxnSpPr>
          <p:nvPr/>
        </p:nvCxnSpPr>
        <p:spPr bwMode="auto">
          <a:xfrm>
            <a:off x="6960589" y="3656345"/>
            <a:ext cx="0" cy="59877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8" name="Rectangle 77"/>
          <p:cNvSpPr/>
          <p:nvPr/>
        </p:nvSpPr>
        <p:spPr bwMode="auto">
          <a:xfrm>
            <a:off x="7357244" y="3368313"/>
            <a:ext cx="792088"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7357244" y="3967089"/>
            <a:ext cx="792088"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CFDP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80" name="Straight Connector 79"/>
          <p:cNvCxnSpPr>
            <a:stCxn id="78" idx="2"/>
            <a:endCxn id="79" idx="0"/>
          </p:cNvCxnSpPr>
          <p:nvPr/>
        </p:nvCxnSpPr>
        <p:spPr bwMode="auto">
          <a:xfrm>
            <a:off x="7753288" y="3656345"/>
            <a:ext cx="0" cy="31074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1" name="Straight Connector 80"/>
          <p:cNvCxnSpPr/>
          <p:nvPr/>
        </p:nvCxnSpPr>
        <p:spPr bwMode="auto">
          <a:xfrm>
            <a:off x="7344415" y="2384884"/>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82" name="Straight Connector 81"/>
          <p:cNvCxnSpPr/>
          <p:nvPr/>
        </p:nvCxnSpPr>
        <p:spPr bwMode="auto">
          <a:xfrm>
            <a:off x="6948363" y="3861048"/>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83" name="Straight Connector 82"/>
          <p:cNvCxnSpPr/>
          <p:nvPr/>
        </p:nvCxnSpPr>
        <p:spPr bwMode="auto">
          <a:xfrm>
            <a:off x="7740451" y="3861048"/>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84" name="Straight Connector 83"/>
          <p:cNvCxnSpPr>
            <a:stCxn id="76" idx="2"/>
          </p:cNvCxnSpPr>
          <p:nvPr/>
        </p:nvCxnSpPr>
        <p:spPr bwMode="auto">
          <a:xfrm>
            <a:off x="7368830" y="4557118"/>
            <a:ext cx="0" cy="13202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a:endCxn id="70" idx="2"/>
          </p:cNvCxnSpPr>
          <p:nvPr/>
        </p:nvCxnSpPr>
        <p:spPr bwMode="auto">
          <a:xfrm>
            <a:off x="2194665" y="1914129"/>
            <a:ext cx="4420401"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86" name="Oval 85"/>
          <p:cNvSpPr/>
          <p:nvPr/>
        </p:nvSpPr>
        <p:spPr>
          <a:xfrm>
            <a:off x="2122665" y="1842129"/>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7" name="Rectangle 86"/>
          <p:cNvSpPr/>
          <p:nvPr/>
        </p:nvSpPr>
        <p:spPr bwMode="auto">
          <a:xfrm>
            <a:off x="2807804" y="1826667"/>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89" name="Straight Connector 88"/>
          <p:cNvCxnSpPr>
            <a:endCxn id="75" idx="1"/>
          </p:cNvCxnSpPr>
          <p:nvPr/>
        </p:nvCxnSpPr>
        <p:spPr bwMode="auto">
          <a:xfrm>
            <a:off x="2244577" y="2936265"/>
            <a:ext cx="4320578"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2" name="Straight Connector 91"/>
          <p:cNvCxnSpPr>
            <a:stCxn id="9" idx="3"/>
            <a:endCxn id="74" idx="1"/>
          </p:cNvCxnSpPr>
          <p:nvPr/>
        </p:nvCxnSpPr>
        <p:spPr bwMode="auto">
          <a:xfrm>
            <a:off x="2244576" y="3224297"/>
            <a:ext cx="4320579"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94"/>
          <p:cNvCxnSpPr>
            <a:stCxn id="11" idx="3"/>
            <a:endCxn id="76" idx="1"/>
          </p:cNvCxnSpPr>
          <p:nvPr/>
        </p:nvCxnSpPr>
        <p:spPr bwMode="auto">
          <a:xfrm>
            <a:off x="2244577" y="4413102"/>
            <a:ext cx="4343750"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8" name="Straight Connector 97"/>
          <p:cNvCxnSpPr>
            <a:stCxn id="14" idx="3"/>
            <a:endCxn id="79" idx="1"/>
          </p:cNvCxnSpPr>
          <p:nvPr/>
        </p:nvCxnSpPr>
        <p:spPr bwMode="auto">
          <a:xfrm>
            <a:off x="2244577" y="4111105"/>
            <a:ext cx="5112667"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1" name="Straight Connector 100"/>
          <p:cNvCxnSpPr>
            <a:stCxn id="27" idx="3"/>
            <a:endCxn id="50" idx="1"/>
          </p:cNvCxnSpPr>
          <p:nvPr/>
        </p:nvCxnSpPr>
        <p:spPr bwMode="auto">
          <a:xfrm>
            <a:off x="2244577" y="4833156"/>
            <a:ext cx="4343647"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4" name="Straight Connector 103"/>
          <p:cNvCxnSpPr>
            <a:stCxn id="26" idx="3"/>
            <a:endCxn id="35" idx="1"/>
          </p:cNvCxnSpPr>
          <p:nvPr/>
        </p:nvCxnSpPr>
        <p:spPr bwMode="auto">
          <a:xfrm>
            <a:off x="2244573" y="5544119"/>
            <a:ext cx="1342876"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7" name="Straight Connector 106"/>
          <p:cNvCxnSpPr>
            <a:stCxn id="37" idx="3"/>
            <a:endCxn id="41" idx="1"/>
          </p:cNvCxnSpPr>
          <p:nvPr/>
        </p:nvCxnSpPr>
        <p:spPr bwMode="auto">
          <a:xfrm>
            <a:off x="5148456" y="5544119"/>
            <a:ext cx="1435872"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0" name="Straight Connector 119"/>
          <p:cNvCxnSpPr>
            <a:stCxn id="59" idx="3"/>
          </p:cNvCxnSpPr>
          <p:nvPr/>
        </p:nvCxnSpPr>
        <p:spPr bwMode="auto">
          <a:xfrm>
            <a:off x="5148456" y="5179258"/>
            <a:ext cx="1435872" cy="11697"/>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AutoShape 6"/>
          <p:cNvSpPr>
            <a:spLocks noChangeArrowheads="1"/>
          </p:cNvSpPr>
          <p:nvPr/>
        </p:nvSpPr>
        <p:spPr bwMode="auto">
          <a:xfrm>
            <a:off x="4404865" y="3794424"/>
            <a:ext cx="1440160" cy="474662"/>
          </a:xfrm>
          <a:prstGeom prst="wedgeRoundRectCallout">
            <a:avLst>
              <a:gd name="adj1" fmla="val 50210"/>
              <a:gd name="adj2" fmla="val 240302"/>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Multiple service options, </a:t>
            </a:r>
            <a:r>
              <a:rPr kumimoji="1" lang="en-US" sz="1000" b="0" dirty="0" err="1" smtClean="0">
                <a:solidFill>
                  <a:srgbClr val="000000"/>
                </a:solidFill>
                <a:latin typeface="Arial" panose="020B0604020202020204" pitchFamily="34" charset="0"/>
                <a:ea typeface="ＭＳ Ｐゴシック" pitchFamily="34" charset="-128"/>
                <a:cs typeface="Arial" panose="020B0604020202020204" pitchFamily="34" charset="0"/>
              </a:rPr>
              <a:t>eg</a:t>
            </a: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 R-AF + F-CLTU</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58233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MOIMS Over </a:t>
            </a:r>
            <a:r>
              <a:rPr lang="en-GB" dirty="0" smtClean="0"/>
              <a:t>Terrestrial Link </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497C20D3-C0DA-43D4-845D-710B1783CA48}" type="datetime1">
              <a:rPr lang="en-GB" smtClean="0"/>
              <a:t>05/01/2017</a:t>
            </a:fld>
            <a:endParaRPr lang="en-GB" dirty="0"/>
          </a:p>
        </p:txBody>
      </p:sp>
      <p:sp>
        <p:nvSpPr>
          <p:cNvPr id="6" name="Oval 8"/>
          <p:cNvSpPr>
            <a:spLocks noChangeArrowheads="1"/>
          </p:cNvSpPr>
          <p:nvPr/>
        </p:nvSpPr>
        <p:spPr bwMode="auto">
          <a:xfrm>
            <a:off x="1070351" y="147937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Rectangle 6"/>
          <p:cNvSpPr/>
          <p:nvPr/>
        </p:nvSpPr>
        <p:spPr bwMode="auto">
          <a:xfrm>
            <a:off x="1020440" y="239620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8" name="Straight Connector 7"/>
          <p:cNvCxnSpPr>
            <a:stCxn id="6" idx="4"/>
            <a:endCxn id="7" idx="0"/>
          </p:cNvCxnSpPr>
          <p:nvPr/>
        </p:nvCxnSpPr>
        <p:spPr bwMode="auto">
          <a:xfrm>
            <a:off x="1812528" y="2132856"/>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 name="Rectangle 9"/>
          <p:cNvSpPr/>
          <p:nvPr/>
        </p:nvSpPr>
        <p:spPr bwMode="auto">
          <a:xfrm>
            <a:off x="1020440" y="297226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bwMode="auto">
          <a:xfrm>
            <a:off x="1020440" y="268423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cxnSp>
        <p:nvCxnSpPr>
          <p:cNvPr id="34" name="Straight Connector 33"/>
          <p:cNvCxnSpPr/>
          <p:nvPr/>
        </p:nvCxnSpPr>
        <p:spPr bwMode="auto">
          <a:xfrm>
            <a:off x="1799700" y="2276872"/>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37" name="TextBox 36"/>
          <p:cNvSpPr txBox="1"/>
          <p:nvPr/>
        </p:nvSpPr>
        <p:spPr>
          <a:xfrm>
            <a:off x="899592" y="944724"/>
            <a:ext cx="1983235" cy="461665"/>
          </a:xfrm>
          <a:prstGeom prst="rect">
            <a:avLst/>
          </a:prstGeom>
          <a:noFill/>
        </p:spPr>
        <p:txBody>
          <a:bodyPr wrap="none" rtlCol="0">
            <a:spAutoFit/>
          </a:bodyPr>
          <a:lstStyle/>
          <a:p>
            <a:r>
              <a:rPr lang="en-GB" sz="1200" dirty="0" smtClean="0">
                <a:solidFill>
                  <a:schemeClr val="tx1"/>
                </a:solidFill>
                <a:latin typeface="Arial" panose="020B0604020202020204" pitchFamily="34" charset="0"/>
                <a:cs typeface="Arial" panose="020B0604020202020204" pitchFamily="34" charset="0"/>
              </a:rPr>
              <a:t>MO Compliant Service </a:t>
            </a:r>
            <a:r>
              <a:rPr lang="en-GB" sz="1200" dirty="0" smtClean="0">
                <a:solidFill>
                  <a:schemeClr val="tx1"/>
                </a:solidFill>
                <a:latin typeface="Arial" panose="020B0604020202020204" pitchFamily="34" charset="0"/>
                <a:cs typeface="Arial" panose="020B0604020202020204" pitchFamily="34" charset="0"/>
              </a:rPr>
              <a:t/>
            </a:r>
            <a:br>
              <a:rPr lang="en-GB" sz="1200" dirty="0" smtClean="0">
                <a:solidFill>
                  <a:schemeClr val="tx1"/>
                </a:solidFill>
                <a:latin typeface="Arial" panose="020B0604020202020204" pitchFamily="34" charset="0"/>
                <a:cs typeface="Arial" panose="020B0604020202020204" pitchFamily="34" charset="0"/>
              </a:rPr>
            </a:br>
            <a:r>
              <a:rPr lang="en-GB" sz="1200" dirty="0" smtClean="0">
                <a:solidFill>
                  <a:schemeClr val="tx1"/>
                </a:solidFill>
                <a:latin typeface="Arial" panose="020B0604020202020204" pitchFamily="34" charset="0"/>
                <a:cs typeface="Arial" panose="020B0604020202020204" pitchFamily="34" charset="0"/>
              </a:rPr>
              <a:t>over </a:t>
            </a:r>
            <a:r>
              <a:rPr lang="en-GB" sz="1200" dirty="0" err="1" smtClean="0">
                <a:solidFill>
                  <a:schemeClr val="tx1"/>
                </a:solidFill>
                <a:latin typeface="Arial" panose="020B0604020202020204" pitchFamily="34" charset="0"/>
                <a:cs typeface="Arial" panose="020B0604020202020204" pitchFamily="34" charset="0"/>
              </a:rPr>
              <a:t>ZeroMQ</a:t>
            </a:r>
            <a:r>
              <a:rPr lang="en-GB" sz="1200" dirty="0" smtClean="0">
                <a:solidFill>
                  <a:schemeClr val="tx1"/>
                </a:solidFill>
                <a:latin typeface="Arial" panose="020B0604020202020204" pitchFamily="34" charset="0"/>
                <a:cs typeface="Arial" panose="020B0604020202020204" pitchFamily="34" charset="0"/>
              </a:rPr>
              <a:t> and/or FTP</a:t>
            </a:r>
            <a:endParaRPr lang="en-GB" sz="1200" dirty="0">
              <a:solidFill>
                <a:schemeClr val="tx1"/>
              </a:solidFill>
              <a:latin typeface="Arial" panose="020B0604020202020204" pitchFamily="34" charset="0"/>
              <a:cs typeface="Arial" panose="020B0604020202020204" pitchFamily="34" charset="0"/>
            </a:endParaRPr>
          </a:p>
        </p:txBody>
      </p:sp>
      <p:cxnSp>
        <p:nvCxnSpPr>
          <p:cNvPr id="41" name="Straight Connector 40"/>
          <p:cNvCxnSpPr>
            <a:stCxn id="51" idx="2"/>
            <a:endCxn id="47" idx="0"/>
          </p:cNvCxnSpPr>
          <p:nvPr/>
        </p:nvCxnSpPr>
        <p:spPr bwMode="auto">
          <a:xfrm>
            <a:off x="6312750" y="2972269"/>
            <a:ext cx="0" cy="888779"/>
          </a:xfrm>
          <a:prstGeom prst="line">
            <a:avLst/>
          </a:prstGeom>
          <a:noFill/>
          <a:ln w="19050"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2" name="TextBox 41"/>
          <p:cNvSpPr txBox="1"/>
          <p:nvPr/>
        </p:nvSpPr>
        <p:spPr>
          <a:xfrm>
            <a:off x="5436096" y="1055611"/>
            <a:ext cx="1786066" cy="276999"/>
          </a:xfrm>
          <a:prstGeom prst="rect">
            <a:avLst/>
          </a:prstGeom>
          <a:noFill/>
        </p:spPr>
        <p:txBody>
          <a:bodyPr wrap="none" rtlCol="0">
            <a:spAutoFit/>
          </a:bodyPr>
          <a:lstStyle/>
          <a:p>
            <a:r>
              <a:rPr lang="en-GB" sz="1200" dirty="0" smtClean="0">
                <a:solidFill>
                  <a:schemeClr val="tx1"/>
                </a:solidFill>
                <a:latin typeface="Arial" panose="020B0604020202020204" pitchFamily="34" charset="0"/>
                <a:cs typeface="Arial" panose="020B0604020202020204" pitchFamily="34" charset="0"/>
              </a:rPr>
              <a:t>MOIMS File Exchange</a:t>
            </a:r>
            <a:endParaRPr lang="en-GB" sz="1200" dirty="0">
              <a:solidFill>
                <a:schemeClr val="tx1"/>
              </a:solidFill>
              <a:latin typeface="Arial" panose="020B0604020202020204" pitchFamily="34" charset="0"/>
              <a:cs typeface="Arial" panose="020B0604020202020204" pitchFamily="34" charset="0"/>
            </a:endParaRPr>
          </a:p>
        </p:txBody>
      </p:sp>
      <p:sp>
        <p:nvSpPr>
          <p:cNvPr id="43" name="Oval 8"/>
          <p:cNvSpPr>
            <a:spLocks noChangeArrowheads="1"/>
          </p:cNvSpPr>
          <p:nvPr/>
        </p:nvSpPr>
        <p:spPr bwMode="auto">
          <a:xfrm>
            <a:off x="5570573" y="147937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7" name="Rectangle 46"/>
          <p:cNvSpPr/>
          <p:nvPr/>
        </p:nvSpPr>
        <p:spPr bwMode="auto">
          <a:xfrm>
            <a:off x="5520662" y="3861048"/>
            <a:ext cx="1584176" cy="300026"/>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49" name="Straight Connector 48"/>
          <p:cNvCxnSpPr>
            <a:stCxn id="43" idx="4"/>
            <a:endCxn id="51" idx="0"/>
          </p:cNvCxnSpPr>
          <p:nvPr/>
        </p:nvCxnSpPr>
        <p:spPr bwMode="auto">
          <a:xfrm>
            <a:off x="6312750" y="2132856"/>
            <a:ext cx="0" cy="538111"/>
          </a:xfrm>
          <a:prstGeom prst="line">
            <a:avLst/>
          </a:prstGeom>
          <a:noFill/>
          <a:ln w="19050"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Elbow Connector 49"/>
          <p:cNvCxnSpPr>
            <a:stCxn id="43" idx="2"/>
            <a:endCxn id="47" idx="1"/>
          </p:cNvCxnSpPr>
          <p:nvPr/>
        </p:nvCxnSpPr>
        <p:spPr bwMode="auto">
          <a:xfrm rot="10800000" flipV="1">
            <a:off x="5520663" y="1806117"/>
            <a:ext cx="49911" cy="2204944"/>
          </a:xfrm>
          <a:prstGeom prst="bentConnector3">
            <a:avLst>
              <a:gd name="adj1" fmla="val 558015"/>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1" name="Rectangle 50"/>
          <p:cNvSpPr/>
          <p:nvPr/>
        </p:nvSpPr>
        <p:spPr bwMode="auto">
          <a:xfrm>
            <a:off x="5520662" y="2670967"/>
            <a:ext cx="1584176" cy="30130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MOIMS File Format</a:t>
            </a:r>
          </a:p>
        </p:txBody>
      </p:sp>
      <p:cxnSp>
        <p:nvCxnSpPr>
          <p:cNvPr id="52" name="Straight Connector 51"/>
          <p:cNvCxnSpPr/>
          <p:nvPr/>
        </p:nvCxnSpPr>
        <p:spPr bwMode="auto">
          <a:xfrm>
            <a:off x="5292080"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45" name="Rectangle 44"/>
          <p:cNvSpPr/>
          <p:nvPr/>
        </p:nvSpPr>
        <p:spPr bwMode="auto">
          <a:xfrm>
            <a:off x="5520662" y="4161074"/>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TCP/IP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517662" y="4455103"/>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i="1" dirty="0" smtClean="0">
                <a:solidFill>
                  <a:schemeClr val="tx1"/>
                </a:solidFill>
                <a:latin typeface="Arial" panose="020B0604020202020204" pitchFamily="34" charset="0"/>
                <a:cs typeface="Arial" panose="020B0604020202020204" pitchFamily="34" charset="0"/>
              </a:rPr>
              <a:t>Network</a:t>
            </a:r>
            <a:endPar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1020440" y="3260301"/>
            <a:ext cx="790865"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0MQ</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4" name="Rectangle 53"/>
          <p:cNvSpPr/>
          <p:nvPr/>
        </p:nvSpPr>
        <p:spPr bwMode="auto">
          <a:xfrm>
            <a:off x="1020442" y="4161074"/>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TCP/IP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55" name="Straight Connector 54"/>
          <p:cNvCxnSpPr>
            <a:stCxn id="53" idx="2"/>
          </p:cNvCxnSpPr>
          <p:nvPr/>
        </p:nvCxnSpPr>
        <p:spPr bwMode="auto">
          <a:xfrm>
            <a:off x="1415873" y="3548333"/>
            <a:ext cx="0" cy="30637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Rectangle 55"/>
          <p:cNvSpPr/>
          <p:nvPr/>
        </p:nvSpPr>
        <p:spPr bwMode="auto">
          <a:xfrm>
            <a:off x="1812529" y="3260301"/>
            <a:ext cx="792088"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7" name="Rectangle 56"/>
          <p:cNvSpPr/>
          <p:nvPr/>
        </p:nvSpPr>
        <p:spPr bwMode="auto">
          <a:xfrm>
            <a:off x="1812529" y="3859076"/>
            <a:ext cx="792089"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58" name="Straight Connector 57"/>
          <p:cNvCxnSpPr>
            <a:stCxn id="56" idx="2"/>
            <a:endCxn id="57" idx="0"/>
          </p:cNvCxnSpPr>
          <p:nvPr/>
        </p:nvCxnSpPr>
        <p:spPr bwMode="auto">
          <a:xfrm>
            <a:off x="2208573" y="3548333"/>
            <a:ext cx="1" cy="31074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p:nvPr/>
        </p:nvCxnSpPr>
        <p:spPr bwMode="auto">
          <a:xfrm>
            <a:off x="1403648"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60" name="Straight Connector 59"/>
          <p:cNvCxnSpPr/>
          <p:nvPr/>
        </p:nvCxnSpPr>
        <p:spPr bwMode="auto">
          <a:xfrm>
            <a:off x="2195736" y="3753036"/>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61" name="Rectangle 60"/>
          <p:cNvSpPr/>
          <p:nvPr/>
        </p:nvSpPr>
        <p:spPr bwMode="auto">
          <a:xfrm>
            <a:off x="1020442" y="3854702"/>
            <a:ext cx="792089" cy="306371"/>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0MQ</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2" name="Rectangle 61"/>
          <p:cNvSpPr/>
          <p:nvPr/>
        </p:nvSpPr>
        <p:spPr bwMode="auto">
          <a:xfrm>
            <a:off x="1020442" y="4455103"/>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i="1" dirty="0" smtClean="0">
                <a:solidFill>
                  <a:schemeClr val="tx1"/>
                </a:solidFill>
                <a:latin typeface="Arial" panose="020B0604020202020204" pitchFamily="34" charset="0"/>
                <a:cs typeface="Arial" panose="020B0604020202020204" pitchFamily="34" charset="0"/>
              </a:rPr>
              <a:t>Network</a:t>
            </a:r>
            <a:endPar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3" name="Content Placeholder 64"/>
          <p:cNvSpPr txBox="1">
            <a:spLocks/>
          </p:cNvSpPr>
          <p:nvPr/>
        </p:nvSpPr>
        <p:spPr>
          <a:xfrm>
            <a:off x="179388" y="5337212"/>
            <a:ext cx="8856662" cy="1008112"/>
          </a:xfrm>
          <a:prstGeom prst="rect">
            <a:avLst/>
          </a:prstGeom>
        </p:spPr>
        <p:txBody>
          <a:bodyPr/>
          <a:lst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a:lstStyle>
          <a:p>
            <a:r>
              <a:rPr lang="en-GB" sz="1400" kern="0" dirty="0" smtClean="0"/>
              <a:t>Note that 0MQ and FTP are example protocols – others may be used if MAL binding exists</a:t>
            </a:r>
          </a:p>
          <a:p>
            <a:r>
              <a:rPr lang="en-GB" sz="1400" kern="0" dirty="0" smtClean="0"/>
              <a:t>MO Language Binding can differ between communicating User Applications</a:t>
            </a:r>
          </a:p>
          <a:p>
            <a:r>
              <a:rPr lang="en-GB" sz="1400" kern="0" dirty="0" smtClean="0"/>
              <a:t>For File Exchange, the transfer must be independently initiated at Communications Protocol level, either directly by the User Application or by a 3</a:t>
            </a:r>
            <a:r>
              <a:rPr lang="en-GB" sz="1400" kern="0" baseline="30000" dirty="0" smtClean="0"/>
              <a:t>rd</a:t>
            </a:r>
            <a:r>
              <a:rPr lang="en-GB" sz="1400" kern="0" dirty="0" smtClean="0"/>
              <a:t> party.</a:t>
            </a:r>
            <a:endParaRPr lang="en-GB" sz="1400" kern="0" dirty="0"/>
          </a:p>
        </p:txBody>
      </p:sp>
    </p:spTree>
    <p:extLst>
      <p:ext uri="{BB962C8B-B14F-4D97-AF65-F5344CB8AC3E}">
        <p14:creationId xmlns:p14="http://schemas.microsoft.com/office/powerpoint/2010/main" val="2956349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1"/>
          <p:cNvSpPr>
            <a:spLocks noChangeArrowheads="1"/>
          </p:cNvSpPr>
          <p:nvPr/>
        </p:nvSpPr>
        <p:spPr bwMode="auto">
          <a:xfrm>
            <a:off x="503548" y="1313020"/>
            <a:ext cx="2220441" cy="4276220"/>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User </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2" name="Title 1"/>
          <p:cNvSpPr>
            <a:spLocks noGrp="1"/>
          </p:cNvSpPr>
          <p:nvPr>
            <p:ph type="title"/>
          </p:nvPr>
        </p:nvSpPr>
        <p:spPr/>
        <p:txBody>
          <a:bodyPr/>
          <a:lstStyle/>
          <a:p>
            <a:r>
              <a:rPr lang="en-GB" dirty="0" smtClean="0"/>
              <a:t>MOIMS Over Terrestrial Link </a:t>
            </a:r>
            <a:r>
              <a:rPr lang="en-GB" sz="1600" dirty="0" smtClean="0"/>
              <a:t>(Deployment Example)</a:t>
            </a:r>
            <a:endParaRPr lang="en-GB" sz="2000" dirty="0"/>
          </a:p>
        </p:txBody>
      </p:sp>
      <p:sp>
        <p:nvSpPr>
          <p:cNvPr id="3" name="Footer Placeholder 2"/>
          <p:cNvSpPr>
            <a:spLocks noGrp="1"/>
          </p:cNvSpPr>
          <p:nvPr>
            <p:ph type="ftr" sz="quarter" idx="10"/>
          </p:nvPr>
        </p:nvSpPr>
        <p:spPr/>
        <p:txBody>
          <a:bodyPr/>
          <a:lstStyle/>
          <a:p>
            <a:r>
              <a:rPr lang="en-GB" altLang="en-US" dirty="0" smtClean="0"/>
              <a:t>MOIMS Protocol Viewpoint for SEA Reference Architecture</a:t>
            </a:r>
            <a:endParaRPr lang="en-GB" altLang="en-US" dirty="0"/>
          </a:p>
        </p:txBody>
      </p:sp>
      <p:sp>
        <p:nvSpPr>
          <p:cNvPr id="4" name="Date Placeholder 3"/>
          <p:cNvSpPr>
            <a:spLocks noGrp="1"/>
          </p:cNvSpPr>
          <p:nvPr>
            <p:ph type="dt" sz="half" idx="2"/>
          </p:nvPr>
        </p:nvSpPr>
        <p:spPr/>
        <p:txBody>
          <a:bodyPr/>
          <a:lstStyle/>
          <a:p>
            <a:fld id="{9BC4BB16-AD08-40C6-8905-1EF25BE06B6F}" type="datetime1">
              <a:rPr lang="en-GB" smtClean="0"/>
              <a:t>05/01/2017</a:t>
            </a:fld>
            <a:endParaRPr lang="en-GB" dirty="0"/>
          </a:p>
        </p:txBody>
      </p:sp>
      <p:sp>
        <p:nvSpPr>
          <p:cNvPr id="5" name="Oval 8"/>
          <p:cNvSpPr>
            <a:spLocks noChangeArrowheads="1"/>
          </p:cNvSpPr>
          <p:nvPr/>
        </p:nvSpPr>
        <p:spPr bwMode="auto">
          <a:xfrm>
            <a:off x="710311" y="1983434"/>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Application</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(Provider)</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Rectangle 5"/>
          <p:cNvSpPr/>
          <p:nvPr/>
        </p:nvSpPr>
        <p:spPr bwMode="auto">
          <a:xfrm>
            <a:off x="660400" y="2900261"/>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7" name="Straight Connector 6"/>
          <p:cNvCxnSpPr>
            <a:stCxn id="5" idx="4"/>
            <a:endCxn id="6" idx="0"/>
          </p:cNvCxnSpPr>
          <p:nvPr/>
        </p:nvCxnSpPr>
        <p:spPr bwMode="auto">
          <a:xfrm>
            <a:off x="1452488" y="2636912"/>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 name="Rectangle 8"/>
          <p:cNvSpPr/>
          <p:nvPr/>
        </p:nvSpPr>
        <p:spPr bwMode="auto">
          <a:xfrm>
            <a:off x="660400" y="347632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p:nvPr/>
        </p:nvSpPr>
        <p:spPr bwMode="auto">
          <a:xfrm>
            <a:off x="660400" y="3188293"/>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cxnSp>
        <p:nvCxnSpPr>
          <p:cNvPr id="16" name="Straight Connector 15"/>
          <p:cNvCxnSpPr/>
          <p:nvPr/>
        </p:nvCxnSpPr>
        <p:spPr bwMode="auto">
          <a:xfrm>
            <a:off x="1439660" y="2780928"/>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19" name="AutoShape 1"/>
          <p:cNvSpPr>
            <a:spLocks noChangeArrowheads="1"/>
          </p:cNvSpPr>
          <p:nvPr/>
        </p:nvSpPr>
        <p:spPr bwMode="auto">
          <a:xfrm>
            <a:off x="6420011" y="1320948"/>
            <a:ext cx="2220441" cy="4268292"/>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User </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70" name="Oval 8"/>
          <p:cNvSpPr>
            <a:spLocks noChangeArrowheads="1"/>
          </p:cNvSpPr>
          <p:nvPr/>
        </p:nvSpPr>
        <p:spPr bwMode="auto">
          <a:xfrm>
            <a:off x="6615066" y="1983434"/>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Application</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(Consumer)</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1" name="Rectangle 70"/>
          <p:cNvSpPr/>
          <p:nvPr/>
        </p:nvSpPr>
        <p:spPr bwMode="auto">
          <a:xfrm>
            <a:off x="6565155" y="2900261"/>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72" name="Straight Connector 71"/>
          <p:cNvCxnSpPr>
            <a:stCxn id="70" idx="4"/>
            <a:endCxn id="71" idx="0"/>
          </p:cNvCxnSpPr>
          <p:nvPr/>
        </p:nvCxnSpPr>
        <p:spPr bwMode="auto">
          <a:xfrm>
            <a:off x="7357243" y="2636912"/>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4" name="Rectangle 73"/>
          <p:cNvSpPr/>
          <p:nvPr/>
        </p:nvSpPr>
        <p:spPr bwMode="auto">
          <a:xfrm>
            <a:off x="6565155" y="347632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5" name="Rectangle 74"/>
          <p:cNvSpPr/>
          <p:nvPr/>
        </p:nvSpPr>
        <p:spPr bwMode="auto">
          <a:xfrm>
            <a:off x="6565155" y="3188293"/>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cxnSp>
        <p:nvCxnSpPr>
          <p:cNvPr id="81" name="Straight Connector 80"/>
          <p:cNvCxnSpPr/>
          <p:nvPr/>
        </p:nvCxnSpPr>
        <p:spPr bwMode="auto">
          <a:xfrm>
            <a:off x="7344415" y="2780928"/>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85" name="Straight Connector 84"/>
          <p:cNvCxnSpPr>
            <a:endCxn id="70" idx="2"/>
          </p:cNvCxnSpPr>
          <p:nvPr/>
        </p:nvCxnSpPr>
        <p:spPr bwMode="auto">
          <a:xfrm>
            <a:off x="2194665" y="2310173"/>
            <a:ext cx="4420401"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86" name="Oval 85"/>
          <p:cNvSpPr/>
          <p:nvPr/>
        </p:nvSpPr>
        <p:spPr>
          <a:xfrm>
            <a:off x="2122665" y="2238173"/>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7" name="Rectangle 86"/>
          <p:cNvSpPr/>
          <p:nvPr/>
        </p:nvSpPr>
        <p:spPr bwMode="auto">
          <a:xfrm>
            <a:off x="4319972" y="2222711"/>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89" name="Straight Connector 88"/>
          <p:cNvCxnSpPr>
            <a:endCxn id="75" idx="1"/>
          </p:cNvCxnSpPr>
          <p:nvPr/>
        </p:nvCxnSpPr>
        <p:spPr bwMode="auto">
          <a:xfrm>
            <a:off x="2244577" y="3332309"/>
            <a:ext cx="4320578"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1" name="Rectangle 90"/>
          <p:cNvSpPr/>
          <p:nvPr/>
        </p:nvSpPr>
        <p:spPr bwMode="auto">
          <a:xfrm>
            <a:off x="660400" y="3766570"/>
            <a:ext cx="784062"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3" name="Rectangle 92"/>
          <p:cNvSpPr/>
          <p:nvPr/>
        </p:nvSpPr>
        <p:spPr bwMode="auto">
          <a:xfrm>
            <a:off x="653599" y="4667343"/>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TCP/IP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94" name="Straight Connector 93"/>
          <p:cNvCxnSpPr>
            <a:stCxn id="91" idx="2"/>
          </p:cNvCxnSpPr>
          <p:nvPr/>
        </p:nvCxnSpPr>
        <p:spPr bwMode="auto">
          <a:xfrm flipH="1">
            <a:off x="1049031" y="4054602"/>
            <a:ext cx="3400" cy="30637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Rectangle 95"/>
          <p:cNvSpPr/>
          <p:nvPr/>
        </p:nvSpPr>
        <p:spPr bwMode="auto">
          <a:xfrm>
            <a:off x="1445686" y="3766570"/>
            <a:ext cx="792088"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a:solidFill>
                  <a:schemeClr val="tx1"/>
                </a:solidFill>
                <a:latin typeface="Arial" panose="020B0604020202020204" pitchFamily="34" charset="0"/>
                <a:cs typeface="Arial" panose="020B0604020202020204" pitchFamily="34" charset="0"/>
              </a:rPr>
              <a:t>0</a:t>
            </a:r>
            <a:r>
              <a:rPr lang="en-GB" sz="1100" b="0" dirty="0" smtClean="0">
                <a:solidFill>
                  <a:schemeClr val="tx1"/>
                </a:solidFill>
                <a:latin typeface="Arial" panose="020B0604020202020204" pitchFamily="34" charset="0"/>
                <a:cs typeface="Arial" panose="020B0604020202020204" pitchFamily="34" charset="0"/>
              </a:rPr>
              <a:t>MQ</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7" name="Rectangle 96"/>
          <p:cNvSpPr/>
          <p:nvPr/>
        </p:nvSpPr>
        <p:spPr bwMode="auto">
          <a:xfrm>
            <a:off x="1445686" y="4365345"/>
            <a:ext cx="792089"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0MQ</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99" name="Straight Connector 98"/>
          <p:cNvCxnSpPr>
            <a:stCxn id="96" idx="2"/>
            <a:endCxn id="97" idx="0"/>
          </p:cNvCxnSpPr>
          <p:nvPr/>
        </p:nvCxnSpPr>
        <p:spPr bwMode="auto">
          <a:xfrm>
            <a:off x="1841730" y="4054602"/>
            <a:ext cx="1" cy="31074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0" name="Straight Connector 99"/>
          <p:cNvCxnSpPr/>
          <p:nvPr/>
        </p:nvCxnSpPr>
        <p:spPr bwMode="auto">
          <a:xfrm>
            <a:off x="1036805" y="4259305"/>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102" name="Straight Connector 101"/>
          <p:cNvCxnSpPr/>
          <p:nvPr/>
        </p:nvCxnSpPr>
        <p:spPr bwMode="auto">
          <a:xfrm>
            <a:off x="1828893" y="4259305"/>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103" name="Rectangle 102"/>
          <p:cNvSpPr/>
          <p:nvPr/>
        </p:nvSpPr>
        <p:spPr bwMode="auto">
          <a:xfrm>
            <a:off x="653599" y="4365345"/>
            <a:ext cx="792089"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 name="Rectangle 104"/>
          <p:cNvSpPr/>
          <p:nvPr/>
        </p:nvSpPr>
        <p:spPr bwMode="auto">
          <a:xfrm>
            <a:off x="653599" y="4961372"/>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Network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6" name="Rectangle 105"/>
          <p:cNvSpPr/>
          <p:nvPr/>
        </p:nvSpPr>
        <p:spPr bwMode="auto">
          <a:xfrm>
            <a:off x="6571956" y="3766570"/>
            <a:ext cx="784062"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8" name="Rectangle 107"/>
          <p:cNvSpPr/>
          <p:nvPr/>
        </p:nvSpPr>
        <p:spPr bwMode="auto">
          <a:xfrm>
            <a:off x="6565155" y="4667343"/>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TCP/IP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09" name="Straight Connector 108"/>
          <p:cNvCxnSpPr>
            <a:stCxn id="106" idx="2"/>
          </p:cNvCxnSpPr>
          <p:nvPr/>
        </p:nvCxnSpPr>
        <p:spPr bwMode="auto">
          <a:xfrm flipH="1">
            <a:off x="6960587" y="4054602"/>
            <a:ext cx="3400" cy="30637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Rectangle 109"/>
          <p:cNvSpPr/>
          <p:nvPr/>
        </p:nvSpPr>
        <p:spPr bwMode="auto">
          <a:xfrm>
            <a:off x="7357242" y="3766570"/>
            <a:ext cx="792088"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1" name="Rectangle 110"/>
          <p:cNvSpPr/>
          <p:nvPr/>
        </p:nvSpPr>
        <p:spPr bwMode="auto">
          <a:xfrm>
            <a:off x="7357242" y="4365345"/>
            <a:ext cx="792089"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FTP</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12" name="Straight Connector 111"/>
          <p:cNvCxnSpPr>
            <a:stCxn id="110" idx="2"/>
            <a:endCxn id="111" idx="0"/>
          </p:cNvCxnSpPr>
          <p:nvPr/>
        </p:nvCxnSpPr>
        <p:spPr bwMode="auto">
          <a:xfrm>
            <a:off x="7753286" y="4054602"/>
            <a:ext cx="1" cy="31074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p:nvPr/>
        </p:nvCxnSpPr>
        <p:spPr bwMode="auto">
          <a:xfrm>
            <a:off x="6948361" y="4259305"/>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114" name="Straight Connector 113"/>
          <p:cNvCxnSpPr/>
          <p:nvPr/>
        </p:nvCxnSpPr>
        <p:spPr bwMode="auto">
          <a:xfrm>
            <a:off x="7740449" y="4259305"/>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115" name="Rectangle 114"/>
          <p:cNvSpPr/>
          <p:nvPr/>
        </p:nvSpPr>
        <p:spPr bwMode="auto">
          <a:xfrm>
            <a:off x="6565155" y="4365345"/>
            <a:ext cx="792089"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0MQ</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6565155" y="4961372"/>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Network</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17" name="Straight Connector 116"/>
          <p:cNvCxnSpPr>
            <a:stCxn id="93" idx="3"/>
            <a:endCxn id="108" idx="1"/>
          </p:cNvCxnSpPr>
          <p:nvPr/>
        </p:nvCxnSpPr>
        <p:spPr bwMode="auto">
          <a:xfrm>
            <a:off x="2237775" y="4811359"/>
            <a:ext cx="4327380"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a:stCxn id="105" idx="3"/>
            <a:endCxn id="116" idx="1"/>
          </p:cNvCxnSpPr>
          <p:nvPr/>
        </p:nvCxnSpPr>
        <p:spPr bwMode="auto">
          <a:xfrm>
            <a:off x="2237775" y="5105388"/>
            <a:ext cx="432738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AutoShape 6"/>
          <p:cNvSpPr>
            <a:spLocks noChangeArrowheads="1"/>
          </p:cNvSpPr>
          <p:nvPr/>
        </p:nvSpPr>
        <p:spPr bwMode="auto">
          <a:xfrm>
            <a:off x="3099659" y="5481228"/>
            <a:ext cx="1440160" cy="360040"/>
          </a:xfrm>
          <a:prstGeom prst="wedgeRoundRectCallout">
            <a:avLst>
              <a:gd name="adj1" fmla="val 49527"/>
              <a:gd name="adj2" fmla="val -15440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WAN, LAN or WLAN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1" name="Straight Connector 120"/>
          <p:cNvCxnSpPr>
            <a:stCxn id="97" idx="3"/>
            <a:endCxn id="115" idx="1"/>
          </p:cNvCxnSpPr>
          <p:nvPr/>
        </p:nvCxnSpPr>
        <p:spPr bwMode="auto">
          <a:xfrm>
            <a:off x="2237775" y="4516344"/>
            <a:ext cx="4327380"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Elbow Connector 47"/>
          <p:cNvCxnSpPr>
            <a:stCxn id="122" idx="0"/>
            <a:endCxn id="63" idx="0"/>
          </p:cNvCxnSpPr>
          <p:nvPr/>
        </p:nvCxnSpPr>
        <p:spPr bwMode="auto">
          <a:xfrm rot="16200000" flipH="1" flipV="1">
            <a:off x="4409544" y="1310921"/>
            <a:ext cx="876" cy="6120672"/>
          </a:xfrm>
          <a:prstGeom prst="bentConnector3">
            <a:avLst>
              <a:gd name="adj1" fmla="val -8137443"/>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3" name="Rectangle 62"/>
          <p:cNvSpPr/>
          <p:nvPr/>
        </p:nvSpPr>
        <p:spPr bwMode="auto">
          <a:xfrm>
            <a:off x="1259632" y="4371695"/>
            <a:ext cx="180028" cy="144648"/>
          </a:xfrm>
          <a:prstGeom prst="rect">
            <a:avLst/>
          </a:prstGeom>
          <a:solidFill>
            <a:srgbClr val="99CCFF"/>
          </a:solidFill>
          <a:ln w="9525" cap="flat" cmpd="sng" algn="ctr">
            <a:no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122" name="Rectangle 121"/>
          <p:cNvSpPr/>
          <p:nvPr/>
        </p:nvSpPr>
        <p:spPr bwMode="auto">
          <a:xfrm>
            <a:off x="7380304" y="4370819"/>
            <a:ext cx="180028" cy="144648"/>
          </a:xfrm>
          <a:prstGeom prst="rect">
            <a:avLst/>
          </a:prstGeom>
          <a:solidFill>
            <a:srgbClr val="99CCFF"/>
          </a:solidFill>
          <a:ln w="9525" cap="flat" cmpd="sng" algn="ctr">
            <a:no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Tree>
    <p:extLst>
      <p:ext uri="{BB962C8B-B14F-4D97-AF65-F5344CB8AC3E}">
        <p14:creationId xmlns:p14="http://schemas.microsoft.com/office/powerpoint/2010/main" val="184222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AutoShape 1"/>
          <p:cNvSpPr>
            <a:spLocks noChangeArrowheads="1"/>
          </p:cNvSpPr>
          <p:nvPr/>
        </p:nvSpPr>
        <p:spPr bwMode="auto">
          <a:xfrm>
            <a:off x="3456000" y="969919"/>
            <a:ext cx="2220441" cy="4276220"/>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MAL Bridge</a:t>
            </a:r>
            <a:endPar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endParaRPr>
          </a:p>
        </p:txBody>
      </p:sp>
      <p:sp>
        <p:nvSpPr>
          <p:cNvPr id="25" name="AutoShape 1"/>
          <p:cNvSpPr>
            <a:spLocks noChangeArrowheads="1"/>
          </p:cNvSpPr>
          <p:nvPr/>
        </p:nvSpPr>
        <p:spPr bwMode="auto">
          <a:xfrm>
            <a:off x="503548" y="944724"/>
            <a:ext cx="2220441" cy="4276220"/>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2" name="Title 1"/>
          <p:cNvSpPr>
            <a:spLocks noGrp="1"/>
          </p:cNvSpPr>
          <p:nvPr>
            <p:ph type="title"/>
          </p:nvPr>
        </p:nvSpPr>
        <p:spPr/>
        <p:txBody>
          <a:bodyPr/>
          <a:lstStyle/>
          <a:p>
            <a:r>
              <a:rPr lang="en-GB" dirty="0" smtClean="0"/>
              <a:t>MAL Bridging</a:t>
            </a:r>
            <a:endParaRPr lang="en-GB" sz="2000" dirty="0"/>
          </a:p>
        </p:txBody>
      </p:sp>
      <p:sp>
        <p:nvSpPr>
          <p:cNvPr id="3" name="Footer Placeholder 2"/>
          <p:cNvSpPr>
            <a:spLocks noGrp="1"/>
          </p:cNvSpPr>
          <p:nvPr>
            <p:ph type="ftr" sz="quarter" idx="10"/>
          </p:nvPr>
        </p:nvSpPr>
        <p:spPr/>
        <p:txBody>
          <a:bodyPr/>
          <a:lstStyle/>
          <a:p>
            <a:r>
              <a:rPr lang="en-GB" altLang="en-US" dirty="0" smtClean="0"/>
              <a:t>MOIMS Protocol Viewpoint for SEA Reference Architecture</a:t>
            </a:r>
            <a:endParaRPr lang="en-GB" altLang="en-US" dirty="0"/>
          </a:p>
        </p:txBody>
      </p:sp>
      <p:sp>
        <p:nvSpPr>
          <p:cNvPr id="4" name="Date Placeholder 3"/>
          <p:cNvSpPr>
            <a:spLocks noGrp="1"/>
          </p:cNvSpPr>
          <p:nvPr>
            <p:ph type="dt" sz="half" idx="2"/>
          </p:nvPr>
        </p:nvSpPr>
        <p:spPr/>
        <p:txBody>
          <a:bodyPr/>
          <a:lstStyle/>
          <a:p>
            <a:fld id="{9BC4BB16-AD08-40C6-8905-1EF25BE06B6F}" type="datetime1">
              <a:rPr lang="en-GB" smtClean="0"/>
              <a:t>05/01/2017</a:t>
            </a:fld>
            <a:endParaRPr lang="en-GB" dirty="0"/>
          </a:p>
        </p:txBody>
      </p:sp>
      <p:sp>
        <p:nvSpPr>
          <p:cNvPr id="5" name="Oval 8"/>
          <p:cNvSpPr>
            <a:spLocks noChangeArrowheads="1"/>
          </p:cNvSpPr>
          <p:nvPr/>
        </p:nvSpPr>
        <p:spPr bwMode="auto">
          <a:xfrm>
            <a:off x="710311" y="161513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Application</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(Provider)</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Rectangle 5"/>
          <p:cNvSpPr/>
          <p:nvPr/>
        </p:nvSpPr>
        <p:spPr bwMode="auto">
          <a:xfrm>
            <a:off x="660400" y="253196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7" name="Straight Connector 6"/>
          <p:cNvCxnSpPr>
            <a:stCxn id="5" idx="4"/>
            <a:endCxn id="6" idx="0"/>
          </p:cNvCxnSpPr>
          <p:nvPr/>
        </p:nvCxnSpPr>
        <p:spPr bwMode="auto">
          <a:xfrm>
            <a:off x="1452488" y="2268616"/>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 name="Rectangle 8"/>
          <p:cNvSpPr/>
          <p:nvPr/>
        </p:nvSpPr>
        <p:spPr bwMode="auto">
          <a:xfrm>
            <a:off x="660400" y="310802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p:nvPr/>
        </p:nvSpPr>
        <p:spPr bwMode="auto">
          <a:xfrm>
            <a:off x="660400" y="281999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cxnSp>
        <p:nvCxnSpPr>
          <p:cNvPr id="16" name="Straight Connector 15"/>
          <p:cNvCxnSpPr/>
          <p:nvPr/>
        </p:nvCxnSpPr>
        <p:spPr bwMode="auto">
          <a:xfrm>
            <a:off x="1439660" y="2412632"/>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sp>
        <p:nvSpPr>
          <p:cNvPr id="19" name="AutoShape 1"/>
          <p:cNvSpPr>
            <a:spLocks noChangeArrowheads="1"/>
          </p:cNvSpPr>
          <p:nvPr/>
        </p:nvSpPr>
        <p:spPr bwMode="auto">
          <a:xfrm>
            <a:off x="6420011" y="952652"/>
            <a:ext cx="2220441" cy="4268292"/>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a:t>
            </a: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70" name="Oval 8"/>
          <p:cNvSpPr>
            <a:spLocks noChangeArrowheads="1"/>
          </p:cNvSpPr>
          <p:nvPr/>
        </p:nvSpPr>
        <p:spPr bwMode="auto">
          <a:xfrm>
            <a:off x="6615066" y="1615138"/>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Application</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(Consumer)</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1" name="Rectangle 70"/>
          <p:cNvSpPr/>
          <p:nvPr/>
        </p:nvSpPr>
        <p:spPr bwMode="auto">
          <a:xfrm>
            <a:off x="6565155" y="2531965"/>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Language Binding</a:t>
            </a:r>
          </a:p>
        </p:txBody>
      </p:sp>
      <p:cxnSp>
        <p:nvCxnSpPr>
          <p:cNvPr id="72" name="Straight Connector 71"/>
          <p:cNvCxnSpPr>
            <a:stCxn id="70" idx="4"/>
            <a:endCxn id="71" idx="0"/>
          </p:cNvCxnSpPr>
          <p:nvPr/>
        </p:nvCxnSpPr>
        <p:spPr bwMode="auto">
          <a:xfrm>
            <a:off x="7357243" y="2268616"/>
            <a:ext cx="0" cy="26334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4" name="Rectangle 73"/>
          <p:cNvSpPr/>
          <p:nvPr/>
        </p:nvSpPr>
        <p:spPr bwMode="auto">
          <a:xfrm>
            <a:off x="6565155" y="3108029"/>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5" name="Rectangle 74"/>
          <p:cNvSpPr/>
          <p:nvPr/>
        </p:nvSpPr>
        <p:spPr bwMode="auto">
          <a:xfrm>
            <a:off x="6565155" y="2819997"/>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Service</a:t>
            </a:r>
          </a:p>
        </p:txBody>
      </p:sp>
      <p:cxnSp>
        <p:nvCxnSpPr>
          <p:cNvPr id="81" name="Straight Connector 80"/>
          <p:cNvCxnSpPr/>
          <p:nvPr/>
        </p:nvCxnSpPr>
        <p:spPr bwMode="auto">
          <a:xfrm>
            <a:off x="7344415" y="2412632"/>
            <a:ext cx="72000" cy="0"/>
          </a:xfrm>
          <a:prstGeom prst="line">
            <a:avLst/>
          </a:prstGeom>
          <a:noFill/>
          <a:ln w="28575" cmpd="sng">
            <a:solidFill>
              <a:schemeClr val="tx1"/>
            </a:solidFill>
            <a:round/>
            <a:headEnd/>
            <a:tailEnd/>
          </a:ln>
          <a:extLst>
            <a:ext uri="{909E8E84-426E-40DD-AFC4-6F175D3DCCD1}">
              <a14:hiddenFill xmlns:a14="http://schemas.microsoft.com/office/drawing/2010/main">
                <a:noFill/>
              </a14:hiddenFill>
            </a:ext>
          </a:extLst>
        </p:spPr>
      </p:cxnSp>
      <p:cxnSp>
        <p:nvCxnSpPr>
          <p:cNvPr id="85" name="Straight Connector 84"/>
          <p:cNvCxnSpPr>
            <a:endCxn id="70" idx="2"/>
          </p:cNvCxnSpPr>
          <p:nvPr/>
        </p:nvCxnSpPr>
        <p:spPr bwMode="auto">
          <a:xfrm>
            <a:off x="2194665" y="1941877"/>
            <a:ext cx="4420401"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86" name="Oval 85"/>
          <p:cNvSpPr/>
          <p:nvPr/>
        </p:nvSpPr>
        <p:spPr>
          <a:xfrm>
            <a:off x="2122665" y="1869877"/>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7" name="Rectangle 86"/>
          <p:cNvSpPr/>
          <p:nvPr/>
        </p:nvSpPr>
        <p:spPr bwMode="auto">
          <a:xfrm>
            <a:off x="4319972" y="1854415"/>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89" name="Straight Connector 88"/>
          <p:cNvCxnSpPr>
            <a:endCxn id="75" idx="1"/>
          </p:cNvCxnSpPr>
          <p:nvPr/>
        </p:nvCxnSpPr>
        <p:spPr bwMode="auto">
          <a:xfrm>
            <a:off x="2244577" y="2964013"/>
            <a:ext cx="4320578"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1" name="Rectangle 90"/>
          <p:cNvSpPr/>
          <p:nvPr/>
        </p:nvSpPr>
        <p:spPr bwMode="auto">
          <a:xfrm>
            <a:off x="660400" y="3398274"/>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MTA</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3" name="Rectangle 92"/>
          <p:cNvSpPr/>
          <p:nvPr/>
        </p:nvSpPr>
        <p:spPr bwMode="auto">
          <a:xfrm>
            <a:off x="660400" y="4299046"/>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Transport A</a:t>
            </a:r>
            <a:endParaRPr kumimoji="0" lang="en-GB" sz="11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94" name="Straight Connector 93"/>
          <p:cNvCxnSpPr>
            <a:stCxn id="91" idx="2"/>
            <a:endCxn id="103" idx="0"/>
          </p:cNvCxnSpPr>
          <p:nvPr/>
        </p:nvCxnSpPr>
        <p:spPr bwMode="auto">
          <a:xfrm>
            <a:off x="1452488" y="3686306"/>
            <a:ext cx="0" cy="31074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 name="Rectangle 102"/>
          <p:cNvSpPr/>
          <p:nvPr/>
        </p:nvSpPr>
        <p:spPr bwMode="auto">
          <a:xfrm>
            <a:off x="660400" y="3997048"/>
            <a:ext cx="1584176"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Messaging Tech A</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 name="Rectangle 104"/>
          <p:cNvSpPr/>
          <p:nvPr/>
        </p:nvSpPr>
        <p:spPr bwMode="auto">
          <a:xfrm>
            <a:off x="660400" y="4593075"/>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Network A</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6" name="Rectangle 105"/>
          <p:cNvSpPr/>
          <p:nvPr/>
        </p:nvSpPr>
        <p:spPr bwMode="auto">
          <a:xfrm>
            <a:off x="6571955" y="3398274"/>
            <a:ext cx="1577375"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a:t>
            </a:r>
            <a:r>
              <a:rPr lang="en-GB" sz="1100" b="0" dirty="0" smtClean="0">
                <a:solidFill>
                  <a:schemeClr val="tx1"/>
                </a:solidFill>
                <a:latin typeface="Arial" panose="020B0604020202020204" pitchFamily="34" charset="0"/>
                <a:cs typeface="Arial" panose="020B0604020202020204" pitchFamily="34" charset="0"/>
              </a:rPr>
              <a:t>MTB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8" name="Rectangle 107"/>
          <p:cNvSpPr/>
          <p:nvPr/>
        </p:nvSpPr>
        <p:spPr bwMode="auto">
          <a:xfrm>
            <a:off x="6571955" y="4299045"/>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Transport 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09" name="Straight Connector 108"/>
          <p:cNvCxnSpPr>
            <a:stCxn id="106" idx="2"/>
            <a:endCxn id="115" idx="0"/>
          </p:cNvCxnSpPr>
          <p:nvPr/>
        </p:nvCxnSpPr>
        <p:spPr bwMode="auto">
          <a:xfrm>
            <a:off x="7360643" y="3686306"/>
            <a:ext cx="3400" cy="31074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5" name="Rectangle 114"/>
          <p:cNvSpPr/>
          <p:nvPr/>
        </p:nvSpPr>
        <p:spPr bwMode="auto">
          <a:xfrm>
            <a:off x="6571955" y="3997047"/>
            <a:ext cx="1584176"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Messaging Tech</a:t>
            </a:r>
            <a:r>
              <a:rPr lang="en-GB" sz="1100" b="0" dirty="0" smtClean="0">
                <a:solidFill>
                  <a:schemeClr val="tx1"/>
                </a:solidFill>
                <a:latin typeface="Arial" panose="020B0604020202020204" pitchFamily="34" charset="0"/>
                <a:cs typeface="Arial" panose="020B0604020202020204" pitchFamily="34" charset="0"/>
              </a:rPr>
              <a:t> 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6571955" y="4593074"/>
            <a:ext cx="158417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Network 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5" name="Rectangle 64"/>
          <p:cNvSpPr/>
          <p:nvPr/>
        </p:nvSpPr>
        <p:spPr bwMode="auto">
          <a:xfrm>
            <a:off x="3612778" y="3110242"/>
            <a:ext cx="158417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67" name="Straight Connector 66"/>
          <p:cNvCxnSpPr>
            <a:stCxn id="9" idx="3"/>
            <a:endCxn id="65" idx="1"/>
          </p:cNvCxnSpPr>
          <p:nvPr/>
        </p:nvCxnSpPr>
        <p:spPr bwMode="auto">
          <a:xfrm>
            <a:off x="2244576" y="3252045"/>
            <a:ext cx="1368202" cy="2213"/>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65" idx="3"/>
            <a:endCxn id="74" idx="1"/>
          </p:cNvCxnSpPr>
          <p:nvPr/>
        </p:nvCxnSpPr>
        <p:spPr bwMode="auto">
          <a:xfrm flipV="1">
            <a:off x="5196954" y="3252045"/>
            <a:ext cx="1368201" cy="2213"/>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6" name="Rectangle 75"/>
          <p:cNvSpPr/>
          <p:nvPr/>
        </p:nvSpPr>
        <p:spPr bwMode="auto">
          <a:xfrm>
            <a:off x="3612778" y="3409605"/>
            <a:ext cx="697116"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MTA</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7" name="Rectangle 76"/>
          <p:cNvSpPr/>
          <p:nvPr/>
        </p:nvSpPr>
        <p:spPr bwMode="auto">
          <a:xfrm>
            <a:off x="4483903" y="3409605"/>
            <a:ext cx="707194" cy="288032"/>
          </a:xfrm>
          <a:prstGeom prst="rect">
            <a:avLst/>
          </a:prstGeom>
          <a:solidFill>
            <a:srgbClr val="FF99C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MAL MTB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3612778" y="4299046"/>
            <a:ext cx="69711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Trans A</a:t>
            </a:r>
            <a:endParaRPr kumimoji="0" lang="en-GB" sz="11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3612778" y="3997048"/>
            <a:ext cx="697116"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MTA</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612778" y="4593075"/>
            <a:ext cx="697116" cy="288032"/>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 A</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4499838" y="3997048"/>
            <a:ext cx="697116"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MTB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3" name="Rectangle 82"/>
          <p:cNvSpPr/>
          <p:nvPr/>
        </p:nvSpPr>
        <p:spPr bwMode="auto">
          <a:xfrm>
            <a:off x="4499838" y="4299046"/>
            <a:ext cx="697116"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Trans 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4" name="Rectangle 83"/>
          <p:cNvSpPr/>
          <p:nvPr/>
        </p:nvSpPr>
        <p:spPr bwMode="auto">
          <a:xfrm>
            <a:off x="4499838" y="4586091"/>
            <a:ext cx="697116" cy="301997"/>
          </a:xfrm>
          <a:prstGeom prst="rect">
            <a:avLst/>
          </a:prstGeom>
          <a:solidFill>
            <a:srgbClr val="99CCFF"/>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b="0" dirty="0" smtClean="0">
                <a:solidFill>
                  <a:schemeClr val="tx1"/>
                </a:solidFill>
                <a:latin typeface="Arial" panose="020B0604020202020204" pitchFamily="34" charset="0"/>
                <a:cs typeface="Arial" panose="020B0604020202020204" pitchFamily="34" charset="0"/>
              </a:rPr>
              <a:t>Net B</a:t>
            </a:r>
            <a:endPar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88" name="Straight Connector 87"/>
          <p:cNvCxnSpPr>
            <a:stCxn id="105" idx="3"/>
            <a:endCxn id="80" idx="1"/>
          </p:cNvCxnSpPr>
          <p:nvPr/>
        </p:nvCxnSpPr>
        <p:spPr bwMode="auto">
          <a:xfrm>
            <a:off x="2244576" y="4737091"/>
            <a:ext cx="1368202"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0" name="Straight Connector 89"/>
          <p:cNvCxnSpPr>
            <a:stCxn id="84" idx="3"/>
            <a:endCxn id="116" idx="1"/>
          </p:cNvCxnSpPr>
          <p:nvPr/>
        </p:nvCxnSpPr>
        <p:spPr bwMode="auto">
          <a:xfrm>
            <a:off x="5196954" y="4737090"/>
            <a:ext cx="1375001"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94"/>
          <p:cNvCxnSpPr>
            <a:stCxn id="76" idx="2"/>
            <a:endCxn id="79" idx="0"/>
          </p:cNvCxnSpPr>
          <p:nvPr/>
        </p:nvCxnSpPr>
        <p:spPr bwMode="auto">
          <a:xfrm>
            <a:off x="3961336" y="3697637"/>
            <a:ext cx="0" cy="29941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8" name="Straight Connector 97"/>
          <p:cNvCxnSpPr>
            <a:endCxn id="82" idx="0"/>
          </p:cNvCxnSpPr>
          <p:nvPr/>
        </p:nvCxnSpPr>
        <p:spPr bwMode="auto">
          <a:xfrm>
            <a:off x="4848396" y="3697637"/>
            <a:ext cx="0" cy="29941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1" name="Straight Connector 100"/>
          <p:cNvCxnSpPr>
            <a:stCxn id="103" idx="3"/>
            <a:endCxn id="79" idx="1"/>
          </p:cNvCxnSpPr>
          <p:nvPr/>
        </p:nvCxnSpPr>
        <p:spPr bwMode="auto">
          <a:xfrm>
            <a:off x="2244576" y="4148047"/>
            <a:ext cx="1368202"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4" name="Straight Connector 103"/>
          <p:cNvCxnSpPr>
            <a:stCxn id="82" idx="3"/>
            <a:endCxn id="115" idx="1"/>
          </p:cNvCxnSpPr>
          <p:nvPr/>
        </p:nvCxnSpPr>
        <p:spPr bwMode="auto">
          <a:xfrm flipV="1">
            <a:off x="5196954" y="4148046"/>
            <a:ext cx="1375001" cy="1"/>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7" name="Straight Connector 106"/>
          <p:cNvCxnSpPr>
            <a:stCxn id="93" idx="3"/>
            <a:endCxn id="78" idx="1"/>
          </p:cNvCxnSpPr>
          <p:nvPr/>
        </p:nvCxnSpPr>
        <p:spPr bwMode="auto">
          <a:xfrm>
            <a:off x="2244576" y="4443062"/>
            <a:ext cx="1368202" cy="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0" name="Straight Connector 119"/>
          <p:cNvCxnSpPr>
            <a:stCxn id="83" idx="3"/>
            <a:endCxn id="108" idx="1"/>
          </p:cNvCxnSpPr>
          <p:nvPr/>
        </p:nvCxnSpPr>
        <p:spPr bwMode="auto">
          <a:xfrm flipV="1">
            <a:off x="5196954" y="4443061"/>
            <a:ext cx="1375001" cy="6984"/>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Content Placeholder 64"/>
          <p:cNvSpPr txBox="1">
            <a:spLocks/>
          </p:cNvSpPr>
          <p:nvPr/>
        </p:nvSpPr>
        <p:spPr>
          <a:xfrm>
            <a:off x="179388" y="5337212"/>
            <a:ext cx="8856662" cy="1008112"/>
          </a:xfrm>
          <a:prstGeom prst="rect">
            <a:avLst/>
          </a:prstGeom>
        </p:spPr>
        <p:txBody>
          <a:bodyPr/>
          <a:lst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a:lstStyle>
          <a:p>
            <a:r>
              <a:rPr lang="en-GB" sz="1400" kern="0" dirty="0" smtClean="0"/>
              <a:t>MAL Bridge supports two technology bindings and translates between them</a:t>
            </a:r>
          </a:p>
          <a:p>
            <a:r>
              <a:rPr lang="en-GB" sz="1400" kern="0" dirty="0" smtClean="0"/>
              <a:t>Example above is for two Messaging Technologies (A and B)</a:t>
            </a:r>
          </a:p>
          <a:p>
            <a:r>
              <a:rPr lang="en-GB" sz="1400" kern="0" dirty="0" smtClean="0"/>
              <a:t>All MO Services defined in terms of MAL can be transferred across the same generic MAL Bridge</a:t>
            </a:r>
          </a:p>
          <a:p>
            <a:r>
              <a:rPr lang="en-GB" sz="1400" kern="0" dirty="0" smtClean="0"/>
              <a:t>Can be used to link different Communications contexts (Space-Ground or Ground-Ground)</a:t>
            </a:r>
          </a:p>
        </p:txBody>
      </p:sp>
    </p:spTree>
    <p:extLst>
      <p:ext uri="{BB962C8B-B14F-4D97-AF65-F5344CB8AC3E}">
        <p14:creationId xmlns:p14="http://schemas.microsoft.com/office/powerpoint/2010/main" val="1902162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a:t>RASDS</a:t>
            </a:r>
            <a:r>
              <a:rPr lang="en-GB" dirty="0"/>
              <a:t> Graphical Conventions</a:t>
            </a:r>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D737138C-DE62-4328-8290-300A3B84355A}" type="datetime1">
              <a:rPr lang="en-GB" smtClean="0"/>
              <a:t>05/01/2017</a:t>
            </a:fld>
            <a:endParaRPr lang="en-GB" dirty="0"/>
          </a:p>
        </p:txBody>
      </p:sp>
      <p:grpSp>
        <p:nvGrpSpPr>
          <p:cNvPr id="73" name="Group 72"/>
          <p:cNvGrpSpPr/>
          <p:nvPr/>
        </p:nvGrpSpPr>
        <p:grpSpPr>
          <a:xfrm>
            <a:off x="4290152" y="1124744"/>
            <a:ext cx="2133662" cy="1414487"/>
            <a:chOff x="4290152" y="1492250"/>
            <a:chExt cx="2133662" cy="1414487"/>
          </a:xfrm>
        </p:grpSpPr>
        <p:sp>
          <p:nvSpPr>
            <p:cNvPr id="74" name="Content Placeholder 2"/>
            <p:cNvSpPr txBox="1">
              <a:spLocks/>
            </p:cNvSpPr>
            <p:nvPr/>
          </p:nvSpPr>
          <p:spPr bwMode="auto">
            <a:xfrm>
              <a:off x="4290152"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Element</a:t>
              </a:r>
            </a:p>
          </p:txBody>
        </p:sp>
        <p:sp>
          <p:nvSpPr>
            <p:cNvPr id="75" name="Cube 74"/>
            <p:cNvSpPr>
              <a:spLocks noChangeArrowheads="1"/>
            </p:cNvSpPr>
            <p:nvPr/>
          </p:nvSpPr>
          <p:spPr bwMode="auto">
            <a:xfrm>
              <a:off x="4790054" y="1492250"/>
              <a:ext cx="1133475" cy="715963"/>
            </a:xfrm>
            <a:prstGeom prst="cube">
              <a:avLst>
                <a:gd name="adj" fmla="val 25000"/>
              </a:avLst>
            </a:prstGeom>
            <a:noFill/>
            <a:ln w="28575">
              <a:solidFill>
                <a:srgbClr val="3366FF"/>
              </a:solidFill>
              <a:prstDash val="dash"/>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sp>
        <p:nvSpPr>
          <p:cNvPr id="76" name="Oval 8"/>
          <p:cNvSpPr>
            <a:spLocks noChangeArrowheads="1"/>
          </p:cNvSpPr>
          <p:nvPr/>
        </p:nvSpPr>
        <p:spPr bwMode="auto">
          <a:xfrm>
            <a:off x="987439" y="3644090"/>
            <a:ext cx="1484354" cy="452454"/>
          </a:xfrm>
          <a:prstGeom prst="ellipse">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77" name="Content Placeholder 2"/>
          <p:cNvSpPr txBox="1">
            <a:spLocks/>
          </p:cNvSpPr>
          <p:nvPr/>
        </p:nvSpPr>
        <p:spPr bwMode="auto">
          <a:xfrm>
            <a:off x="5105400" y="4074458"/>
            <a:ext cx="2286066" cy="6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Communications Protocol</a:t>
            </a:r>
          </a:p>
        </p:txBody>
      </p:sp>
      <p:sp>
        <p:nvSpPr>
          <p:cNvPr id="78" name="Rectangle 77"/>
          <p:cNvSpPr>
            <a:spLocks noChangeArrowheads="1"/>
          </p:cNvSpPr>
          <p:nvPr/>
        </p:nvSpPr>
        <p:spPr bwMode="auto">
          <a:xfrm>
            <a:off x="5514817" y="3703630"/>
            <a:ext cx="1466850" cy="333375"/>
          </a:xfrm>
          <a:prstGeom prst="rect">
            <a:avLst/>
          </a:prstGeom>
          <a:noFill/>
          <a:ln w="19050">
            <a:solidFill>
              <a:schemeClr val="tx1"/>
            </a:solidFill>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nvGrpSpPr>
          <p:cNvPr id="79" name="Group 4"/>
          <p:cNvGrpSpPr>
            <a:grpSpLocks/>
          </p:cNvGrpSpPr>
          <p:nvPr/>
        </p:nvGrpSpPr>
        <p:grpSpPr bwMode="auto">
          <a:xfrm>
            <a:off x="2682142" y="1124745"/>
            <a:ext cx="1608185" cy="1020329"/>
            <a:chOff x="3651250" y="1492250"/>
            <a:chExt cx="1608138" cy="1020289"/>
          </a:xfrm>
        </p:grpSpPr>
        <p:sp>
          <p:nvSpPr>
            <p:cNvPr id="80" name="Can 79"/>
            <p:cNvSpPr/>
            <p:nvPr/>
          </p:nvSpPr>
          <p:spPr bwMode="auto">
            <a:xfrm>
              <a:off x="4152795" y="1492250"/>
              <a:ext cx="612757" cy="571478"/>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defRPr/>
              </a:pPr>
              <a:r>
                <a:rPr kumimoji="1" lang="en-US" sz="1200" dirty="0">
                  <a:solidFill>
                    <a:srgbClr val="000000"/>
                  </a:solidFill>
                  <a:ea typeface="ＭＳ Ｐゴシック" charset="-128"/>
                  <a:cs typeface="Arial"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Arial" pitchFamily="34" charset="0"/>
                </a:rPr>
                <a:t>Store</a:t>
              </a:r>
            </a:p>
          </p:txBody>
        </p:sp>
        <p:sp>
          <p:nvSpPr>
            <p:cNvPr id="81" name="Content Placeholder 2"/>
            <p:cNvSpPr txBox="1">
              <a:spLocks/>
            </p:cNvSpPr>
            <p:nvPr/>
          </p:nvSpPr>
          <p:spPr bwMode="auto">
            <a:xfrm>
              <a:off x="3651250" y="2119317"/>
              <a:ext cx="1608138" cy="39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defRPr/>
              </a:pPr>
              <a:r>
                <a:rPr lang="en-US" sz="2000" dirty="0">
                  <a:solidFill>
                    <a:srgbClr val="000000"/>
                  </a:solidFill>
                  <a:ea typeface="Osaka"/>
                  <a:cs typeface="Arial" pitchFamily="34" charset="0"/>
                </a:rPr>
                <a:t>Data Store</a:t>
              </a:r>
            </a:p>
          </p:txBody>
        </p:sp>
      </p:grpSp>
      <p:grpSp>
        <p:nvGrpSpPr>
          <p:cNvPr id="82" name="Group 3"/>
          <p:cNvGrpSpPr>
            <a:grpSpLocks/>
          </p:cNvGrpSpPr>
          <p:nvPr/>
        </p:nvGrpSpPr>
        <p:grpSpPr bwMode="auto">
          <a:xfrm>
            <a:off x="795345" y="4871382"/>
            <a:ext cx="2393634" cy="1541325"/>
            <a:chOff x="795338" y="5041900"/>
            <a:chExt cx="2393564" cy="1541265"/>
          </a:xfrm>
        </p:grpSpPr>
        <p:sp>
          <p:nvSpPr>
            <p:cNvPr id="83" name="Rectangle 12"/>
            <p:cNvSpPr>
              <a:spLocks noChangeArrowheads="1"/>
            </p:cNvSpPr>
            <p:nvPr/>
          </p:nvSpPr>
          <p:spPr bwMode="auto">
            <a:xfrm>
              <a:off x="795338" y="5041900"/>
              <a:ext cx="118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Color Keys:</a:t>
              </a:r>
            </a:p>
          </p:txBody>
        </p:sp>
        <p:grpSp>
          <p:nvGrpSpPr>
            <p:cNvPr id="84" name="Group 1"/>
            <p:cNvGrpSpPr>
              <a:grpSpLocks/>
            </p:cNvGrpSpPr>
            <p:nvPr/>
          </p:nvGrpSpPr>
          <p:grpSpPr bwMode="auto">
            <a:xfrm>
              <a:off x="909638" y="5362574"/>
              <a:ext cx="2279264" cy="1220591"/>
              <a:chOff x="1417726" y="5343525"/>
              <a:chExt cx="2281016" cy="1220590"/>
            </a:xfrm>
          </p:grpSpPr>
          <p:sp>
            <p:nvSpPr>
              <p:cNvPr id="85" name="Rectangle 84"/>
              <p:cNvSpPr>
                <a:spLocks noChangeArrowheads="1"/>
              </p:cNvSpPr>
              <p:nvPr/>
            </p:nvSpPr>
            <p:spPr bwMode="auto">
              <a:xfrm>
                <a:off x="1417716" y="5375125"/>
                <a:ext cx="222414" cy="222241"/>
              </a:xfrm>
              <a:prstGeom prst="rect">
                <a:avLst/>
              </a:prstGeom>
              <a:solidFill>
                <a:srgbClr val="CCFF66"/>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6" name="Rectangle 85"/>
              <p:cNvSpPr>
                <a:spLocks noChangeArrowheads="1"/>
              </p:cNvSpPr>
              <p:nvPr/>
            </p:nvSpPr>
            <p:spPr bwMode="auto">
              <a:xfrm>
                <a:off x="1417716" y="5678326"/>
                <a:ext cx="222414" cy="222241"/>
              </a:xfrm>
              <a:prstGeom prst="rect">
                <a:avLst/>
              </a:prstGeom>
              <a:solidFill>
                <a:srgbClr val="E0C62C"/>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7" name="Rectangle 86"/>
              <p:cNvSpPr>
                <a:spLocks noChangeArrowheads="1"/>
              </p:cNvSpPr>
              <p:nvPr/>
            </p:nvSpPr>
            <p:spPr bwMode="auto">
              <a:xfrm>
                <a:off x="1417716" y="5975176"/>
                <a:ext cx="222414" cy="222241"/>
              </a:xfrm>
              <a:prstGeom prst="rect">
                <a:avLst/>
              </a:prstGeom>
              <a:solidFill>
                <a:srgbClr val="4597A0"/>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8" name="Rectangle 16"/>
              <p:cNvSpPr>
                <a:spLocks noChangeArrowheads="1"/>
              </p:cNvSpPr>
              <p:nvPr/>
            </p:nvSpPr>
            <p:spPr bwMode="auto">
              <a:xfrm>
                <a:off x="1417726" y="6270625"/>
                <a:ext cx="222421" cy="222250"/>
              </a:xfrm>
              <a:prstGeom prst="rect">
                <a:avLst/>
              </a:prstGeom>
              <a:solidFill>
                <a:srgbClr val="D6ECEE"/>
              </a:solidFill>
              <a:ln w="9525">
                <a:solidFill>
                  <a:schemeClr val="tx1"/>
                </a:solidFill>
                <a:round/>
                <a:headEnd/>
                <a:tailEnd/>
              </a:ln>
            </p:spPr>
            <p:txBody>
              <a:bodyPr wrap="none" anchor="ctr"/>
              <a:lstStyle/>
              <a:p>
                <a:pP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89" name="Rectangle 22"/>
              <p:cNvSpPr>
                <a:spLocks noChangeArrowheads="1"/>
              </p:cNvSpPr>
              <p:nvPr/>
            </p:nvSpPr>
            <p:spPr bwMode="auto">
              <a:xfrm>
                <a:off x="1763713" y="5343525"/>
                <a:ext cx="10815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User Node</a:t>
                </a:r>
              </a:p>
            </p:txBody>
          </p:sp>
          <p:sp>
            <p:nvSpPr>
              <p:cNvPr id="90" name="Rectangle 23"/>
              <p:cNvSpPr>
                <a:spLocks noChangeArrowheads="1"/>
              </p:cNvSpPr>
              <p:nvPr/>
            </p:nvSpPr>
            <p:spPr bwMode="auto">
              <a:xfrm>
                <a:off x="1763713" y="5643563"/>
                <a:ext cx="18660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 Routing Node</a:t>
                </a:r>
              </a:p>
            </p:txBody>
          </p:sp>
          <p:sp>
            <p:nvSpPr>
              <p:cNvPr id="91" name="Rectangle 24"/>
              <p:cNvSpPr>
                <a:spLocks noChangeArrowheads="1"/>
              </p:cNvSpPr>
              <p:nvPr/>
            </p:nvSpPr>
            <p:spPr bwMode="auto">
              <a:xfrm>
                <a:off x="1763713" y="5943600"/>
                <a:ext cx="19350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 Routing Node</a:t>
                </a:r>
              </a:p>
            </p:txBody>
          </p:sp>
          <p:sp>
            <p:nvSpPr>
              <p:cNvPr id="92" name="Rectangle 25"/>
              <p:cNvSpPr>
                <a:spLocks noChangeArrowheads="1"/>
              </p:cNvSpPr>
              <p:nvPr/>
            </p:nvSpPr>
            <p:spPr bwMode="auto">
              <a:xfrm>
                <a:off x="1763713" y="6256338"/>
                <a:ext cx="1102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WAN Node</a:t>
                </a:r>
              </a:p>
            </p:txBody>
          </p:sp>
        </p:grpSp>
      </p:grpSp>
      <p:grpSp>
        <p:nvGrpSpPr>
          <p:cNvPr id="93" name="Group 2"/>
          <p:cNvGrpSpPr>
            <a:grpSpLocks/>
          </p:cNvGrpSpPr>
          <p:nvPr/>
        </p:nvGrpSpPr>
        <p:grpSpPr bwMode="auto">
          <a:xfrm>
            <a:off x="3375107" y="5174607"/>
            <a:ext cx="2524888" cy="1226987"/>
            <a:chOff x="3375025" y="5345113"/>
            <a:chExt cx="2524815" cy="1226939"/>
          </a:xfrm>
        </p:grpSpPr>
        <p:sp>
          <p:nvSpPr>
            <p:cNvPr id="94" name="Rectangle 17"/>
            <p:cNvSpPr>
              <a:spLocks noChangeArrowheads="1"/>
            </p:cNvSpPr>
            <p:nvPr/>
          </p:nvSpPr>
          <p:spPr bwMode="auto">
            <a:xfrm>
              <a:off x="3375025" y="5357812"/>
              <a:ext cx="223838" cy="222250"/>
            </a:xfrm>
            <a:prstGeom prst="rect">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5" name="Rectangle 18"/>
            <p:cNvSpPr>
              <a:spLocks noChangeArrowheads="1"/>
            </p:cNvSpPr>
            <p:nvPr/>
          </p:nvSpPr>
          <p:spPr bwMode="auto">
            <a:xfrm>
              <a:off x="3375025" y="5657850"/>
              <a:ext cx="223837" cy="222250"/>
            </a:xfrm>
            <a:prstGeom prst="rect">
              <a:avLst/>
            </a:prstGeom>
            <a:solidFill>
              <a:srgbClr val="FBDD30"/>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6" name="Rectangle 26"/>
            <p:cNvSpPr>
              <a:spLocks noChangeArrowheads="1"/>
            </p:cNvSpPr>
            <p:nvPr/>
          </p:nvSpPr>
          <p:spPr bwMode="auto">
            <a:xfrm>
              <a:off x="3727450" y="5345113"/>
              <a:ext cx="115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Application</a:t>
              </a:r>
            </a:p>
          </p:txBody>
        </p:sp>
        <p:sp>
          <p:nvSpPr>
            <p:cNvPr id="97" name="Rectangle 27"/>
            <p:cNvSpPr>
              <a:spLocks noChangeArrowheads="1"/>
            </p:cNvSpPr>
            <p:nvPr/>
          </p:nvSpPr>
          <p:spPr bwMode="auto">
            <a:xfrm>
              <a:off x="3727450" y="5645150"/>
              <a:ext cx="2031266"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Element Management</a:t>
              </a:r>
            </a:p>
          </p:txBody>
        </p:sp>
        <p:sp>
          <p:nvSpPr>
            <p:cNvPr id="98" name="Rectangle 31"/>
            <p:cNvSpPr>
              <a:spLocks noChangeArrowheads="1"/>
            </p:cNvSpPr>
            <p:nvPr/>
          </p:nvSpPr>
          <p:spPr bwMode="auto">
            <a:xfrm>
              <a:off x="3375025" y="5967413"/>
              <a:ext cx="223837" cy="222250"/>
            </a:xfrm>
            <a:prstGeom prst="rect">
              <a:avLst/>
            </a:prstGeom>
            <a:solidFill>
              <a:srgbClr val="FB7317"/>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9" name="Rectangle 32"/>
            <p:cNvSpPr>
              <a:spLocks noChangeArrowheads="1"/>
            </p:cNvSpPr>
            <p:nvPr/>
          </p:nvSpPr>
          <p:spPr bwMode="auto">
            <a:xfrm>
              <a:off x="3375025" y="6276975"/>
              <a:ext cx="222250" cy="222250"/>
            </a:xfrm>
            <a:prstGeom prst="rect">
              <a:avLst/>
            </a:prstGeom>
            <a:solidFill>
              <a:srgbClr val="3366FF"/>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0" name="Rectangle 33"/>
            <p:cNvSpPr>
              <a:spLocks noChangeArrowheads="1"/>
            </p:cNvSpPr>
            <p:nvPr/>
          </p:nvSpPr>
          <p:spPr bwMode="auto">
            <a:xfrm>
              <a:off x="3727450" y="5956300"/>
              <a:ext cx="2034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Management</a:t>
              </a:r>
            </a:p>
          </p:txBody>
        </p:sp>
        <p:sp>
          <p:nvSpPr>
            <p:cNvPr id="101" name="Rectangle 34"/>
            <p:cNvSpPr>
              <a:spLocks noChangeArrowheads="1"/>
            </p:cNvSpPr>
            <p:nvPr/>
          </p:nvSpPr>
          <p:spPr bwMode="auto">
            <a:xfrm>
              <a:off x="3727450" y="6264275"/>
              <a:ext cx="21723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Layer function</a:t>
              </a:r>
            </a:p>
          </p:txBody>
        </p:sp>
      </p:grpSp>
      <p:grpSp>
        <p:nvGrpSpPr>
          <p:cNvPr id="102" name="Group 1"/>
          <p:cNvGrpSpPr>
            <a:grpSpLocks/>
          </p:cNvGrpSpPr>
          <p:nvPr/>
        </p:nvGrpSpPr>
        <p:grpSpPr bwMode="auto">
          <a:xfrm>
            <a:off x="6293017" y="5190482"/>
            <a:ext cx="2298533" cy="1217461"/>
            <a:chOff x="6292850" y="5360988"/>
            <a:chExt cx="2298466" cy="1217414"/>
          </a:xfrm>
        </p:grpSpPr>
        <p:sp>
          <p:nvSpPr>
            <p:cNvPr id="103" name="Rectangle 102"/>
            <p:cNvSpPr/>
            <p:nvPr/>
          </p:nvSpPr>
          <p:spPr bwMode="auto">
            <a:xfrm>
              <a:off x="6292683" y="5367188"/>
              <a:ext cx="222244" cy="222241"/>
            </a:xfrm>
            <a:prstGeom prst="rect">
              <a:avLst/>
            </a:prstGeom>
            <a:solidFill>
              <a:schemeClr val="accent1">
                <a:lumMod val="75000"/>
              </a:schemeClr>
            </a:solidFill>
            <a:ln w="9525">
              <a:solidFill>
                <a:schemeClr val="tx1"/>
              </a:solidFill>
              <a:round/>
              <a:headEnd/>
              <a:tailEnd/>
            </a:ln>
          </p:spPr>
          <p:txBody>
            <a:bodyPr lIns="0" rIns="0"/>
            <a:lstStyle/>
            <a:p>
              <a:pPr algn="ctr" fontAlgn="base">
                <a:spcBef>
                  <a:spcPct val="0"/>
                </a:spcBef>
                <a:spcAft>
                  <a:spcPct val="0"/>
                </a:spcAft>
                <a:defRPr/>
              </a:pPr>
              <a:endParaRPr kumimoji="1" lang="en-US" sz="1600" dirty="0">
                <a:solidFill>
                  <a:srgbClr val="000000"/>
                </a:solidFill>
                <a:ea typeface="ＭＳ Ｐゴシック" charset="0"/>
                <a:cs typeface="Arial" pitchFamily="34" charset="0"/>
              </a:endParaRPr>
            </a:p>
          </p:txBody>
        </p:sp>
        <p:sp>
          <p:nvSpPr>
            <p:cNvPr id="104" name="Rectangle 20"/>
            <p:cNvSpPr>
              <a:spLocks noChangeArrowheads="1"/>
            </p:cNvSpPr>
            <p:nvPr/>
          </p:nvSpPr>
          <p:spPr bwMode="auto">
            <a:xfrm>
              <a:off x="6292850" y="5667375"/>
              <a:ext cx="222250" cy="222250"/>
            </a:xfrm>
            <a:prstGeom prst="rect">
              <a:avLst/>
            </a:prstGeom>
            <a:pattFill prst="pct70">
              <a:fgClr>
                <a:srgbClr val="3366FF"/>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5" name="Rectangle 21"/>
            <p:cNvSpPr>
              <a:spLocks noChangeArrowheads="1"/>
            </p:cNvSpPr>
            <p:nvPr/>
          </p:nvSpPr>
          <p:spPr bwMode="auto">
            <a:xfrm>
              <a:off x="6292850" y="5976938"/>
              <a:ext cx="222250" cy="222250"/>
            </a:xfrm>
            <a:prstGeom prst="rect">
              <a:avLst/>
            </a:prstGeom>
            <a:pattFill prst="pct25">
              <a:fgClr>
                <a:srgbClr val="72BFC5"/>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6" name="Rectangle 28"/>
            <p:cNvSpPr>
              <a:spLocks noChangeArrowheads="1"/>
            </p:cNvSpPr>
            <p:nvPr/>
          </p:nvSpPr>
          <p:spPr bwMode="auto">
            <a:xfrm>
              <a:off x="6678613" y="5360988"/>
              <a:ext cx="18325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Layer function</a:t>
              </a:r>
            </a:p>
          </p:txBody>
        </p:sp>
        <p:sp>
          <p:nvSpPr>
            <p:cNvPr id="107" name="Rectangle 29"/>
            <p:cNvSpPr>
              <a:spLocks noChangeArrowheads="1"/>
            </p:cNvSpPr>
            <p:nvPr/>
          </p:nvSpPr>
          <p:spPr bwMode="auto">
            <a:xfrm>
              <a:off x="6678613" y="5661025"/>
              <a:ext cx="16129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Routing function</a:t>
              </a:r>
            </a:p>
          </p:txBody>
        </p:sp>
        <p:sp>
          <p:nvSpPr>
            <p:cNvPr id="108" name="Rectangle 30"/>
            <p:cNvSpPr>
              <a:spLocks noChangeArrowheads="1"/>
            </p:cNvSpPr>
            <p:nvPr/>
          </p:nvSpPr>
          <p:spPr bwMode="auto">
            <a:xfrm>
              <a:off x="6678613" y="5969000"/>
              <a:ext cx="19127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Forwarding function</a:t>
              </a:r>
            </a:p>
          </p:txBody>
        </p:sp>
        <p:sp>
          <p:nvSpPr>
            <p:cNvPr id="109" name="Rectangle 108"/>
            <p:cNvSpPr/>
            <p:nvPr/>
          </p:nvSpPr>
          <p:spPr bwMode="auto">
            <a:xfrm>
              <a:off x="6292683" y="6286314"/>
              <a:ext cx="222244" cy="222241"/>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endParaRPr kumimoji="1" lang="en-US" sz="1200" dirty="0">
                <a:solidFill>
                  <a:srgbClr val="000000"/>
                </a:solidFill>
                <a:ea typeface="ＭＳ Ｐゴシック" charset="-128"/>
                <a:cs typeface="Arial" pitchFamily="34" charset="0"/>
              </a:endParaRPr>
            </a:p>
          </p:txBody>
        </p:sp>
        <p:sp>
          <p:nvSpPr>
            <p:cNvPr id="110" name="Rectangle 36"/>
            <p:cNvSpPr>
              <a:spLocks noChangeArrowheads="1"/>
            </p:cNvSpPr>
            <p:nvPr/>
          </p:nvSpPr>
          <p:spPr bwMode="auto">
            <a:xfrm>
              <a:off x="6678613" y="6270625"/>
              <a:ext cx="10807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Data Store</a:t>
              </a:r>
            </a:p>
          </p:txBody>
        </p:sp>
      </p:grpSp>
      <p:grpSp>
        <p:nvGrpSpPr>
          <p:cNvPr id="111" name="Group 110"/>
          <p:cNvGrpSpPr/>
          <p:nvPr/>
        </p:nvGrpSpPr>
        <p:grpSpPr>
          <a:xfrm>
            <a:off x="714375" y="1124744"/>
            <a:ext cx="2030413" cy="1317589"/>
            <a:chOff x="714375" y="1492250"/>
            <a:chExt cx="2030413" cy="1317589"/>
          </a:xfrm>
        </p:grpSpPr>
        <p:sp>
          <p:nvSpPr>
            <p:cNvPr id="112" name="Content Placeholder 2"/>
            <p:cNvSpPr txBox="1">
              <a:spLocks/>
            </p:cNvSpPr>
            <p:nvPr/>
          </p:nvSpPr>
          <p:spPr bwMode="auto">
            <a:xfrm>
              <a:off x="714375" y="2306602"/>
              <a:ext cx="2030413" cy="5032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Aft>
                  <a:spcPct val="0"/>
                </a:spcAft>
                <a:buFont typeface="Wingdings" pitchFamily="2" charset="2"/>
                <a:buNone/>
                <a:defRPr/>
              </a:pPr>
              <a:r>
                <a:rPr kumimoji="1" lang="en-US" sz="2000" dirty="0">
                  <a:solidFill>
                    <a:srgbClr val="000000"/>
                  </a:solidFill>
                  <a:latin typeface="Arial" pitchFamily="34" charset="0"/>
                  <a:ea typeface="Osaka"/>
                  <a:cs typeface="Arial" pitchFamily="34" charset="0"/>
                </a:rPr>
                <a:t>Physical Node</a:t>
              </a:r>
            </a:p>
          </p:txBody>
        </p:sp>
        <p:sp>
          <p:nvSpPr>
            <p:cNvPr id="113" name="Cube 6"/>
            <p:cNvSpPr>
              <a:spLocks noChangeArrowheads="1"/>
            </p:cNvSpPr>
            <p:nvPr/>
          </p:nvSpPr>
          <p:spPr bwMode="auto">
            <a:xfrm>
              <a:off x="1163655" y="1492250"/>
              <a:ext cx="1133508" cy="715991"/>
            </a:xfrm>
            <a:prstGeom prst="cube">
              <a:avLst>
                <a:gd name="adj" fmla="val 25000"/>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en-US" sz="2400" dirty="0">
                <a:solidFill>
                  <a:srgbClr val="000000"/>
                </a:solidFill>
                <a:ea typeface="ＭＳ Ｐゴシック" pitchFamily="34" charset="-128"/>
                <a:cs typeface="Arial" pitchFamily="34" charset="0"/>
              </a:endParaRPr>
            </a:p>
          </p:txBody>
        </p:sp>
      </p:grpSp>
      <p:sp>
        <p:nvSpPr>
          <p:cNvPr id="114" name="AutoShape 10"/>
          <p:cNvSpPr>
            <a:spLocks noChangeArrowheads="1"/>
          </p:cNvSpPr>
          <p:nvPr/>
        </p:nvSpPr>
        <p:spPr bwMode="auto">
          <a:xfrm rot="5400000" flipH="1">
            <a:off x="3679852" y="3110776"/>
            <a:ext cx="244355" cy="1519083"/>
          </a:xfrm>
          <a:prstGeom prst="can">
            <a:avLst>
              <a:gd name="adj" fmla="val 45228"/>
            </a:avLst>
          </a:prstGeom>
          <a:solidFill>
            <a:srgbClr val="FF99CC"/>
          </a:solidFill>
          <a:ln w="9525">
            <a:solidFill>
              <a:srgbClr val="000000"/>
            </a:solidFill>
            <a:round/>
            <a:headEnd/>
            <a:tailEnd/>
          </a:ln>
        </p:spPr>
        <p:txBody>
          <a:bodyP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15" name="Rectangle 114"/>
          <p:cNvSpPr/>
          <p:nvPr/>
        </p:nvSpPr>
        <p:spPr>
          <a:xfrm>
            <a:off x="2590800" y="4074458"/>
            <a:ext cx="2422458" cy="707886"/>
          </a:xfrm>
          <a:prstGeom prst="rect">
            <a:avLst/>
          </a:prstGeom>
        </p:spPr>
        <p:txBody>
          <a:bodyPr wrap="none">
            <a:spAutoFit/>
          </a:bodyPr>
          <a:lstStyle/>
          <a:p>
            <a:pPr algn="ctr" defTabSz="457200" fontAlgn="base">
              <a:spcBef>
                <a:spcPct val="20000"/>
              </a:spcBef>
              <a:spcAft>
                <a:spcPct val="0"/>
              </a:spcAft>
              <a:buFont typeface="Arial" pitchFamily="34" charset="0"/>
              <a:buNone/>
            </a:pPr>
            <a:r>
              <a:rPr kumimoji="1" lang="en-US" sz="2000" dirty="0">
                <a:solidFill>
                  <a:srgbClr val="000000"/>
                </a:solidFill>
                <a:latin typeface="Arial" pitchFamily="34" charset="0"/>
                <a:cs typeface="Arial" pitchFamily="34" charset="0"/>
              </a:rPr>
              <a:t>Physical, Logical, &amp;</a:t>
            </a:r>
            <a:br>
              <a:rPr kumimoji="1" lang="en-US" sz="2000" dirty="0">
                <a:solidFill>
                  <a:srgbClr val="000000"/>
                </a:solidFill>
                <a:latin typeface="Arial" pitchFamily="34" charset="0"/>
                <a:cs typeface="Arial" pitchFamily="34" charset="0"/>
              </a:rPr>
            </a:br>
            <a:r>
              <a:rPr kumimoji="1" lang="en-US" sz="2000" dirty="0">
                <a:solidFill>
                  <a:srgbClr val="000000"/>
                </a:solidFill>
                <a:latin typeface="Arial" pitchFamily="34" charset="0"/>
                <a:cs typeface="Arial" pitchFamily="34" charset="0"/>
              </a:rPr>
              <a:t>Service Connectors</a:t>
            </a:r>
          </a:p>
        </p:txBody>
      </p:sp>
      <p:grpSp>
        <p:nvGrpSpPr>
          <p:cNvPr id="116" name="Group 115"/>
          <p:cNvGrpSpPr/>
          <p:nvPr/>
        </p:nvGrpSpPr>
        <p:grpSpPr>
          <a:xfrm>
            <a:off x="863645" y="2891244"/>
            <a:ext cx="1856597" cy="519500"/>
            <a:chOff x="863645" y="3214300"/>
            <a:chExt cx="1856597" cy="519500"/>
          </a:xfrm>
        </p:grpSpPr>
        <p:cxnSp>
          <p:nvCxnSpPr>
            <p:cNvPr id="117" name="Straight Connector 116"/>
            <p:cNvCxnSpPr/>
            <p:nvPr/>
          </p:nvCxnSpPr>
          <p:spPr bwMode="auto">
            <a:xfrm>
              <a:off x="1032369" y="3214300"/>
              <a:ext cx="1519149" cy="0"/>
            </a:xfrm>
            <a:prstGeom prst="line">
              <a:avLst/>
            </a:prstGeom>
            <a:solidFill>
              <a:schemeClr val="accent1"/>
            </a:solidFill>
            <a:ln w="38100" cap="flat" cmpd="sng" algn="ctr">
              <a:solidFill>
                <a:srgbClr val="4F81BD"/>
              </a:solidFill>
              <a:prstDash val="solid"/>
              <a:round/>
              <a:headEnd type="none" w="med" len="med"/>
              <a:tailEnd type="none" w="med" len="med"/>
            </a:ln>
            <a:effectLst/>
          </p:spPr>
        </p:cxnSp>
        <p:sp>
          <p:nvSpPr>
            <p:cNvPr id="118" name="TextBox 117"/>
            <p:cNvSpPr txBox="1"/>
            <p:nvPr/>
          </p:nvSpPr>
          <p:spPr>
            <a:xfrm>
              <a:off x="863645" y="3272135"/>
              <a:ext cx="1856597" cy="461665"/>
            </a:xfrm>
            <a:prstGeom prst="rect">
              <a:avLst/>
            </a:prstGeom>
            <a:noFill/>
          </p:spPr>
          <p:txBody>
            <a:bodyPr wrap="none" rtlCol="0">
              <a:spAutoFit/>
            </a:bodyPr>
            <a:lstStyle/>
            <a:p>
              <a:pPr algn="ctr"/>
              <a:r>
                <a:rPr lang="en-US" sz="1200" b="1" dirty="0"/>
                <a:t>Physical or </a:t>
              </a:r>
            </a:p>
            <a:p>
              <a:pPr algn="ctr"/>
              <a:r>
                <a:rPr lang="en-US" sz="1200" b="1" dirty="0"/>
                <a:t>Functional Connection</a:t>
              </a:r>
            </a:p>
          </p:txBody>
        </p:sp>
      </p:grpSp>
      <p:grpSp>
        <p:nvGrpSpPr>
          <p:cNvPr id="119" name="Group 118"/>
          <p:cNvGrpSpPr/>
          <p:nvPr/>
        </p:nvGrpSpPr>
        <p:grpSpPr>
          <a:xfrm>
            <a:off x="3152233" y="2891244"/>
            <a:ext cx="1569660" cy="519500"/>
            <a:chOff x="3042488" y="3214300"/>
            <a:chExt cx="1569660" cy="519500"/>
          </a:xfrm>
        </p:grpSpPr>
        <p:cxnSp>
          <p:nvCxnSpPr>
            <p:cNvPr id="120" name="Straight Connector 119"/>
            <p:cNvCxnSpPr/>
            <p:nvPr/>
          </p:nvCxnSpPr>
          <p:spPr bwMode="auto">
            <a:xfrm>
              <a:off x="3067744" y="3214300"/>
              <a:ext cx="1519149" cy="0"/>
            </a:xfrm>
            <a:prstGeom prst="line">
              <a:avLst/>
            </a:prstGeom>
            <a:solidFill>
              <a:schemeClr val="accent1"/>
            </a:solidFill>
            <a:ln w="38100" cap="flat" cmpd="sng" algn="ctr">
              <a:solidFill>
                <a:srgbClr val="4F81BD"/>
              </a:solidFill>
              <a:prstDash val="dash"/>
              <a:round/>
              <a:headEnd type="none" w="med" len="med"/>
              <a:tailEnd type="none" w="med" len="med"/>
            </a:ln>
            <a:effectLst/>
          </p:spPr>
        </p:cxnSp>
        <p:sp>
          <p:nvSpPr>
            <p:cNvPr id="121" name="TextBox 120"/>
            <p:cNvSpPr txBox="1"/>
            <p:nvPr/>
          </p:nvSpPr>
          <p:spPr>
            <a:xfrm>
              <a:off x="3042488" y="3272135"/>
              <a:ext cx="1569660" cy="461665"/>
            </a:xfrm>
            <a:prstGeom prst="rect">
              <a:avLst/>
            </a:prstGeom>
            <a:noFill/>
          </p:spPr>
          <p:txBody>
            <a:bodyPr wrap="none" rtlCol="0">
              <a:spAutoFit/>
            </a:bodyPr>
            <a:lstStyle/>
            <a:p>
              <a:pPr algn="ctr"/>
              <a:r>
                <a:rPr lang="en-US" sz="1200" b="1" dirty="0"/>
                <a:t>Logical Link </a:t>
              </a:r>
            </a:p>
            <a:p>
              <a:pPr algn="ctr"/>
              <a:r>
                <a:rPr lang="en-US" sz="1200" b="1" dirty="0"/>
                <a:t>between Elements </a:t>
              </a:r>
            </a:p>
          </p:txBody>
        </p:sp>
      </p:grpSp>
      <p:grpSp>
        <p:nvGrpSpPr>
          <p:cNvPr id="122" name="Group 121"/>
          <p:cNvGrpSpPr/>
          <p:nvPr/>
        </p:nvGrpSpPr>
        <p:grpSpPr>
          <a:xfrm>
            <a:off x="6514606" y="1156494"/>
            <a:ext cx="2133662" cy="1382737"/>
            <a:chOff x="6514606" y="1524000"/>
            <a:chExt cx="2133662" cy="1382737"/>
          </a:xfrm>
        </p:grpSpPr>
        <p:sp>
          <p:nvSpPr>
            <p:cNvPr id="123" name="Content Placeholder 2"/>
            <p:cNvSpPr txBox="1">
              <a:spLocks/>
            </p:cNvSpPr>
            <p:nvPr/>
          </p:nvSpPr>
          <p:spPr bwMode="auto">
            <a:xfrm>
              <a:off x="6514606"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Domain</a:t>
              </a:r>
            </a:p>
          </p:txBody>
        </p:sp>
        <p:sp>
          <p:nvSpPr>
            <p:cNvPr id="124" name="Rounded Rectangle 123"/>
            <p:cNvSpPr/>
            <p:nvPr/>
          </p:nvSpPr>
          <p:spPr bwMode="auto">
            <a:xfrm>
              <a:off x="7014134" y="1524000"/>
              <a:ext cx="1134606" cy="627093"/>
            </a:xfrm>
            <a:prstGeom prst="roundRect">
              <a:avLst/>
            </a:prstGeom>
            <a:noFill/>
            <a:ln w="28575" cap="flat" cmpd="sng" algn="ctr">
              <a:solidFill>
                <a:srgbClr val="3366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pic>
        <p:nvPicPr>
          <p:cNvPr id="12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7633360" y="3654428"/>
            <a:ext cx="520700" cy="38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Content Placeholder 2"/>
          <p:cNvSpPr txBox="1">
            <a:spLocks/>
          </p:cNvSpPr>
          <p:nvPr/>
        </p:nvSpPr>
        <p:spPr bwMode="auto">
          <a:xfrm>
            <a:off x="7329220" y="4074458"/>
            <a:ext cx="1128980" cy="41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Router</a:t>
            </a:r>
          </a:p>
        </p:txBody>
      </p:sp>
      <p:sp>
        <p:nvSpPr>
          <p:cNvPr id="127" name="Rectangle 126"/>
          <p:cNvSpPr/>
          <p:nvPr/>
        </p:nvSpPr>
        <p:spPr>
          <a:xfrm>
            <a:off x="1044938" y="4074458"/>
            <a:ext cx="1369286" cy="707886"/>
          </a:xfrm>
          <a:prstGeom prst="rect">
            <a:avLst/>
          </a:prstGeom>
        </p:spPr>
        <p:txBody>
          <a:bodyPr wrap="none">
            <a:spAutoFit/>
          </a:bodyPr>
          <a:lstStyle/>
          <a:p>
            <a:pPr algn="ctr" defTabSz="457200" fontAlgn="base">
              <a:spcBef>
                <a:spcPct val="20000"/>
              </a:spcBef>
              <a:spcAft>
                <a:spcPct val="0"/>
              </a:spcAft>
            </a:pPr>
            <a:r>
              <a:rPr lang="en-US" sz="2000" dirty="0">
                <a:solidFill>
                  <a:srgbClr val="000000"/>
                </a:solidFill>
                <a:cs typeface="Arial" pitchFamily="34" charset="0"/>
              </a:rPr>
              <a:t>Functional</a:t>
            </a:r>
            <a:r>
              <a:rPr kumimoji="1" lang="en-US" sz="2000" dirty="0">
                <a:solidFill>
                  <a:srgbClr val="000000"/>
                </a:solidFill>
                <a:latin typeface="Arial" pitchFamily="34" charset="0"/>
                <a:cs typeface="Arial" pitchFamily="34" charset="0"/>
              </a:rPr>
              <a:t/>
            </a:r>
            <a:br>
              <a:rPr kumimoji="1" lang="en-US" sz="2000" dirty="0">
                <a:solidFill>
                  <a:srgbClr val="000000"/>
                </a:solidFill>
                <a:latin typeface="Arial" pitchFamily="34" charset="0"/>
                <a:cs typeface="Arial" pitchFamily="34" charset="0"/>
              </a:rPr>
            </a:br>
            <a:r>
              <a:rPr lang="en-US" sz="2000" dirty="0">
                <a:solidFill>
                  <a:srgbClr val="000000"/>
                </a:solidFill>
                <a:cs typeface="Arial" pitchFamily="34" charset="0"/>
              </a:rPr>
              <a:t>Element</a:t>
            </a:r>
          </a:p>
        </p:txBody>
      </p:sp>
      <p:grpSp>
        <p:nvGrpSpPr>
          <p:cNvPr id="128" name="Group 127"/>
          <p:cNvGrpSpPr/>
          <p:nvPr/>
        </p:nvGrpSpPr>
        <p:grpSpPr>
          <a:xfrm>
            <a:off x="5153884" y="2801144"/>
            <a:ext cx="1732269" cy="609600"/>
            <a:chOff x="4600400" y="3124200"/>
            <a:chExt cx="1732269" cy="609600"/>
          </a:xfrm>
        </p:grpSpPr>
        <p:grpSp>
          <p:nvGrpSpPr>
            <p:cNvPr id="129" name="Group 128"/>
            <p:cNvGrpSpPr/>
            <p:nvPr/>
          </p:nvGrpSpPr>
          <p:grpSpPr>
            <a:xfrm>
              <a:off x="5253328" y="3124200"/>
              <a:ext cx="426412" cy="180201"/>
              <a:chOff x="7759568" y="3124200"/>
              <a:chExt cx="426412" cy="180201"/>
            </a:xfrm>
          </p:grpSpPr>
          <p:sp>
            <p:nvSpPr>
              <p:cNvPr id="131" name="Line 8"/>
              <p:cNvSpPr>
                <a:spLocks noChangeAspect="1" noChangeShapeType="1"/>
              </p:cNvSpPr>
              <p:nvPr/>
            </p:nvSpPr>
            <p:spPr bwMode="auto">
              <a:xfrm>
                <a:off x="7759568" y="3238172"/>
                <a:ext cx="4264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32" name="Straight Connector 131"/>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0" name="TextBox 129"/>
            <p:cNvSpPr txBox="1"/>
            <p:nvPr/>
          </p:nvSpPr>
          <p:spPr>
            <a:xfrm>
              <a:off x="4600400" y="3272135"/>
              <a:ext cx="1732269" cy="461665"/>
            </a:xfrm>
            <a:prstGeom prst="rect">
              <a:avLst/>
            </a:prstGeom>
            <a:noFill/>
          </p:spPr>
          <p:txBody>
            <a:bodyPr wrap="none" rtlCol="0">
              <a:spAutoFit/>
            </a:bodyPr>
            <a:lstStyle/>
            <a:p>
              <a:pPr algn="ctr"/>
              <a:r>
                <a:rPr lang="en-US" sz="1200" b="1" dirty="0"/>
                <a:t>Link Layer User</a:t>
              </a:r>
            </a:p>
            <a:p>
              <a:pPr algn="ctr"/>
              <a:r>
                <a:rPr lang="en-US" sz="1200" b="1" dirty="0"/>
                <a:t>Service Access Point</a:t>
              </a:r>
            </a:p>
          </p:txBody>
        </p:sp>
      </p:grpSp>
      <p:grpSp>
        <p:nvGrpSpPr>
          <p:cNvPr id="133" name="Group 132"/>
          <p:cNvGrpSpPr/>
          <p:nvPr/>
        </p:nvGrpSpPr>
        <p:grpSpPr>
          <a:xfrm>
            <a:off x="7318144" y="2801144"/>
            <a:ext cx="1140056" cy="609600"/>
            <a:chOff x="6735445" y="3124200"/>
            <a:chExt cx="1140056" cy="609600"/>
          </a:xfrm>
        </p:grpSpPr>
        <p:grpSp>
          <p:nvGrpSpPr>
            <p:cNvPr id="134" name="Group 133"/>
            <p:cNvGrpSpPr/>
            <p:nvPr/>
          </p:nvGrpSpPr>
          <p:grpSpPr>
            <a:xfrm>
              <a:off x="7153073" y="3124200"/>
              <a:ext cx="304800" cy="180201"/>
              <a:chOff x="7848600" y="3124200"/>
              <a:chExt cx="304800" cy="180201"/>
            </a:xfrm>
          </p:grpSpPr>
          <p:cxnSp>
            <p:nvCxnSpPr>
              <p:cNvPr id="136" name="Straight Connector 135"/>
              <p:cNvCxnSpPr/>
              <p:nvPr/>
            </p:nvCxnSpPr>
            <p:spPr bwMode="auto">
              <a:xfrm>
                <a:off x="7848600" y="3238172"/>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7" name="Straight Connector 136"/>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8" name="Straight Connector 137"/>
              <p:cNvCxnSpPr/>
              <p:nvPr/>
            </p:nvCxnSpPr>
            <p:spPr bwMode="auto">
              <a:xfrm>
                <a:off x="7980045"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5" name="TextBox 134"/>
            <p:cNvSpPr txBox="1"/>
            <p:nvPr/>
          </p:nvSpPr>
          <p:spPr>
            <a:xfrm>
              <a:off x="6735445" y="3272135"/>
              <a:ext cx="1140056" cy="461665"/>
            </a:xfrm>
            <a:prstGeom prst="rect">
              <a:avLst/>
            </a:prstGeom>
            <a:noFill/>
          </p:spPr>
          <p:txBody>
            <a:bodyPr wrap="none" rtlCol="0">
              <a:spAutoFit/>
            </a:bodyPr>
            <a:lstStyle/>
            <a:p>
              <a:pPr algn="ctr"/>
              <a:r>
                <a:rPr lang="en-US" sz="1200" b="1" dirty="0"/>
                <a:t> Peering</a:t>
              </a:r>
            </a:p>
            <a:p>
              <a:pPr algn="ctr"/>
              <a:r>
                <a:rPr lang="en-US" sz="1200" b="1" dirty="0"/>
                <a:t>Arrangement</a:t>
              </a:r>
            </a:p>
          </p:txBody>
        </p:sp>
      </p:grpSp>
      <p:grpSp>
        <p:nvGrpSpPr>
          <p:cNvPr id="143" name="Group 142"/>
          <p:cNvGrpSpPr/>
          <p:nvPr/>
        </p:nvGrpSpPr>
        <p:grpSpPr>
          <a:xfrm>
            <a:off x="2590800" y="2415414"/>
            <a:ext cx="2531704" cy="533665"/>
            <a:chOff x="2590800" y="2415414"/>
            <a:chExt cx="2531704" cy="533665"/>
          </a:xfrm>
        </p:grpSpPr>
        <p:sp>
          <p:nvSpPr>
            <p:cNvPr id="139" name="Oval 138"/>
            <p:cNvSpPr/>
            <p:nvPr/>
          </p:nvSpPr>
          <p:spPr>
            <a:xfrm>
              <a:off x="4624638" y="28050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bwMode="auto">
            <a:xfrm>
              <a:off x="3785553" y="265280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DATA</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1" name="TextBox 140"/>
            <p:cNvSpPr txBox="1"/>
            <p:nvPr/>
          </p:nvSpPr>
          <p:spPr>
            <a:xfrm>
              <a:off x="4367169" y="2415414"/>
              <a:ext cx="755335" cy="461665"/>
            </a:xfrm>
            <a:prstGeom prst="rect">
              <a:avLst/>
            </a:prstGeom>
            <a:noFill/>
          </p:spPr>
          <p:txBody>
            <a:bodyPr wrap="none" rtlCol="0">
              <a:spAutoFit/>
            </a:bodyPr>
            <a:lstStyle/>
            <a:p>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Provider</a:t>
              </a:r>
            </a:p>
          </p:txBody>
        </p:sp>
        <p:sp>
          <p:nvSpPr>
            <p:cNvPr id="142" name="TextBox 141"/>
            <p:cNvSpPr txBox="1"/>
            <p:nvPr/>
          </p:nvSpPr>
          <p:spPr>
            <a:xfrm>
              <a:off x="2590800" y="2429579"/>
              <a:ext cx="891591" cy="461665"/>
            </a:xfrm>
            <a:prstGeom prst="rect">
              <a:avLst/>
            </a:prstGeom>
            <a:noFill/>
          </p:spPr>
          <p:txBody>
            <a:bodyPr wrap="none" rtlCol="0">
              <a:spAutoFit/>
            </a:bodyPr>
            <a:lstStyle/>
            <a:p>
              <a:pPr algn="r"/>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Consumer</a:t>
              </a:r>
            </a:p>
          </p:txBody>
        </p:sp>
      </p:grpSp>
      <p:sp>
        <p:nvSpPr>
          <p:cNvPr id="144" name="Rounded Rectangle 143"/>
          <p:cNvSpPr/>
          <p:nvPr/>
        </p:nvSpPr>
        <p:spPr bwMode="auto">
          <a:xfrm>
            <a:off x="3152233" y="4782344"/>
            <a:ext cx="5496035" cy="1619249"/>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rPr>
              <a:t>As all Functions</a:t>
            </a:r>
            <a:r>
              <a:rPr kumimoji="0" lang="en-GB" sz="1200" b="1" i="1" u="none" strike="noStrike" cap="none" normalizeH="0" dirty="0">
                <a:ln>
                  <a:noFill/>
                </a:ln>
                <a:solidFill>
                  <a:srgbClr val="FF0000"/>
                </a:solidFill>
                <a:effectLst/>
                <a:latin typeface="Arial" panose="020B0604020202020204" pitchFamily="34" charset="0"/>
                <a:cs typeface="Arial" panose="020B0604020202020204" pitchFamily="34" charset="0"/>
              </a:rPr>
              <a:t> are Application Layer – overload by Functional Group</a:t>
            </a:r>
            <a:endPar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57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p:cTn id="7" dur="500" fill="hold"/>
                                        <p:tgtEl>
                                          <p:spTgt spid="143"/>
                                        </p:tgtEl>
                                        <p:attrNameLst>
                                          <p:attrName>ppt_w</p:attrName>
                                        </p:attrNameLst>
                                      </p:cBhvr>
                                      <p:tavLst>
                                        <p:tav tm="0">
                                          <p:val>
                                            <p:fltVal val="0"/>
                                          </p:val>
                                        </p:tav>
                                        <p:tav tm="100000">
                                          <p:val>
                                            <p:strVal val="#ppt_w"/>
                                          </p:val>
                                        </p:tav>
                                      </p:tavLst>
                                    </p:anim>
                                    <p:anim calcmode="lin" valueType="num">
                                      <p:cBhvr>
                                        <p:cTn id="8" dur="500" fill="hold"/>
                                        <p:tgtEl>
                                          <p:spTgt spid="143"/>
                                        </p:tgtEl>
                                        <p:attrNameLst>
                                          <p:attrName>ppt_h</p:attrName>
                                        </p:attrNameLst>
                                      </p:cBhvr>
                                      <p:tavLst>
                                        <p:tav tm="0">
                                          <p:val>
                                            <p:fltVal val="0"/>
                                          </p:val>
                                        </p:tav>
                                        <p:tav tm="100000">
                                          <p:val>
                                            <p:strVal val="#ppt_h"/>
                                          </p:val>
                                        </p:tav>
                                      </p:tavLst>
                                    </p:anim>
                                    <p:animEffect transition="in" filter="fade">
                                      <p:cBhvr>
                                        <p:cTn id="9" dur="500"/>
                                        <p:tgtEl>
                                          <p:spTgt spid="1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
                                        </p:tgtEl>
                                        <p:attrNameLst>
                                          <p:attrName>style.visibility</p:attrName>
                                        </p:attrNameLst>
                                      </p:cBhvr>
                                      <p:to>
                                        <p:strVal val="visible"/>
                                      </p:to>
                                    </p:set>
                                    <p:anim calcmode="lin" valueType="num">
                                      <p:cBhvr>
                                        <p:cTn id="14" dur="500" fill="hold"/>
                                        <p:tgtEl>
                                          <p:spTgt spid="144"/>
                                        </p:tgtEl>
                                        <p:attrNameLst>
                                          <p:attrName>ppt_w</p:attrName>
                                        </p:attrNameLst>
                                      </p:cBhvr>
                                      <p:tavLst>
                                        <p:tav tm="0">
                                          <p:val>
                                            <p:fltVal val="0"/>
                                          </p:val>
                                        </p:tav>
                                        <p:tav tm="100000">
                                          <p:val>
                                            <p:strVal val="#ppt_w"/>
                                          </p:val>
                                        </p:tav>
                                      </p:tavLst>
                                    </p:anim>
                                    <p:anim calcmode="lin" valueType="num">
                                      <p:cBhvr>
                                        <p:cTn id="15" dur="500" fill="hold"/>
                                        <p:tgtEl>
                                          <p:spTgt spid="144"/>
                                        </p:tgtEl>
                                        <p:attrNameLst>
                                          <p:attrName>ppt_h</p:attrName>
                                        </p:attrNameLst>
                                      </p:cBhvr>
                                      <p:tavLst>
                                        <p:tav tm="0">
                                          <p:val>
                                            <p:fltVal val="0"/>
                                          </p:val>
                                        </p:tav>
                                        <p:tav tm="100000">
                                          <p:val>
                                            <p:strVal val="#ppt_h"/>
                                          </p:val>
                                        </p:tav>
                                      </p:tavLst>
                                    </p:anim>
                                    <p:animEffect transition="in" filter="fade">
                                      <p:cBhvr>
                                        <p:cTn id="1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 Diagram</a:t>
            </a:r>
            <a:endParaRPr lang="en-GB" dirty="0"/>
          </a:p>
        </p:txBody>
      </p:sp>
      <p:sp>
        <p:nvSpPr>
          <p:cNvPr id="3" name="Footer Placeholder 2"/>
          <p:cNvSpPr>
            <a:spLocks noGrp="1"/>
          </p:cNvSpPr>
          <p:nvPr>
            <p:ph type="ftr" sz="quarter" idx="10"/>
          </p:nvPr>
        </p:nvSpPr>
        <p:spPr/>
        <p:txBody>
          <a:bodyPr/>
          <a:lstStyle/>
          <a:p>
            <a:r>
              <a:rPr lang="en-GB" altLang="en-US" smtClean="0"/>
              <a:t>MOIMS Protocol Viewpoint for SEA Reference Architecture</a:t>
            </a:r>
            <a:endParaRPr lang="en-GB" altLang="en-US" dirty="0"/>
          </a:p>
        </p:txBody>
      </p:sp>
      <p:sp>
        <p:nvSpPr>
          <p:cNvPr id="4" name="Date Placeholder 3"/>
          <p:cNvSpPr>
            <a:spLocks noGrp="1"/>
          </p:cNvSpPr>
          <p:nvPr>
            <p:ph type="dt" sz="half" idx="2"/>
          </p:nvPr>
        </p:nvSpPr>
        <p:spPr/>
        <p:txBody>
          <a:bodyPr/>
          <a:lstStyle/>
          <a:p>
            <a:fld id="{64E5C754-8F3F-43C1-ABB1-8A6313F10048}" type="datetime1">
              <a:rPr lang="en-GB" smtClean="0"/>
              <a:t>05/01/2017</a:t>
            </a:fld>
            <a:endParaRPr lang="en-GB" dirty="0"/>
          </a:p>
        </p:txBody>
      </p:sp>
      <p:pic>
        <p:nvPicPr>
          <p:cNvPr id="5" name="Content Placeholder 8" descr="Screen Shot 2015-07-09 at 11.54.35 AM.png"/>
          <p:cNvPicPr>
            <a:picLocks noChangeAspect="1"/>
          </p:cNvPicPr>
          <p:nvPr/>
        </p:nvPicPr>
        <p:blipFill>
          <a:blip r:embed="rId2">
            <a:extLst>
              <a:ext uri="{28A0092B-C50C-407E-A947-70E740481C1C}">
                <a14:useLocalDpi xmlns:a14="http://schemas.microsoft.com/office/drawing/2010/main" val="0"/>
              </a:ext>
            </a:extLst>
          </a:blip>
          <a:srcRect l="-6075" r="-6075"/>
          <a:stretch>
            <a:fillRect/>
          </a:stretch>
        </p:blipFill>
        <p:spPr>
          <a:xfrm>
            <a:off x="-468560" y="910241"/>
            <a:ext cx="9948128" cy="5471087"/>
          </a:xfrm>
          <a:prstGeom prst="rect">
            <a:avLst/>
          </a:prstGeom>
        </p:spPr>
      </p:pic>
      <p:sp>
        <p:nvSpPr>
          <p:cNvPr id="6" name="Oval 5"/>
          <p:cNvSpPr/>
          <p:nvPr/>
        </p:nvSpPr>
        <p:spPr bwMode="auto">
          <a:xfrm>
            <a:off x="5364088" y="1988840"/>
            <a:ext cx="1440160" cy="1152128"/>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7" name="Line Callout 1 6"/>
          <p:cNvSpPr/>
          <p:nvPr/>
        </p:nvSpPr>
        <p:spPr bwMode="auto">
          <a:xfrm>
            <a:off x="7308304" y="1785470"/>
            <a:ext cx="1224136" cy="563410"/>
          </a:xfrm>
          <a:prstGeom prst="borderCallout1">
            <a:avLst>
              <a:gd name="adj1" fmla="val 18750"/>
              <a:gd name="adj2" fmla="val -8333"/>
              <a:gd name="adj3" fmla="val 62827"/>
              <a:gd name="adj4" fmla="val -58034"/>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a:t>
            </a:r>
            <a:r>
              <a:rPr kumimoji="0" lang="en-GB"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Servce</a:t>
            </a: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Messages may be carried in</a:t>
            </a:r>
            <a:r>
              <a:rPr kumimoji="0" lang="en-GB" sz="800" b="0" i="0" u="none" strike="noStrike" cap="none" normalizeH="0" dirty="0">
                <a:ln>
                  <a:noFill/>
                </a:ln>
                <a:solidFill>
                  <a:schemeClr val="tx1"/>
                </a:solidFill>
                <a:effectLst/>
                <a:latin typeface="Arial" panose="020B0604020202020204" pitchFamily="34" charset="0"/>
                <a:cs typeface="Arial" panose="020B0604020202020204" pitchFamily="34" charset="0"/>
              </a:rPr>
              <a:t> files over </a:t>
            </a:r>
            <a:r>
              <a:rPr kumimoji="0" lang="en-GB" sz="800" b="0" i="0" u="none" strike="noStrike" cap="none" normalizeH="0" dirty="0" err="1">
                <a:ln>
                  <a:noFill/>
                </a:ln>
                <a:solidFill>
                  <a:schemeClr val="tx1"/>
                </a:solidFill>
                <a:effectLst/>
                <a:latin typeface="Arial" panose="020B0604020202020204" pitchFamily="34" charset="0"/>
                <a:cs typeface="Arial" panose="020B0604020202020204" pitchFamily="34" charset="0"/>
              </a:rPr>
              <a:t>CFDP</a:t>
            </a:r>
            <a:r>
              <a:rPr kumimoji="0" lang="en-GB" sz="800" b="0" i="0" u="none" strike="noStrike" cap="none" normalizeH="0" dirty="0">
                <a:ln>
                  <a:noFill/>
                </a:ln>
                <a:solidFill>
                  <a:schemeClr val="tx1"/>
                </a:solidFill>
                <a:effectLst/>
                <a:latin typeface="Arial" panose="020B0604020202020204" pitchFamily="34" charset="0"/>
                <a:cs typeface="Arial" panose="020B0604020202020204" pitchFamily="34" charset="0"/>
              </a:rPr>
              <a:t>.</a:t>
            </a:r>
            <a:endPar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Oval 7"/>
          <p:cNvSpPr>
            <a:spLocks/>
          </p:cNvSpPr>
          <p:nvPr/>
        </p:nvSpPr>
        <p:spPr bwMode="auto">
          <a:xfrm>
            <a:off x="253439" y="2420888"/>
            <a:ext cx="1582257" cy="2088232"/>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9" name="Line Callout 1 8"/>
          <p:cNvSpPr/>
          <p:nvPr/>
        </p:nvSpPr>
        <p:spPr bwMode="auto">
          <a:xfrm>
            <a:off x="2555776" y="1968010"/>
            <a:ext cx="1224136" cy="563410"/>
          </a:xfrm>
          <a:prstGeom prst="borderCallout1">
            <a:avLst>
              <a:gd name="adj1" fmla="val 18750"/>
              <a:gd name="adj2" fmla="val -8333"/>
              <a:gd name="adj3" fmla="val 139517"/>
              <a:gd name="adj4" fmla="val -75272"/>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Ground-Ground may be mapped over terrestrial</a:t>
            </a:r>
            <a:r>
              <a:rPr kumimoji="0" lang="en-GB" sz="800" b="0" i="0" u="none" strike="noStrike" cap="none" normalizeH="0" dirty="0">
                <a:ln>
                  <a:noFill/>
                </a:ln>
                <a:solidFill>
                  <a:schemeClr val="tx1"/>
                </a:solidFill>
                <a:effectLst/>
                <a:latin typeface="Arial" panose="020B0604020202020204" pitchFamily="34" charset="0"/>
                <a:cs typeface="Arial" panose="020B0604020202020204" pitchFamily="34" charset="0"/>
              </a:rPr>
              <a:t> protocols such as 0MQ/TCP or FTP</a:t>
            </a:r>
            <a:endPar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Oval 9"/>
          <p:cNvSpPr>
            <a:spLocks/>
          </p:cNvSpPr>
          <p:nvPr/>
        </p:nvSpPr>
        <p:spPr bwMode="auto">
          <a:xfrm>
            <a:off x="755576" y="3475895"/>
            <a:ext cx="2016224" cy="1584176"/>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11" name="Line Callout 1 10"/>
          <p:cNvSpPr/>
          <p:nvPr/>
        </p:nvSpPr>
        <p:spPr bwMode="auto">
          <a:xfrm>
            <a:off x="2555776" y="2636912"/>
            <a:ext cx="1224136" cy="563410"/>
          </a:xfrm>
          <a:prstGeom prst="borderCallout1">
            <a:avLst>
              <a:gd name="adj1" fmla="val 18750"/>
              <a:gd name="adj2" fmla="val -8333"/>
              <a:gd name="adj3" fmla="val 155568"/>
              <a:gd name="adj4" fmla="val -35871"/>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SLE</a:t>
            </a: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may be used to extend space link.  This is transparent to application level.</a:t>
            </a:r>
          </a:p>
        </p:txBody>
      </p:sp>
      <p:sp>
        <p:nvSpPr>
          <p:cNvPr id="12" name="Folded Corner 11"/>
          <p:cNvSpPr/>
          <p:nvPr/>
        </p:nvSpPr>
        <p:spPr bwMode="auto">
          <a:xfrm rot="20642816">
            <a:off x="6538832" y="5107241"/>
            <a:ext cx="2137504" cy="1198404"/>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Need to generate </a:t>
            </a:r>
            <a:r>
              <a:rPr kumimoji="0" lang="en-GB" sz="105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RASDS</a:t>
            </a:r>
            <a:r>
              <a:rPr kumimoji="0" lang="en-GB" sz="105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Protocol Stack</a:t>
            </a:r>
            <a:r>
              <a:rPr kumimoji="0" lang="en-GB" sz="1050" b="0" i="0" u="none" strike="noStrike" cap="none" normalizeH="0" dirty="0">
                <a:ln>
                  <a:noFill/>
                </a:ln>
                <a:solidFill>
                  <a:schemeClr val="tx1"/>
                </a:solidFill>
                <a:effectLst/>
                <a:latin typeface="Arial" panose="020B0604020202020204" pitchFamily="34" charset="0"/>
                <a:cs typeface="Arial" panose="020B0604020202020204" pitchFamily="34" charset="0"/>
              </a:rPr>
              <a:t> representation of this.</a:t>
            </a:r>
            <a:endParaRPr lang="en-GB" sz="105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00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SCCS Context </a:t>
            </a:r>
            <a:endParaRPr lang="en-GB" dirty="0"/>
          </a:p>
        </p:txBody>
      </p:sp>
      <p:sp>
        <p:nvSpPr>
          <p:cNvPr id="12" name="Content Placeholder 11"/>
          <p:cNvSpPr>
            <a:spLocks noGrp="1"/>
          </p:cNvSpPr>
          <p:nvPr>
            <p:ph idx="1"/>
          </p:nvPr>
        </p:nvSpPr>
        <p:spPr>
          <a:xfrm>
            <a:off x="179388" y="2996952"/>
            <a:ext cx="8856662" cy="3240336"/>
          </a:xfrm>
        </p:spPr>
        <p:txBody>
          <a:bodyPr/>
          <a:lstStyle/>
          <a:p>
            <a:r>
              <a:rPr lang="en-GB" dirty="0" smtClean="0"/>
              <a:t>Space Communications Cross Support (SCCS) Architecture</a:t>
            </a:r>
          </a:p>
          <a:p>
            <a:r>
              <a:rPr lang="en-GB" dirty="0" smtClean="0"/>
              <a:t>Describes Communications Architecture for two primary cases:</a:t>
            </a:r>
          </a:p>
          <a:p>
            <a:pPr lvl="1"/>
            <a:r>
              <a:rPr lang="en-GB" dirty="0"/>
              <a:t>ABA: </a:t>
            </a:r>
            <a:r>
              <a:rPr lang="en-GB" dirty="0" smtClean="0"/>
              <a:t>a </a:t>
            </a:r>
            <a:r>
              <a:rPr lang="en-GB" dirty="0"/>
              <a:t>‘single-hop’ space communications configuration that involves only a single </a:t>
            </a:r>
            <a:r>
              <a:rPr lang="en-GB" dirty="0" smtClean="0"/>
              <a:t>direct to/from </a:t>
            </a:r>
            <a:r>
              <a:rPr lang="en-GB" dirty="0"/>
              <a:t>Earth space link. Term derives from the notion of an Agency ‘A’ using the </a:t>
            </a:r>
            <a:r>
              <a:rPr lang="en-GB" dirty="0" smtClean="0"/>
              <a:t>ground station </a:t>
            </a:r>
            <a:r>
              <a:rPr lang="en-GB" dirty="0"/>
              <a:t>of an Agency ‘B’ to communicate between its MOC and its spacecraft, hence ABA</a:t>
            </a:r>
            <a:r>
              <a:rPr lang="en-GB" dirty="0" smtClean="0"/>
              <a:t>.</a:t>
            </a:r>
          </a:p>
          <a:p>
            <a:pPr lvl="1"/>
            <a:r>
              <a:rPr lang="en-GB" dirty="0"/>
              <a:t>SSI: A loose confederation of independent </a:t>
            </a:r>
            <a:r>
              <a:rPr lang="en-GB" dirty="0" smtClean="0"/>
              <a:t>space communications </a:t>
            </a:r>
            <a:r>
              <a:rPr lang="en-GB" dirty="0"/>
              <a:t>networks that all share a single Network-Layer protocol that allows them </a:t>
            </a:r>
            <a:r>
              <a:rPr lang="en-GB" dirty="0" smtClean="0"/>
              <a:t>to interoperate </a:t>
            </a:r>
            <a:r>
              <a:rPr lang="en-GB" dirty="0"/>
              <a:t>and exchange Network-Layer PDUs, each often owned and administered by </a:t>
            </a:r>
            <a:r>
              <a:rPr lang="en-GB" dirty="0" smtClean="0"/>
              <a:t>a different </a:t>
            </a:r>
            <a:r>
              <a:rPr lang="en-GB" dirty="0"/>
              <a:t>space agency.</a:t>
            </a:r>
          </a:p>
        </p:txBody>
      </p:sp>
      <p:sp>
        <p:nvSpPr>
          <p:cNvPr id="3" name="Footer Placeholder 2"/>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4" name="Date Placeholder 3"/>
          <p:cNvSpPr>
            <a:spLocks noGrp="1"/>
          </p:cNvSpPr>
          <p:nvPr>
            <p:ph type="dt" sz="half" idx="2"/>
          </p:nvPr>
        </p:nvSpPr>
        <p:spPr/>
        <p:txBody>
          <a:bodyPr/>
          <a:lstStyle/>
          <a:p>
            <a:fld id="{5EFA7AC1-6BF9-464F-8384-6F6339A84997}" type="datetime1">
              <a:rPr lang="en-GB" smtClean="0"/>
              <a:t>05/01/2017</a:t>
            </a:fld>
            <a:endParaRPr lang="en-GB" dirty="0"/>
          </a:p>
        </p:txBody>
      </p:sp>
      <p:sp>
        <p:nvSpPr>
          <p:cNvPr id="5" name="Line 8"/>
          <p:cNvSpPr>
            <a:spLocks noChangeAspect="1" noChangeShapeType="1"/>
          </p:cNvSpPr>
          <p:nvPr/>
        </p:nvSpPr>
        <p:spPr bwMode="auto">
          <a:xfrm>
            <a:off x="2992438" y="1924097"/>
            <a:ext cx="3028950"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6" name="Cloud"/>
          <p:cNvSpPr>
            <a:spLocks noChangeAspect="1" noEditPoints="1" noChangeArrowheads="1"/>
          </p:cNvSpPr>
          <p:nvPr/>
        </p:nvSpPr>
        <p:spPr bwMode="auto">
          <a:xfrm>
            <a:off x="3690938" y="1268760"/>
            <a:ext cx="1633537" cy="1316038"/>
          </a:xfrm>
          <a:custGeom>
            <a:avLst/>
            <a:gdLst>
              <a:gd name="T0" fmla="*/ 5067 w 21600"/>
              <a:gd name="T1" fmla="*/ 658019 h 21600"/>
              <a:gd name="T2" fmla="*/ 816769 w 21600"/>
              <a:gd name="T3" fmla="*/ 1314637 h 21600"/>
              <a:gd name="T4" fmla="*/ 1632176 w 21600"/>
              <a:gd name="T5" fmla="*/ 658019 h 21600"/>
              <a:gd name="T6" fmla="*/ 816769 w 21600"/>
              <a:gd name="T7" fmla="*/ 752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12E343"/>
          </a:solidFill>
          <a:ln w="9525">
            <a:solidFill>
              <a:srgbClr val="000000"/>
            </a:solidFill>
            <a:miter lim="800000"/>
            <a:headEnd/>
            <a:tailEnd/>
          </a:ln>
          <a:effectLst>
            <a:outerShdw blurRad="63500" dist="107763" dir="2700000" algn="ctr" rotWithShape="0">
              <a:srgbClr val="000000">
                <a:alpha val="74997"/>
              </a:srgbClr>
            </a:outerShdw>
          </a:effectLst>
        </p:spPr>
        <p:txBody>
          <a:bodyPr/>
          <a:lstStyle/>
          <a:p>
            <a:pPr defTabSz="457200" fontAlgn="base">
              <a:spcBef>
                <a:spcPct val="0"/>
              </a:spcBef>
              <a:spcAft>
                <a:spcPct val="0"/>
              </a:spcAft>
              <a:defRPr/>
            </a:pPr>
            <a:endParaRPr kumimoji="1" lang="en-US" dirty="0">
              <a:solidFill>
                <a:srgbClr val="000000"/>
              </a:solidFill>
              <a:ea typeface="ＭＳ Ｐゴシック" pitchFamily="34" charset="-128"/>
              <a:cs typeface="Arial" pitchFamily="34" charset="0"/>
            </a:endParaRPr>
          </a:p>
        </p:txBody>
      </p:sp>
      <p:sp>
        <p:nvSpPr>
          <p:cNvPr id="7" name="Text Box 10"/>
          <p:cNvSpPr txBox="1">
            <a:spLocks noChangeAspect="1" noChangeArrowheads="1"/>
          </p:cNvSpPr>
          <p:nvPr/>
        </p:nvSpPr>
        <p:spPr bwMode="auto">
          <a:xfrm>
            <a:off x="3175000" y="1726048"/>
            <a:ext cx="242374" cy="3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600" b="1" dirty="0">
                <a:solidFill>
                  <a:srgbClr val="000099"/>
                </a:solidFill>
                <a:cs typeface="Arial" pitchFamily="34" charset="0"/>
              </a:rPr>
              <a:t>I</a:t>
            </a:r>
          </a:p>
        </p:txBody>
      </p:sp>
      <p:sp>
        <p:nvSpPr>
          <p:cNvPr id="8" name="Text Box 11"/>
          <p:cNvSpPr txBox="1">
            <a:spLocks noChangeAspect="1" noChangeArrowheads="1"/>
          </p:cNvSpPr>
          <p:nvPr/>
        </p:nvSpPr>
        <p:spPr bwMode="auto">
          <a:xfrm>
            <a:off x="5575300" y="1727636"/>
            <a:ext cx="242374" cy="3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600" b="1" dirty="0">
                <a:solidFill>
                  <a:srgbClr val="000099"/>
                </a:solidFill>
                <a:cs typeface="Arial" pitchFamily="34" charset="0"/>
              </a:rPr>
              <a:t>I</a:t>
            </a:r>
          </a:p>
        </p:txBody>
      </p:sp>
      <p:sp>
        <p:nvSpPr>
          <p:cNvPr id="9" name="AutoShape 12"/>
          <p:cNvSpPr>
            <a:spLocks noChangeAspect="1" noChangeArrowheads="1"/>
          </p:cNvSpPr>
          <p:nvPr/>
        </p:nvSpPr>
        <p:spPr bwMode="auto">
          <a:xfrm>
            <a:off x="2160588" y="1621185"/>
            <a:ext cx="906462" cy="603250"/>
          </a:xfrm>
          <a:prstGeom prst="roundRect">
            <a:avLst>
              <a:gd name="adj" fmla="val 16667"/>
            </a:avLst>
          </a:prstGeom>
          <a:solidFill>
            <a:srgbClr val="FFFF99"/>
          </a:solidFill>
          <a:ln w="9525">
            <a:solidFill>
              <a:srgbClr val="000099"/>
            </a:solidFill>
            <a:round/>
            <a:headEnd/>
            <a:tailEnd/>
          </a:ln>
        </p:spPr>
        <p:txBody>
          <a:bodyPr wrap="none" anchor="ctr"/>
          <a:lstStyle/>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User</a:t>
            </a:r>
          </a:p>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Applications</a:t>
            </a:r>
          </a:p>
        </p:txBody>
      </p:sp>
      <p:sp>
        <p:nvSpPr>
          <p:cNvPr id="10" name="AutoShape 13"/>
          <p:cNvSpPr>
            <a:spLocks noChangeAspect="1" noChangeArrowheads="1"/>
          </p:cNvSpPr>
          <p:nvPr/>
        </p:nvSpPr>
        <p:spPr bwMode="auto">
          <a:xfrm>
            <a:off x="5995988" y="1614835"/>
            <a:ext cx="906462" cy="603250"/>
          </a:xfrm>
          <a:prstGeom prst="roundRect">
            <a:avLst>
              <a:gd name="adj" fmla="val 16667"/>
            </a:avLst>
          </a:prstGeom>
          <a:solidFill>
            <a:srgbClr val="FFFF99"/>
          </a:solidFill>
          <a:ln w="9525">
            <a:solidFill>
              <a:srgbClr val="000099"/>
            </a:solidFill>
            <a:round/>
            <a:headEnd/>
            <a:tailEnd/>
          </a:ln>
        </p:spPr>
        <p:txBody>
          <a:bodyPr wrap="none" anchor="ctr"/>
          <a:lstStyle/>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User</a:t>
            </a:r>
          </a:p>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Applications</a:t>
            </a:r>
          </a:p>
        </p:txBody>
      </p:sp>
      <p:sp>
        <p:nvSpPr>
          <p:cNvPr id="11" name="Rectangle 10"/>
          <p:cNvSpPr/>
          <p:nvPr/>
        </p:nvSpPr>
        <p:spPr bwMode="auto">
          <a:xfrm>
            <a:off x="3770313" y="1478310"/>
            <a:ext cx="1433512" cy="830263"/>
          </a:xfrm>
          <a:prstGeom prst="rect">
            <a:avLst/>
          </a:prstGeom>
        </p:spPr>
        <p:txBody>
          <a:bodyPr wrap="none">
            <a:spAutoFit/>
          </a:bodyPr>
          <a:lstStyle/>
          <a:p>
            <a:pPr algn="ctr" defTabSz="457200" fontAlgn="base">
              <a:spcBef>
                <a:spcPct val="0"/>
              </a:spcBef>
              <a:spcAft>
                <a:spcPct val="0"/>
              </a:spcAft>
              <a:defRPr/>
            </a:pPr>
            <a:r>
              <a:rPr kumimoji="1" lang="en-US" sz="2400" b="1" dirty="0">
                <a:solidFill>
                  <a:srgbClr val="FFFFFF"/>
                </a:solidFill>
                <a:effectLst>
                  <a:outerShdw blurRad="38100" dist="38100" dir="2700000" algn="tl">
                    <a:srgbClr val="C0C0C0"/>
                  </a:outerShdw>
                </a:effectLst>
                <a:ea typeface="ＭＳ Ｐゴシック" pitchFamily="34" charset="-128"/>
                <a:cs typeface="Arial" pitchFamily="34" charset="0"/>
              </a:rPr>
              <a:t>SCCS</a:t>
            </a:r>
          </a:p>
          <a:p>
            <a:pPr algn="ctr" defTabSz="457200" fontAlgn="base">
              <a:spcBef>
                <a:spcPct val="0"/>
              </a:spcBef>
              <a:spcAft>
                <a:spcPct val="0"/>
              </a:spcAft>
              <a:defRPr/>
            </a:pPr>
            <a:r>
              <a:rPr kumimoji="1" lang="en-US" sz="2400" b="1" dirty="0">
                <a:solidFill>
                  <a:srgbClr val="FFFFFF"/>
                </a:solidFill>
                <a:effectLst>
                  <a:outerShdw blurRad="38100" dist="38100" dir="2700000" algn="tl">
                    <a:srgbClr val="C0C0C0"/>
                  </a:outerShdw>
                </a:effectLst>
                <a:ea typeface="ＭＳ Ｐゴシック" pitchFamily="34" charset="-128"/>
                <a:cs typeface="Arial" pitchFamily="34" charset="0"/>
              </a:rPr>
              <a:t>ABA/SSI</a:t>
            </a:r>
          </a:p>
        </p:txBody>
      </p:sp>
    </p:spTree>
    <p:extLst>
      <p:ext uri="{BB962C8B-B14F-4D97-AF65-F5344CB8AC3E}">
        <p14:creationId xmlns:p14="http://schemas.microsoft.com/office/powerpoint/2010/main" val="104044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SCCS Basic ABA Configuration</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588C193D-43F6-42DD-A411-B6E8C59850C1}" type="datetime1">
              <a:rPr lang="en-GB" smtClean="0"/>
              <a:t>05/01/2017</a:t>
            </a:fld>
            <a:endParaRPr lang="en-GB" dirty="0"/>
          </a:p>
        </p:txBody>
      </p:sp>
      <p:grpSp>
        <p:nvGrpSpPr>
          <p:cNvPr id="7" name="Group 1"/>
          <p:cNvGrpSpPr>
            <a:grpSpLocks/>
          </p:cNvGrpSpPr>
          <p:nvPr/>
        </p:nvGrpSpPr>
        <p:grpSpPr bwMode="auto">
          <a:xfrm>
            <a:off x="2196958" y="2630902"/>
            <a:ext cx="4660900" cy="1046162"/>
            <a:chOff x="1892300" y="4567238"/>
            <a:chExt cx="4660900" cy="1046162"/>
          </a:xfrm>
        </p:grpSpPr>
        <p:sp>
          <p:nvSpPr>
            <p:cNvPr id="8" name="AutoShape 1"/>
            <p:cNvSpPr>
              <a:spLocks noChangeArrowheads="1"/>
            </p:cNvSpPr>
            <p:nvPr/>
          </p:nvSpPr>
          <p:spPr bwMode="auto">
            <a:xfrm>
              <a:off x="1892300" y="4622800"/>
              <a:ext cx="1079500" cy="952500"/>
            </a:xfrm>
            <a:prstGeom prst="cube">
              <a:avLst>
                <a:gd name="adj" fmla="val 1573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a:t>
              </a:r>
              <a:br>
                <a:rPr kumimoji="1" lang="en-US" sz="1400" b="1" dirty="0">
                  <a:solidFill>
                    <a:srgbClr val="000000"/>
                  </a:solidFill>
                  <a:ea typeface="ＭＳ Ｐゴシック" pitchFamily="34" charset="-128"/>
                  <a:cs typeface="Arial" pitchFamily="34" charset="0"/>
                </a:rPr>
              </a:br>
              <a:r>
                <a:rPr kumimoji="1" lang="en-US" sz="1400" b="1" dirty="0">
                  <a:solidFill>
                    <a:srgbClr val="000000"/>
                  </a:solidFill>
                  <a:ea typeface="ＭＳ Ｐゴシック" pitchFamily="34" charset="-128"/>
                  <a:cs typeface="Arial" pitchFamily="34" charset="0"/>
                </a:rPr>
                <a:t>User </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Node</a:t>
              </a:r>
            </a:p>
          </p:txBody>
        </p:sp>
        <p:sp>
          <p:nvSpPr>
            <p:cNvPr id="9" name="AutoShape 2"/>
            <p:cNvSpPr>
              <a:spLocks noChangeArrowheads="1"/>
            </p:cNvSpPr>
            <p:nvPr/>
          </p:nvSpPr>
          <p:spPr bwMode="auto">
            <a:xfrm>
              <a:off x="3670300" y="4567238"/>
              <a:ext cx="1092200" cy="1046162"/>
            </a:xfrm>
            <a:prstGeom prst="cube">
              <a:avLst>
                <a:gd name="adj" fmla="val 16667"/>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ABA</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ESLT</a:t>
              </a:r>
            </a:p>
          </p:txBody>
        </p:sp>
        <p:sp>
          <p:nvSpPr>
            <p:cNvPr id="10" name="Line 3"/>
            <p:cNvSpPr>
              <a:spLocks noChangeShapeType="1"/>
            </p:cNvSpPr>
            <p:nvPr/>
          </p:nvSpPr>
          <p:spPr bwMode="auto">
            <a:xfrm>
              <a:off x="4762500" y="5338100"/>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1" name="AutoShape 4"/>
            <p:cNvSpPr>
              <a:spLocks noChangeArrowheads="1"/>
            </p:cNvSpPr>
            <p:nvPr/>
          </p:nvSpPr>
          <p:spPr bwMode="auto">
            <a:xfrm>
              <a:off x="5473700" y="4610100"/>
              <a:ext cx="1079500" cy="952500"/>
            </a:xfrm>
            <a:prstGeom prst="cube">
              <a:avLst>
                <a:gd name="adj" fmla="val 1573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a:t>
              </a:r>
              <a:br>
                <a:rPr kumimoji="1" lang="en-US" sz="1400" b="1" dirty="0">
                  <a:solidFill>
                    <a:srgbClr val="000000"/>
                  </a:solidFill>
                  <a:ea typeface="ＭＳ Ｐゴシック" pitchFamily="34" charset="-128"/>
                  <a:cs typeface="Arial" pitchFamily="34" charset="0"/>
                </a:rPr>
              </a:br>
              <a:r>
                <a:rPr kumimoji="1" lang="en-US" sz="1400" b="1" dirty="0">
                  <a:solidFill>
                    <a:srgbClr val="000000"/>
                  </a:solidFill>
                  <a:ea typeface="ＭＳ Ｐゴシック" pitchFamily="34" charset="-128"/>
                  <a:cs typeface="Arial" pitchFamily="34" charset="0"/>
                </a:rPr>
                <a:t>User </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Node</a:t>
              </a:r>
            </a:p>
          </p:txBody>
        </p:sp>
        <p:sp>
          <p:nvSpPr>
            <p:cNvPr id="12" name="Line 5"/>
            <p:cNvSpPr>
              <a:spLocks noChangeShapeType="1"/>
            </p:cNvSpPr>
            <p:nvPr/>
          </p:nvSpPr>
          <p:spPr bwMode="auto">
            <a:xfrm>
              <a:off x="2971800" y="5363500"/>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3" name="Group 2"/>
          <p:cNvGrpSpPr>
            <a:grpSpLocks/>
          </p:cNvGrpSpPr>
          <p:nvPr/>
        </p:nvGrpSpPr>
        <p:grpSpPr bwMode="auto">
          <a:xfrm>
            <a:off x="2736708" y="1990119"/>
            <a:ext cx="3930650" cy="2580045"/>
            <a:chOff x="2432050" y="2097655"/>
            <a:chExt cx="3930650" cy="2580045"/>
          </a:xfrm>
        </p:grpSpPr>
        <p:sp>
          <p:nvSpPr>
            <p:cNvPr id="14" name="AutoShape 6"/>
            <p:cNvSpPr>
              <a:spLocks noChangeArrowheads="1"/>
            </p:cNvSpPr>
            <p:nvPr/>
          </p:nvSpPr>
          <p:spPr bwMode="auto">
            <a:xfrm>
              <a:off x="5016500" y="4203038"/>
              <a:ext cx="1193800" cy="474662"/>
            </a:xfrm>
            <a:prstGeom prst="wedgeRoundRectCallout">
              <a:avLst>
                <a:gd name="adj1" fmla="val -69266"/>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Terrestrial Service Provider Interface</a:t>
              </a:r>
            </a:p>
          </p:txBody>
        </p:sp>
        <p:sp>
          <p:nvSpPr>
            <p:cNvPr id="15" name="AutoShape 7"/>
            <p:cNvSpPr>
              <a:spLocks noChangeArrowheads="1"/>
            </p:cNvSpPr>
            <p:nvPr/>
          </p:nvSpPr>
          <p:spPr bwMode="auto">
            <a:xfrm>
              <a:off x="2432050" y="4203038"/>
              <a:ext cx="1238250" cy="474662"/>
            </a:xfrm>
            <a:prstGeom prst="wedgeRoundRectCallout">
              <a:avLst>
                <a:gd name="adj1" fmla="val 63014"/>
                <a:gd name="adj2" fmla="val -184449"/>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smtClean="0">
                  <a:solidFill>
                    <a:srgbClr val="000000"/>
                  </a:solidFill>
                  <a:ea typeface="ＭＳ Ｐゴシック" pitchFamily="34" charset="-128"/>
                  <a:cs typeface="Arial" pitchFamily="34" charset="0"/>
                </a:rPr>
                <a:t>Space-Link </a:t>
              </a:r>
              <a:r>
                <a:rPr kumimoji="1" lang="en-US" sz="1050" b="1" dirty="0">
                  <a:solidFill>
                    <a:srgbClr val="000000"/>
                  </a:solidFill>
                  <a:ea typeface="ＭＳ Ｐゴシック" pitchFamily="34" charset="-128"/>
                  <a:cs typeface="Arial" pitchFamily="34" charset="0"/>
                </a:rPr>
                <a:t>Service Provider Interface</a:t>
              </a:r>
            </a:p>
          </p:txBody>
        </p:sp>
        <p:sp>
          <p:nvSpPr>
            <p:cNvPr id="16" name="AutoShape 6"/>
            <p:cNvSpPr>
              <a:spLocks noChangeArrowheads="1"/>
            </p:cNvSpPr>
            <p:nvPr/>
          </p:nvSpPr>
          <p:spPr bwMode="auto">
            <a:xfrm>
              <a:off x="5168900" y="2097655"/>
              <a:ext cx="1193800" cy="474662"/>
            </a:xfrm>
            <a:prstGeom prst="wedgeRoundRectCallout">
              <a:avLst>
                <a:gd name="adj1" fmla="val -82239"/>
                <a:gd name="adj2" fmla="val 16181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Service</a:t>
              </a:r>
            </a:p>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Management</a:t>
              </a:r>
            </a:p>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Interface</a:t>
              </a:r>
            </a:p>
          </p:txBody>
        </p:sp>
      </p:grpSp>
      <p:sp>
        <p:nvSpPr>
          <p:cNvPr id="17" name="Rectangle 16"/>
          <p:cNvSpPr/>
          <p:nvPr/>
        </p:nvSpPr>
        <p:spPr bwMode="auto">
          <a:xfrm>
            <a:off x="1691680" y="2227450"/>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cxnSp>
        <p:nvCxnSpPr>
          <p:cNvPr id="18" name="Straight Arrow Connector 17"/>
          <p:cNvCxnSpPr>
            <a:endCxn id="9" idx="5"/>
          </p:cNvCxnSpPr>
          <p:nvPr/>
        </p:nvCxnSpPr>
        <p:spPr bwMode="auto">
          <a:xfrm flipH="1">
            <a:off x="5067158" y="3066801"/>
            <a:ext cx="711200" cy="0"/>
          </a:xfrm>
          <a:prstGeom prst="straightConnector1">
            <a:avLst/>
          </a:prstGeom>
          <a:noFill/>
          <a:ln w="28575" cmpd="sng">
            <a:solidFill>
              <a:srgbClr val="FF0000"/>
            </a:solidFill>
            <a:prstDash val="solid"/>
            <a:miter lim="800000"/>
            <a:headEnd type="none"/>
            <a:tailEnd type="none" w="med" len="med"/>
          </a:ln>
          <a:effectLst>
            <a:outerShdw blurRad="40000" dist="20000" dir="5400000" rotWithShape="0">
              <a:srgbClr val="808080">
                <a:alpha val="37999"/>
              </a:srgbClr>
            </a:outerShdw>
          </a:effectLst>
        </p:spPr>
      </p:cxnSp>
    </p:spTree>
    <p:extLst>
      <p:ext uri="{BB962C8B-B14F-4D97-AF65-F5344CB8AC3E}">
        <p14:creationId xmlns:p14="http://schemas.microsoft.com/office/powerpoint/2010/main" val="296066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SCCS SSI Core Configuration </a:t>
            </a:r>
            <a:endParaRPr lang="en-GB" dirty="0"/>
          </a:p>
        </p:txBody>
      </p:sp>
      <p:sp>
        <p:nvSpPr>
          <p:cNvPr id="3" name="Footer Placeholder 2"/>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4" name="Date Placeholder 3"/>
          <p:cNvSpPr>
            <a:spLocks noGrp="1"/>
          </p:cNvSpPr>
          <p:nvPr>
            <p:ph type="dt" sz="half" idx="2"/>
          </p:nvPr>
        </p:nvSpPr>
        <p:spPr/>
        <p:txBody>
          <a:bodyPr/>
          <a:lstStyle/>
          <a:p>
            <a:fld id="{9BC4BB16-AD08-40C6-8905-1EF25BE06B6F}" type="datetime1">
              <a:rPr lang="en-GB" smtClean="0"/>
              <a:t>05/01/2017</a:t>
            </a:fld>
            <a:endParaRPr lang="en-GB" dirty="0"/>
          </a:p>
        </p:txBody>
      </p:sp>
      <p:grpSp>
        <p:nvGrpSpPr>
          <p:cNvPr id="23" name="Group 22"/>
          <p:cNvGrpSpPr/>
          <p:nvPr/>
        </p:nvGrpSpPr>
        <p:grpSpPr>
          <a:xfrm>
            <a:off x="468086" y="1988840"/>
            <a:ext cx="8131628" cy="2752952"/>
            <a:chOff x="468086" y="2842305"/>
            <a:chExt cx="8131628" cy="2752952"/>
          </a:xfrm>
        </p:grpSpPr>
        <p:cxnSp>
          <p:nvCxnSpPr>
            <p:cNvPr id="24" name="Straight Arrow Connector 23"/>
            <p:cNvCxnSpPr>
              <a:stCxn id="40" idx="2"/>
            </p:cNvCxnSpPr>
            <p:nvPr/>
          </p:nvCxnSpPr>
          <p:spPr bwMode="auto">
            <a:xfrm flipH="1" flipV="1">
              <a:off x="4914900" y="4505325"/>
              <a:ext cx="816198" cy="745063"/>
            </a:xfrm>
            <a:prstGeom prst="straightConnector1">
              <a:avLst/>
            </a:prstGeom>
            <a:noFill/>
            <a:ln w="28575" cmpd="sng">
              <a:solidFill>
                <a:srgbClr val="FF0000"/>
              </a:solidFill>
              <a:prstDash val="solid"/>
              <a:miter lim="800000"/>
              <a:headEnd type="none"/>
              <a:tailEnd type="none" w="med" len="med"/>
            </a:ln>
            <a:effectLst>
              <a:outerShdw blurRad="40000" dist="20000" dir="5400000" rotWithShape="0">
                <a:srgbClr val="808080">
                  <a:alpha val="37999"/>
                </a:srgbClr>
              </a:outerShdw>
            </a:effectLst>
          </p:spPr>
        </p:cxnSp>
        <p:grpSp>
          <p:nvGrpSpPr>
            <p:cNvPr id="25" name="Group 24"/>
            <p:cNvGrpSpPr/>
            <p:nvPr/>
          </p:nvGrpSpPr>
          <p:grpSpPr>
            <a:xfrm>
              <a:off x="722814" y="2842305"/>
              <a:ext cx="7779835" cy="2752952"/>
              <a:chOff x="452438" y="2842305"/>
              <a:chExt cx="7861300" cy="2752952"/>
            </a:xfrm>
          </p:grpSpPr>
          <p:sp>
            <p:nvSpPr>
              <p:cNvPr id="28" name="AutoShape 6"/>
              <p:cNvSpPr>
                <a:spLocks noChangeArrowheads="1"/>
              </p:cNvSpPr>
              <p:nvPr/>
            </p:nvSpPr>
            <p:spPr bwMode="auto">
              <a:xfrm>
                <a:off x="5346700" y="2842305"/>
                <a:ext cx="1028700" cy="469900"/>
              </a:xfrm>
              <a:prstGeom prst="wedgeRoundRectCallout">
                <a:avLst>
                  <a:gd name="adj1" fmla="val -105007"/>
                  <a:gd name="adj2" fmla="val 207852"/>
                  <a:gd name="adj3" fmla="val 16667"/>
                </a:avLst>
              </a:prstGeom>
              <a:solidFill>
                <a:srgbClr val="FFFFCC"/>
              </a:solidFill>
              <a:ln w="9525">
                <a:solidFill>
                  <a:srgbClr val="333399"/>
                </a:solidFill>
                <a:prstDash val="sysDot"/>
                <a:miter lim="800000"/>
                <a:headEnd/>
                <a:tailEnd type="arrow" w="lg" len="lg"/>
              </a:ln>
            </p:spPr>
            <p:txBody>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en-US" sz="10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endParaRPr>
              </a:p>
            </p:txBody>
          </p:sp>
          <p:sp>
            <p:nvSpPr>
              <p:cNvPr id="29" name="AutoShape 1"/>
              <p:cNvSpPr>
                <a:spLocks noChangeArrowheads="1"/>
              </p:cNvSpPr>
              <p:nvPr/>
            </p:nvSpPr>
            <p:spPr bwMode="auto">
              <a:xfrm>
                <a:off x="452438" y="3566319"/>
                <a:ext cx="1079500" cy="952500"/>
              </a:xfrm>
              <a:prstGeom prst="cube">
                <a:avLst>
                  <a:gd name="adj" fmla="val 15731"/>
                </a:avLst>
              </a:prstGeom>
              <a:solidFill>
                <a:srgbClr val="CCFF66"/>
              </a:solidFill>
              <a:ln w="9525">
                <a:solidFill>
                  <a:srgbClr val="000000"/>
                </a:solidFill>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b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b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30" name="AutoShape 2"/>
              <p:cNvSpPr>
                <a:spLocks noChangeArrowheads="1"/>
              </p:cNvSpPr>
              <p:nvPr/>
            </p:nvSpPr>
            <p:spPr bwMode="auto">
              <a:xfrm>
                <a:off x="3670300" y="3569494"/>
                <a:ext cx="1092200" cy="1046162"/>
              </a:xfrm>
              <a:prstGeom prst="cube">
                <a:avLst>
                  <a:gd name="adj" fmla="val 16667"/>
                </a:avLst>
              </a:prstGeom>
              <a:solidFill>
                <a:srgbClr val="E0C62C"/>
              </a:solidFill>
              <a:ln w="9525">
                <a:solidFill>
                  <a:srgbClr val="000000"/>
                </a:solidFill>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SSI</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ESLT</a:t>
                </a:r>
              </a:p>
            </p:txBody>
          </p:sp>
          <p:sp>
            <p:nvSpPr>
              <p:cNvPr id="31" name="Line 3"/>
              <p:cNvSpPr>
                <a:spLocks noChangeShapeType="1"/>
              </p:cNvSpPr>
              <p:nvPr/>
            </p:nvSpPr>
            <p:spPr bwMode="auto">
              <a:xfrm>
                <a:off x="4762500" y="4082256"/>
                <a:ext cx="26162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1" lang="en-US" sz="1800" i="0" u="none" strike="noStrike" kern="0" cap="none" spc="0" normalizeH="0" baseline="0" noProof="0" smtClean="0">
                  <a:ln>
                    <a:noFill/>
                  </a:ln>
                  <a:solidFill>
                    <a:srgbClr val="000000"/>
                  </a:solidFill>
                  <a:effectLst/>
                  <a:uLnTx/>
                  <a:uFillTx/>
                  <a:latin typeface="Arial"/>
                  <a:ea typeface="ＭＳ Ｐゴシック" pitchFamily="34" charset="-128"/>
                </a:endParaRPr>
              </a:p>
            </p:txBody>
          </p:sp>
          <p:sp>
            <p:nvSpPr>
              <p:cNvPr id="32" name="AutoShape 4"/>
              <p:cNvSpPr>
                <a:spLocks noChangeArrowheads="1"/>
              </p:cNvSpPr>
              <p:nvPr/>
            </p:nvSpPr>
            <p:spPr bwMode="auto">
              <a:xfrm>
                <a:off x="7234238" y="3563144"/>
                <a:ext cx="1079500" cy="952500"/>
              </a:xfrm>
              <a:prstGeom prst="cube">
                <a:avLst>
                  <a:gd name="adj" fmla="val 15731"/>
                </a:avLst>
              </a:prstGeom>
              <a:solidFill>
                <a:srgbClr val="CCFF66"/>
              </a:solidFill>
              <a:ln w="9525">
                <a:solidFill>
                  <a:srgbClr val="000000"/>
                </a:solidFill>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a:t>
                </a:r>
                <a:b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b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33" name="Line 5"/>
              <p:cNvSpPr>
                <a:spLocks noChangeShapeType="1"/>
              </p:cNvSpPr>
              <p:nvPr/>
            </p:nvSpPr>
            <p:spPr bwMode="auto">
              <a:xfrm>
                <a:off x="1531938" y="4107656"/>
                <a:ext cx="2138362"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1" lang="en-US" sz="1800" i="0" u="none" strike="noStrike" kern="0" cap="none" spc="0" normalizeH="0" baseline="0" noProof="0" smtClean="0">
                  <a:ln>
                    <a:noFill/>
                  </a:ln>
                  <a:solidFill>
                    <a:srgbClr val="000000"/>
                  </a:solidFill>
                  <a:effectLst/>
                  <a:uLnTx/>
                  <a:uFillTx/>
                  <a:latin typeface="Arial"/>
                  <a:ea typeface="ＭＳ Ｐゴシック" pitchFamily="34" charset="-128"/>
                </a:endParaRPr>
              </a:p>
            </p:txBody>
          </p:sp>
          <p:sp>
            <p:nvSpPr>
              <p:cNvPr id="34" name="AutoShape 7"/>
              <p:cNvSpPr>
                <a:spLocks noChangeArrowheads="1"/>
              </p:cNvSpPr>
              <p:nvPr/>
            </p:nvSpPr>
            <p:spPr bwMode="auto">
              <a:xfrm>
                <a:off x="2076450" y="2855005"/>
                <a:ext cx="927100" cy="465138"/>
              </a:xfrm>
              <a:prstGeom prst="wedgeRoundRectCallout">
                <a:avLst>
                  <a:gd name="adj1" fmla="val 108513"/>
                  <a:gd name="adj2" fmla="val 207540"/>
                  <a:gd name="adj3" fmla="val 16667"/>
                </a:avLst>
              </a:prstGeom>
              <a:solidFill>
                <a:srgbClr val="FFFFCC"/>
              </a:solidFill>
              <a:ln w="9525">
                <a:solidFill>
                  <a:srgbClr val="333399"/>
                </a:solidFill>
                <a:prstDash val="sysDot"/>
                <a:miter lim="800000"/>
                <a:headEnd/>
                <a:tailEnd type="arrow" w="lg" len="lg"/>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sz="10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 Link</a:t>
                </a:r>
              </a:p>
              <a:p>
                <a:pPr marL="0" marR="0" lvl="0" indent="0" defTabSz="457200" eaLnBrk="1" fontAlgn="auto" latinLnBrk="0" hangingPunct="1">
                  <a:lnSpc>
                    <a:spcPct val="100000"/>
                  </a:lnSpc>
                  <a:spcBef>
                    <a:spcPts val="0"/>
                  </a:spcBef>
                  <a:spcAft>
                    <a:spcPts val="0"/>
                  </a:spcAft>
                  <a:buClrTx/>
                  <a:buSzTx/>
                  <a:buFontTx/>
                  <a:buNone/>
                  <a:tabLst/>
                  <a:defRPr/>
                </a:pPr>
                <a:r>
                  <a:rPr kumimoji="1" lang="en-US" sz="10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Interfaces</a:t>
                </a:r>
              </a:p>
            </p:txBody>
          </p:sp>
          <p:sp>
            <p:nvSpPr>
              <p:cNvPr id="35" name="Oval 4"/>
              <p:cNvSpPr>
                <a:spLocks noChangeArrowheads="1"/>
              </p:cNvSpPr>
              <p:nvPr/>
            </p:nvSpPr>
            <p:spPr bwMode="auto">
              <a:xfrm>
                <a:off x="5461000" y="3688556"/>
                <a:ext cx="1049338" cy="787400"/>
              </a:xfrm>
              <a:prstGeom prst="cube">
                <a:avLst>
                  <a:gd name="adj" fmla="val 10583"/>
                </a:avLst>
              </a:prstGeom>
              <a:solidFill>
                <a:srgbClr val="BBE0E3">
                  <a:lumMod val="60000"/>
                  <a:lumOff val="40000"/>
                </a:srgbClr>
              </a:solidFill>
              <a:ln w="9525">
                <a:solidFill>
                  <a:srgbClr val="000000"/>
                </a:solidFill>
                <a:prstDash val="solid"/>
                <a:round/>
                <a:headEnd/>
                <a:tailEnd/>
              </a:ln>
              <a:effectLst/>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Terrestrial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WANs</a:t>
                </a:r>
              </a:p>
            </p:txBody>
          </p:sp>
          <p:sp>
            <p:nvSpPr>
              <p:cNvPr id="36" name="Oval 12"/>
              <p:cNvSpPr>
                <a:spLocks noChangeArrowheads="1"/>
              </p:cNvSpPr>
              <p:nvPr/>
            </p:nvSpPr>
            <p:spPr bwMode="auto">
              <a:xfrm>
                <a:off x="2109788" y="3715544"/>
                <a:ext cx="962025" cy="782637"/>
              </a:xfrm>
              <a:prstGeom prst="cube">
                <a:avLst>
                  <a:gd name="adj" fmla="val 11870"/>
                </a:avLst>
              </a:prstGeom>
              <a:solidFill>
                <a:srgbClr val="DAEDEF">
                  <a:lumMod val="50000"/>
                </a:srgbClr>
              </a:solidFill>
              <a:ln w="9525">
                <a:solidFill>
                  <a:srgbClr val="000000"/>
                </a:solidFill>
                <a:prstDash val="solid"/>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Routing</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Node</a:t>
                </a:r>
              </a:p>
            </p:txBody>
          </p:sp>
          <p:sp>
            <p:nvSpPr>
              <p:cNvPr id="37" name="AutoShape 6"/>
              <p:cNvSpPr>
                <a:spLocks noChangeArrowheads="1"/>
              </p:cNvSpPr>
              <p:nvPr/>
            </p:nvSpPr>
            <p:spPr bwMode="auto">
              <a:xfrm>
                <a:off x="5346700" y="2845480"/>
                <a:ext cx="1114425" cy="469900"/>
              </a:xfrm>
              <a:prstGeom prst="wedgeRoundRectCallout">
                <a:avLst>
                  <a:gd name="adj1" fmla="val 113673"/>
                  <a:gd name="adj2" fmla="val 197371"/>
                  <a:gd name="adj3" fmla="val 16667"/>
                </a:avLst>
              </a:prstGeom>
              <a:solidFill>
                <a:srgbClr val="FFFFCC"/>
              </a:solidFill>
              <a:ln w="9525">
                <a:solidFill>
                  <a:srgbClr val="333399"/>
                </a:solidFill>
                <a:prstDash val="sysDot"/>
                <a:miter lim="800000"/>
                <a:headEnd/>
                <a:tailEnd type="arrow" w="lg" len="lg"/>
              </a:ln>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Terrestrial-Link</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Interfaces</a:t>
                </a:r>
              </a:p>
            </p:txBody>
          </p:sp>
          <p:sp>
            <p:nvSpPr>
              <p:cNvPr id="38" name="AutoShape 7"/>
              <p:cNvSpPr>
                <a:spLocks noChangeArrowheads="1"/>
              </p:cNvSpPr>
              <p:nvPr/>
            </p:nvSpPr>
            <p:spPr bwMode="auto">
              <a:xfrm>
                <a:off x="2076450" y="2855005"/>
                <a:ext cx="1004887" cy="465138"/>
              </a:xfrm>
              <a:prstGeom prst="wedgeRoundRectCallout">
                <a:avLst>
                  <a:gd name="adj1" fmla="val -99206"/>
                  <a:gd name="adj2" fmla="val 211979"/>
                  <a:gd name="adj3" fmla="val 16667"/>
                </a:avLst>
              </a:prstGeom>
              <a:solidFill>
                <a:srgbClr val="FFFFCC"/>
              </a:solidFill>
              <a:ln w="9525">
                <a:solidFill>
                  <a:srgbClr val="333399"/>
                </a:solidFill>
                <a:prstDash val="sysDot"/>
                <a:miter lim="800000"/>
                <a:headEnd/>
                <a:tailEnd type="arrow" w="lg" len="lg"/>
              </a:ln>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Space-Link</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Interfaces</a:t>
                </a:r>
              </a:p>
            </p:txBody>
          </p:sp>
          <p:sp>
            <p:nvSpPr>
              <p:cNvPr id="39" name="Line 3"/>
              <p:cNvSpPr>
                <a:spLocks noChangeShapeType="1"/>
              </p:cNvSpPr>
              <p:nvPr/>
            </p:nvSpPr>
            <p:spPr bwMode="auto">
              <a:xfrm>
                <a:off x="5961005" y="4475956"/>
                <a:ext cx="0" cy="45912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1" lang="en-US" sz="1800" i="0" u="none" strike="noStrike" kern="0" cap="none" spc="0" normalizeH="0" baseline="0" noProof="0" smtClean="0">
                  <a:ln>
                    <a:noFill/>
                  </a:ln>
                  <a:solidFill>
                    <a:srgbClr val="000000"/>
                  </a:solidFill>
                  <a:effectLst/>
                  <a:uLnTx/>
                  <a:uFillTx/>
                  <a:latin typeface="Arial"/>
                  <a:ea typeface="ＭＳ Ｐゴシック" pitchFamily="34" charset="-128"/>
                </a:endParaRPr>
              </a:p>
            </p:txBody>
          </p:sp>
          <p:sp>
            <p:nvSpPr>
              <p:cNvPr id="40" name="Oval 12"/>
              <p:cNvSpPr>
                <a:spLocks noChangeArrowheads="1"/>
              </p:cNvSpPr>
              <p:nvPr/>
            </p:nvSpPr>
            <p:spPr bwMode="auto">
              <a:xfrm>
                <a:off x="5513165" y="4812620"/>
                <a:ext cx="962025" cy="782637"/>
              </a:xfrm>
              <a:prstGeom prst="cube">
                <a:avLst>
                  <a:gd name="adj" fmla="val 11870"/>
                </a:avLst>
              </a:prstGeom>
              <a:solidFill>
                <a:srgbClr val="DAEDEF">
                  <a:lumMod val="50000"/>
                </a:srgbClr>
              </a:solidFill>
              <a:ln w="9525">
                <a:solidFill>
                  <a:srgbClr val="000000"/>
                </a:solidFill>
                <a:prstDash val="solid"/>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Earth</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Routing</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Node</a:t>
                </a:r>
              </a:p>
            </p:txBody>
          </p:sp>
        </p:grpSp>
        <p:sp>
          <p:nvSpPr>
            <p:cNvPr id="26" name="Rectangle 25"/>
            <p:cNvSpPr/>
            <p:nvPr/>
          </p:nvSpPr>
          <p:spPr bwMode="auto">
            <a:xfrm>
              <a:off x="468086" y="3320143"/>
              <a:ext cx="8131628" cy="227511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sz="2400" i="0" u="none" strike="noStrike" kern="0" cap="none" spc="0" normalizeH="0" baseline="0" noProof="0" smtClean="0">
                <a:ln>
                  <a:noFill/>
                </a:ln>
                <a:solidFill>
                  <a:srgbClr val="000000"/>
                </a:solidFill>
                <a:effectLst/>
                <a:uLnTx/>
                <a:uFillTx/>
                <a:latin typeface="Arial"/>
                <a:ea typeface="ＭＳ Ｐゴシック" charset="-128"/>
                <a:cs typeface="ＭＳ Ｐゴシック" charset="-128"/>
              </a:endParaRPr>
            </a:p>
          </p:txBody>
        </p:sp>
        <p:sp>
          <p:nvSpPr>
            <p:cNvPr id="27" name="AutoShape 6"/>
            <p:cNvSpPr>
              <a:spLocks noChangeArrowheads="1"/>
            </p:cNvSpPr>
            <p:nvPr/>
          </p:nvSpPr>
          <p:spPr bwMode="auto">
            <a:xfrm>
              <a:off x="3794413" y="4893137"/>
              <a:ext cx="1193800" cy="474662"/>
            </a:xfrm>
            <a:prstGeom prst="wedgeRoundRectCallout">
              <a:avLst>
                <a:gd name="adj1" fmla="val 44898"/>
                <a:gd name="adj2" fmla="val -110075"/>
                <a:gd name="adj3" fmla="val 16667"/>
              </a:avLst>
            </a:prstGeom>
            <a:solidFill>
              <a:srgbClr val="FFFFCC"/>
            </a:solidFill>
            <a:ln w="9525">
              <a:solidFill>
                <a:srgbClr val="333399"/>
              </a:solidFill>
              <a:prstDash val="sysDot"/>
              <a:miter lim="800000"/>
              <a:headEnd/>
              <a:tailEnd type="arrow" w="lg" len="lg"/>
            </a:ln>
          </p:spPr>
          <p:txBody>
            <a:bodyPr lIns="0" tIns="0" r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Service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Management</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Interface</a:t>
              </a:r>
            </a:p>
          </p:txBody>
        </p:sp>
      </p:grpSp>
    </p:spTree>
    <p:extLst>
      <p:ext uri="{BB962C8B-B14F-4D97-AF65-F5344CB8AC3E}">
        <p14:creationId xmlns:p14="http://schemas.microsoft.com/office/powerpoint/2010/main" val="1171866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MOIMS Services Protocol Binding</a:t>
            </a:r>
            <a:endParaRPr lang="en-GB" dirty="0"/>
          </a:p>
        </p:txBody>
      </p:sp>
      <p:sp>
        <p:nvSpPr>
          <p:cNvPr id="5" name="Content Placeholder 4"/>
          <p:cNvSpPr>
            <a:spLocks noGrp="1"/>
          </p:cNvSpPr>
          <p:nvPr>
            <p:ph idx="1"/>
          </p:nvPr>
        </p:nvSpPr>
        <p:spPr/>
        <p:txBody>
          <a:bodyPr/>
          <a:lstStyle/>
          <a:p>
            <a:r>
              <a:rPr lang="en-GB" dirty="0" smtClean="0"/>
              <a:t>MOIMS Concerns Application Level Services, end to end</a:t>
            </a:r>
          </a:p>
          <a:p>
            <a:r>
              <a:rPr lang="en-GB" dirty="0" smtClean="0"/>
              <a:t>MOIMS Standards are defined in terms of two principle information exchange paradigms:</a:t>
            </a:r>
          </a:p>
          <a:p>
            <a:pPr lvl="1"/>
            <a:r>
              <a:rPr lang="en-GB" dirty="0" smtClean="0"/>
              <a:t>Message Based Interaction</a:t>
            </a:r>
          </a:p>
          <a:p>
            <a:pPr lvl="1"/>
            <a:r>
              <a:rPr lang="en-GB" dirty="0" smtClean="0"/>
              <a:t>File Transfer</a:t>
            </a:r>
          </a:p>
          <a:p>
            <a:r>
              <a:rPr lang="en-GB" dirty="0" smtClean="0"/>
              <a:t>In terms of Communications Architecture, MOIMS Services may be deployed in 3 principle contexts:</a:t>
            </a:r>
          </a:p>
          <a:p>
            <a:pPr lvl="1"/>
            <a:r>
              <a:rPr lang="en-GB" dirty="0" smtClean="0"/>
              <a:t>Across a Space Link, using CCSDS SCCS ARD compliant communications protocol stacks.  It should be noted that this includes the use of Space Link Extension services, or SSI protocols deployed over terrestrial networks.</a:t>
            </a:r>
          </a:p>
          <a:p>
            <a:pPr lvl="1"/>
            <a:r>
              <a:rPr lang="en-GB" dirty="0" smtClean="0"/>
              <a:t>Across a Terrestrial Network, using industry standard communications protocol stacks</a:t>
            </a:r>
          </a:p>
          <a:p>
            <a:pPr lvl="1"/>
            <a:r>
              <a:rPr lang="en-GB" dirty="0" smtClean="0"/>
              <a:t>Within a Spacecraft, using CCSDS SOIS services [TBC]</a:t>
            </a:r>
          </a:p>
          <a:p>
            <a:r>
              <a:rPr lang="en-GB" dirty="0" smtClean="0"/>
              <a:t>Bridging between these contexts is performed at application level.  Where the MO MAL is used, a generic MAL bridge can provide this as an application independent service</a:t>
            </a:r>
          </a:p>
        </p:txBody>
      </p:sp>
      <p:sp>
        <p:nvSpPr>
          <p:cNvPr id="3" name="Footer Placeholder 2"/>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4" name="Date Placeholder 3"/>
          <p:cNvSpPr>
            <a:spLocks noGrp="1"/>
          </p:cNvSpPr>
          <p:nvPr>
            <p:ph type="dt" sz="half" idx="2"/>
          </p:nvPr>
        </p:nvSpPr>
        <p:spPr/>
        <p:txBody>
          <a:bodyPr/>
          <a:lstStyle/>
          <a:p>
            <a:fld id="{9BC4BB16-AD08-40C6-8905-1EF25BE06B6F}" type="datetime1">
              <a:rPr lang="en-GB" smtClean="0"/>
              <a:t>05/01/2017</a:t>
            </a:fld>
            <a:endParaRPr lang="en-GB" dirty="0"/>
          </a:p>
        </p:txBody>
      </p:sp>
    </p:spTree>
    <p:extLst>
      <p:ext uri="{BB962C8B-B14F-4D97-AF65-F5344CB8AC3E}">
        <p14:creationId xmlns:p14="http://schemas.microsoft.com/office/powerpoint/2010/main" val="230634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MOIMS </a:t>
            </a:r>
            <a:r>
              <a:rPr lang="en-GB" dirty="0" err="1" smtClean="0"/>
              <a:t>Comms</a:t>
            </a:r>
            <a:r>
              <a:rPr lang="en-GB" dirty="0" smtClean="0"/>
              <a:t> Context: Space Link</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497C20D3-C0DA-43D4-845D-710B1783CA48}" type="datetime1">
              <a:rPr lang="en-GB" smtClean="0"/>
              <a:t>05/01/2017</a:t>
            </a:fld>
            <a:endParaRPr lang="en-GB" dirty="0"/>
          </a:p>
        </p:txBody>
      </p:sp>
      <p:sp>
        <p:nvSpPr>
          <p:cNvPr id="9" name="AutoShape 1"/>
          <p:cNvSpPr>
            <a:spLocks noChangeArrowheads="1"/>
          </p:cNvSpPr>
          <p:nvPr/>
        </p:nvSpPr>
        <p:spPr bwMode="auto">
          <a:xfrm>
            <a:off x="1187624" y="1766261"/>
            <a:ext cx="2220441"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0" name="Oval 8"/>
          <p:cNvSpPr>
            <a:spLocks noChangeArrowheads="1"/>
          </p:cNvSpPr>
          <p:nvPr/>
        </p:nvSpPr>
        <p:spPr bwMode="auto">
          <a:xfrm>
            <a:off x="1403648"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Space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AutoShape 1"/>
          <p:cNvSpPr>
            <a:spLocks noChangeArrowheads="1"/>
          </p:cNvSpPr>
          <p:nvPr/>
        </p:nvSpPr>
        <p:spPr bwMode="auto">
          <a:xfrm>
            <a:off x="5436095" y="1766261"/>
            <a:ext cx="2232249"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 or Earth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2" name="Oval 8"/>
          <p:cNvSpPr>
            <a:spLocks noChangeArrowheads="1"/>
          </p:cNvSpPr>
          <p:nvPr/>
        </p:nvSpPr>
        <p:spPr bwMode="auto">
          <a:xfrm>
            <a:off x="1403648" y="26930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5624306" y="26930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624306"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Space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0" idx="6"/>
            <a:endCxn id="14" idx="2"/>
          </p:cNvCxnSpPr>
          <p:nvPr/>
        </p:nvCxnSpPr>
        <p:spPr bwMode="auto">
          <a:xfrm>
            <a:off x="2888002" y="4030633"/>
            <a:ext cx="2736304"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19" name="Straight Connector 18"/>
          <p:cNvCxnSpPr>
            <a:stCxn id="12" idx="6"/>
            <a:endCxn id="13" idx="2"/>
          </p:cNvCxnSpPr>
          <p:nvPr/>
        </p:nvCxnSpPr>
        <p:spPr bwMode="auto">
          <a:xfrm>
            <a:off x="2888002" y="3019818"/>
            <a:ext cx="2736304"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2" name="Straight Connector 21"/>
          <p:cNvCxnSpPr>
            <a:stCxn id="10" idx="0"/>
            <a:endCxn id="12" idx="4"/>
          </p:cNvCxnSpPr>
          <p:nvPr/>
        </p:nvCxnSpPr>
        <p:spPr bwMode="auto">
          <a:xfrm flipV="1">
            <a:off x="2145825" y="3346557"/>
            <a:ext cx="0" cy="36004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25" name="Straight Connector 24"/>
          <p:cNvCxnSpPr>
            <a:stCxn id="14" idx="0"/>
            <a:endCxn id="13" idx="4"/>
          </p:cNvCxnSpPr>
          <p:nvPr/>
        </p:nvCxnSpPr>
        <p:spPr bwMode="auto">
          <a:xfrm flipV="1">
            <a:off x="6366483" y="3346557"/>
            <a:ext cx="0" cy="36004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29" name="Straight Connector 28"/>
          <p:cNvCxnSpPr/>
          <p:nvPr/>
        </p:nvCxnSpPr>
        <p:spPr bwMode="auto">
          <a:xfrm>
            <a:off x="2145825" y="3490573"/>
            <a:ext cx="720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a:off x="6366483" y="3490573"/>
            <a:ext cx="720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sp>
        <p:nvSpPr>
          <p:cNvPr id="33" name="AutoShape 6"/>
          <p:cNvSpPr>
            <a:spLocks noChangeArrowheads="1"/>
          </p:cNvSpPr>
          <p:nvPr/>
        </p:nvSpPr>
        <p:spPr bwMode="auto">
          <a:xfrm>
            <a:off x="3707904" y="1974017"/>
            <a:ext cx="1440160" cy="474662"/>
          </a:xfrm>
          <a:prstGeom prst="wedgeRoundRectCallout">
            <a:avLst>
              <a:gd name="adj1" fmla="val -48101"/>
              <a:gd name="adj2" fmla="val 171945"/>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Information Exchange</a:t>
            </a:r>
          </a:p>
        </p:txBody>
      </p:sp>
      <p:sp>
        <p:nvSpPr>
          <p:cNvPr id="34" name="Oval 33"/>
          <p:cNvSpPr/>
          <p:nvPr/>
        </p:nvSpPr>
        <p:spPr>
          <a:xfrm>
            <a:off x="2816002" y="2947818"/>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Rectangle 34"/>
          <p:cNvSpPr/>
          <p:nvPr/>
        </p:nvSpPr>
        <p:spPr bwMode="auto">
          <a:xfrm>
            <a:off x="4139952" y="2932356"/>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971600" y="3573015"/>
            <a:ext cx="6552728" cy="936105"/>
          </a:xfrm>
          <a:prstGeom prst="roundRect">
            <a:avLst/>
          </a:prstGeom>
          <a:solidFill>
            <a:srgbClr val="3333CC">
              <a:alpha val="20000"/>
            </a:srgbClr>
          </a:solidFill>
          <a:ln w="28575" cap="flat" cmpd="sng" algn="ctr">
            <a:solidFill>
              <a:srgbClr val="3333CC"/>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31" name="AutoShape 6"/>
          <p:cNvSpPr>
            <a:spLocks noChangeArrowheads="1"/>
          </p:cNvSpPr>
          <p:nvPr/>
        </p:nvSpPr>
        <p:spPr bwMode="auto">
          <a:xfrm>
            <a:off x="4561664" y="5018233"/>
            <a:ext cx="1440160" cy="474662"/>
          </a:xfrm>
          <a:prstGeom prst="wedgeRoundRectCallout">
            <a:avLst>
              <a:gd name="adj1" fmla="val -59025"/>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Any SCCS Architecture</a:t>
            </a:r>
          </a:p>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(ABA/SSI)</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AutoShape 6"/>
          <p:cNvSpPr>
            <a:spLocks noChangeArrowheads="1"/>
          </p:cNvSpPr>
          <p:nvPr/>
        </p:nvSpPr>
        <p:spPr bwMode="auto">
          <a:xfrm>
            <a:off x="2699792" y="5018233"/>
            <a:ext cx="1440160" cy="474662"/>
          </a:xfrm>
          <a:prstGeom prst="wedgeRoundRectCallout">
            <a:avLst>
              <a:gd name="adj1" fmla="val 65912"/>
              <a:gd name="adj2" fmla="val -25891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Space Link</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58550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MOIMS </a:t>
            </a:r>
            <a:r>
              <a:rPr lang="en-GB" dirty="0" err="1" smtClean="0"/>
              <a:t>Comms</a:t>
            </a:r>
            <a:r>
              <a:rPr lang="en-GB" dirty="0" smtClean="0"/>
              <a:t> Context: Terrestrial Link</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497C20D3-C0DA-43D4-845D-710B1783CA48}" type="datetime1">
              <a:rPr lang="en-GB" smtClean="0"/>
              <a:t>05/01/2017</a:t>
            </a:fld>
            <a:endParaRPr lang="en-GB" dirty="0"/>
          </a:p>
        </p:txBody>
      </p:sp>
      <p:sp>
        <p:nvSpPr>
          <p:cNvPr id="9" name="AutoShape 1"/>
          <p:cNvSpPr>
            <a:spLocks noChangeArrowheads="1"/>
          </p:cNvSpPr>
          <p:nvPr/>
        </p:nvSpPr>
        <p:spPr bwMode="auto">
          <a:xfrm>
            <a:off x="1187624" y="1766261"/>
            <a:ext cx="2220441"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0" name="Oval 8"/>
          <p:cNvSpPr>
            <a:spLocks noChangeArrowheads="1"/>
          </p:cNvSpPr>
          <p:nvPr/>
        </p:nvSpPr>
        <p:spPr bwMode="auto">
          <a:xfrm>
            <a:off x="1403648"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Terrestrial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1" name="AutoShape 1"/>
          <p:cNvSpPr>
            <a:spLocks noChangeArrowheads="1"/>
          </p:cNvSpPr>
          <p:nvPr/>
        </p:nvSpPr>
        <p:spPr bwMode="auto">
          <a:xfrm>
            <a:off x="5436095" y="1766261"/>
            <a:ext cx="2232249"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2" name="Oval 8"/>
          <p:cNvSpPr>
            <a:spLocks noChangeArrowheads="1"/>
          </p:cNvSpPr>
          <p:nvPr/>
        </p:nvSpPr>
        <p:spPr bwMode="auto">
          <a:xfrm>
            <a:off x="1403648" y="26930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5624306" y="26930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624306"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Terrestrial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0" idx="6"/>
            <a:endCxn id="14" idx="2"/>
          </p:cNvCxnSpPr>
          <p:nvPr/>
        </p:nvCxnSpPr>
        <p:spPr bwMode="auto">
          <a:xfrm>
            <a:off x="2888002" y="4030633"/>
            <a:ext cx="2736304" cy="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19" name="Straight Connector 18"/>
          <p:cNvCxnSpPr>
            <a:stCxn id="12" idx="6"/>
            <a:endCxn id="13" idx="2"/>
          </p:cNvCxnSpPr>
          <p:nvPr/>
        </p:nvCxnSpPr>
        <p:spPr bwMode="auto">
          <a:xfrm>
            <a:off x="2888002" y="3019818"/>
            <a:ext cx="2736304"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2" name="Straight Connector 21"/>
          <p:cNvCxnSpPr>
            <a:stCxn id="10" idx="0"/>
            <a:endCxn id="12" idx="4"/>
          </p:cNvCxnSpPr>
          <p:nvPr/>
        </p:nvCxnSpPr>
        <p:spPr bwMode="auto">
          <a:xfrm flipV="1">
            <a:off x="2145825" y="3346557"/>
            <a:ext cx="0" cy="36004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25" name="Straight Connector 24"/>
          <p:cNvCxnSpPr>
            <a:stCxn id="14" idx="0"/>
            <a:endCxn id="13" idx="4"/>
          </p:cNvCxnSpPr>
          <p:nvPr/>
        </p:nvCxnSpPr>
        <p:spPr bwMode="auto">
          <a:xfrm flipV="1">
            <a:off x="6366483" y="3346557"/>
            <a:ext cx="0" cy="36004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29" name="Straight Connector 28"/>
          <p:cNvCxnSpPr/>
          <p:nvPr/>
        </p:nvCxnSpPr>
        <p:spPr bwMode="auto">
          <a:xfrm>
            <a:off x="2145825" y="3490573"/>
            <a:ext cx="72000" cy="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a:off x="6366483" y="3490573"/>
            <a:ext cx="72000" cy="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sp>
        <p:nvSpPr>
          <p:cNvPr id="33" name="AutoShape 6"/>
          <p:cNvSpPr>
            <a:spLocks noChangeArrowheads="1"/>
          </p:cNvSpPr>
          <p:nvPr/>
        </p:nvSpPr>
        <p:spPr bwMode="auto">
          <a:xfrm>
            <a:off x="3707904" y="1974017"/>
            <a:ext cx="1440160" cy="474662"/>
          </a:xfrm>
          <a:prstGeom prst="wedgeRoundRectCallout">
            <a:avLst>
              <a:gd name="adj1" fmla="val -48101"/>
              <a:gd name="adj2" fmla="val 171945"/>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Information Exchange</a:t>
            </a:r>
          </a:p>
        </p:txBody>
      </p:sp>
      <p:sp>
        <p:nvSpPr>
          <p:cNvPr id="34" name="Oval 33"/>
          <p:cNvSpPr/>
          <p:nvPr/>
        </p:nvSpPr>
        <p:spPr>
          <a:xfrm>
            <a:off x="2816002" y="2947818"/>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Rectangle 34"/>
          <p:cNvSpPr/>
          <p:nvPr/>
        </p:nvSpPr>
        <p:spPr bwMode="auto">
          <a:xfrm>
            <a:off x="4139952" y="2932356"/>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971600" y="3573015"/>
            <a:ext cx="6552728" cy="936105"/>
          </a:xfrm>
          <a:prstGeom prst="roundRect">
            <a:avLst/>
          </a:prstGeom>
          <a:solidFill>
            <a:srgbClr val="008000">
              <a:alpha val="20000"/>
            </a:srgbClr>
          </a:solidFill>
          <a:ln w="28575" cap="flat" cmpd="sng" algn="ctr">
            <a:solidFill>
              <a:srgbClr val="008000"/>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31" name="AutoShape 6"/>
          <p:cNvSpPr>
            <a:spLocks noChangeArrowheads="1"/>
          </p:cNvSpPr>
          <p:nvPr/>
        </p:nvSpPr>
        <p:spPr bwMode="auto">
          <a:xfrm>
            <a:off x="4561664" y="5018233"/>
            <a:ext cx="1440160" cy="474662"/>
          </a:xfrm>
          <a:prstGeom prst="wedgeRoundRectCallout">
            <a:avLst>
              <a:gd name="adj1" fmla="val -59025"/>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Any Terrestrial</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Network Architecture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AutoShape 6"/>
          <p:cNvSpPr>
            <a:spLocks noChangeArrowheads="1"/>
          </p:cNvSpPr>
          <p:nvPr/>
        </p:nvSpPr>
        <p:spPr bwMode="auto">
          <a:xfrm>
            <a:off x="2699792" y="5018233"/>
            <a:ext cx="1440160" cy="474662"/>
          </a:xfrm>
          <a:prstGeom prst="wedgeRoundRectCallout">
            <a:avLst>
              <a:gd name="adj1" fmla="val 65912"/>
              <a:gd name="adj2" fmla="val -25891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Terrestrial Link</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732364899"/>
      </p:ext>
    </p:extLst>
  </p:cSld>
  <p:clrMapOvr>
    <a:masterClrMapping/>
  </p:clrMapOvr>
</p:sld>
</file>

<file path=ppt/theme/theme1.xml><?xml version="1.0" encoding="utf-8"?>
<a:theme xmlns:a="http://schemas.openxmlformats.org/drawingml/2006/main" name="MOIMS Services v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IMS Services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MOIMS Services v8</Template>
  <TotalTime>540</TotalTime>
  <Words>1215</Words>
  <Application>Microsoft Office PowerPoint</Application>
  <PresentationFormat>On-screen Show (4:3)</PresentationFormat>
  <Paragraphs>366</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MOIMS Services v8</vt:lpstr>
      <vt:lpstr>MOIMS Services v4</vt:lpstr>
      <vt:lpstr>MOIMS Protocol Viewpoint</vt:lpstr>
      <vt:lpstr>RASDS Graphical Conventions</vt:lpstr>
      <vt:lpstr>Reference Diagram</vt:lpstr>
      <vt:lpstr>SCCS Context </vt:lpstr>
      <vt:lpstr>SCCS Basic ABA Configuration</vt:lpstr>
      <vt:lpstr>SCCS SSI Core Configuration </vt:lpstr>
      <vt:lpstr>MOIMS Services Protocol Binding</vt:lpstr>
      <vt:lpstr>MOIMS Comms Context: Space Link</vt:lpstr>
      <vt:lpstr>MOIMS Comms Context: Terrestrial Link</vt:lpstr>
      <vt:lpstr>MOIMS Comms Context: On-board Link</vt:lpstr>
      <vt:lpstr>MOIMS Generic Protocol Stacks</vt:lpstr>
      <vt:lpstr>MOIMS Over Space Link </vt:lpstr>
      <vt:lpstr>MOIMS Over Space Link (ABA Deployment Example)</vt:lpstr>
      <vt:lpstr>MOIMS Over Terrestrial Link </vt:lpstr>
      <vt:lpstr>MOIMS Over Terrestrial Link (Deployment Example)</vt:lpstr>
      <vt:lpstr>MAL Bridging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Services</dc:title>
  <dc:creator>Roger Thompson</dc:creator>
  <cp:lastModifiedBy>Roger Thompson</cp:lastModifiedBy>
  <cp:revision>33</cp:revision>
  <cp:lastPrinted>2016-06-22T11:22:57Z</cp:lastPrinted>
  <dcterms:created xsi:type="dcterms:W3CDTF">2017-01-03T13:05:02Z</dcterms:created>
  <dcterms:modified xsi:type="dcterms:W3CDTF">2017-01-05T15:54:11Z</dcterms:modified>
</cp:coreProperties>
</file>