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8" r:id="rId2"/>
  </p:sldMasterIdLst>
  <p:notesMasterIdLst>
    <p:notesMasterId r:id="rId25"/>
  </p:notesMasterIdLst>
  <p:handoutMasterIdLst>
    <p:handoutMasterId r:id="rId26"/>
  </p:handoutMasterIdLst>
  <p:sldIdLst>
    <p:sldId id="256" r:id="rId3"/>
    <p:sldId id="274" r:id="rId4"/>
    <p:sldId id="257" r:id="rId5"/>
    <p:sldId id="275" r:id="rId6"/>
    <p:sldId id="276" r:id="rId7"/>
    <p:sldId id="288" r:id="rId8"/>
    <p:sldId id="283" r:id="rId9"/>
    <p:sldId id="289" r:id="rId10"/>
    <p:sldId id="280" r:id="rId11"/>
    <p:sldId id="270" r:id="rId12"/>
    <p:sldId id="282" r:id="rId13"/>
    <p:sldId id="294" r:id="rId14"/>
    <p:sldId id="290" r:id="rId15"/>
    <p:sldId id="295" r:id="rId16"/>
    <p:sldId id="284" r:id="rId17"/>
    <p:sldId id="292" r:id="rId18"/>
    <p:sldId id="285" r:id="rId19"/>
    <p:sldId id="291" r:id="rId20"/>
    <p:sldId id="287" r:id="rId21"/>
    <p:sldId id="293" r:id="rId22"/>
    <p:sldId id="262" r:id="rId23"/>
    <p:sldId id="273" r:id="rId24"/>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FFD8"/>
    <a:srgbClr val="FFDE75"/>
    <a:srgbClr val="FFC1C2"/>
    <a:srgbClr val="CADCF2"/>
    <a:srgbClr val="FFA7A9"/>
    <a:srgbClr val="B5CEED"/>
    <a:srgbClr val="FFD1FF"/>
    <a:srgbClr val="FFB9FF"/>
    <a:srgbClr val="FFE1FF"/>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830" autoAdjust="0"/>
    <p:restoredTop sz="85288" autoAdjust="0"/>
  </p:normalViewPr>
  <p:slideViewPr>
    <p:cSldViewPr>
      <p:cViewPr varScale="1">
        <p:scale>
          <a:sx n="97" d="100"/>
          <a:sy n="97" d="100"/>
        </p:scale>
        <p:origin x="-1950" y="-8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7146"/>
    </p:cViewPr>
  </p:sorterViewPr>
  <p:notesViewPr>
    <p:cSldViewPr>
      <p:cViewPr varScale="1">
        <p:scale>
          <a:sx n="80" d="100"/>
          <a:sy n="80" d="100"/>
        </p:scale>
        <p:origin x="-3966" y="-96"/>
      </p:cViewPr>
      <p:guideLst>
        <p:guide orient="horz" pos="3149"/>
        <p:guide pos="216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15/12/2016</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5 MOIMS Areas are colour coded.</a:t>
            </a:r>
          </a:p>
          <a:p>
            <a:r>
              <a:rPr lang="en-GB" dirty="0"/>
              <a:t>Each application</a:t>
            </a:r>
            <a:r>
              <a:rPr lang="en-GB" baseline="0" dirty="0"/>
              <a:t> level interaction is annotated with the Data exchanged.  At this level all Data generated by each Function is grouped as a single type (the abbreviation reflects the function name).</a:t>
            </a:r>
          </a:p>
          <a:p>
            <a:r>
              <a:rPr lang="en-GB" baseline="0" dirty="0"/>
              <a:t>Potential service interfaces identified by MO are indicated by a colour-coded circle representing the Service Provider</a:t>
            </a:r>
          </a:p>
          <a:p>
            <a:r>
              <a:rPr lang="en-GB" baseline="0" dirty="0"/>
              <a:t>Data formats may be separately defined [</a:t>
            </a:r>
            <a:r>
              <a:rPr lang="en-GB" baseline="0" dirty="0" err="1"/>
              <a:t>NAV</a:t>
            </a:r>
            <a:r>
              <a:rPr lang="en-GB" baseline="0" dirty="0"/>
              <a:t>, MPS] or specified in the context of the service [MO M&amp;C, MPS].</a:t>
            </a:r>
          </a:p>
          <a:p>
            <a:endParaRPr lang="en-GB" baseline="0" dirty="0"/>
          </a:p>
          <a:p>
            <a:r>
              <a:rPr lang="en-GB" baseline="0" dirty="0"/>
              <a:t>File Handling is a bit different – there are special services for File Management and File Transfer [the latter delegated to a lower level protocol, such as </a:t>
            </a:r>
            <a:r>
              <a:rPr lang="en-GB" baseline="0" dirty="0" err="1"/>
              <a:t>CFDP</a:t>
            </a:r>
            <a:r>
              <a:rPr lang="en-GB" baseline="0" dirty="0"/>
              <a:t> or FTP], but the file </a:t>
            </a:r>
            <a:r>
              <a:rPr lang="en-GB" i="1" baseline="0" dirty="0"/>
              <a:t>content </a:t>
            </a:r>
            <a:r>
              <a:rPr lang="en-GB" i="0" baseline="0" dirty="0"/>
              <a:t>my be associated with any of the other Functional Areas.  It essentially provides the transport layer for bulk transfer of service messages or data formats.  Mission Data Products may also be transferred as files.</a:t>
            </a:r>
          </a:p>
          <a:p>
            <a:endParaRPr lang="en-GB" i="0" baseline="0" dirty="0"/>
          </a:p>
          <a:p>
            <a:r>
              <a:rPr lang="en-GB" i="0" baseline="0" dirty="0"/>
              <a:t>Note Planning/Scheduling interactions with the GSTS are greyed out as they are outside the scope of </a:t>
            </a:r>
            <a:r>
              <a:rPr lang="en-GB" i="0" baseline="0" dirty="0" err="1"/>
              <a:t>MOIMS</a:t>
            </a:r>
            <a:r>
              <a:rPr lang="en-GB" i="0" baseline="0" dirty="0"/>
              <a:t> standardisation [</a:t>
            </a:r>
            <a:r>
              <a:rPr lang="en-GB" i="0" baseline="0" dirty="0" err="1"/>
              <a:t>CSS</a:t>
            </a:r>
            <a:r>
              <a:rPr lang="en-GB" i="0" baseline="0" dirty="0"/>
              <a:t> boundary agreement].</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5</a:t>
            </a:fld>
            <a:endParaRPr lang="en-GB" altLang="en-US"/>
          </a:p>
        </p:txBody>
      </p:sp>
    </p:spTree>
    <p:extLst>
      <p:ext uri="{BB962C8B-B14F-4D97-AF65-F5344CB8AC3E}">
        <p14:creationId xmlns:p14="http://schemas.microsoft.com/office/powerpoint/2010/main" val="2320609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generic deployment example.  **Health Warning** : many other deployment architectures are possible.</a:t>
            </a:r>
          </a:p>
          <a:p>
            <a:endParaRPr lang="en-GB" baseline="0" dirty="0"/>
          </a:p>
          <a:p>
            <a:r>
              <a:rPr lang="en-GB" baseline="0" dirty="0"/>
              <a:t>The intention is to highlight potential areas of interoperability.</a:t>
            </a:r>
          </a:p>
          <a:p>
            <a:endParaRPr lang="en-GB" baseline="0" dirty="0"/>
          </a:p>
          <a:p>
            <a:r>
              <a:rPr lang="en-GB" baseline="0" dirty="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19</a:t>
            </a:fld>
            <a:endParaRPr lang="en-GB" altLang="en-US"/>
          </a:p>
        </p:txBody>
      </p:sp>
    </p:spTree>
    <p:extLst>
      <p:ext uri="{BB962C8B-B14F-4D97-AF65-F5344CB8AC3E}">
        <p14:creationId xmlns:p14="http://schemas.microsoft.com/office/powerpoint/2010/main" val="3688599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a:t>
            </a:r>
            <a:r>
              <a:rPr lang="en-GB" baseline="0" dirty="0"/>
              <a:t> generic deployment example.  **Health Warning** : many other deployment architectures are possible.</a:t>
            </a:r>
          </a:p>
          <a:p>
            <a:endParaRPr lang="en-GB" baseline="0" dirty="0"/>
          </a:p>
          <a:p>
            <a:r>
              <a:rPr lang="en-GB" baseline="0" dirty="0"/>
              <a:t>The intention is to highlight potential areas of interoperability.</a:t>
            </a:r>
          </a:p>
          <a:p>
            <a:endParaRPr lang="en-GB" baseline="0" dirty="0"/>
          </a:p>
          <a:p>
            <a:r>
              <a:rPr lang="en-GB" baseline="0" dirty="0"/>
              <a:t>Note that interactions between functions within the same node [which can be any of those shown on the previous diagram] are omitted for clarity.</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20</a:t>
            </a:fld>
            <a:endParaRPr lang="en-GB" altLang="en-US"/>
          </a:p>
        </p:txBody>
      </p:sp>
    </p:spTree>
    <p:extLst>
      <p:ext uri="{BB962C8B-B14F-4D97-AF65-F5344CB8AC3E}">
        <p14:creationId xmlns:p14="http://schemas.microsoft.com/office/powerpoint/2010/main" val="356118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SDIR: Service Directory</a:t>
            </a:r>
          </a:p>
          <a:p>
            <a:r>
              <a:rPr lang="en-GB" dirty="0"/>
              <a:t>LAC: Login and Authentication Credentials</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6</a:t>
            </a:fld>
            <a:endParaRPr lang="en-GB" altLang="en-US"/>
          </a:p>
        </p:txBody>
      </p:sp>
    </p:spTree>
    <p:extLst>
      <p:ext uri="{BB962C8B-B14F-4D97-AF65-F5344CB8AC3E}">
        <p14:creationId xmlns:p14="http://schemas.microsoft.com/office/powerpoint/2010/main" val="3231121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M&amp;C: Monitoring &amp; Control</a:t>
            </a:r>
          </a:p>
          <a:p>
            <a:r>
              <a:rPr lang="en-GB" dirty="0"/>
              <a:t>AUT: Automation</a:t>
            </a:r>
          </a:p>
          <a:p>
            <a:r>
              <a:rPr lang="en-GB" dirty="0"/>
              <a:t>OSM: On-board Software Management</a:t>
            </a:r>
          </a:p>
          <a:p>
            <a:r>
              <a:rPr lang="en-GB" dirty="0"/>
              <a:t>OPM: On-board Procedure Management</a:t>
            </a:r>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7</a:t>
            </a:fld>
            <a:endParaRPr lang="en-GB" altLang="en-US"/>
          </a:p>
        </p:txBody>
      </p:sp>
    </p:spTree>
    <p:extLst>
      <p:ext uri="{BB962C8B-B14F-4D97-AF65-F5344CB8AC3E}">
        <p14:creationId xmlns:p14="http://schemas.microsoft.com/office/powerpoint/2010/main" val="58974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CFG: Configuration (MO Common Service)</a:t>
            </a:r>
          </a:p>
          <a:p>
            <a:r>
              <a:rPr lang="en-GB" dirty="0"/>
              <a:t>CAR: Common Archive (MO COM Service)</a:t>
            </a:r>
            <a:endParaRPr lang="en-GB" baseline="0" dirty="0"/>
          </a:p>
          <a:p>
            <a:r>
              <a:rPr lang="en-GB" baseline="0" dirty="0"/>
              <a:t>FTM: File Transfer and Management (MO Service)</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8</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ADM</a:t>
            </a:r>
            <a:r>
              <a:rPr lang="en-GB" baseline="0" dirty="0"/>
              <a:t>	Attitude Data Message</a:t>
            </a:r>
          </a:p>
          <a:p>
            <a:r>
              <a:rPr lang="en-GB" baseline="0" dirty="0" err="1"/>
              <a:t>CDM</a:t>
            </a:r>
            <a:r>
              <a:rPr lang="en-GB" baseline="0" dirty="0"/>
              <a:t>	Conjunction Data Message</a:t>
            </a:r>
          </a:p>
          <a:p>
            <a:r>
              <a:rPr lang="en-GB" baseline="0" dirty="0" err="1"/>
              <a:t>EVM</a:t>
            </a:r>
            <a:r>
              <a:rPr lang="en-GB" baseline="0" dirty="0"/>
              <a:t>	Event Message</a:t>
            </a:r>
          </a:p>
          <a:p>
            <a:r>
              <a:rPr lang="en-GB" baseline="0" dirty="0" err="1"/>
              <a:t>NHM</a:t>
            </a:r>
            <a:r>
              <a:rPr lang="en-GB" baseline="0" dirty="0"/>
              <a:t>	Network Hardware Message</a:t>
            </a:r>
          </a:p>
          <a:p>
            <a:r>
              <a:rPr lang="en-GB" dirty="0" err="1"/>
              <a:t>ODM</a:t>
            </a:r>
            <a:r>
              <a:rPr lang="en-GB" dirty="0"/>
              <a:t>	Orbit Data Message</a:t>
            </a:r>
          </a:p>
          <a:p>
            <a:r>
              <a:rPr lang="en-GB" baseline="0" dirty="0" err="1"/>
              <a:t>PRM</a:t>
            </a:r>
            <a:r>
              <a:rPr lang="en-GB" baseline="0" dirty="0"/>
              <a:t>	Pointing Request Message</a:t>
            </a:r>
          </a:p>
          <a:p>
            <a:r>
              <a:rPr lang="en-GB" baseline="0" dirty="0" err="1"/>
              <a:t>SMM</a:t>
            </a:r>
            <a:r>
              <a:rPr lang="en-GB" baseline="0" dirty="0"/>
              <a:t>	Spacecraft Manoeuvre Message</a:t>
            </a:r>
          </a:p>
          <a:p>
            <a:r>
              <a:rPr lang="en-GB" baseline="0" dirty="0" err="1"/>
              <a:t>TDM</a:t>
            </a:r>
            <a:r>
              <a:rPr lang="en-GB" baseline="0" dirty="0"/>
              <a:t>	Tracking Data Message</a:t>
            </a:r>
          </a:p>
          <a:p>
            <a:endParaRPr lang="en-GB" baseline="0" dirty="0"/>
          </a:p>
          <a:p>
            <a:r>
              <a:rPr lang="en-GB" baseline="0" dirty="0"/>
              <a:t>TIM	Time Report</a:t>
            </a:r>
          </a:p>
          <a:p>
            <a:r>
              <a:rPr lang="en-GB" baseline="0" dirty="0" err="1"/>
              <a:t>TRM</a:t>
            </a:r>
            <a:r>
              <a:rPr lang="en-GB" baseline="0" dirty="0"/>
              <a:t>	Time Reception Message</a:t>
            </a:r>
          </a:p>
          <a:p>
            <a:r>
              <a:rPr lang="en-GB" baseline="0" dirty="0" err="1"/>
              <a:t>TCM</a:t>
            </a:r>
            <a:r>
              <a:rPr lang="en-GB" baseline="0" dirty="0"/>
              <a:t>	Time Correlation Message</a:t>
            </a:r>
          </a:p>
          <a:p>
            <a:endParaRPr lang="en-GB" dirty="0"/>
          </a:p>
          <a:p>
            <a:r>
              <a:rPr lang="en-GB" dirty="0"/>
              <a:t>Currently showing M&amp;C</a:t>
            </a:r>
            <a:r>
              <a:rPr lang="en-GB" baseline="0" dirty="0"/>
              <a:t> interacting with </a:t>
            </a:r>
            <a:r>
              <a:rPr lang="en-GB" baseline="0" dirty="0" err="1"/>
              <a:t>NAV</a:t>
            </a:r>
            <a:r>
              <a:rPr lang="en-GB" baseline="0" dirty="0"/>
              <a:t> Messages – not convinced this happens directly.  </a:t>
            </a:r>
            <a:r>
              <a:rPr lang="en-GB" baseline="0" dirty="0" err="1"/>
              <a:t>NAV</a:t>
            </a:r>
            <a:r>
              <a:rPr lang="en-GB" baseline="0" dirty="0"/>
              <a:t> </a:t>
            </a:r>
            <a:r>
              <a:rPr lang="en-GB" baseline="0" dirty="0" err="1"/>
              <a:t>WG</a:t>
            </a:r>
            <a:r>
              <a:rPr lang="en-GB" baseline="0" dirty="0"/>
              <a:t> Identified a “Command Generation” function as part of Mission Ops Processes.  Not consistent with many </a:t>
            </a:r>
            <a:r>
              <a:rPr lang="en-GB" baseline="0" dirty="0" err="1"/>
              <a:t>MOC</a:t>
            </a:r>
            <a:r>
              <a:rPr lang="en-GB" baseline="0" dirty="0"/>
              <a:t> architectures.  </a:t>
            </a:r>
            <a:r>
              <a:rPr lang="en-GB" baseline="0" dirty="0" err="1"/>
              <a:t>NAV</a:t>
            </a:r>
            <a:r>
              <a:rPr lang="en-GB" baseline="0" dirty="0"/>
              <a:t> specific Command Generation could be considered a </a:t>
            </a:r>
            <a:r>
              <a:rPr lang="en-GB" baseline="0" dirty="0" err="1"/>
              <a:t>NAV</a:t>
            </a:r>
            <a:r>
              <a:rPr lang="en-GB" baseline="0" dirty="0"/>
              <a:t> function – this might receive </a:t>
            </a:r>
            <a:r>
              <a:rPr lang="en-GB" baseline="0" dirty="0" err="1"/>
              <a:t>PRM</a:t>
            </a:r>
            <a:r>
              <a:rPr lang="en-GB" baseline="0" dirty="0"/>
              <a:t> and </a:t>
            </a:r>
            <a:r>
              <a:rPr lang="en-GB" baseline="0" dirty="0" err="1"/>
              <a:t>SSM</a:t>
            </a:r>
            <a:r>
              <a:rPr lang="en-GB" baseline="0" dirty="0"/>
              <a:t> and generate MO M&amp;C; conversely use MO M&amp;C to generate </a:t>
            </a:r>
            <a:r>
              <a:rPr lang="en-GB" baseline="0" dirty="0" err="1"/>
              <a:t>NHM</a:t>
            </a:r>
            <a:r>
              <a:rPr lang="en-GB" baseline="0" dirty="0"/>
              <a:t>.</a:t>
            </a:r>
            <a:endParaRPr lang="en-GB" dirty="0"/>
          </a:p>
          <a:p>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10</a:t>
            </a:fld>
            <a:endParaRPr lang="en-GB" altLang="en-US"/>
          </a:p>
        </p:txBody>
      </p:sp>
    </p:spTree>
    <p:extLst>
      <p:ext uri="{BB962C8B-B14F-4D97-AF65-F5344CB8AC3E}">
        <p14:creationId xmlns:p14="http://schemas.microsoft.com/office/powerpoint/2010/main" val="175193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GB" sz="1200" b="0" i="0" u="none" strike="noStrike" kern="1200" dirty="0" smtClean="0">
                <a:solidFill>
                  <a:schemeClr val="tx1"/>
                </a:solidFill>
                <a:effectLst/>
                <a:latin typeface="Times New Roman" pitchFamily="18" charset="0"/>
                <a:ea typeface="+mn-ea"/>
                <a:cs typeface="+mn-cs"/>
              </a:rPr>
              <a:t>Planning Requests [PRQ]</a:t>
            </a:r>
          </a:p>
          <a:p>
            <a:pPr rtl="0" fontAlgn="base"/>
            <a:r>
              <a:rPr lang="en-GB" sz="1200" b="0" i="0" u="none" strike="noStrike" kern="1200" dirty="0" smtClean="0">
                <a:solidFill>
                  <a:schemeClr val="tx1"/>
                </a:solidFill>
                <a:effectLst/>
                <a:latin typeface="Times New Roman" pitchFamily="18" charset="0"/>
                <a:ea typeface="+mn-ea"/>
                <a:cs typeface="+mn-cs"/>
              </a:rPr>
              <a:t>Plans [PLN]</a:t>
            </a:r>
          </a:p>
          <a:p>
            <a:pPr rtl="0" fontAlgn="base"/>
            <a:r>
              <a:rPr lang="en-GB" sz="1200" b="0" i="0" u="none" strike="noStrike" kern="1200" dirty="0" smtClean="0">
                <a:solidFill>
                  <a:schemeClr val="tx1"/>
                </a:solidFill>
                <a:effectLst/>
                <a:latin typeface="Times New Roman" pitchFamily="18" charset="0"/>
                <a:ea typeface="+mn-ea"/>
                <a:cs typeface="+mn-cs"/>
              </a:rPr>
              <a:t>Planning Process Management [PPM]</a:t>
            </a:r>
          </a:p>
          <a:p>
            <a:pPr rtl="0" fontAlgn="base"/>
            <a:r>
              <a:rPr lang="en-GB" sz="1200" b="0" i="0" u="none" strike="noStrike" kern="1200" dirty="0" smtClean="0">
                <a:solidFill>
                  <a:schemeClr val="tx1"/>
                </a:solidFill>
                <a:effectLst/>
                <a:latin typeface="Times New Roman" pitchFamily="18" charset="0"/>
                <a:ea typeface="+mn-ea"/>
                <a:cs typeface="+mn-cs"/>
              </a:rPr>
              <a:t>Plan Execution Management [PEM]</a:t>
            </a:r>
            <a:r>
              <a:rPr lang="en-GB" b="0" dirty="0" smtClean="0">
                <a:effectLst/>
              </a:rPr>
              <a:t/>
            </a:r>
            <a:br>
              <a:rPr lang="en-GB" b="0" dirty="0" smtClean="0">
                <a:effectLst/>
              </a:rPr>
            </a:b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12</a:t>
            </a:fld>
            <a:endParaRPr lang="en-GB" altLang="en-US"/>
          </a:p>
        </p:txBody>
      </p:sp>
    </p:spTree>
    <p:extLst>
      <p:ext uri="{BB962C8B-B14F-4D97-AF65-F5344CB8AC3E}">
        <p14:creationId xmlns:p14="http://schemas.microsoft.com/office/powerpoint/2010/main" val="676921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SDB: Satellite Database</a:t>
            </a:r>
          </a:p>
          <a:p>
            <a:r>
              <a:rPr lang="en-GB" dirty="0"/>
              <a:t>OSW: On-board Software</a:t>
            </a:r>
          </a:p>
          <a:p>
            <a:r>
              <a:rPr lang="en-GB" dirty="0"/>
              <a:t>APD: Automated Procedure </a:t>
            </a:r>
            <a:r>
              <a:rPr lang="en-GB" dirty="0" smtClean="0"/>
              <a:t>Definition</a:t>
            </a:r>
          </a:p>
          <a:p>
            <a:r>
              <a:rPr lang="en-GB" dirty="0" smtClean="0"/>
              <a:t>PDB: Planning Database</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15</a:t>
            </a:fld>
            <a:endParaRPr lang="en-GB" altLang="en-US"/>
          </a:p>
        </p:txBody>
      </p:sp>
    </p:spTree>
    <p:extLst>
      <p:ext uri="{BB962C8B-B14F-4D97-AF65-F5344CB8AC3E}">
        <p14:creationId xmlns:p14="http://schemas.microsoft.com/office/powerpoint/2010/main" val="3124844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CFG: Configuration (MO Common Service)</a:t>
            </a:r>
          </a:p>
          <a:p>
            <a:pPr lvl="1"/>
            <a:r>
              <a:rPr lang="en-GB" dirty="0"/>
              <a:t>CFG-M:</a:t>
            </a:r>
            <a:r>
              <a:rPr lang="en-GB" baseline="0" dirty="0"/>
              <a:t> Configuration Management (Add/Remove/Activate)</a:t>
            </a:r>
          </a:p>
          <a:p>
            <a:pPr lvl="1"/>
            <a:r>
              <a:rPr lang="en-GB" baseline="0" dirty="0"/>
              <a:t>CFG-D: Configuration Distribution (List/Get)</a:t>
            </a:r>
          </a:p>
          <a:p>
            <a:pPr lvl="0"/>
            <a:r>
              <a:rPr lang="en-GB" baseline="0" dirty="0"/>
              <a:t>CFG-X: Configuration Exchange (Import/Export)</a:t>
            </a:r>
            <a:endParaRPr lang="en-GB" dirty="0"/>
          </a:p>
          <a:p>
            <a:r>
              <a:rPr lang="en-GB" dirty="0"/>
              <a:t>CAR: Common Archive (MO COM Service)</a:t>
            </a:r>
            <a:endParaRPr lang="en-GB" baseline="0"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16</a:t>
            </a:fld>
            <a:endParaRPr lang="en-GB" altLang="en-US"/>
          </a:p>
        </p:txBody>
      </p:sp>
    </p:spTree>
    <p:extLst>
      <p:ext uri="{BB962C8B-B14F-4D97-AF65-F5344CB8AC3E}">
        <p14:creationId xmlns:p14="http://schemas.microsoft.com/office/powerpoint/2010/main" val="120536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 Common Archive (MO COM Service)</a:t>
            </a:r>
            <a:endParaRPr lang="en-GB" baseline="0" dirty="0"/>
          </a:p>
          <a:p>
            <a:r>
              <a:rPr lang="en-GB" baseline="0" dirty="0"/>
              <a:t>FTM: File Transfer and Management (MO Service)</a:t>
            </a:r>
          </a:p>
          <a:p>
            <a:r>
              <a:rPr lang="en-GB" baseline="0" dirty="0"/>
              <a:t>CAIS: Consumer Archive Interface Specification</a:t>
            </a:r>
          </a:p>
          <a:p>
            <a:r>
              <a:rPr lang="en-GB" baseline="0" dirty="0"/>
              <a:t>PAIS: Producer Archive Interface Specification</a:t>
            </a:r>
            <a:endParaRPr lang="en-GB" dirty="0"/>
          </a:p>
        </p:txBody>
      </p:sp>
      <p:sp>
        <p:nvSpPr>
          <p:cNvPr id="4" name="Slide Number Placeholder 3"/>
          <p:cNvSpPr>
            <a:spLocks noGrp="1"/>
          </p:cNvSpPr>
          <p:nvPr>
            <p:ph type="sldNum" sz="quarter" idx="10"/>
          </p:nvPr>
        </p:nvSpPr>
        <p:spPr/>
        <p:txBody>
          <a:bodyPr/>
          <a:lstStyle/>
          <a:p>
            <a:fld id="{687653B5-CE8F-4032-ADA5-1E1B0879BAD9}" type="slidenum">
              <a:rPr lang="en-GB" altLang="en-US" smtClean="0"/>
              <a:pPr/>
              <a:t>18</a:t>
            </a:fld>
            <a:endParaRPr lang="en-GB" altLang="en-US"/>
          </a:p>
        </p:txBody>
      </p:sp>
    </p:spTree>
    <p:extLst>
      <p:ext uri="{BB962C8B-B14F-4D97-AF65-F5344CB8AC3E}">
        <p14:creationId xmlns:p14="http://schemas.microsoft.com/office/powerpoint/2010/main" val="120536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a:t>Click to edit Master subtitle style</a:t>
            </a:r>
            <a:endParaRPr lang="en-GB" altLang="en-US" noProof="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t>15/12/2016</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pPr/>
              <a:t>15/12/2016</a:t>
            </a:fld>
            <a:endParaRPr lang="en-GB" dirty="0"/>
          </a:p>
        </p:txBody>
      </p:sp>
    </p:spTree>
    <p:extLst>
      <p:ext uri="{BB962C8B-B14F-4D97-AF65-F5344CB8AC3E}">
        <p14:creationId xmlns:p14="http://schemas.microsoft.com/office/powerpoint/2010/main" val="18688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0497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pPr/>
              <a:t>15/12/2016</a:t>
            </a:fld>
            <a:endParaRPr lang="en-GB" dirty="0"/>
          </a:p>
        </p:txBody>
      </p:sp>
    </p:spTree>
    <p:extLst>
      <p:ext uri="{BB962C8B-B14F-4D97-AF65-F5344CB8AC3E}">
        <p14:creationId xmlns:p14="http://schemas.microsoft.com/office/powerpoint/2010/main" val="165207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t>15/12/2016</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a:t>MOIMS Services for SEA Reference Architecture</a:t>
            </a:r>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t>15/12/2016</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a:t>MOIMS Services for SEA Reference Architecture</a:t>
            </a:r>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t>15/12/2016</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t>15/12/2016</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smtClean="0"/>
              <a:t>Click to edit Master subtitle style</a:t>
            </a:r>
            <a:endParaRPr lang="en-GB" altLang="en-US" noProof="0" smtClean="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smtClean="0"/>
              <a:t>Click to edit Master title style</a:t>
            </a:r>
            <a:endParaRPr lang="en-GB" altLang="en-US" noProof="0" smtClean="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pPr/>
              <a:t>15/12/2016</a:t>
            </a:fld>
            <a:endParaRPr lang="en-GB" dirty="0"/>
          </a:p>
        </p:txBody>
      </p:sp>
    </p:spTree>
    <p:extLst>
      <p:ext uri="{BB962C8B-B14F-4D97-AF65-F5344CB8AC3E}">
        <p14:creationId xmlns:p14="http://schemas.microsoft.com/office/powerpoint/2010/main" val="34465761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pPr/>
              <a:t>15/12/2016</a:t>
            </a:fld>
            <a:endParaRPr lang="en-GB" dirty="0"/>
          </a:p>
        </p:txBody>
      </p:sp>
    </p:spTree>
    <p:extLst>
      <p:ext uri="{BB962C8B-B14F-4D97-AF65-F5344CB8AC3E}">
        <p14:creationId xmlns:p14="http://schemas.microsoft.com/office/powerpoint/2010/main" val="108725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smtClean="0"/>
              <a:t>MOIMS Services for SEA Reference Architecture</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pPr/>
              <a:t>15/12/2016</a:t>
            </a:fld>
            <a:endParaRPr lang="en-GB" dirty="0"/>
          </a:p>
        </p:txBody>
      </p:sp>
    </p:spTree>
    <p:extLst>
      <p:ext uri="{BB962C8B-B14F-4D97-AF65-F5344CB8AC3E}">
        <p14:creationId xmlns:p14="http://schemas.microsoft.com/office/powerpoint/2010/main" val="154223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15/12/2016</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 </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smtClean="0"/>
              <a:t>MOIMS Services for SEA Reference Architecture</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rgbClr val="1F497D"/>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15/12/2016</a:t>
            </a:fld>
            <a:endParaRPr lang="en-GB" dirty="0"/>
          </a:p>
        </p:txBody>
      </p:sp>
    </p:spTree>
    <p:extLst>
      <p:ext uri="{BB962C8B-B14F-4D97-AF65-F5344CB8AC3E}">
        <p14:creationId xmlns:p14="http://schemas.microsoft.com/office/powerpoint/2010/main" val="2863192784"/>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timing>
    <p:tnLst>
      <p:par>
        <p:cTn id="1" dur="indefinite" restart="never" nodeType="tmRoot"/>
      </p:par>
    </p:tnLst>
  </p:timing>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a:t>Inputs to SEA Reference Architecture</a:t>
            </a:r>
          </a:p>
          <a:p>
            <a:r>
              <a:rPr lang="en-GB" altLang="en-US" b="0" dirty="0"/>
              <a:t>Roger Thompson ESA</a:t>
            </a:r>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err="1"/>
              <a:t>MOIMS</a:t>
            </a:r>
            <a:r>
              <a:rPr lang="en-GB" altLang="en-US" dirty="0"/>
              <a:t> Services</a:t>
            </a:r>
          </a:p>
        </p:txBody>
      </p:sp>
      <p:sp>
        <p:nvSpPr>
          <p:cNvPr id="2" name="Date Placeholder 1"/>
          <p:cNvSpPr>
            <a:spLocks noGrp="1"/>
          </p:cNvSpPr>
          <p:nvPr>
            <p:ph type="dt" sz="half" idx="2"/>
          </p:nvPr>
        </p:nvSpPr>
        <p:spPr/>
        <p:txBody>
          <a:bodyPr/>
          <a:lstStyle/>
          <a:p>
            <a:fld id="{3FB93782-B255-40CA-9A74-72A09D70D8E4}" type="datetime1">
              <a:rPr lang="en-GB" smtClean="0"/>
              <a:t>15/12/2016</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Timing</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Oval 8"/>
          <p:cNvSpPr>
            <a:spLocks noChangeArrowheads="1"/>
          </p:cNvSpPr>
          <p:nvPr/>
        </p:nvSpPr>
        <p:spPr bwMode="auto">
          <a:xfrm>
            <a:off x="5850021"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p>
        </p:txBody>
      </p:sp>
      <p:sp>
        <p:nvSpPr>
          <p:cNvPr id="6" name="Oval 8"/>
          <p:cNvSpPr>
            <a:spLocks noChangeArrowheads="1"/>
          </p:cNvSpPr>
          <p:nvPr/>
        </p:nvSpPr>
        <p:spPr bwMode="auto">
          <a:xfrm>
            <a:off x="5845565"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sp>
        <p:nvSpPr>
          <p:cNvPr id="7" name="Oval 8"/>
          <p:cNvSpPr>
            <a:spLocks noChangeArrowheads="1"/>
          </p:cNvSpPr>
          <p:nvPr/>
        </p:nvSpPr>
        <p:spPr bwMode="auto">
          <a:xfrm>
            <a:off x="1977427" y="40865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sp>
        <p:nvSpPr>
          <p:cNvPr id="8" name="Oval 8"/>
          <p:cNvSpPr>
            <a:spLocks noChangeArrowheads="1"/>
          </p:cNvSpPr>
          <p:nvPr/>
        </p:nvSpPr>
        <p:spPr bwMode="auto">
          <a:xfrm>
            <a:off x="1977427" y="261779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Assessment</a:t>
            </a:r>
          </a:p>
        </p:txBody>
      </p:sp>
      <p:sp>
        <p:nvSpPr>
          <p:cNvPr id="9" name="Oval 8"/>
          <p:cNvSpPr>
            <a:spLocks noChangeArrowheads="1"/>
          </p:cNvSpPr>
          <p:nvPr/>
        </p:nvSpPr>
        <p:spPr bwMode="auto">
          <a:xfrm>
            <a:off x="3918027" y="52820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Correlation</a:t>
            </a:r>
          </a:p>
        </p:txBody>
      </p:sp>
      <p:sp>
        <p:nvSpPr>
          <p:cNvPr id="10" name="Oval 8"/>
          <p:cNvSpPr>
            <a:spLocks noChangeArrowheads="1"/>
          </p:cNvSpPr>
          <p:nvPr/>
        </p:nvSpPr>
        <p:spPr bwMode="auto">
          <a:xfrm>
            <a:off x="3918028" y="1537676"/>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cxnSp>
        <p:nvCxnSpPr>
          <p:cNvPr id="12" name="Straight Connector 11"/>
          <p:cNvCxnSpPr>
            <a:stCxn id="7" idx="4"/>
            <a:endCxn id="175" idx="6"/>
          </p:cNvCxnSpPr>
          <p:nvPr/>
        </p:nvCxnSpPr>
        <p:spPr bwMode="auto">
          <a:xfrm flipH="1">
            <a:off x="1664891" y="4708688"/>
            <a:ext cx="988693" cy="143356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8" idx="4"/>
            <a:endCxn id="7" idx="0"/>
          </p:cNvCxnSpPr>
          <p:nvPr/>
        </p:nvCxnSpPr>
        <p:spPr bwMode="auto">
          <a:xfrm>
            <a:off x="2653584" y="3239972"/>
            <a:ext cx="0"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 name="Rectangle 15"/>
          <p:cNvSpPr/>
          <p:nvPr/>
        </p:nvSpPr>
        <p:spPr bwMode="auto">
          <a:xfrm>
            <a:off x="2478121" y="360595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 name="Oval 10"/>
          <p:cNvSpPr/>
          <p:nvPr/>
        </p:nvSpPr>
        <p:spPr>
          <a:xfrm>
            <a:off x="2581584"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a:stCxn id="8" idx="0"/>
            <a:endCxn id="155" idx="5"/>
          </p:cNvCxnSpPr>
          <p:nvPr/>
        </p:nvCxnSpPr>
        <p:spPr bwMode="auto">
          <a:xfrm flipH="1" flipV="1">
            <a:off x="1477799" y="1555532"/>
            <a:ext cx="1175785" cy="10622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 name="Rectangle 20"/>
          <p:cNvSpPr/>
          <p:nvPr/>
        </p:nvSpPr>
        <p:spPr bwMode="auto">
          <a:xfrm>
            <a:off x="1928006" y="20735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2" name="Straight Connector 21"/>
          <p:cNvCxnSpPr>
            <a:stCxn id="10" idx="5"/>
            <a:endCxn id="5" idx="1"/>
          </p:cNvCxnSpPr>
          <p:nvPr/>
        </p:nvCxnSpPr>
        <p:spPr bwMode="auto">
          <a:xfrm>
            <a:off x="5072299" y="2068736"/>
            <a:ext cx="975764" cy="64017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5000299" y="199673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bwMode="auto">
          <a:xfrm>
            <a:off x="5330833" y="22509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7" name="Oval 26"/>
          <p:cNvSpPr>
            <a:spLocks noChangeArrowheads="1"/>
          </p:cNvSpPr>
          <p:nvPr/>
        </p:nvSpPr>
        <p:spPr bwMode="auto">
          <a:xfrm>
            <a:off x="7540491" y="102567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8" name="Straight Connector 27"/>
          <p:cNvCxnSpPr>
            <a:stCxn id="27" idx="4"/>
            <a:endCxn id="5" idx="7"/>
          </p:cNvCxnSpPr>
          <p:nvPr/>
        </p:nvCxnSpPr>
        <p:spPr bwMode="auto">
          <a:xfrm flipH="1">
            <a:off x="7004292" y="1647848"/>
            <a:ext cx="1212356"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 name="Rectangle 30"/>
          <p:cNvSpPr/>
          <p:nvPr/>
        </p:nvSpPr>
        <p:spPr bwMode="auto">
          <a:xfrm>
            <a:off x="7533442"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2" name="Oval 31"/>
          <p:cNvSpPr/>
          <p:nvPr/>
        </p:nvSpPr>
        <p:spPr>
          <a:xfrm>
            <a:off x="8144648" y="1583579"/>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a:stCxn id="27" idx="3"/>
            <a:endCxn id="5" idx="0"/>
          </p:cNvCxnSpPr>
          <p:nvPr/>
        </p:nvCxnSpPr>
        <p:spPr bwMode="auto">
          <a:xfrm flipH="1">
            <a:off x="6526178" y="1556732"/>
            <a:ext cx="1212355" cy="10610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35"/>
          <p:cNvSpPr/>
          <p:nvPr/>
        </p:nvSpPr>
        <p:spPr>
          <a:xfrm>
            <a:off x="6472286" y="254579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bwMode="auto">
          <a:xfrm>
            <a:off x="6885370"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1" name="Straight Connector 50"/>
          <p:cNvCxnSpPr>
            <a:stCxn id="5" idx="2"/>
            <a:endCxn id="7" idx="7"/>
          </p:cNvCxnSpPr>
          <p:nvPr/>
        </p:nvCxnSpPr>
        <p:spPr bwMode="auto">
          <a:xfrm flipH="1">
            <a:off x="3131698" y="2928884"/>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Rectangle 55"/>
          <p:cNvSpPr/>
          <p:nvPr/>
        </p:nvSpPr>
        <p:spPr bwMode="auto">
          <a:xfrm>
            <a:off x="5015846" y="308664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8" name="Straight Connector 57"/>
          <p:cNvCxnSpPr>
            <a:stCxn id="5" idx="3"/>
            <a:endCxn id="7" idx="6"/>
          </p:cNvCxnSpPr>
          <p:nvPr/>
        </p:nvCxnSpPr>
        <p:spPr bwMode="auto">
          <a:xfrm flipH="1">
            <a:off x="3329740" y="3148856"/>
            <a:ext cx="2718323" cy="12487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2" name="Rectangle 61"/>
          <p:cNvSpPr/>
          <p:nvPr/>
        </p:nvSpPr>
        <p:spPr bwMode="auto">
          <a:xfrm>
            <a:off x="3488447" y="4110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3" name="Straight Connector 62"/>
          <p:cNvCxnSpPr>
            <a:stCxn id="5" idx="4"/>
            <a:endCxn id="6" idx="0"/>
          </p:cNvCxnSpPr>
          <p:nvPr/>
        </p:nvCxnSpPr>
        <p:spPr bwMode="auto">
          <a:xfrm flipH="1">
            <a:off x="6521722" y="3239972"/>
            <a:ext cx="4456" cy="8465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6" name="Straight Connector 65"/>
          <p:cNvCxnSpPr>
            <a:stCxn id="5" idx="3"/>
            <a:endCxn id="6" idx="1"/>
          </p:cNvCxnSpPr>
          <p:nvPr/>
        </p:nvCxnSpPr>
        <p:spPr bwMode="auto">
          <a:xfrm flipH="1">
            <a:off x="6043607" y="3148856"/>
            <a:ext cx="4456"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9" name="Oval 68"/>
          <p:cNvSpPr/>
          <p:nvPr/>
        </p:nvSpPr>
        <p:spPr>
          <a:xfrm>
            <a:off x="6448509" y="317935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70"/>
          <p:cNvSpPr/>
          <p:nvPr/>
        </p:nvSpPr>
        <p:spPr bwMode="auto">
          <a:xfrm>
            <a:off x="6350715"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6350715"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6" idx="2"/>
            <a:endCxn id="7" idx="6"/>
          </p:cNvCxnSpPr>
          <p:nvPr/>
        </p:nvCxnSpPr>
        <p:spPr bwMode="auto">
          <a:xfrm flipH="1">
            <a:off x="3329740" y="4397600"/>
            <a:ext cx="251582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3" name="Rectangle 92"/>
          <p:cNvSpPr/>
          <p:nvPr/>
        </p:nvSpPr>
        <p:spPr bwMode="auto">
          <a:xfrm>
            <a:off x="4850803"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4" name="Rectangle 93"/>
          <p:cNvSpPr/>
          <p:nvPr/>
        </p:nvSpPr>
        <p:spPr bwMode="auto">
          <a:xfrm>
            <a:off x="5200010" y="430953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96" name="Straight Connector 95"/>
          <p:cNvCxnSpPr>
            <a:stCxn id="6" idx="3"/>
            <a:endCxn id="7" idx="5"/>
          </p:cNvCxnSpPr>
          <p:nvPr/>
        </p:nvCxnSpPr>
        <p:spPr bwMode="auto">
          <a:xfrm flipH="1">
            <a:off x="3131698" y="4617572"/>
            <a:ext cx="291190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0" name="Straight Connector 99"/>
          <p:cNvCxnSpPr>
            <a:stCxn id="5" idx="2"/>
            <a:endCxn id="8" idx="6"/>
          </p:cNvCxnSpPr>
          <p:nvPr/>
        </p:nvCxnSpPr>
        <p:spPr bwMode="auto">
          <a:xfrm flipH="1">
            <a:off x="3329740" y="2928884"/>
            <a:ext cx="2520281"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3" name="Rectangle 102"/>
          <p:cNvSpPr/>
          <p:nvPr/>
        </p:nvSpPr>
        <p:spPr bwMode="auto">
          <a:xfrm>
            <a:off x="5015846" y="28568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4" name="Straight Connector 103"/>
          <p:cNvCxnSpPr>
            <a:stCxn id="8" idx="3"/>
            <a:endCxn id="7" idx="1"/>
          </p:cNvCxnSpPr>
          <p:nvPr/>
        </p:nvCxnSpPr>
        <p:spPr bwMode="auto">
          <a:xfrm>
            <a:off x="2175469" y="3148856"/>
            <a:ext cx="0" cy="10287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9" name="Straight Connector 108"/>
          <p:cNvCxnSpPr>
            <a:stCxn id="10" idx="4"/>
            <a:endCxn id="9" idx="0"/>
          </p:cNvCxnSpPr>
          <p:nvPr/>
        </p:nvCxnSpPr>
        <p:spPr bwMode="auto">
          <a:xfrm flipH="1">
            <a:off x="4594184" y="2159852"/>
            <a:ext cx="1" cy="31222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522185" y="208785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bwMode="auto">
          <a:xfrm>
            <a:off x="4418722" y="26214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5" name="Elbow Connector 114"/>
          <p:cNvCxnSpPr>
            <a:stCxn id="27" idx="6"/>
            <a:endCxn id="9" idx="4"/>
          </p:cNvCxnSpPr>
          <p:nvPr/>
        </p:nvCxnSpPr>
        <p:spPr bwMode="auto">
          <a:xfrm flipH="1">
            <a:off x="4594184" y="1336760"/>
            <a:ext cx="4298620" cy="4567508"/>
          </a:xfrm>
          <a:prstGeom prst="bentConnector4">
            <a:avLst>
              <a:gd name="adj1" fmla="val -2980"/>
              <a:gd name="adj2" fmla="val 107925"/>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a:off x="8717341" y="206100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7" name="Oval 126"/>
          <p:cNvSpPr>
            <a:spLocks noChangeArrowheads="1"/>
          </p:cNvSpPr>
          <p:nvPr/>
        </p:nvSpPr>
        <p:spPr bwMode="auto">
          <a:xfrm>
            <a:off x="7540491" y="335215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cxnSp>
        <p:nvCxnSpPr>
          <p:cNvPr id="129" name="Straight Connector 128"/>
          <p:cNvCxnSpPr>
            <a:stCxn id="6" idx="6"/>
            <a:endCxn id="127" idx="3"/>
          </p:cNvCxnSpPr>
          <p:nvPr/>
        </p:nvCxnSpPr>
        <p:spPr bwMode="auto">
          <a:xfrm flipV="1">
            <a:off x="7197878" y="3883214"/>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3" name="Rectangle 132"/>
          <p:cNvSpPr/>
          <p:nvPr/>
        </p:nvSpPr>
        <p:spPr bwMode="auto">
          <a:xfrm>
            <a:off x="7479955" y="398171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a:stCxn id="5" idx="6"/>
            <a:endCxn id="127" idx="1"/>
          </p:cNvCxnSpPr>
          <p:nvPr/>
        </p:nvCxnSpPr>
        <p:spPr bwMode="auto">
          <a:xfrm>
            <a:off x="7202334" y="2928884"/>
            <a:ext cx="536199"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294970" y="310945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5870372" y="34290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Oval 143"/>
          <p:cNvSpPr/>
          <p:nvPr/>
        </p:nvSpPr>
        <p:spPr>
          <a:xfrm>
            <a:off x="5971607" y="4113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50" name="Straight Connector 149"/>
          <p:cNvCxnSpPr>
            <a:stCxn id="127" idx="2"/>
            <a:endCxn id="6" idx="7"/>
          </p:cNvCxnSpPr>
          <p:nvPr/>
        </p:nvCxnSpPr>
        <p:spPr bwMode="auto">
          <a:xfrm flipH="1">
            <a:off x="6999836" y="3663242"/>
            <a:ext cx="540655" cy="5143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3" name="Oval 152"/>
          <p:cNvSpPr/>
          <p:nvPr/>
        </p:nvSpPr>
        <p:spPr>
          <a:xfrm>
            <a:off x="7463584" y="359948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Rectangle 153"/>
          <p:cNvSpPr/>
          <p:nvPr/>
        </p:nvSpPr>
        <p:spPr bwMode="auto">
          <a:xfrm>
            <a:off x="6950700" y="391886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5" name="Oval 154"/>
          <p:cNvSpPr>
            <a:spLocks noChangeArrowheads="1"/>
          </p:cNvSpPr>
          <p:nvPr/>
        </p:nvSpPr>
        <p:spPr bwMode="auto">
          <a:xfrm>
            <a:off x="323528" y="102447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cxnSp>
        <p:nvCxnSpPr>
          <p:cNvPr id="156" name="Straight Connector 155"/>
          <p:cNvCxnSpPr>
            <a:stCxn id="155" idx="5"/>
            <a:endCxn id="5" idx="2"/>
          </p:cNvCxnSpPr>
          <p:nvPr/>
        </p:nvCxnSpPr>
        <p:spPr bwMode="auto">
          <a:xfrm>
            <a:off x="1477799" y="1555532"/>
            <a:ext cx="4372222" cy="137335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9" name="Rectangle 158"/>
          <p:cNvSpPr/>
          <p:nvPr/>
        </p:nvSpPr>
        <p:spPr bwMode="auto">
          <a:xfrm>
            <a:off x="1928006" y="15680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1928006" y="17120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1" name="Straight Connector 160"/>
          <p:cNvCxnSpPr>
            <a:stCxn id="155" idx="5"/>
            <a:endCxn id="7" idx="1"/>
          </p:cNvCxnSpPr>
          <p:nvPr/>
        </p:nvCxnSpPr>
        <p:spPr bwMode="auto">
          <a:xfrm>
            <a:off x="1477799" y="1555532"/>
            <a:ext cx="697670" cy="2622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Oval 170"/>
          <p:cNvSpPr/>
          <p:nvPr/>
        </p:nvSpPr>
        <p:spPr>
          <a:xfrm>
            <a:off x="2581584" y="255719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a:spLocks noChangeArrowheads="1"/>
          </p:cNvSpPr>
          <p:nvPr/>
        </p:nvSpPr>
        <p:spPr bwMode="auto">
          <a:xfrm>
            <a:off x="312578" y="5831160"/>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cxnSp>
        <p:nvCxnSpPr>
          <p:cNvPr id="176" name="Straight Connector 175"/>
          <p:cNvCxnSpPr>
            <a:stCxn id="7" idx="3"/>
            <a:endCxn id="175" idx="7"/>
          </p:cNvCxnSpPr>
          <p:nvPr/>
        </p:nvCxnSpPr>
        <p:spPr bwMode="auto">
          <a:xfrm flipH="1">
            <a:off x="1466849" y="4617572"/>
            <a:ext cx="708620"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9" name="Straight Connector 178"/>
          <p:cNvCxnSpPr>
            <a:stCxn id="6" idx="3"/>
            <a:endCxn id="175" idx="7"/>
          </p:cNvCxnSpPr>
          <p:nvPr/>
        </p:nvCxnSpPr>
        <p:spPr bwMode="auto">
          <a:xfrm flipH="1">
            <a:off x="1466849" y="4617572"/>
            <a:ext cx="4576758" cy="130470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7" name="Oval 56"/>
          <p:cNvSpPr/>
          <p:nvPr/>
        </p:nvSpPr>
        <p:spPr>
          <a:xfrm>
            <a:off x="5976063" y="454690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2098446" y="45441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tangle 184"/>
          <p:cNvSpPr/>
          <p:nvPr/>
        </p:nvSpPr>
        <p:spPr bwMode="auto">
          <a:xfrm>
            <a:off x="1773408"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6" name="Straight Connector 185"/>
          <p:cNvCxnSpPr>
            <a:stCxn id="5" idx="2"/>
            <a:endCxn id="175" idx="7"/>
          </p:cNvCxnSpPr>
          <p:nvPr/>
        </p:nvCxnSpPr>
        <p:spPr bwMode="auto">
          <a:xfrm flipH="1">
            <a:off x="1466849" y="2928884"/>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2" name="Rectangle 191"/>
          <p:cNvSpPr/>
          <p:nvPr/>
        </p:nvSpPr>
        <p:spPr bwMode="auto">
          <a:xfrm>
            <a:off x="2807804" y="474057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Rectangle 192"/>
          <p:cNvSpPr/>
          <p:nvPr/>
        </p:nvSpPr>
        <p:spPr bwMode="auto">
          <a:xfrm>
            <a:off x="2807804" y="489659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stCxn id="5" idx="3"/>
            <a:endCxn id="175" idx="6"/>
          </p:cNvCxnSpPr>
          <p:nvPr/>
        </p:nvCxnSpPr>
        <p:spPr bwMode="auto">
          <a:xfrm flipH="1">
            <a:off x="1664891" y="3148856"/>
            <a:ext cx="4383172" cy="29933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7" name="Straight Connector 206"/>
          <p:cNvCxnSpPr>
            <a:stCxn id="175" idx="7"/>
            <a:endCxn id="9" idx="2"/>
          </p:cNvCxnSpPr>
          <p:nvPr/>
        </p:nvCxnSpPr>
        <p:spPr bwMode="auto">
          <a:xfrm flipV="1">
            <a:off x="1466849" y="5593180"/>
            <a:ext cx="2451178" cy="3290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0" name="Rectangle 209"/>
          <p:cNvSpPr/>
          <p:nvPr/>
        </p:nvSpPr>
        <p:spPr bwMode="auto">
          <a:xfrm>
            <a:off x="2807804" y="571781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1" name="Oval 210"/>
          <p:cNvSpPr/>
          <p:nvPr/>
        </p:nvSpPr>
        <p:spPr>
          <a:xfrm>
            <a:off x="3861952" y="552118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3" name="Elbow Connector 212"/>
          <p:cNvCxnSpPr>
            <a:stCxn id="127" idx="4"/>
            <a:endCxn id="175" idx="5"/>
          </p:cNvCxnSpPr>
          <p:nvPr/>
        </p:nvCxnSpPr>
        <p:spPr bwMode="auto">
          <a:xfrm rot="5400000">
            <a:off x="3647804" y="1793376"/>
            <a:ext cx="2387890" cy="6749799"/>
          </a:xfrm>
          <a:prstGeom prst="bentConnector3">
            <a:avLst>
              <a:gd name="adj1" fmla="val 10022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Oval 216"/>
          <p:cNvSpPr/>
          <p:nvPr/>
        </p:nvSpPr>
        <p:spPr>
          <a:xfrm>
            <a:off x="8144649" y="3910791"/>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ectangle 217"/>
          <p:cNvSpPr/>
          <p:nvPr/>
        </p:nvSpPr>
        <p:spPr bwMode="auto">
          <a:xfrm>
            <a:off x="8041186" y="4269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9" name="Straight Connector 218"/>
          <p:cNvCxnSpPr>
            <a:stCxn id="155" idx="4"/>
            <a:endCxn id="7" idx="0"/>
          </p:cNvCxnSpPr>
          <p:nvPr/>
        </p:nvCxnSpPr>
        <p:spPr bwMode="auto">
          <a:xfrm>
            <a:off x="999685" y="1646648"/>
            <a:ext cx="1653899" cy="243986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4" name="Oval 223"/>
          <p:cNvSpPr/>
          <p:nvPr/>
        </p:nvSpPr>
        <p:spPr>
          <a:xfrm>
            <a:off x="927685" y="15658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ectangle 224"/>
          <p:cNvSpPr/>
          <p:nvPr/>
        </p:nvSpPr>
        <p:spPr bwMode="auto">
          <a:xfrm>
            <a:off x="1124397" y="206100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4" name="Oval 53"/>
          <p:cNvSpPr/>
          <p:nvPr/>
        </p:nvSpPr>
        <p:spPr>
          <a:xfrm>
            <a:off x="5773565" y="286701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8820804" y="126476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2115235" y="40983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Rectangle 106"/>
          <p:cNvSpPr/>
          <p:nvPr/>
        </p:nvSpPr>
        <p:spPr bwMode="auto">
          <a:xfrm>
            <a:off x="1890228" y="386050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0" name="Oval 109"/>
          <p:cNvSpPr>
            <a:spLocks noChangeArrowheads="1"/>
          </p:cNvSpPr>
          <p:nvPr/>
        </p:nvSpPr>
        <p:spPr bwMode="auto">
          <a:xfrm>
            <a:off x="6513795" y="5282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114" name="Straight Connector 113"/>
          <p:cNvCxnSpPr>
            <a:stCxn id="9" idx="6"/>
            <a:endCxn id="110" idx="2"/>
          </p:cNvCxnSpPr>
          <p:nvPr/>
        </p:nvCxnSpPr>
        <p:spPr bwMode="auto">
          <a:xfrm>
            <a:off x="5270340" y="5593180"/>
            <a:ext cx="1243455"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1" name="Oval 110"/>
          <p:cNvSpPr/>
          <p:nvPr/>
        </p:nvSpPr>
        <p:spPr>
          <a:xfrm>
            <a:off x="5193323" y="552616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Rectangle 115"/>
          <p:cNvSpPr/>
          <p:nvPr/>
        </p:nvSpPr>
        <p:spPr bwMode="auto">
          <a:xfrm>
            <a:off x="5499095" y="552616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8" name="Straight Connector 117"/>
          <p:cNvCxnSpPr>
            <a:stCxn id="6" idx="6"/>
            <a:endCxn id="110" idx="0"/>
          </p:cNvCxnSpPr>
          <p:nvPr/>
        </p:nvCxnSpPr>
        <p:spPr bwMode="auto">
          <a:xfrm flipH="1">
            <a:off x="7189952" y="4397600"/>
            <a:ext cx="7926" cy="88449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0" name="Oval 139"/>
          <p:cNvSpPr/>
          <p:nvPr/>
        </p:nvSpPr>
        <p:spPr>
          <a:xfrm>
            <a:off x="7126163" y="4317264"/>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p:cNvSpPr/>
          <p:nvPr/>
        </p:nvSpPr>
        <p:spPr bwMode="auto">
          <a:xfrm>
            <a:off x="7018452"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3" name="Elbow Connector 122"/>
          <p:cNvCxnSpPr>
            <a:stCxn id="110" idx="4"/>
            <a:endCxn id="175" idx="5"/>
          </p:cNvCxnSpPr>
          <p:nvPr/>
        </p:nvCxnSpPr>
        <p:spPr bwMode="auto">
          <a:xfrm rot="5400000">
            <a:off x="4099425" y="3271693"/>
            <a:ext cx="457952" cy="5723103"/>
          </a:xfrm>
          <a:prstGeom prst="bentConnector3">
            <a:avLst>
              <a:gd name="adj1" fmla="val 10117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0" name="Oval 119"/>
          <p:cNvSpPr/>
          <p:nvPr/>
        </p:nvSpPr>
        <p:spPr>
          <a:xfrm>
            <a:off x="7121915" y="585027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7022415" y="6053513"/>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a:stCxn id="6" idx="4"/>
            <a:endCxn id="110" idx="1"/>
          </p:cNvCxnSpPr>
          <p:nvPr/>
        </p:nvCxnSpPr>
        <p:spPr bwMode="auto">
          <a:xfrm>
            <a:off x="6521722" y="4708688"/>
            <a:ext cx="190115" cy="6645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5" name="Oval 134"/>
          <p:cNvSpPr/>
          <p:nvPr/>
        </p:nvSpPr>
        <p:spPr>
          <a:xfrm>
            <a:off x="6639837" y="5294703"/>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bwMode="auto">
          <a:xfrm>
            <a:off x="6399121" y="48398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9" name="Straight Connector 138"/>
          <p:cNvCxnSpPr>
            <a:stCxn id="5" idx="6"/>
            <a:endCxn id="110" idx="7"/>
          </p:cNvCxnSpPr>
          <p:nvPr/>
        </p:nvCxnSpPr>
        <p:spPr bwMode="auto">
          <a:xfrm>
            <a:off x="7202334" y="2928884"/>
            <a:ext cx="465732" cy="244432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7511873" y="484168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7" name="Oval 136"/>
          <p:cNvSpPr/>
          <p:nvPr/>
        </p:nvSpPr>
        <p:spPr>
          <a:xfrm>
            <a:off x="7122854" y="28723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141"/>
          <p:cNvCxnSpPr>
            <a:stCxn id="110" idx="2"/>
            <a:endCxn id="7" idx="6"/>
          </p:cNvCxnSpPr>
          <p:nvPr/>
        </p:nvCxnSpPr>
        <p:spPr bwMode="auto">
          <a:xfrm flipH="1" flipV="1">
            <a:off x="3329740" y="4397600"/>
            <a:ext cx="3184055" cy="1195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5494313" y="52072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6" name="Oval 145"/>
          <p:cNvSpPr/>
          <p:nvPr/>
        </p:nvSpPr>
        <p:spPr>
          <a:xfrm>
            <a:off x="7794108" y="551720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Elbow Connector 146"/>
          <p:cNvCxnSpPr>
            <a:stCxn id="5" idx="7"/>
            <a:endCxn id="110" idx="6"/>
          </p:cNvCxnSpPr>
          <p:nvPr/>
        </p:nvCxnSpPr>
        <p:spPr bwMode="auto">
          <a:xfrm rot="16200000" flipH="1">
            <a:off x="5993066" y="3720138"/>
            <a:ext cx="2884268" cy="861816"/>
          </a:xfrm>
          <a:prstGeom prst="bentConnector4">
            <a:avLst>
              <a:gd name="adj1" fmla="val 143"/>
              <a:gd name="adj2" fmla="val 2271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a:off x="8383918" y="55017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7" name="Oval 156"/>
          <p:cNvSpPr/>
          <p:nvPr/>
        </p:nvSpPr>
        <p:spPr>
          <a:xfrm>
            <a:off x="7126163" y="521497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1" name="Straight Connector 120"/>
          <p:cNvCxnSpPr>
            <a:stCxn id="6" idx="2"/>
            <a:endCxn id="175" idx="6"/>
          </p:cNvCxnSpPr>
          <p:nvPr/>
        </p:nvCxnSpPr>
        <p:spPr bwMode="auto">
          <a:xfrm flipH="1">
            <a:off x="1664891" y="4397600"/>
            <a:ext cx="4180674" cy="174464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7" name="Oval 196"/>
          <p:cNvSpPr/>
          <p:nvPr/>
        </p:nvSpPr>
        <p:spPr>
          <a:xfrm>
            <a:off x="1592891" y="6068975"/>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3257740" y="432213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Rectangle 98"/>
          <p:cNvSpPr/>
          <p:nvPr/>
        </p:nvSpPr>
        <p:spPr bwMode="auto">
          <a:xfrm>
            <a:off x="5566639" y="45811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3" name="Rectangle 202"/>
          <p:cNvSpPr/>
          <p:nvPr/>
        </p:nvSpPr>
        <p:spPr bwMode="auto">
          <a:xfrm>
            <a:off x="1736891" y="591454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8240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Navigation and Timing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cxnSp>
        <p:nvCxnSpPr>
          <p:cNvPr id="6" name="Straight Connector 5"/>
          <p:cNvCxnSpPr/>
          <p:nvPr/>
        </p:nvCxnSpPr>
        <p:spPr bwMode="auto">
          <a:xfrm flipH="1">
            <a:off x="107504" y="2672806"/>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99952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8400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7504" y="3149652"/>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318453"/>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p:nvPr/>
        </p:nvCxnSpPr>
        <p:spPr bwMode="auto">
          <a:xfrm flipH="1">
            <a:off x="107504" y="363737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 name="Straight Connector 27"/>
          <p:cNvCxnSpPr/>
          <p:nvPr/>
        </p:nvCxnSpPr>
        <p:spPr bwMode="auto">
          <a:xfrm flipH="1">
            <a:off x="107504" y="34826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 name="Straight Connector 28"/>
          <p:cNvCxnSpPr/>
          <p:nvPr/>
        </p:nvCxnSpPr>
        <p:spPr bwMode="auto">
          <a:xfrm flipH="1">
            <a:off x="107504" y="3796839"/>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4167065"/>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401676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431108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 name="Rectangle 10"/>
          <p:cNvSpPr/>
          <p:nvPr/>
        </p:nvSpPr>
        <p:spPr bwMode="auto">
          <a:xfrm>
            <a:off x="188626" y="35576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 name="Rectangle 11"/>
          <p:cNvSpPr/>
          <p:nvPr/>
        </p:nvSpPr>
        <p:spPr bwMode="auto">
          <a:xfrm>
            <a:off x="188626" y="26008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2387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7603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188626" y="37171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188626" y="33981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9197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307926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6" y="391242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407188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8626" y="423135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2038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Orbit</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Determination &amp; Propagation</a:t>
            </a:r>
          </a:p>
        </p:txBody>
      </p:sp>
      <p:sp>
        <p:nvSpPr>
          <p:cNvPr id="37" name="Oval 8"/>
          <p:cNvSpPr>
            <a:spLocks noChangeArrowheads="1"/>
          </p:cNvSpPr>
          <p:nvPr/>
        </p:nvSpPr>
        <p:spPr bwMode="auto">
          <a:xfrm>
            <a:off x="179512"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Conjunction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Assessment</a:t>
            </a:r>
          </a:p>
        </p:txBody>
      </p:sp>
      <p:sp>
        <p:nvSpPr>
          <p:cNvPr id="38" name="Oval 37"/>
          <p:cNvSpPr>
            <a:spLocks noChangeArrowheads="1"/>
          </p:cNvSpPr>
          <p:nvPr/>
        </p:nvSpPr>
        <p:spPr bwMode="auto">
          <a:xfrm>
            <a:off x="7704348"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a:t>
            </a:r>
          </a:p>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Correlation</a:t>
            </a:r>
          </a:p>
        </p:txBody>
      </p:sp>
      <p:sp>
        <p:nvSpPr>
          <p:cNvPr id="39" name="Oval 8"/>
          <p:cNvSpPr>
            <a:spLocks noChangeArrowheads="1"/>
          </p:cNvSpPr>
          <p:nvPr/>
        </p:nvSpPr>
        <p:spPr bwMode="auto">
          <a:xfrm>
            <a:off x="6208019"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Time/Position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sp>
        <p:nvSpPr>
          <p:cNvPr id="40" name="Oval 39"/>
          <p:cNvSpPr>
            <a:spLocks noChangeArrowheads="1"/>
          </p:cNvSpPr>
          <p:nvPr/>
        </p:nvSpPr>
        <p:spPr bwMode="auto">
          <a:xfrm>
            <a:off x="2500804"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1" name="Oval 40"/>
          <p:cNvSpPr>
            <a:spLocks noChangeArrowheads="1"/>
          </p:cNvSpPr>
          <p:nvPr/>
        </p:nvSpPr>
        <p:spPr bwMode="auto">
          <a:xfrm>
            <a:off x="7072115" y="5190889"/>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42" name="Oval 41"/>
          <p:cNvSpPr>
            <a:spLocks noChangeArrowheads="1"/>
          </p:cNvSpPr>
          <p:nvPr/>
        </p:nvSpPr>
        <p:spPr bwMode="auto">
          <a:xfrm>
            <a:off x="971600" y="5190889"/>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4038333" y="519319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4" name="Oval 43"/>
          <p:cNvSpPr>
            <a:spLocks noChangeArrowheads="1"/>
          </p:cNvSpPr>
          <p:nvPr/>
        </p:nvSpPr>
        <p:spPr bwMode="auto">
          <a:xfrm>
            <a:off x="5562447" y="51931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45" name="Straight Connector 44"/>
          <p:cNvCxnSpPr/>
          <p:nvPr/>
        </p:nvCxnSpPr>
        <p:spPr bwMode="auto">
          <a:xfrm flipV="1">
            <a:off x="843029" y="1958197"/>
            <a:ext cx="1" cy="167443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p:nvPr/>
        </p:nvCxnSpPr>
        <p:spPr bwMode="auto">
          <a:xfrm flipV="1">
            <a:off x="647564"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p:nvPr/>
        </p:nvCxnSpPr>
        <p:spPr bwMode="auto">
          <a:xfrm flipV="1">
            <a:off x="2159732" y="1966672"/>
            <a:ext cx="0" cy="119604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107504" y="45168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8626" y="44371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9" name="Straight Connector 58"/>
          <p:cNvCxnSpPr/>
          <p:nvPr/>
        </p:nvCxnSpPr>
        <p:spPr bwMode="auto">
          <a:xfrm>
            <a:off x="1641406" y="4516843"/>
            <a:ext cx="0" cy="674046"/>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endCxn id="36" idx="2"/>
          </p:cNvCxnSpPr>
          <p:nvPr/>
        </p:nvCxnSpPr>
        <p:spPr bwMode="auto">
          <a:xfrm rot="5400000" flipH="1" flipV="1">
            <a:off x="228787" y="3064476"/>
            <a:ext cx="2875512" cy="50273"/>
          </a:xfrm>
          <a:prstGeom prst="bentConnector2">
            <a:avLst/>
          </a:prstGeom>
          <a:noFill/>
          <a:ln w="19050" cap="flat" cmpd="sng" algn="ctr">
            <a:solidFill>
              <a:srgbClr val="4F81BD"/>
            </a:solidFill>
            <a:prstDash val="solid"/>
            <a:round/>
            <a:headEnd type="oval" w="sm" len="sm"/>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p:nvPr/>
        </p:nvCxnSpPr>
        <p:spPr bwMode="auto">
          <a:xfrm flipV="1">
            <a:off x="2159732" y="1883301"/>
            <a:ext cx="0" cy="95923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2157983" y="1981392"/>
            <a:ext cx="0" cy="1655985"/>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V="1">
            <a:off x="2157983" y="1981392"/>
            <a:ext cx="0" cy="18154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2" name="Straight Connector 81"/>
          <p:cNvCxnSpPr>
            <a:endCxn id="34" idx="4"/>
          </p:cNvCxnSpPr>
          <p:nvPr/>
        </p:nvCxnSpPr>
        <p:spPr bwMode="auto">
          <a:xfrm flipH="1" flipV="1">
            <a:off x="3880005" y="1962944"/>
            <a:ext cx="1130" cy="87712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5" name="Straight Connector 84"/>
          <p:cNvCxnSpPr/>
          <p:nvPr/>
        </p:nvCxnSpPr>
        <p:spPr bwMode="auto">
          <a:xfrm flipV="1">
            <a:off x="4089831" y="1958197"/>
            <a:ext cx="6393" cy="104133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1" name="Rectangle 90"/>
          <p:cNvSpPr/>
          <p:nvPr/>
        </p:nvSpPr>
        <p:spPr bwMode="auto">
          <a:xfrm rot="5400000">
            <a:off x="667566"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1691680"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Manoeuvre</a:t>
            </a: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cxnSp>
        <p:nvCxnSpPr>
          <p:cNvPr id="52" name="Straight Connector 51"/>
          <p:cNvCxnSpPr/>
          <p:nvPr/>
        </p:nvCxnSpPr>
        <p:spPr bwMode="auto">
          <a:xfrm flipV="1">
            <a:off x="2366954" y="1962947"/>
            <a:ext cx="0" cy="135550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p:nvPr/>
        </p:nvCxnSpPr>
        <p:spPr bwMode="auto">
          <a:xfrm flipV="1">
            <a:off x="2548053" y="1958197"/>
            <a:ext cx="0" cy="151971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6" name="Rectangle 95"/>
          <p:cNvSpPr/>
          <p:nvPr/>
        </p:nvSpPr>
        <p:spPr bwMode="auto">
          <a:xfrm rot="5400000">
            <a:off x="2372590"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rot="5400000">
            <a:off x="1460077" y="477413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rot="5400000">
            <a:off x="2172012"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70454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6" name="Rectangle 105"/>
          <p:cNvSpPr/>
          <p:nvPr/>
        </p:nvSpPr>
        <p:spPr bwMode="auto">
          <a:xfrm rot="5400000">
            <a:off x="3920761"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2" name="Straight Connector 111"/>
          <p:cNvCxnSpPr/>
          <p:nvPr/>
        </p:nvCxnSpPr>
        <p:spPr bwMode="auto">
          <a:xfrm>
            <a:off x="1431504" y="2998432"/>
            <a:ext cx="0" cy="21924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p:nvPr/>
        </p:nvCxnSpPr>
        <p:spPr bwMode="auto">
          <a:xfrm flipV="1">
            <a:off x="647564" y="1958197"/>
            <a:ext cx="0" cy="88179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4" name="Rectangle 83"/>
          <p:cNvSpPr/>
          <p:nvPr/>
        </p:nvSpPr>
        <p:spPr bwMode="auto">
          <a:xfrm>
            <a:off x="413321" y="2126243"/>
            <a:ext cx="216000" cy="21600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p:txBody>
      </p:sp>
      <p:cxnSp>
        <p:nvCxnSpPr>
          <p:cNvPr id="86" name="Straight Connector 85"/>
          <p:cNvCxnSpPr/>
          <p:nvPr/>
        </p:nvCxnSpPr>
        <p:spPr bwMode="auto">
          <a:xfrm>
            <a:off x="1431504" y="2839988"/>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Straight Connector 87"/>
          <p:cNvCxnSpPr/>
          <p:nvPr/>
        </p:nvCxnSpPr>
        <p:spPr bwMode="auto">
          <a:xfrm>
            <a:off x="1431504" y="3637377"/>
            <a:ext cx="0" cy="155581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0" name="Straight Connector 89"/>
          <p:cNvCxnSpPr/>
          <p:nvPr/>
        </p:nvCxnSpPr>
        <p:spPr bwMode="auto">
          <a:xfrm>
            <a:off x="1431504" y="3318453"/>
            <a:ext cx="0" cy="187474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Rectangle 99"/>
          <p:cNvSpPr/>
          <p:nvPr/>
        </p:nvSpPr>
        <p:spPr bwMode="auto">
          <a:xfrm>
            <a:off x="1187624" y="4666190"/>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CDM</a:t>
            </a:r>
          </a:p>
        </p:txBody>
      </p:sp>
      <p:sp>
        <p:nvSpPr>
          <p:cNvPr id="101" name="Rectangle 100"/>
          <p:cNvSpPr/>
          <p:nvPr/>
        </p:nvSpPr>
        <p:spPr bwMode="auto">
          <a:xfrm>
            <a:off x="1403624" y="2132856"/>
            <a:ext cx="216000"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70C0"/>
                </a:solidFill>
                <a:latin typeface="Arial" panose="020B0604020202020204" pitchFamily="34" charset="0"/>
                <a:cs typeface="Arial" panose="020B0604020202020204" pitchFamily="34" charset="0"/>
              </a:rPr>
              <a:t>MPS</a:t>
            </a:r>
          </a:p>
        </p:txBody>
      </p:sp>
      <p:sp>
        <p:nvSpPr>
          <p:cNvPr id="102" name="Rectangle 101"/>
          <p:cNvSpPr/>
          <p:nvPr/>
        </p:nvSpPr>
        <p:spPr bwMode="auto">
          <a:xfrm>
            <a:off x="1939429" y="2126243"/>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CDM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NHM</a:t>
            </a:r>
          </a:p>
        </p:txBody>
      </p:sp>
      <p:cxnSp>
        <p:nvCxnSpPr>
          <p:cNvPr id="103" name="Straight Connector 102"/>
          <p:cNvCxnSpPr/>
          <p:nvPr/>
        </p:nvCxnSpPr>
        <p:spPr bwMode="auto">
          <a:xfrm flipV="1">
            <a:off x="3671900" y="1958197"/>
            <a:ext cx="0" cy="18409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0" name="Straight Connector 109"/>
          <p:cNvCxnSpPr/>
          <p:nvPr/>
        </p:nvCxnSpPr>
        <p:spPr bwMode="auto">
          <a:xfrm flipV="1">
            <a:off x="3671900" y="1958197"/>
            <a:ext cx="0" cy="722409"/>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1" name="Straight Connector 110"/>
          <p:cNvCxnSpPr/>
          <p:nvPr/>
        </p:nvCxnSpPr>
        <p:spPr bwMode="auto">
          <a:xfrm flipV="1">
            <a:off x="3671900" y="1958197"/>
            <a:ext cx="0" cy="119842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p:nvPr/>
        </p:nvCxnSpPr>
        <p:spPr bwMode="auto">
          <a:xfrm flipV="1">
            <a:off x="3671900" y="1962945"/>
            <a:ext cx="0" cy="13555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5" name="Rectangle 114"/>
          <p:cNvSpPr/>
          <p:nvPr/>
        </p:nvSpPr>
        <p:spPr bwMode="auto">
          <a:xfrm>
            <a:off x="3455900" y="211655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NHM</a:t>
            </a:r>
          </a:p>
        </p:txBody>
      </p:sp>
      <p:cxnSp>
        <p:nvCxnSpPr>
          <p:cNvPr id="118" name="Straight Connector 117"/>
          <p:cNvCxnSpPr/>
          <p:nvPr/>
        </p:nvCxnSpPr>
        <p:spPr bwMode="auto">
          <a:xfrm flipV="1">
            <a:off x="5184069" y="1923120"/>
            <a:ext cx="0" cy="91686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flipH="1" flipV="1">
            <a:off x="5183299" y="1958197"/>
            <a:ext cx="770" cy="104133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0" name="Straight Connector 119"/>
          <p:cNvCxnSpPr/>
          <p:nvPr/>
        </p:nvCxnSpPr>
        <p:spPr bwMode="auto">
          <a:xfrm>
            <a:off x="45314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Rectangle 120"/>
          <p:cNvSpPr/>
          <p:nvPr/>
        </p:nvSpPr>
        <p:spPr bwMode="auto">
          <a:xfrm>
            <a:off x="4960093" y="211655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PRM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CC00CC"/>
                </a:solidFill>
                <a:latin typeface="Arial" panose="020B0604020202020204" pitchFamily="34" charset="0"/>
                <a:cs typeface="Arial" panose="020B0604020202020204" pitchFamily="34" charset="0"/>
              </a:rPr>
              <a:t>NHM</a:t>
            </a:r>
            <a:endParaRPr lang="en-GB" sz="600" dirty="0">
              <a:solidFill>
                <a:srgbClr val="CC00CC"/>
              </a:solidFill>
              <a:latin typeface="Arial" panose="020B0604020202020204" pitchFamily="34" charset="0"/>
              <a:cs typeface="Arial" panose="020B0604020202020204" pitchFamily="34" charset="0"/>
            </a:endParaRPr>
          </a:p>
        </p:txBody>
      </p:sp>
      <p:sp>
        <p:nvSpPr>
          <p:cNvPr id="35" name="Oval 8"/>
          <p:cNvSpPr>
            <a:spLocks noChangeArrowheads="1"/>
          </p:cNvSpPr>
          <p:nvPr/>
        </p:nvSpPr>
        <p:spPr bwMode="auto">
          <a:xfrm>
            <a:off x="4716016" y="1340768"/>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Attitude</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Determination</a:t>
            </a:r>
          </a:p>
        </p:txBody>
      </p:sp>
      <p:cxnSp>
        <p:nvCxnSpPr>
          <p:cNvPr id="116" name="Straight Connector 115"/>
          <p:cNvCxnSpPr/>
          <p:nvPr/>
        </p:nvCxnSpPr>
        <p:spPr bwMode="auto">
          <a:xfrm flipH="1" flipV="1">
            <a:off x="5392172" y="1962944"/>
            <a:ext cx="1130" cy="1186708"/>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4" name="Straight Connector 123"/>
          <p:cNvCxnSpPr/>
          <p:nvPr/>
        </p:nvCxnSpPr>
        <p:spPr bwMode="auto">
          <a:xfrm flipV="1">
            <a:off x="6884174" y="1972283"/>
            <a:ext cx="1" cy="204430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5" name="Rectangle 124"/>
          <p:cNvSpPr/>
          <p:nvPr/>
        </p:nvSpPr>
        <p:spPr bwMode="auto">
          <a:xfrm rot="5400000">
            <a:off x="6708711"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TIM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092280" y="1962945"/>
            <a:ext cx="0" cy="709861"/>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9" name="Rectangle 128"/>
          <p:cNvSpPr/>
          <p:nvPr/>
        </p:nvSpPr>
        <p:spPr bwMode="auto">
          <a:xfrm rot="5400000">
            <a:off x="6916817" y="22446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V="1">
            <a:off x="8424427" y="1962945"/>
            <a:ext cx="1" cy="2348136"/>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1" name="Rectangle 130"/>
          <p:cNvSpPr/>
          <p:nvPr/>
        </p:nvSpPr>
        <p:spPr bwMode="auto">
          <a:xfrm rot="5400000">
            <a:off x="8248964" y="223526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4" name="Straight Connector 133"/>
          <p:cNvCxnSpPr/>
          <p:nvPr/>
        </p:nvCxnSpPr>
        <p:spPr bwMode="auto">
          <a:xfrm flipV="1">
            <a:off x="8208404" y="1953447"/>
            <a:ext cx="0" cy="22136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6" name="Straight Connector 135"/>
          <p:cNvCxnSpPr/>
          <p:nvPr/>
        </p:nvCxnSpPr>
        <p:spPr bwMode="auto">
          <a:xfrm flipV="1">
            <a:off x="8208404" y="1962947"/>
            <a:ext cx="0" cy="205381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8" name="Rectangle 137"/>
          <p:cNvSpPr/>
          <p:nvPr/>
        </p:nvSpPr>
        <p:spPr bwMode="auto">
          <a:xfrm>
            <a:off x="7992404" y="2151042"/>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TIM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TRM</a:t>
            </a:r>
          </a:p>
        </p:txBody>
      </p:sp>
      <p:cxnSp>
        <p:nvCxnSpPr>
          <p:cNvPr id="139" name="Straight Connector 138"/>
          <p:cNvCxnSpPr>
            <a:endCxn id="40" idx="0"/>
          </p:cNvCxnSpPr>
          <p:nvPr/>
        </p:nvCxnSpPr>
        <p:spPr bwMode="auto">
          <a:xfrm>
            <a:off x="3176960" y="2672806"/>
            <a:ext cx="1" cy="251808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Rectangle 142"/>
          <p:cNvSpPr/>
          <p:nvPr/>
        </p:nvSpPr>
        <p:spPr bwMode="auto">
          <a:xfrm rot="5400000">
            <a:off x="3001497"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4" name="Straight Connector 143"/>
          <p:cNvCxnSpPr/>
          <p:nvPr/>
        </p:nvCxnSpPr>
        <p:spPr bwMode="auto">
          <a:xfrm>
            <a:off x="3383869" y="4151619"/>
            <a:ext cx="0" cy="104707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6" name="Rectangle 145"/>
          <p:cNvSpPr/>
          <p:nvPr/>
        </p:nvSpPr>
        <p:spPr bwMode="auto">
          <a:xfrm rot="5400000">
            <a:off x="3200706"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9" name="Rectangle 148"/>
          <p:cNvSpPr/>
          <p:nvPr/>
        </p:nvSpPr>
        <p:spPr bwMode="auto">
          <a:xfrm>
            <a:off x="2766453" y="4678403"/>
            <a:ext cx="216000"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51" name="Straight Connector 150"/>
          <p:cNvCxnSpPr/>
          <p:nvPr/>
        </p:nvCxnSpPr>
        <p:spPr bwMode="auto">
          <a:xfrm>
            <a:off x="4723716" y="3799115"/>
            <a:ext cx="0" cy="1399574"/>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Rectangle 151"/>
          <p:cNvSpPr/>
          <p:nvPr/>
        </p:nvSpPr>
        <p:spPr bwMode="auto">
          <a:xfrm rot="5400000">
            <a:off x="4540553" y="476192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54" name="Straight Connector 153"/>
          <p:cNvCxnSpPr/>
          <p:nvPr/>
        </p:nvCxnSpPr>
        <p:spPr bwMode="auto">
          <a:xfrm>
            <a:off x="4531428" y="3003182"/>
            <a:ext cx="0" cy="219805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6" name="Straight Connector 155"/>
          <p:cNvCxnSpPr/>
          <p:nvPr/>
        </p:nvCxnSpPr>
        <p:spPr bwMode="auto">
          <a:xfrm>
            <a:off x="45314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8" name="Straight Connector 157"/>
          <p:cNvCxnSpPr/>
          <p:nvPr/>
        </p:nvCxnSpPr>
        <p:spPr bwMode="auto">
          <a:xfrm>
            <a:off x="4531428" y="3318453"/>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p:nvPr/>
        </p:nvCxnSpPr>
        <p:spPr bwMode="auto">
          <a:xfrm>
            <a:off x="2994732" y="2848031"/>
            <a:ext cx="0" cy="235320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4283968" y="4581128"/>
            <a:ext cx="216000"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PRM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a:off x="6238603" y="2672806"/>
            <a:ext cx="0" cy="253140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6446108" y="3162720"/>
            <a:ext cx="0" cy="2041493"/>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4" name="Straight Connector 163"/>
          <p:cNvCxnSpPr/>
          <p:nvPr/>
        </p:nvCxnSpPr>
        <p:spPr bwMode="auto">
          <a:xfrm flipH="1">
            <a:off x="6662133"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3" name="Rectangle 172"/>
          <p:cNvSpPr/>
          <p:nvPr/>
        </p:nvSpPr>
        <p:spPr bwMode="auto">
          <a:xfrm rot="5400000">
            <a:off x="6063140"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rot="5400000">
            <a:off x="6270645" y="475402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5" name="Rectangle 174"/>
          <p:cNvSpPr/>
          <p:nvPr/>
        </p:nvSpPr>
        <p:spPr bwMode="auto">
          <a:xfrm rot="5400000">
            <a:off x="6477046"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0" name="Straight Connector 179"/>
          <p:cNvCxnSpPr/>
          <p:nvPr/>
        </p:nvCxnSpPr>
        <p:spPr bwMode="auto">
          <a:xfrm>
            <a:off x="6012160" y="2851964"/>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2" name="Straight Connector 181"/>
          <p:cNvCxnSpPr/>
          <p:nvPr/>
        </p:nvCxnSpPr>
        <p:spPr bwMode="auto">
          <a:xfrm>
            <a:off x="6012160" y="3159078"/>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3" name="Straight Connector 182"/>
          <p:cNvCxnSpPr/>
          <p:nvPr/>
        </p:nvCxnSpPr>
        <p:spPr bwMode="auto">
          <a:xfrm>
            <a:off x="6012160" y="3327879"/>
            <a:ext cx="0" cy="188278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4" name="Rectangle 183"/>
          <p:cNvSpPr/>
          <p:nvPr/>
        </p:nvSpPr>
        <p:spPr bwMode="auto">
          <a:xfrm>
            <a:off x="5764700" y="4667719"/>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SMM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TCM</a:t>
            </a: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86" name="Straight Connector 185"/>
          <p:cNvCxnSpPr/>
          <p:nvPr/>
        </p:nvCxnSpPr>
        <p:spPr bwMode="auto">
          <a:xfrm>
            <a:off x="4531428" y="3482665"/>
            <a:ext cx="0" cy="1718574"/>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8" name="Straight Connector 187"/>
          <p:cNvCxnSpPr/>
          <p:nvPr/>
        </p:nvCxnSpPr>
        <p:spPr bwMode="auto">
          <a:xfrm>
            <a:off x="6012160" y="4320507"/>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9" name="Straight Connector 188"/>
          <p:cNvCxnSpPr/>
          <p:nvPr/>
        </p:nvCxnSpPr>
        <p:spPr bwMode="auto">
          <a:xfrm flipH="1">
            <a:off x="7757895" y="3482665"/>
            <a:ext cx="1" cy="172800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rot="5400000">
            <a:off x="7572808" y="47530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1" name="Straight Connector 190"/>
          <p:cNvCxnSpPr/>
          <p:nvPr/>
        </p:nvCxnSpPr>
        <p:spPr bwMode="auto">
          <a:xfrm>
            <a:off x="7524328" y="2842538"/>
            <a:ext cx="0" cy="235870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a:off x="7524328" y="3149652"/>
            <a:ext cx="0" cy="205158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4" name="Rectangle 193"/>
          <p:cNvSpPr/>
          <p:nvPr/>
        </p:nvSpPr>
        <p:spPr bwMode="auto">
          <a:xfrm>
            <a:off x="7287847" y="4660186"/>
            <a:ext cx="216000"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ADM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cxnSp>
        <p:nvCxnSpPr>
          <p:cNvPr id="196" name="Straight Connector 195"/>
          <p:cNvCxnSpPr/>
          <p:nvPr/>
        </p:nvCxnSpPr>
        <p:spPr bwMode="auto">
          <a:xfrm>
            <a:off x="4534067" y="4311081"/>
            <a:ext cx="0" cy="89015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2" name="Straight Connector 121"/>
          <p:cNvCxnSpPr/>
          <p:nvPr/>
        </p:nvCxnSpPr>
        <p:spPr bwMode="auto">
          <a:xfrm flipH="1" flipV="1">
            <a:off x="5184068" y="2755506"/>
            <a:ext cx="770" cy="1041333"/>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452668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321"/>
          <p:cNvSpPr/>
          <p:nvPr/>
        </p:nvSpPr>
        <p:spPr bwMode="auto">
          <a:xfrm>
            <a:off x="1431732" y="2859547"/>
            <a:ext cx="2177889" cy="622800"/>
          </a:xfrm>
          <a:prstGeom prst="rect">
            <a:avLst/>
          </a:prstGeom>
          <a:solidFill>
            <a:schemeClr val="tx2">
              <a:lumMod val="20000"/>
              <a:lumOff val="80000"/>
            </a:schemeClr>
          </a:solidFill>
          <a:ln>
            <a:solidFill>
              <a:schemeClr val="bg1">
                <a:lumMod val="65000"/>
              </a:schemeClr>
            </a:solidFill>
          </a:ln>
          <a:effectLst/>
          <a:extLst/>
        </p:spPr>
        <p:txBody>
          <a:bodyPr vert="horz" wrap="square" lIns="18000" tIns="18000" rIns="18000" bIns="18000" numCol="1" rtlCol="0" anchor="t" anchorCtr="0" compatLnSpc="1">
            <a:prstTxWarp prst="textNoShape">
              <a:avLst/>
            </a:prstTxWarp>
            <a:spAutoFit/>
          </a:bodyPr>
          <a:lstStyle/>
          <a:p>
            <a:endParaRPr lang="en-GB" smtClean="0"/>
          </a:p>
        </p:txBody>
      </p:sp>
      <p:sp>
        <p:nvSpPr>
          <p:cNvPr id="8" name="Oval 8"/>
          <p:cNvSpPr>
            <a:spLocks noChangeArrowheads="1"/>
          </p:cNvSpPr>
          <p:nvPr/>
        </p:nvSpPr>
        <p:spPr bwMode="auto">
          <a:xfrm>
            <a:off x="2928073" y="2859547"/>
            <a:ext cx="1353600" cy="622800"/>
          </a:xfrm>
          <a:prstGeom prst="ellipse">
            <a:avLst/>
          </a:prstGeom>
          <a:solidFill>
            <a:schemeClr val="tx2">
              <a:lumMod val="40000"/>
              <a:lumOff val="60000"/>
            </a:schemeClr>
          </a:solidFill>
          <a:ln w="9525">
            <a:solidFill>
              <a:schemeClr val="tx1"/>
            </a:solidFill>
            <a:round/>
            <a:headEnd/>
            <a:tailEnd/>
          </a:ln>
        </p:spPr>
        <p:txBody>
          <a:bodyPr lIns="36000" tIns="36000" rIns="0" b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Mission Planning and Scheduling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pPr/>
              <a:t>15/12/2016</a:t>
            </a:fld>
            <a:endParaRPr lang="en-GB" dirty="0"/>
          </a:p>
        </p:txBody>
      </p:sp>
      <p:sp>
        <p:nvSpPr>
          <p:cNvPr id="7" name="Oval 8"/>
          <p:cNvSpPr>
            <a:spLocks noChangeArrowheads="1"/>
          </p:cNvSpPr>
          <p:nvPr/>
        </p:nvSpPr>
        <p:spPr bwMode="auto">
          <a:xfrm>
            <a:off x="2928717" y="414984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9" name="Oval 8"/>
          <p:cNvSpPr>
            <a:spLocks noChangeArrowheads="1"/>
          </p:cNvSpPr>
          <p:nvPr/>
        </p:nvSpPr>
        <p:spPr bwMode="auto">
          <a:xfrm>
            <a:off x="5091895" y="1079200"/>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Navigation &amp; Timing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2928717" y="5399112"/>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Control</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2" name="Oval 11"/>
          <p:cNvSpPr>
            <a:spLocks noChangeArrowheads="1"/>
          </p:cNvSpPr>
          <p:nvPr/>
        </p:nvSpPr>
        <p:spPr bwMode="auto">
          <a:xfrm>
            <a:off x="755576" y="1078632"/>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Preparation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928073" y="107863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User Support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4" name="Oval 13"/>
          <p:cNvSpPr>
            <a:spLocks noChangeArrowheads="1"/>
          </p:cNvSpPr>
          <p:nvPr/>
        </p:nvSpPr>
        <p:spPr bwMode="auto">
          <a:xfrm>
            <a:off x="7154164" y="286017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err="1" smtClean="0">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8"/>
          <p:cNvSpPr>
            <a:spLocks noChangeArrowheads="1"/>
          </p:cNvSpPr>
          <p:nvPr/>
        </p:nvSpPr>
        <p:spPr bwMode="auto">
          <a:xfrm>
            <a:off x="755575" y="2859547"/>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(Hierarchical or Distributed)</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6" name="Straight Connector 15"/>
          <p:cNvCxnSpPr>
            <a:stCxn id="13" idx="4"/>
            <a:endCxn id="8" idx="0"/>
          </p:cNvCxnSpPr>
          <p:nvPr/>
        </p:nvCxnSpPr>
        <p:spPr bwMode="auto">
          <a:xfrm>
            <a:off x="3604230" y="1700808"/>
            <a:ext cx="643" cy="115873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12" idx="5"/>
            <a:endCxn id="8" idx="0"/>
          </p:cNvCxnSpPr>
          <p:nvPr/>
        </p:nvCxnSpPr>
        <p:spPr bwMode="auto">
          <a:xfrm>
            <a:off x="1909847" y="1609692"/>
            <a:ext cx="1695026" cy="124985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3"/>
            <a:endCxn id="8" idx="0"/>
          </p:cNvCxnSpPr>
          <p:nvPr/>
        </p:nvCxnSpPr>
        <p:spPr bwMode="auto">
          <a:xfrm flipH="1">
            <a:off x="3604873" y="1610260"/>
            <a:ext cx="1685064" cy="12492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8" name="Rectangle 27"/>
          <p:cNvSpPr/>
          <p:nvPr/>
        </p:nvSpPr>
        <p:spPr bwMode="auto">
          <a:xfrm>
            <a:off x="3428766" y="193252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29" name="Rectangle 28"/>
          <p:cNvSpPr/>
          <p:nvPr/>
        </p:nvSpPr>
        <p:spPr bwMode="auto">
          <a:xfrm>
            <a:off x="2708906" y="191683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30" name="Rectangle 29"/>
          <p:cNvSpPr/>
          <p:nvPr/>
        </p:nvSpPr>
        <p:spPr bwMode="auto">
          <a:xfrm>
            <a:off x="4139952" y="192628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cxnSp>
        <p:nvCxnSpPr>
          <p:cNvPr id="31" name="Straight Connector 30"/>
          <p:cNvCxnSpPr>
            <a:stCxn id="8" idx="6"/>
            <a:endCxn id="14" idx="2"/>
          </p:cNvCxnSpPr>
          <p:nvPr/>
        </p:nvCxnSpPr>
        <p:spPr bwMode="auto">
          <a:xfrm>
            <a:off x="4281673" y="3170947"/>
            <a:ext cx="2872491"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 name="Oval 33"/>
          <p:cNvSpPr/>
          <p:nvPr/>
        </p:nvSpPr>
        <p:spPr>
          <a:xfrm>
            <a:off x="7092280" y="308828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5" name="Rectangle 34"/>
          <p:cNvSpPr/>
          <p:nvPr/>
        </p:nvSpPr>
        <p:spPr bwMode="auto">
          <a:xfrm>
            <a:off x="6478217" y="3091528"/>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CSS</a:t>
            </a:r>
            <a:r>
              <a:rPr lang="en-GB" sz="800" dirty="0" smtClean="0">
                <a:solidFill>
                  <a:prstClr val="white"/>
                </a:solidFill>
                <a:latin typeface="Arial" panose="020B0604020202020204" pitchFamily="34" charset="0"/>
                <a:cs typeface="Arial" panose="020B0604020202020204" pitchFamily="34" charset="0"/>
              </a:rPr>
              <a:t>-SM</a:t>
            </a:r>
          </a:p>
        </p:txBody>
      </p:sp>
      <p:cxnSp>
        <p:nvCxnSpPr>
          <p:cNvPr id="36" name="Straight Connector 35"/>
          <p:cNvCxnSpPr>
            <a:stCxn id="9" idx="4"/>
            <a:endCxn id="8" idx="7"/>
          </p:cNvCxnSpPr>
          <p:nvPr/>
        </p:nvCxnSpPr>
        <p:spPr bwMode="auto">
          <a:xfrm flipH="1">
            <a:off x="4083443" y="1701376"/>
            <a:ext cx="1684609" cy="124937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5085169" y="224520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CDM</a:t>
            </a:r>
            <a:endParaRPr lang="en-GB" sz="800" dirty="0" smtClean="0">
              <a:solidFill>
                <a:prstClr val="white"/>
              </a:solidFill>
              <a:latin typeface="Arial" panose="020B0604020202020204" pitchFamily="34" charset="0"/>
              <a:cs typeface="Arial" panose="020B0604020202020204" pitchFamily="34" charset="0"/>
            </a:endParaRPr>
          </a:p>
        </p:txBody>
      </p:sp>
      <p:sp>
        <p:nvSpPr>
          <p:cNvPr id="41" name="Rectangle 40"/>
          <p:cNvSpPr/>
          <p:nvPr/>
        </p:nvSpPr>
        <p:spPr bwMode="auto">
          <a:xfrm>
            <a:off x="5085169" y="208574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ODM</a:t>
            </a:r>
            <a:endParaRPr lang="en-GB" sz="800" dirty="0" smtClean="0">
              <a:solidFill>
                <a:prstClr val="white"/>
              </a:solidFill>
              <a:latin typeface="Arial" panose="020B0604020202020204" pitchFamily="34" charset="0"/>
              <a:cs typeface="Arial" panose="020B0604020202020204" pitchFamily="34" charset="0"/>
            </a:endParaRPr>
          </a:p>
        </p:txBody>
      </p:sp>
      <p:sp>
        <p:nvSpPr>
          <p:cNvPr id="42" name="Rectangle 41"/>
          <p:cNvSpPr/>
          <p:nvPr/>
        </p:nvSpPr>
        <p:spPr bwMode="auto">
          <a:xfrm>
            <a:off x="5085170" y="192628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43" name="Rectangle 42"/>
          <p:cNvSpPr/>
          <p:nvPr/>
        </p:nvSpPr>
        <p:spPr bwMode="auto">
          <a:xfrm>
            <a:off x="4139952" y="2077683"/>
            <a:ext cx="352800"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SMM</a:t>
            </a:r>
            <a:endParaRPr lang="en-GB" sz="800" dirty="0">
              <a:solidFill>
                <a:prstClr val="white"/>
              </a:solidFill>
              <a:latin typeface="Arial" panose="020B0604020202020204" pitchFamily="34" charset="0"/>
              <a:cs typeface="Arial" panose="020B0604020202020204" pitchFamily="34" charset="0"/>
            </a:endParaRPr>
          </a:p>
        </p:txBody>
      </p:sp>
      <p:sp>
        <p:nvSpPr>
          <p:cNvPr id="44" name="Rectangle 43"/>
          <p:cNvSpPr/>
          <p:nvPr/>
        </p:nvSpPr>
        <p:spPr bwMode="auto">
          <a:xfrm>
            <a:off x="3424376" y="2077683"/>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PRM</a:t>
            </a:r>
            <a:endParaRPr lang="en-GB" sz="800" dirty="0">
              <a:solidFill>
                <a:prstClr val="white"/>
              </a:solidFill>
              <a:latin typeface="Arial" panose="020B0604020202020204" pitchFamily="34" charset="0"/>
              <a:cs typeface="Arial" panose="020B0604020202020204" pitchFamily="34" charset="0"/>
            </a:endParaRPr>
          </a:p>
        </p:txBody>
      </p:sp>
      <p:sp>
        <p:nvSpPr>
          <p:cNvPr id="45" name="Rectangle 44"/>
          <p:cNvSpPr/>
          <p:nvPr/>
        </p:nvSpPr>
        <p:spPr bwMode="auto">
          <a:xfrm>
            <a:off x="2708906" y="208574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OSW</a:t>
            </a:r>
            <a:endParaRPr lang="en-GB" sz="800" dirty="0">
              <a:solidFill>
                <a:prstClr val="white"/>
              </a:solidFill>
              <a:latin typeface="Arial" panose="020B0604020202020204" pitchFamily="34" charset="0"/>
              <a:cs typeface="Arial" panose="020B0604020202020204" pitchFamily="34" charset="0"/>
            </a:endParaRPr>
          </a:p>
        </p:txBody>
      </p:sp>
      <p:cxnSp>
        <p:nvCxnSpPr>
          <p:cNvPr id="47" name="Straight Connector 46"/>
          <p:cNvCxnSpPr>
            <a:stCxn id="8" idx="4"/>
            <a:endCxn id="7" idx="0"/>
          </p:cNvCxnSpPr>
          <p:nvPr/>
        </p:nvCxnSpPr>
        <p:spPr bwMode="auto">
          <a:xfrm>
            <a:off x="3604873" y="3482347"/>
            <a:ext cx="1" cy="6674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a:stCxn id="7" idx="4"/>
            <a:endCxn id="10" idx="0"/>
          </p:cNvCxnSpPr>
          <p:nvPr/>
        </p:nvCxnSpPr>
        <p:spPr bwMode="auto">
          <a:xfrm>
            <a:off x="3604874" y="4772022"/>
            <a:ext cx="0" cy="6270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535812" y="532711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50" name="Rectangle 49"/>
          <p:cNvSpPr/>
          <p:nvPr/>
        </p:nvSpPr>
        <p:spPr bwMode="auto">
          <a:xfrm>
            <a:off x="3432349" y="510140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AUT</a:t>
            </a:r>
            <a:endParaRPr lang="en-GB" sz="800" dirty="0" smtClean="0">
              <a:solidFill>
                <a:prstClr val="white"/>
              </a:solidFill>
              <a:latin typeface="Arial" panose="020B0604020202020204" pitchFamily="34" charset="0"/>
              <a:cs typeface="Arial" panose="020B0604020202020204" pitchFamily="34" charset="0"/>
            </a:endParaRPr>
          </a:p>
        </p:txBody>
      </p:sp>
      <p:sp>
        <p:nvSpPr>
          <p:cNvPr id="51" name="Rectangle 50"/>
          <p:cNvSpPr/>
          <p:nvPr/>
        </p:nvSpPr>
        <p:spPr bwMode="auto">
          <a:xfrm>
            <a:off x="3432349" y="494194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sp>
        <p:nvSpPr>
          <p:cNvPr id="62" name="Rectangle 61"/>
          <p:cNvSpPr/>
          <p:nvPr/>
        </p:nvSpPr>
        <p:spPr bwMode="auto">
          <a:xfrm>
            <a:off x="3424376" y="385114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cxnSp>
        <p:nvCxnSpPr>
          <p:cNvPr id="64" name="Elbow Connector 63"/>
          <p:cNvCxnSpPr>
            <a:stCxn id="7" idx="6"/>
            <a:endCxn id="9" idx="4"/>
          </p:cNvCxnSpPr>
          <p:nvPr/>
        </p:nvCxnSpPr>
        <p:spPr bwMode="auto">
          <a:xfrm flipV="1">
            <a:off x="4281030" y="1701376"/>
            <a:ext cx="1487022" cy="2759558"/>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Rectangle 66"/>
          <p:cNvSpPr/>
          <p:nvPr/>
        </p:nvSpPr>
        <p:spPr bwMode="auto">
          <a:xfrm>
            <a:off x="5085170" y="436202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68" name="Straight Connector 67"/>
          <p:cNvCxnSpPr>
            <a:stCxn id="8" idx="2"/>
            <a:endCxn id="15" idx="6"/>
          </p:cNvCxnSpPr>
          <p:nvPr/>
        </p:nvCxnSpPr>
        <p:spPr bwMode="auto">
          <a:xfrm flipH="1" flipV="1">
            <a:off x="2107888" y="3170635"/>
            <a:ext cx="820185" cy="31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6" name="Oval 45"/>
          <p:cNvSpPr/>
          <p:nvPr/>
        </p:nvSpPr>
        <p:spPr>
          <a:xfrm>
            <a:off x="3537189" y="4077846"/>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55" name="Elbow Connector 54"/>
          <p:cNvCxnSpPr>
            <a:stCxn id="10" idx="6"/>
            <a:endCxn id="9" idx="4"/>
          </p:cNvCxnSpPr>
          <p:nvPr/>
        </p:nvCxnSpPr>
        <p:spPr bwMode="auto">
          <a:xfrm flipV="1">
            <a:off x="4281030" y="1701376"/>
            <a:ext cx="1487022" cy="4008824"/>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5085170" y="5550738"/>
            <a:ext cx="347471"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59" name="Rectangle 58"/>
          <p:cNvSpPr/>
          <p:nvPr/>
        </p:nvSpPr>
        <p:spPr bwMode="auto">
          <a:xfrm>
            <a:off x="5085170" y="571020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SMM</a:t>
            </a:r>
            <a:endParaRPr lang="en-GB" sz="800" dirty="0" smtClean="0">
              <a:solidFill>
                <a:prstClr val="white"/>
              </a:solidFill>
              <a:latin typeface="Arial" panose="020B0604020202020204" pitchFamily="34" charset="0"/>
              <a:cs typeface="Arial" panose="020B0604020202020204" pitchFamily="34" charset="0"/>
            </a:endParaRPr>
          </a:p>
        </p:txBody>
      </p:sp>
      <p:sp>
        <p:nvSpPr>
          <p:cNvPr id="39" name="Oval 38"/>
          <p:cNvSpPr/>
          <p:nvPr/>
        </p:nvSpPr>
        <p:spPr>
          <a:xfrm>
            <a:off x="5696051" y="162880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bwMode="auto">
          <a:xfrm>
            <a:off x="2708906" y="2240182"/>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prstClr val="white"/>
                </a:solidFill>
                <a:latin typeface="Arial" panose="020B0604020202020204" pitchFamily="34" charset="0"/>
                <a:cs typeface="Arial" panose="020B0604020202020204" pitchFamily="34" charset="0"/>
              </a:rPr>
              <a:t>A</a:t>
            </a:r>
            <a:r>
              <a:rPr lang="en-GB" sz="800" dirty="0" smtClean="0">
                <a:solidFill>
                  <a:prstClr val="white"/>
                </a:solidFill>
                <a:latin typeface="Arial" panose="020B0604020202020204" pitchFamily="34" charset="0"/>
                <a:cs typeface="Arial" panose="020B0604020202020204" pitchFamily="34" charset="0"/>
              </a:rPr>
              <a:t>PD</a:t>
            </a:r>
            <a:endParaRPr lang="en-GB" sz="800" dirty="0">
              <a:solidFill>
                <a:prstClr val="white"/>
              </a:solidFill>
              <a:latin typeface="Arial" panose="020B0604020202020204" pitchFamily="34" charset="0"/>
              <a:cs typeface="Arial" panose="020B0604020202020204" pitchFamily="34" charset="0"/>
            </a:endParaRPr>
          </a:p>
        </p:txBody>
      </p:sp>
      <p:cxnSp>
        <p:nvCxnSpPr>
          <p:cNvPr id="263" name="Straight Connector 262"/>
          <p:cNvCxnSpPr>
            <a:stCxn id="8" idx="3"/>
            <a:endCxn id="7" idx="1"/>
          </p:cNvCxnSpPr>
          <p:nvPr/>
        </p:nvCxnSpPr>
        <p:spPr bwMode="auto">
          <a:xfrm>
            <a:off x="3126303" y="3391140"/>
            <a:ext cx="456" cy="8498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5" name="Rectangle 274"/>
          <p:cNvSpPr/>
          <p:nvPr/>
        </p:nvSpPr>
        <p:spPr bwMode="auto">
          <a:xfrm>
            <a:off x="2956369" y="38590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a:t>
            </a:r>
            <a:r>
              <a:rPr lang="en-GB" sz="800" dirty="0">
                <a:solidFill>
                  <a:prstClr val="white"/>
                </a:solidFill>
                <a:latin typeface="Arial" panose="020B0604020202020204" pitchFamily="34" charset="0"/>
                <a:cs typeface="Arial" panose="020B0604020202020204" pitchFamily="34" charset="0"/>
              </a:rPr>
              <a:t>P</a:t>
            </a:r>
            <a:r>
              <a:rPr lang="en-GB" sz="800" dirty="0" smtClean="0">
                <a:solidFill>
                  <a:prstClr val="white"/>
                </a:solidFill>
                <a:latin typeface="Arial" panose="020B0604020202020204" pitchFamily="34" charset="0"/>
                <a:cs typeface="Arial" panose="020B0604020202020204" pitchFamily="34" charset="0"/>
              </a:rPr>
              <a:t>M</a:t>
            </a:r>
          </a:p>
        </p:txBody>
      </p:sp>
      <p:sp>
        <p:nvSpPr>
          <p:cNvPr id="276" name="Rectangle 275"/>
          <p:cNvSpPr/>
          <p:nvPr/>
        </p:nvSpPr>
        <p:spPr bwMode="auto">
          <a:xfrm>
            <a:off x="3424376"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282" name="Oval 281"/>
          <p:cNvSpPr/>
          <p:nvPr/>
        </p:nvSpPr>
        <p:spPr>
          <a:xfrm>
            <a:off x="2035888"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286" name="Elbow Connector 285"/>
          <p:cNvCxnSpPr>
            <a:stCxn id="10" idx="2"/>
            <a:endCxn id="317" idx="2"/>
          </p:cNvCxnSpPr>
          <p:nvPr/>
        </p:nvCxnSpPr>
        <p:spPr bwMode="auto">
          <a:xfrm rot="10800000" flipH="1">
            <a:off x="2928716" y="3409724"/>
            <a:ext cx="131115" cy="2300477"/>
          </a:xfrm>
          <a:prstGeom prst="bentConnector3">
            <a:avLst>
              <a:gd name="adj1" fmla="val -17435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0" name="Oval 79"/>
          <p:cNvSpPr/>
          <p:nvPr/>
        </p:nvSpPr>
        <p:spPr>
          <a:xfrm>
            <a:off x="2859013" y="310773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bwMode="auto">
          <a:xfrm>
            <a:off x="3424376" y="369168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00" name="Rectangle 299"/>
          <p:cNvSpPr/>
          <p:nvPr/>
        </p:nvSpPr>
        <p:spPr bwMode="auto">
          <a:xfrm>
            <a:off x="4139952" y="227687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01" name="Rectangle 300"/>
          <p:cNvSpPr/>
          <p:nvPr/>
        </p:nvSpPr>
        <p:spPr bwMode="auto">
          <a:xfrm>
            <a:off x="3424376"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02" name="Rectangle 301"/>
          <p:cNvSpPr/>
          <p:nvPr/>
        </p:nvSpPr>
        <p:spPr bwMode="auto">
          <a:xfrm>
            <a:off x="4139952" y="243633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08" name="Rectangle 307"/>
          <p:cNvSpPr/>
          <p:nvPr/>
        </p:nvSpPr>
        <p:spPr bwMode="auto">
          <a:xfrm>
            <a:off x="2363113" y="278092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309" name="Rectangle 308"/>
          <p:cNvSpPr/>
          <p:nvPr/>
        </p:nvSpPr>
        <p:spPr bwMode="auto">
          <a:xfrm>
            <a:off x="2363113" y="29403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310" name="Rectangle 309"/>
          <p:cNvSpPr/>
          <p:nvPr/>
        </p:nvSpPr>
        <p:spPr bwMode="auto">
          <a:xfrm>
            <a:off x="2357980" y="310219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317" name="Oval 316"/>
          <p:cNvSpPr/>
          <p:nvPr/>
        </p:nvSpPr>
        <p:spPr>
          <a:xfrm>
            <a:off x="3059832" y="3337723"/>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21" name="Rectangle 320"/>
          <p:cNvSpPr/>
          <p:nvPr/>
        </p:nvSpPr>
        <p:spPr bwMode="auto">
          <a:xfrm>
            <a:off x="2508087" y="385979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354" name="Elbow Connector 353"/>
          <p:cNvCxnSpPr/>
          <p:nvPr/>
        </p:nvCxnSpPr>
        <p:spPr bwMode="auto">
          <a:xfrm rot="5400000" flipH="1" flipV="1">
            <a:off x="1187624" y="5260866"/>
            <a:ext cx="12700" cy="12700"/>
          </a:xfrm>
          <a:prstGeom prst="bentConnector3">
            <a:avLst>
              <a:gd name="adj1" fmla="val 1800000"/>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76" name="Elbow Connector 375"/>
          <p:cNvCxnSpPr>
            <a:stCxn id="379" idx="0"/>
            <a:endCxn id="8" idx="5"/>
          </p:cNvCxnSpPr>
          <p:nvPr/>
        </p:nvCxnSpPr>
        <p:spPr bwMode="auto">
          <a:xfrm rot="16200000" flipV="1">
            <a:off x="3510489" y="3964094"/>
            <a:ext cx="1545200" cy="399291"/>
          </a:xfrm>
          <a:prstGeom prst="bentConnector3">
            <a:avLst>
              <a:gd name="adj1" fmla="val 9993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79" name="Rectangle 378"/>
          <p:cNvSpPr/>
          <p:nvPr/>
        </p:nvSpPr>
        <p:spPr bwMode="auto">
          <a:xfrm>
            <a:off x="4307271" y="493634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cxnSp>
        <p:nvCxnSpPr>
          <p:cNvPr id="385" name="Elbow Connector 384"/>
          <p:cNvCxnSpPr>
            <a:stCxn id="10" idx="7"/>
            <a:endCxn id="379" idx="2"/>
          </p:cNvCxnSpPr>
          <p:nvPr/>
        </p:nvCxnSpPr>
        <p:spPr bwMode="auto">
          <a:xfrm rot="5400000" flipH="1" flipV="1">
            <a:off x="4085648" y="5093142"/>
            <a:ext cx="394426" cy="399746"/>
          </a:xfrm>
          <a:prstGeom prst="bentConnector3">
            <a:avLst>
              <a:gd name="adj1" fmla="val -71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89" name="Oval 388"/>
          <p:cNvSpPr/>
          <p:nvPr/>
        </p:nvSpPr>
        <p:spPr>
          <a:xfrm>
            <a:off x="4010988" y="541822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66" name="Rectangle 65"/>
          <p:cNvSpPr/>
          <p:nvPr/>
        </p:nvSpPr>
        <p:spPr bwMode="auto">
          <a:xfrm>
            <a:off x="3424376" y="353222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69" name="Straight Connector 68"/>
          <p:cNvCxnSpPr/>
          <p:nvPr/>
        </p:nvCxnSpPr>
        <p:spPr bwMode="auto">
          <a:xfrm>
            <a:off x="3138279" y="4646145"/>
            <a:ext cx="456" cy="84982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0" name="Rectangle 69"/>
          <p:cNvSpPr/>
          <p:nvPr/>
        </p:nvSpPr>
        <p:spPr bwMode="auto">
          <a:xfrm>
            <a:off x="2968345" y="511410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a:t>
            </a:r>
            <a:r>
              <a:rPr lang="en-GB" sz="800" dirty="0">
                <a:solidFill>
                  <a:prstClr val="white"/>
                </a:solidFill>
                <a:latin typeface="Arial" panose="020B0604020202020204" pitchFamily="34" charset="0"/>
                <a:cs typeface="Arial" panose="020B0604020202020204" pitchFamily="34" charset="0"/>
              </a:rPr>
              <a:t>E</a:t>
            </a:r>
            <a:r>
              <a:rPr lang="en-GB" sz="800" dirty="0" smtClean="0">
                <a:solidFill>
                  <a:prstClr val="white"/>
                </a:solidFill>
                <a:latin typeface="Arial" panose="020B0604020202020204" pitchFamily="34" charset="0"/>
                <a:cs typeface="Arial" panose="020B0604020202020204" pitchFamily="34" charset="0"/>
              </a:rPr>
              <a:t>M</a:t>
            </a:r>
          </a:p>
        </p:txBody>
      </p:sp>
      <p:sp>
        <p:nvSpPr>
          <p:cNvPr id="71" name="Oval 70"/>
          <p:cNvSpPr/>
          <p:nvPr/>
        </p:nvSpPr>
        <p:spPr>
          <a:xfrm>
            <a:off x="3071808" y="459272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3" name="Oval 72"/>
          <p:cNvSpPr>
            <a:spLocks noChangeArrowheads="1"/>
          </p:cNvSpPr>
          <p:nvPr/>
        </p:nvSpPr>
        <p:spPr bwMode="auto">
          <a:xfrm>
            <a:off x="755576" y="1965784"/>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Mission Data Processing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74" name="Straight Connector 73"/>
          <p:cNvCxnSpPr>
            <a:stCxn id="73" idx="6"/>
            <a:endCxn id="8" idx="0"/>
          </p:cNvCxnSpPr>
          <p:nvPr/>
        </p:nvCxnSpPr>
        <p:spPr bwMode="auto">
          <a:xfrm>
            <a:off x="2107889" y="2276872"/>
            <a:ext cx="1496984" cy="58267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 name="Oval 26"/>
          <p:cNvSpPr/>
          <p:nvPr/>
        </p:nvSpPr>
        <p:spPr>
          <a:xfrm>
            <a:off x="3537189" y="2780928"/>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bwMode="auto">
          <a:xfrm>
            <a:off x="2199031" y="2222175"/>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2" name="Rectangle 81"/>
          <p:cNvSpPr/>
          <p:nvPr/>
        </p:nvSpPr>
        <p:spPr bwMode="auto">
          <a:xfrm>
            <a:off x="2199031" y="238163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8" name="Oval 17"/>
          <p:cNvSpPr/>
          <p:nvPr/>
        </p:nvSpPr>
        <p:spPr bwMode="auto">
          <a:xfrm>
            <a:off x="2636906" y="4401124"/>
            <a:ext cx="144000" cy="144000"/>
          </a:xfrm>
          <a:prstGeom prst="ellipse">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006699"/>
              </a:solidFill>
              <a:effectLst/>
              <a:latin typeface="Gill Sans MT" pitchFamily="34" charset="0"/>
            </a:endParaRPr>
          </a:p>
        </p:txBody>
      </p:sp>
      <p:cxnSp>
        <p:nvCxnSpPr>
          <p:cNvPr id="76" name="Straight Connector 75"/>
          <p:cNvCxnSpPr>
            <a:stCxn id="12" idx="2"/>
            <a:endCxn id="15" idx="2"/>
          </p:cNvCxnSpPr>
          <p:nvPr/>
        </p:nvCxnSpPr>
        <p:spPr bwMode="auto">
          <a:xfrm rot="10800000" flipV="1">
            <a:off x="755576" y="1389719"/>
            <a:ext cx="1" cy="1780915"/>
          </a:xfrm>
          <a:prstGeom prst="bentConnector3">
            <a:avLst>
              <a:gd name="adj1" fmla="val 2286010000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8" name="Straight Connector 75"/>
          <p:cNvCxnSpPr>
            <a:stCxn id="12" idx="2"/>
            <a:endCxn id="7" idx="2"/>
          </p:cNvCxnSpPr>
          <p:nvPr/>
        </p:nvCxnSpPr>
        <p:spPr bwMode="auto">
          <a:xfrm rot="10800000" flipH="1" flipV="1">
            <a:off x="755575" y="1389720"/>
            <a:ext cx="2173141" cy="3071214"/>
          </a:xfrm>
          <a:prstGeom prst="bentConnector3">
            <a:avLst>
              <a:gd name="adj1" fmla="val -10519"/>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698717" y="1318288"/>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bwMode="auto">
          <a:xfrm>
            <a:off x="347791" y="163373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353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3" name="Straight Connector 222"/>
          <p:cNvCxnSpPr>
            <a:endCxn id="41" idx="0"/>
          </p:cNvCxnSpPr>
          <p:nvPr/>
        </p:nvCxnSpPr>
        <p:spPr bwMode="auto">
          <a:xfrm>
            <a:off x="8312914" y="2550112"/>
            <a:ext cx="11422" cy="288500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6" name="Rectangle 255"/>
          <p:cNvSpPr/>
          <p:nvPr/>
        </p:nvSpPr>
        <p:spPr bwMode="auto">
          <a:xfrm>
            <a:off x="7624715" y="489395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CC00CC"/>
                </a:solidFill>
                <a:latin typeface="Arial" panose="020B0604020202020204" pitchFamily="34" charset="0"/>
                <a:cs typeface="Arial" panose="020B0604020202020204" pitchFamily="34" charset="0"/>
              </a:rPr>
              <a:t>PRM</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218" name="Straight Connector 217"/>
          <p:cNvCxnSpPr/>
          <p:nvPr/>
        </p:nvCxnSpPr>
        <p:spPr bwMode="auto">
          <a:xfrm>
            <a:off x="5169213" y="2565319"/>
            <a:ext cx="0" cy="2869797"/>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Mission Planning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413887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78755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63724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93156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sp>
        <p:nvSpPr>
          <p:cNvPr id="13" name="Rectangle 12"/>
          <p:cNvSpPr/>
          <p:nvPr/>
        </p:nvSpPr>
        <p:spPr bwMode="auto">
          <a:xfrm>
            <a:off x="188626" y="405914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CFG</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PLN</a:t>
            </a:r>
          </a:p>
        </p:txBody>
      </p:sp>
      <p:sp>
        <p:nvSpPr>
          <p:cNvPr id="17" name="Rectangle 16"/>
          <p:cNvSpPr/>
          <p:nvPr/>
        </p:nvSpPr>
        <p:spPr bwMode="auto">
          <a:xfrm>
            <a:off x="188626" y="28045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PPM</a:t>
            </a:r>
            <a:endParaRPr lang="en-GB" sz="800" dirty="0">
              <a:solidFill>
                <a:schemeClr val="bg1"/>
              </a:solidFill>
              <a:latin typeface="Arial" panose="020B0604020202020204" pitchFamily="34" charset="0"/>
              <a:cs typeface="Arial" panose="020B0604020202020204" pitchFamily="34" charset="0"/>
            </a:endParaRPr>
          </a:p>
        </p:txBody>
      </p:sp>
      <p:sp>
        <p:nvSpPr>
          <p:cNvPr id="20" name="Rectangle 19"/>
          <p:cNvSpPr/>
          <p:nvPr/>
        </p:nvSpPr>
        <p:spPr bwMode="auto">
          <a:xfrm>
            <a:off x="188626" y="296397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PEM</a:t>
            </a:r>
            <a:endParaRPr lang="en-GB" sz="80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bwMode="auto">
          <a:xfrm>
            <a:off x="188626" y="369237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85183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2319587"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a:t>
            </a:r>
          </a:p>
        </p:txBody>
      </p:sp>
      <p:sp>
        <p:nvSpPr>
          <p:cNvPr id="40" name="Oval 39"/>
          <p:cNvSpPr>
            <a:spLocks noChangeArrowheads="1"/>
          </p:cNvSpPr>
          <p:nvPr/>
        </p:nvSpPr>
        <p:spPr bwMode="auto">
          <a:xfrm>
            <a:off x="6156176"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7929" y="541547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43" name="Oval 42"/>
          <p:cNvSpPr>
            <a:spLocks noChangeArrowheads="1"/>
          </p:cNvSpPr>
          <p:nvPr/>
        </p:nvSpPr>
        <p:spPr bwMode="auto">
          <a:xfrm>
            <a:off x="3152005" y="5422884"/>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cxnSp>
        <p:nvCxnSpPr>
          <p:cNvPr id="57" name="Straight Connector 56"/>
          <p:cNvCxnSpPr/>
          <p:nvPr/>
        </p:nvCxnSpPr>
        <p:spPr bwMode="auto">
          <a:xfrm flipH="1">
            <a:off x="108492" y="469276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613032"/>
            <a:ext cx="444393"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V="1">
            <a:off x="2995744" y="1746920"/>
            <a:ext cx="0" cy="810600"/>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5" name="Rectangle 104"/>
          <p:cNvSpPr/>
          <p:nvPr/>
        </p:nvSpPr>
        <p:spPr bwMode="auto">
          <a:xfrm rot="5400000">
            <a:off x="2820280"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 name="Oval 8"/>
          <p:cNvSpPr>
            <a:spLocks noChangeArrowheads="1"/>
          </p:cNvSpPr>
          <p:nvPr/>
        </p:nvSpPr>
        <p:spPr bwMode="auto">
          <a:xfrm>
            <a:off x="5415931" y="1124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a:t>
            </a:r>
          </a:p>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Execution</a:t>
            </a:r>
          </a:p>
        </p:txBody>
      </p:sp>
      <p:sp>
        <p:nvSpPr>
          <p:cNvPr id="123" name="Rectangle 122"/>
          <p:cNvSpPr/>
          <p:nvPr/>
        </p:nvSpPr>
        <p:spPr bwMode="auto">
          <a:xfrm>
            <a:off x="188625" y="353291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4351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32" name="Oval 131"/>
          <p:cNvSpPr>
            <a:spLocks noChangeArrowheads="1"/>
          </p:cNvSpPr>
          <p:nvPr/>
        </p:nvSpPr>
        <p:spPr bwMode="auto">
          <a:xfrm>
            <a:off x="4664738" y="5427315"/>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427315"/>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433272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425299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48905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40932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2331833" y="4332723"/>
            <a:ext cx="0" cy="109459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8" y="4475743"/>
            <a:ext cx="1131" cy="951572"/>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500089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997575"/>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9" name="Straight Connector 198"/>
          <p:cNvCxnSpPr/>
          <p:nvPr/>
        </p:nvCxnSpPr>
        <p:spPr bwMode="auto">
          <a:xfrm flipV="1">
            <a:off x="5897907" y="1746921"/>
            <a:ext cx="8546" cy="2742136"/>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897907" y="1746921"/>
            <a:ext cx="8546" cy="258990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5169213" y="1815828"/>
            <a:ext cx="723864"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br>
              <a:rPr lang="en-GB" sz="600" dirty="0">
                <a:solidFill>
                  <a:srgbClr val="FF0000"/>
                </a:solidFill>
                <a:latin typeface="Arial" panose="020B0604020202020204" pitchFamily="34" charset="0"/>
                <a:cs typeface="Arial" panose="020B0604020202020204" pitchFamily="34" charset="0"/>
              </a:rPr>
            </a:b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EVM</a:t>
            </a:r>
          </a:p>
          <a:p>
            <a:pPr algn="r"/>
            <a:r>
              <a:rPr lang="en-GB" sz="600" dirty="0">
                <a:solidFill>
                  <a:srgbClr val="008000"/>
                </a:solidFill>
                <a:latin typeface="Arial" panose="020B0604020202020204" pitchFamily="34" charset="0"/>
                <a:cs typeface="Arial" panose="020B0604020202020204" pitchFamily="34" charset="0"/>
              </a:rPr>
              <a:t>CAR </a:t>
            </a:r>
            <a:r>
              <a:rPr lang="en-GB" sz="600" dirty="0" smtClean="0">
                <a:solidFill>
                  <a:srgbClr val="008000"/>
                </a:solidFill>
                <a:latin typeface="Arial" panose="020B0604020202020204" pitchFamily="34" charset="0"/>
                <a:cs typeface="Arial" panose="020B0604020202020204" pitchFamily="34" charset="0"/>
              </a:rPr>
              <a:t>[</a:t>
            </a:r>
            <a:r>
              <a:rPr lang="en-GB" sz="600" dirty="0" smtClean="0">
                <a:solidFill>
                  <a:schemeClr val="accent1"/>
                </a:solidFill>
                <a:latin typeface="Arial" panose="020B0604020202020204" pitchFamily="34" charset="0"/>
                <a:cs typeface="Arial" panose="020B0604020202020204" pitchFamily="34" charset="0"/>
              </a:rPr>
              <a:t>PEM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algn="r"/>
            <a:r>
              <a:rPr lang="en-GB" sz="600" dirty="0">
                <a:solidFill>
                  <a:srgbClr val="008000"/>
                </a:solidFill>
                <a:latin typeface="Arial" panose="020B0604020202020204" pitchFamily="34" charset="0"/>
                <a:cs typeface="Arial" panose="020B0604020202020204" pitchFamily="34" charset="0"/>
              </a:rPr>
              <a:t>FTM </a:t>
            </a:r>
            <a:r>
              <a:rPr lang="en-GB" sz="600" dirty="0" smtClean="0">
                <a:solidFill>
                  <a:srgbClr val="008000"/>
                </a:solidFill>
                <a:latin typeface="Arial" panose="020B0604020202020204" pitchFamily="34" charset="0"/>
                <a:cs typeface="Arial" panose="020B0604020202020204" pitchFamily="34" charset="0"/>
              </a:rPr>
              <a:t>[</a:t>
            </a:r>
            <a:r>
              <a:rPr lang="en-GB" sz="600" dirty="0" smtClean="0">
                <a:solidFill>
                  <a:schemeClr val="accent1"/>
                </a:solidFill>
                <a:latin typeface="Arial" panose="020B0604020202020204" pitchFamily="34" charset="0"/>
                <a:cs typeface="Arial" panose="020B0604020202020204" pitchFamily="34" charset="0"/>
              </a:rPr>
              <a:t>PEM</a:t>
            </a:r>
            <a:r>
              <a:rPr lang="en-GB" sz="600" dirty="0" smtClean="0">
                <a:solidFill>
                  <a:srgbClr val="008000"/>
                </a:solidFill>
                <a:latin typeface="Arial" panose="020B0604020202020204" pitchFamily="34" charset="0"/>
                <a:cs typeface="Arial" panose="020B0604020202020204" pitchFamily="34" charset="0"/>
              </a:rPr>
              <a:t>]</a:t>
            </a:r>
            <a:endParaRPr lang="en-GB" sz="600" dirty="0">
              <a:solidFill>
                <a:srgbClr val="008000"/>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a:endCxn id="132" idx="0"/>
          </p:cNvCxnSpPr>
          <p:nvPr/>
        </p:nvCxnSpPr>
        <p:spPr bwMode="auto">
          <a:xfrm>
            <a:off x="5340895" y="3637248"/>
            <a:ext cx="0" cy="1790067"/>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00381" y="3787551"/>
            <a:ext cx="0" cy="1647565"/>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24918"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165431"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57520"/>
            <a:ext cx="0" cy="264978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40075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903771"/>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PEM</a:t>
            </a:r>
            <a:endParaRPr lang="en-GB" sz="600" dirty="0">
              <a:solidFill>
                <a:schemeClr val="accent1"/>
              </a:solidFill>
              <a:latin typeface="Arial" panose="020B0604020202020204" pitchFamily="34" charset="0"/>
              <a:cs typeface="Arial" panose="020B0604020202020204" pitchFamily="34" charset="0"/>
            </a:endParaRPr>
          </a:p>
        </p:txBody>
      </p:sp>
      <p:cxnSp>
        <p:nvCxnSpPr>
          <p:cNvPr id="224" name="Straight Connector 223"/>
          <p:cNvCxnSpPr>
            <a:endCxn id="40" idx="0"/>
          </p:cNvCxnSpPr>
          <p:nvPr/>
        </p:nvCxnSpPr>
        <p:spPr bwMode="auto">
          <a:xfrm>
            <a:off x="6832333" y="4692763"/>
            <a:ext cx="0" cy="742353"/>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81119" y="4988825"/>
            <a:ext cx="50242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3" name="Straight Connector 102"/>
          <p:cNvCxnSpPr/>
          <p:nvPr/>
        </p:nvCxnSpPr>
        <p:spPr bwMode="auto">
          <a:xfrm flipV="1">
            <a:off x="3189361" y="1746920"/>
            <a:ext cx="0" cy="97041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4" name="Straight Connector 103"/>
          <p:cNvCxnSpPr/>
          <p:nvPr/>
        </p:nvCxnSpPr>
        <p:spPr bwMode="auto">
          <a:xfrm flipV="1">
            <a:off x="3378035" y="1746920"/>
            <a:ext cx="0" cy="113732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6" name="Rectangle 105"/>
          <p:cNvSpPr/>
          <p:nvPr/>
        </p:nvSpPr>
        <p:spPr bwMode="auto">
          <a:xfrm rot="5400000">
            <a:off x="3020661"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7" name="Rectangle 106"/>
          <p:cNvSpPr/>
          <p:nvPr/>
        </p:nvSpPr>
        <p:spPr bwMode="auto">
          <a:xfrm rot="5400000">
            <a:off x="3216128"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0" name="Straight Connector 109"/>
          <p:cNvCxnSpPr/>
          <p:nvPr/>
        </p:nvCxnSpPr>
        <p:spPr bwMode="auto">
          <a:xfrm flipH="1">
            <a:off x="107504" y="325260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2" name="Straight Connector 111"/>
          <p:cNvCxnSpPr/>
          <p:nvPr/>
        </p:nvCxnSpPr>
        <p:spPr bwMode="auto">
          <a:xfrm flipH="1">
            <a:off x="108492" y="340272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3" name="Rectangle 112"/>
          <p:cNvSpPr/>
          <p:nvPr/>
        </p:nvSpPr>
        <p:spPr bwMode="auto">
          <a:xfrm>
            <a:off x="188626" y="317287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M&amp;C</a:t>
            </a:r>
          </a:p>
        </p:txBody>
      </p:sp>
      <p:sp>
        <p:nvSpPr>
          <p:cNvPr id="115" name="Rectangle 114"/>
          <p:cNvSpPr/>
          <p:nvPr/>
        </p:nvSpPr>
        <p:spPr bwMode="auto">
          <a:xfrm>
            <a:off x="188626" y="333233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AUT</a:t>
            </a:r>
          </a:p>
        </p:txBody>
      </p:sp>
      <p:sp>
        <p:nvSpPr>
          <p:cNvPr id="179" name="Rectangle 178"/>
          <p:cNvSpPr/>
          <p:nvPr/>
        </p:nvSpPr>
        <p:spPr bwMode="auto">
          <a:xfrm>
            <a:off x="2159732" y="1813884"/>
            <a:ext cx="632017" cy="682682"/>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PRQ/PLN/PEM</a:t>
            </a:r>
            <a:endParaRPr lang="en-GB" sz="600" dirty="0">
              <a:solidFill>
                <a:schemeClr val="accent1"/>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ODM/EVM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CDM</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0070C0"/>
                </a:solidFill>
                <a:latin typeface="Arial" panose="020B0604020202020204" pitchFamily="34" charset="0"/>
                <a:cs typeface="Arial" panose="020B0604020202020204" pitchFamily="34" charset="0"/>
              </a:rPr>
              <a:t>PRQ/PLN</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lang="en-GB" sz="600" dirty="0">
                <a:solidFill>
                  <a:srgbClr val="0070C0"/>
                </a:solidFill>
                <a:latin typeface="Arial" panose="020B0604020202020204" pitchFamily="34" charset="0"/>
                <a:cs typeface="Arial" panose="020B0604020202020204" pitchFamily="34" charset="0"/>
              </a:rPr>
              <a:t>PLN</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bg1">
                    <a:lumMod val="50000"/>
                  </a:schemeClr>
                </a:solidFill>
                <a:latin typeface="Arial" panose="020B0604020202020204" pitchFamily="34" charset="0"/>
                <a:cs typeface="Arial" panose="020B0604020202020204" pitchFamily="34" charset="0"/>
              </a:rPr>
              <a:t>CSS-SM</a:t>
            </a:r>
            <a:endParaRPr kumimoji="0" lang="en-GB" sz="600" b="1" i="0" u="none" strike="noStrike" cap="none" normalizeH="0" baseline="0" dirty="0">
              <a:ln>
                <a:noFill/>
              </a:ln>
              <a:solidFill>
                <a:schemeClr val="bg1">
                  <a:lumMod val="50000"/>
                </a:schemeClr>
              </a:solidFill>
              <a:effectLst/>
              <a:latin typeface="Arial" panose="020B0604020202020204" pitchFamily="34" charset="0"/>
              <a:cs typeface="Arial" panose="020B0604020202020204" pitchFamily="34" charset="0"/>
            </a:endParaRPr>
          </a:p>
        </p:txBody>
      </p:sp>
      <p:cxnSp>
        <p:nvCxnSpPr>
          <p:cNvPr id="139" name="Straight Connector 138"/>
          <p:cNvCxnSpPr/>
          <p:nvPr/>
        </p:nvCxnSpPr>
        <p:spPr bwMode="auto">
          <a:xfrm flipH="1" flipV="1">
            <a:off x="2801846" y="1846463"/>
            <a:ext cx="5958" cy="2837463"/>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2799602" y="1857962"/>
            <a:ext cx="8202" cy="263109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5" name="Straight Connector 184"/>
          <p:cNvCxnSpPr/>
          <p:nvPr/>
        </p:nvCxnSpPr>
        <p:spPr bwMode="auto">
          <a:xfrm flipV="1">
            <a:off x="2807804" y="1846462"/>
            <a:ext cx="0" cy="248626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7" name="Straight Connector 206"/>
          <p:cNvCxnSpPr/>
          <p:nvPr/>
        </p:nvCxnSpPr>
        <p:spPr bwMode="auto">
          <a:xfrm flipH="1" flipV="1">
            <a:off x="2807803" y="1746920"/>
            <a:ext cx="1" cy="2184647"/>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4" name="Straight Connector 123"/>
          <p:cNvCxnSpPr/>
          <p:nvPr/>
        </p:nvCxnSpPr>
        <p:spPr bwMode="auto">
          <a:xfrm flipV="1">
            <a:off x="2799602"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2801845" y="1746920"/>
            <a:ext cx="5959" cy="189032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V="1">
            <a:off x="2801845" y="1746920"/>
            <a:ext cx="5959" cy="1496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9" name="Straight Connector 148"/>
          <p:cNvCxnSpPr/>
          <p:nvPr/>
        </p:nvCxnSpPr>
        <p:spPr bwMode="auto">
          <a:xfrm flipH="1" flipV="1">
            <a:off x="2797359" y="1746920"/>
            <a:ext cx="10445" cy="1296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0" name="Straight Connector 159"/>
          <p:cNvCxnSpPr>
            <a:endCxn id="42" idx="0"/>
          </p:cNvCxnSpPr>
          <p:nvPr/>
        </p:nvCxnSpPr>
        <p:spPr bwMode="auto">
          <a:xfrm>
            <a:off x="854086" y="3252603"/>
            <a:ext cx="0" cy="2162873"/>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3" name="Straight Connector 162"/>
          <p:cNvCxnSpPr/>
          <p:nvPr/>
        </p:nvCxnSpPr>
        <p:spPr bwMode="auto">
          <a:xfrm>
            <a:off x="1043608" y="3412065"/>
            <a:ext cx="0" cy="2003411"/>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rot="5400000">
            <a:off x="678623"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3" name="Rectangle 172"/>
          <p:cNvSpPr/>
          <p:nvPr/>
        </p:nvSpPr>
        <p:spPr bwMode="auto">
          <a:xfrm rot="5400000">
            <a:off x="868145" y="499757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0" name="Straight Connector 189"/>
          <p:cNvCxnSpPr/>
          <p:nvPr/>
        </p:nvCxnSpPr>
        <p:spPr bwMode="auto">
          <a:xfrm>
            <a:off x="5659843" y="3931567"/>
            <a:ext cx="0" cy="150354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1" name="Rectangle 190"/>
          <p:cNvSpPr/>
          <p:nvPr/>
        </p:nvSpPr>
        <p:spPr bwMode="auto">
          <a:xfrm rot="5400000">
            <a:off x="5484380" y="501824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94" name="Straight Connector 193"/>
          <p:cNvCxnSpPr>
            <a:endCxn id="43" idx="0"/>
          </p:cNvCxnSpPr>
          <p:nvPr/>
        </p:nvCxnSpPr>
        <p:spPr bwMode="auto">
          <a:xfrm>
            <a:off x="3828162" y="2557520"/>
            <a:ext cx="0" cy="286536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3" name="Rectangle 202"/>
          <p:cNvSpPr/>
          <p:nvPr/>
        </p:nvSpPr>
        <p:spPr bwMode="auto">
          <a:xfrm>
            <a:off x="3152005" y="4911881"/>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FF9900"/>
                </a:solidFill>
                <a:latin typeface="Arial" panose="020B0604020202020204" pitchFamily="34" charset="0"/>
                <a:cs typeface="Arial" panose="020B0604020202020204" pitchFamily="34" charset="0"/>
              </a:rPr>
              <a:t>OSW/APD</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chemeClr val="accent1"/>
              </a:solidFill>
              <a:latin typeface="Arial" panose="020B0604020202020204" pitchFamily="34" charset="0"/>
              <a:cs typeface="Arial" panose="020B0604020202020204" pitchFamily="34"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chemeClr val="accent1"/>
              </a:solidFill>
              <a:latin typeface="Arial" panose="020B0604020202020204" pitchFamily="34" charset="0"/>
              <a:cs typeface="Arial" panose="020B0604020202020204" pitchFamily="34" charset="0"/>
            </a:endParaRPr>
          </a:p>
        </p:txBody>
      </p:sp>
      <p:cxnSp>
        <p:nvCxnSpPr>
          <p:cNvPr id="206" name="Straight Connector 205"/>
          <p:cNvCxnSpPr/>
          <p:nvPr/>
        </p:nvCxnSpPr>
        <p:spPr bwMode="auto">
          <a:xfrm flipV="1">
            <a:off x="5902180" y="1746920"/>
            <a:ext cx="8202" cy="2036018"/>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4" name="Straight Connector 143"/>
          <p:cNvCxnSpPr/>
          <p:nvPr/>
        </p:nvCxnSpPr>
        <p:spPr bwMode="auto">
          <a:xfrm flipV="1">
            <a:off x="5897907" y="1746920"/>
            <a:ext cx="8546" cy="166514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6" name="Straight Connector 145"/>
          <p:cNvCxnSpPr/>
          <p:nvPr/>
        </p:nvCxnSpPr>
        <p:spPr bwMode="auto">
          <a:xfrm flipV="1">
            <a:off x="5900150" y="1746920"/>
            <a:ext cx="6303" cy="150568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V="1">
            <a:off x="5906453" y="1746920"/>
            <a:ext cx="0" cy="114209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3" name="Straight Connector 142"/>
          <p:cNvCxnSpPr/>
          <p:nvPr/>
        </p:nvCxnSpPr>
        <p:spPr bwMode="auto">
          <a:xfrm flipH="1" flipV="1">
            <a:off x="5897907" y="1746920"/>
            <a:ext cx="8546" cy="977862"/>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Elbow Connector 212"/>
          <p:cNvCxnSpPr>
            <a:endCxn id="34" idx="2"/>
          </p:cNvCxnSpPr>
          <p:nvPr/>
        </p:nvCxnSpPr>
        <p:spPr bwMode="auto">
          <a:xfrm rot="5400000" flipH="1" flipV="1">
            <a:off x="1343156" y="1748352"/>
            <a:ext cx="1288950" cy="663911"/>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5" name="Elbow Connector 214"/>
          <p:cNvCxnSpPr>
            <a:endCxn id="34" idx="2"/>
          </p:cNvCxnSpPr>
          <p:nvPr/>
        </p:nvCxnSpPr>
        <p:spPr bwMode="auto">
          <a:xfrm rot="5400000" flipH="1" flipV="1">
            <a:off x="1263427" y="1828084"/>
            <a:ext cx="1448411" cy="663909"/>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7" name="Rectangle 216"/>
          <p:cNvSpPr/>
          <p:nvPr/>
        </p:nvSpPr>
        <p:spPr bwMode="auto">
          <a:xfrm>
            <a:off x="629272" y="1622589"/>
            <a:ext cx="1026403"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Hierarchical Planning:</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sp>
        <p:nvSpPr>
          <p:cNvPr id="222" name="Rectangle 221"/>
          <p:cNvSpPr/>
          <p:nvPr/>
        </p:nvSpPr>
        <p:spPr bwMode="auto">
          <a:xfrm>
            <a:off x="4485607" y="4903414"/>
            <a:ext cx="673167"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 [</a:t>
            </a:r>
            <a:r>
              <a:rPr lang="en-GB" sz="600" dirty="0">
                <a:solidFill>
                  <a:srgbClr val="CC00CC"/>
                </a:solidFill>
                <a:latin typeface="Arial" panose="020B0604020202020204" pitchFamily="34" charset="0"/>
                <a:cs typeface="Arial" panose="020B0604020202020204" pitchFamily="34" charset="0"/>
              </a:rPr>
              <a:t>SMM</a:t>
            </a:r>
            <a:r>
              <a:rPr lang="en-GB" sz="600" dirty="0">
                <a:solidFill>
                  <a:schemeClr val="accent1"/>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PLN</a:t>
            </a:r>
          </a:p>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228" name="Straight Connector 227"/>
          <p:cNvCxnSpPr>
            <a:endCxn id="41" idx="0"/>
          </p:cNvCxnSpPr>
          <p:nvPr/>
        </p:nvCxnSpPr>
        <p:spPr bwMode="auto">
          <a:xfrm>
            <a:off x="8312914" y="2724782"/>
            <a:ext cx="11422" cy="2710334"/>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7" name="Straight Connector 256"/>
          <p:cNvCxnSpPr>
            <a:endCxn id="41" idx="0"/>
          </p:cNvCxnSpPr>
          <p:nvPr/>
        </p:nvCxnSpPr>
        <p:spPr bwMode="auto">
          <a:xfrm>
            <a:off x="8312914" y="2884243"/>
            <a:ext cx="11422"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8" name="Elbow Connector 87"/>
          <p:cNvCxnSpPr>
            <a:endCxn id="34" idx="2"/>
          </p:cNvCxnSpPr>
          <p:nvPr/>
        </p:nvCxnSpPr>
        <p:spPr bwMode="auto">
          <a:xfrm rot="5400000" flipH="1" flipV="1">
            <a:off x="1430492" y="1661017"/>
            <a:ext cx="1114280" cy="663910"/>
          </a:xfrm>
          <a:prstGeom prst="bentConnector2">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5" name="Straight Connector 264"/>
          <p:cNvCxnSpPr/>
          <p:nvPr/>
        </p:nvCxnSpPr>
        <p:spPr bwMode="auto">
          <a:xfrm>
            <a:off x="5169213" y="2716981"/>
            <a:ext cx="11422" cy="2718135"/>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6" name="Straight Connector 265"/>
          <p:cNvCxnSpPr/>
          <p:nvPr/>
        </p:nvCxnSpPr>
        <p:spPr bwMode="auto">
          <a:xfrm>
            <a:off x="5169213" y="2884243"/>
            <a:ext cx="0" cy="2550873"/>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0" name="Straight Connector 269"/>
          <p:cNvCxnSpPr/>
          <p:nvPr/>
        </p:nvCxnSpPr>
        <p:spPr bwMode="auto">
          <a:xfrm>
            <a:off x="1259632" y="2876442"/>
            <a:ext cx="0" cy="2604786"/>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2" name="Rectangle 271"/>
          <p:cNvSpPr/>
          <p:nvPr/>
        </p:nvSpPr>
        <p:spPr bwMode="auto">
          <a:xfrm>
            <a:off x="1259632" y="4903414"/>
            <a:ext cx="673167"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PEM</a:t>
            </a:r>
          </a:p>
          <a:p>
            <a:pPr marL="0" marR="0" indent="0" defTabSz="914400" rtl="0" eaLnBrk="1" fontAlgn="base" latinLnBrk="0" hangingPunct="1">
              <a:lnSpc>
                <a:spcPct val="100000"/>
              </a:lnSpc>
              <a:spcBef>
                <a:spcPct val="0"/>
              </a:spcBef>
              <a:spcAft>
                <a:spcPct val="0"/>
              </a:spcAft>
              <a:buClrTx/>
              <a:buSzTx/>
              <a:buFontTx/>
              <a:buNone/>
              <a:tabLst/>
            </a:pPr>
            <a:r>
              <a:rPr lang="en-GB" sz="600" dirty="0" smtClean="0">
                <a:solidFill>
                  <a:schemeClr val="accent1"/>
                </a:solidFill>
                <a:latin typeface="Arial" panose="020B0604020202020204" pitchFamily="34" charset="0"/>
                <a:cs typeface="Arial" panose="020B0604020202020204" pitchFamily="34" charset="0"/>
              </a:rPr>
              <a:t>PPM</a:t>
            </a:r>
            <a:endParaRPr lang="en-GB" sz="600" dirty="0">
              <a:solidFill>
                <a:schemeClr val="accent1"/>
              </a:solidFill>
              <a:latin typeface="Arial" panose="020B0604020202020204" pitchFamily="34" charset="0"/>
              <a:cs typeface="Arial" panose="020B0604020202020204" pitchFamily="34" charset="0"/>
            </a:endParaRPr>
          </a:p>
        </p:txBody>
      </p:sp>
      <p:cxnSp>
        <p:nvCxnSpPr>
          <p:cNvPr id="100" name="Straight Connector 99"/>
          <p:cNvCxnSpPr/>
          <p:nvPr/>
        </p:nvCxnSpPr>
        <p:spPr bwMode="auto">
          <a:xfrm flipV="1">
            <a:off x="6082129" y="1746920"/>
            <a:ext cx="0" cy="810600"/>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1" name="Rectangle 100"/>
          <p:cNvSpPr/>
          <p:nvPr/>
        </p:nvSpPr>
        <p:spPr bwMode="auto">
          <a:xfrm rot="5400000">
            <a:off x="5906665"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2" name="Straight Connector 101"/>
          <p:cNvCxnSpPr/>
          <p:nvPr/>
        </p:nvCxnSpPr>
        <p:spPr bwMode="auto">
          <a:xfrm flipV="1">
            <a:off x="6275746" y="1746920"/>
            <a:ext cx="0" cy="970414"/>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8" name="Rectangle 107"/>
          <p:cNvSpPr/>
          <p:nvPr/>
        </p:nvSpPr>
        <p:spPr bwMode="auto">
          <a:xfrm rot="5400000">
            <a:off x="6107046" y="202167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PLN</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6" name="Straight Connector 115"/>
          <p:cNvCxnSpPr/>
          <p:nvPr/>
        </p:nvCxnSpPr>
        <p:spPr bwMode="auto">
          <a:xfrm flipH="1" flipV="1">
            <a:off x="6487937" y="1746920"/>
            <a:ext cx="1129" cy="1287446"/>
          </a:xfrm>
          <a:prstGeom prst="line">
            <a:avLst/>
          </a:prstGeom>
          <a:noFill/>
          <a:ln w="19050" cap="flat" cmpd="sng" algn="ctr">
            <a:solidFill>
              <a:srgbClr val="0070C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6312472" y="201924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schemeClr val="bg1"/>
                </a:solidFill>
                <a:latin typeface="Arial" panose="020B0604020202020204" pitchFamily="34" charset="0"/>
                <a:cs typeface="Arial" panose="020B0604020202020204" pitchFamily="34" charset="0"/>
              </a:rPr>
              <a:t>PEM</a:t>
            </a:r>
            <a:endParaRPr lang="en-GB" sz="800" dirty="0">
              <a:solidFill>
                <a:schemeClr val="bg1"/>
              </a:solidFill>
              <a:latin typeface="Arial" panose="020B0604020202020204" pitchFamily="34" charset="0"/>
              <a:cs typeface="Arial" panose="020B0604020202020204" pitchFamily="34" charset="0"/>
            </a:endParaRPr>
          </a:p>
        </p:txBody>
      </p:sp>
      <p:cxnSp>
        <p:nvCxnSpPr>
          <p:cNvPr id="109" name="Straight Connector 108"/>
          <p:cNvCxnSpPr/>
          <p:nvPr/>
        </p:nvCxnSpPr>
        <p:spPr bwMode="auto">
          <a:xfrm flipV="1">
            <a:off x="2807804" y="1746922"/>
            <a:ext cx="0" cy="80319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flipV="1">
            <a:off x="2807804" y="1746923"/>
            <a:ext cx="0" cy="977860"/>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1259632" y="3030330"/>
            <a:ext cx="0" cy="245089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3618902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2555776" y="1891194"/>
            <a:ext cx="4032448" cy="3283379"/>
          </a:xfrm>
          <a:prstGeom prst="roundRect">
            <a:avLst>
              <a:gd name="adj" fmla="val 7006"/>
            </a:avLst>
          </a:prstGeom>
          <a:solidFill>
            <a:schemeClr val="tx2">
              <a:lumMod val="40000"/>
              <a:lumOff val="60000"/>
            </a:schemeClr>
          </a:solidFill>
          <a:ln w="9525">
            <a:solidFill>
              <a:schemeClr val="tx1"/>
            </a:solidFill>
            <a:round/>
            <a:headEnd/>
            <a:tailEnd/>
          </a:ln>
          <a:extLst/>
        </p:spPr>
        <p:txBody>
          <a:bodyPr lIns="0" tIns="18000" rIns="0" anchor="t"/>
          <a:lstStyle/>
          <a:p>
            <a:pPr algn="ctr"/>
            <a:r>
              <a:rPr kumimoji="1" lang="en-GB"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GB"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 name="Title 1"/>
          <p:cNvSpPr>
            <a:spLocks noGrp="1"/>
          </p:cNvSpPr>
          <p:nvPr>
            <p:ph type="title"/>
          </p:nvPr>
        </p:nvSpPr>
        <p:spPr/>
        <p:txBody>
          <a:bodyPr/>
          <a:lstStyle/>
          <a:p>
            <a:r>
              <a:rPr lang="en-GB" dirty="0" smtClean="0"/>
              <a:t>Hierarchical and Distributed Planning</a:t>
            </a:r>
            <a:endParaRPr lang="en-GB" dirty="0"/>
          </a:p>
        </p:txBody>
      </p:sp>
      <p:sp>
        <p:nvSpPr>
          <p:cNvPr id="3" name="Footer Placeholder 2"/>
          <p:cNvSpPr>
            <a:spLocks noGrp="1"/>
          </p:cNvSpPr>
          <p:nvPr>
            <p:ph type="ftr" sz="quarter" idx="10"/>
          </p:nvPr>
        </p:nvSpPr>
        <p:spPr/>
        <p:txBody>
          <a:bodyPr/>
          <a:lstStyle/>
          <a:p>
            <a:r>
              <a:rPr lang="en-GB" altLang="en-US" smtClean="0"/>
              <a:t>MOIMS Services for SEA Reference Architecture</a:t>
            </a:r>
            <a:endParaRPr lang="en-GB" altLang="en-US"/>
          </a:p>
        </p:txBody>
      </p:sp>
      <p:sp>
        <p:nvSpPr>
          <p:cNvPr id="4" name="Date Placeholder 3"/>
          <p:cNvSpPr>
            <a:spLocks noGrp="1"/>
          </p:cNvSpPr>
          <p:nvPr>
            <p:ph type="dt" sz="half" idx="2"/>
          </p:nvPr>
        </p:nvSpPr>
        <p:spPr/>
        <p:txBody>
          <a:bodyPr/>
          <a:lstStyle/>
          <a:p>
            <a:fld id="{4E6B5339-250B-497B-86A8-407D7FFBC494}" type="datetime1">
              <a:rPr lang="en-GB" smtClean="0"/>
              <a:pPr/>
              <a:t>15/12/2016</a:t>
            </a:fld>
            <a:endParaRPr lang="en-GB" dirty="0"/>
          </a:p>
        </p:txBody>
      </p:sp>
      <p:sp>
        <p:nvSpPr>
          <p:cNvPr id="8" name="Rectangle 7"/>
          <p:cNvSpPr/>
          <p:nvPr/>
        </p:nvSpPr>
        <p:spPr bwMode="auto">
          <a:xfrm>
            <a:off x="4395628" y="83671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11" name="Rectangle 10"/>
          <p:cNvSpPr/>
          <p:nvPr/>
        </p:nvSpPr>
        <p:spPr bwMode="auto">
          <a:xfrm>
            <a:off x="5076056" y="14788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CDM</a:t>
            </a:r>
            <a:endParaRPr lang="en-GB" sz="800" dirty="0" smtClean="0">
              <a:solidFill>
                <a:prstClr val="white"/>
              </a:solidFill>
              <a:latin typeface="Arial" panose="020B0604020202020204" pitchFamily="34" charset="0"/>
              <a:cs typeface="Arial" panose="020B0604020202020204" pitchFamily="34" charset="0"/>
            </a:endParaRPr>
          </a:p>
        </p:txBody>
      </p:sp>
      <p:sp>
        <p:nvSpPr>
          <p:cNvPr id="12" name="Rectangle 11"/>
          <p:cNvSpPr/>
          <p:nvPr/>
        </p:nvSpPr>
        <p:spPr bwMode="auto">
          <a:xfrm>
            <a:off x="5076056" y="131937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ODM</a:t>
            </a:r>
            <a:endParaRPr lang="en-GB" sz="800" dirty="0" smtClean="0">
              <a:solidFill>
                <a:prstClr val="white"/>
              </a:solidFill>
              <a:latin typeface="Arial" panose="020B0604020202020204" pitchFamily="34" charset="0"/>
              <a:cs typeface="Arial" panose="020B0604020202020204" pitchFamily="34" charset="0"/>
            </a:endParaRPr>
          </a:p>
        </p:txBody>
      </p:sp>
      <p:sp>
        <p:nvSpPr>
          <p:cNvPr id="13" name="Rectangle 12"/>
          <p:cNvSpPr/>
          <p:nvPr/>
        </p:nvSpPr>
        <p:spPr bwMode="auto">
          <a:xfrm>
            <a:off x="5076057" y="11599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EVM</a:t>
            </a:r>
            <a:endParaRPr lang="en-GB" sz="800" dirty="0" smtClean="0">
              <a:solidFill>
                <a:prstClr val="white"/>
              </a:solidFill>
              <a:latin typeface="Arial" panose="020B0604020202020204" pitchFamily="34" charset="0"/>
              <a:cs typeface="Arial" panose="020B0604020202020204" pitchFamily="34" charset="0"/>
            </a:endParaRPr>
          </a:p>
        </p:txBody>
      </p:sp>
      <p:sp>
        <p:nvSpPr>
          <p:cNvPr id="14" name="Rectangle 13"/>
          <p:cNvSpPr/>
          <p:nvPr/>
        </p:nvSpPr>
        <p:spPr bwMode="auto">
          <a:xfrm>
            <a:off x="4395628" y="1478841"/>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SMM</a:t>
            </a:r>
            <a:endParaRPr lang="en-GB" sz="800" dirty="0">
              <a:solidFill>
                <a:prstClr val="white"/>
              </a:solidFill>
              <a:latin typeface="Arial" panose="020B0604020202020204" pitchFamily="34" charset="0"/>
              <a:cs typeface="Arial" panose="020B0604020202020204" pitchFamily="34" charset="0"/>
            </a:endParaRPr>
          </a:p>
        </p:txBody>
      </p:sp>
      <p:sp>
        <p:nvSpPr>
          <p:cNvPr id="15" name="Rectangle 14"/>
          <p:cNvSpPr/>
          <p:nvPr/>
        </p:nvSpPr>
        <p:spPr bwMode="auto">
          <a:xfrm>
            <a:off x="4395628" y="1319379"/>
            <a:ext cx="350926" cy="159462"/>
          </a:xfrm>
          <a:prstGeom prst="rect">
            <a:avLst/>
          </a:prstGeom>
          <a:solidFill>
            <a:srgbClr val="FF93FF"/>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prstClr val="white"/>
                </a:solidFill>
                <a:latin typeface="Arial" panose="020B0604020202020204" pitchFamily="34" charset="0"/>
                <a:cs typeface="Arial" panose="020B0604020202020204" pitchFamily="34" charset="0"/>
              </a:rPr>
              <a:t>PRM</a:t>
            </a:r>
            <a:endParaRPr lang="en-GB" sz="800" dirty="0">
              <a:solidFill>
                <a:prstClr val="white"/>
              </a:solidFill>
              <a:latin typeface="Arial" panose="020B0604020202020204" pitchFamily="34" charset="0"/>
              <a:cs typeface="Arial" panose="020B0604020202020204" pitchFamily="34" charset="0"/>
            </a:endParaRPr>
          </a:p>
        </p:txBody>
      </p:sp>
      <p:sp>
        <p:nvSpPr>
          <p:cNvPr id="16" name="Rectangle 15"/>
          <p:cNvSpPr/>
          <p:nvPr/>
        </p:nvSpPr>
        <p:spPr bwMode="auto">
          <a:xfrm>
            <a:off x="4395628" y="1005481"/>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OSW</a:t>
            </a:r>
            <a:endParaRPr lang="en-GB" sz="800" dirty="0">
              <a:solidFill>
                <a:prstClr val="white"/>
              </a:solidFill>
              <a:latin typeface="Arial" panose="020B0604020202020204" pitchFamily="34" charset="0"/>
              <a:cs typeface="Arial" panose="020B0604020202020204" pitchFamily="34" charset="0"/>
            </a:endParaRPr>
          </a:p>
        </p:txBody>
      </p:sp>
      <p:sp>
        <p:nvSpPr>
          <p:cNvPr id="17" name="Rectangle 16"/>
          <p:cNvSpPr/>
          <p:nvPr/>
        </p:nvSpPr>
        <p:spPr bwMode="auto">
          <a:xfrm>
            <a:off x="4395628" y="1159917"/>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prstClr val="white"/>
                </a:solidFill>
                <a:latin typeface="Arial" panose="020B0604020202020204" pitchFamily="34" charset="0"/>
                <a:cs typeface="Arial" panose="020B0604020202020204" pitchFamily="34" charset="0"/>
              </a:rPr>
              <a:t>A</a:t>
            </a:r>
            <a:r>
              <a:rPr lang="en-GB" sz="800" dirty="0" smtClean="0">
                <a:solidFill>
                  <a:prstClr val="white"/>
                </a:solidFill>
                <a:latin typeface="Arial" panose="020B0604020202020204" pitchFamily="34" charset="0"/>
                <a:cs typeface="Arial" panose="020B0604020202020204" pitchFamily="34" charset="0"/>
              </a:rPr>
              <a:t>PD</a:t>
            </a:r>
            <a:endParaRPr lang="en-GB" sz="800" dirty="0">
              <a:solidFill>
                <a:prstClr val="white"/>
              </a:solidFill>
              <a:latin typeface="Arial" panose="020B0604020202020204" pitchFamily="34" charset="0"/>
              <a:cs typeface="Arial" panose="020B0604020202020204" pitchFamily="34" charset="0"/>
            </a:endParaRPr>
          </a:p>
        </p:txBody>
      </p:sp>
      <p:sp>
        <p:nvSpPr>
          <p:cNvPr id="20" name="Rectangle 19"/>
          <p:cNvSpPr/>
          <p:nvPr/>
        </p:nvSpPr>
        <p:spPr bwMode="auto">
          <a:xfrm>
            <a:off x="2843808" y="148177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25" name="Rectangle 24"/>
          <p:cNvSpPr/>
          <p:nvPr/>
        </p:nvSpPr>
        <p:spPr bwMode="auto">
          <a:xfrm>
            <a:off x="5724128" y="14788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M&amp;C</a:t>
            </a:r>
          </a:p>
        </p:txBody>
      </p:sp>
      <p:cxnSp>
        <p:nvCxnSpPr>
          <p:cNvPr id="26" name="Straight Connector 25"/>
          <p:cNvCxnSpPr>
            <a:stCxn id="20" idx="2"/>
          </p:cNvCxnSpPr>
          <p:nvPr/>
        </p:nvCxnSpPr>
        <p:spPr bwMode="auto">
          <a:xfrm>
            <a:off x="3019271" y="1641241"/>
            <a:ext cx="0" cy="2403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 name="Oval 22"/>
          <p:cNvSpPr/>
          <p:nvPr/>
        </p:nvSpPr>
        <p:spPr>
          <a:xfrm>
            <a:off x="2947271" y="18095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31" name="Straight Connector 30"/>
          <p:cNvCxnSpPr>
            <a:stCxn id="14" idx="2"/>
            <a:endCxn id="6" idx="0"/>
          </p:cNvCxnSpPr>
          <p:nvPr/>
        </p:nvCxnSpPr>
        <p:spPr bwMode="auto">
          <a:xfrm>
            <a:off x="4571091" y="1638303"/>
            <a:ext cx="909" cy="25289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 name="Oval 6"/>
          <p:cNvSpPr/>
          <p:nvPr/>
        </p:nvSpPr>
        <p:spPr>
          <a:xfrm>
            <a:off x="4499091" y="180268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35" name="Straight Connector 34"/>
          <p:cNvCxnSpPr>
            <a:stCxn id="11" idx="2"/>
          </p:cNvCxnSpPr>
          <p:nvPr/>
        </p:nvCxnSpPr>
        <p:spPr bwMode="auto">
          <a:xfrm>
            <a:off x="5251519" y="1638303"/>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p:nvPr/>
        </p:nvCxnSpPr>
        <p:spPr bwMode="auto">
          <a:xfrm>
            <a:off x="5902437" y="1638303"/>
            <a:ext cx="1" cy="2432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8"/>
          <p:cNvSpPr>
            <a:spLocks noChangeArrowheads="1"/>
          </p:cNvSpPr>
          <p:nvPr/>
        </p:nvSpPr>
        <p:spPr bwMode="auto">
          <a:xfrm>
            <a:off x="2843808" y="2140587"/>
            <a:ext cx="1352313" cy="622176"/>
          </a:xfrm>
          <a:prstGeom prst="ellipse">
            <a:avLst/>
          </a:prstGeom>
          <a:solidFill>
            <a:schemeClr val="tx2">
              <a:lumMod val="20000"/>
              <a:lumOff val="8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Long-Term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8"/>
          <p:cNvSpPr>
            <a:spLocks noChangeArrowheads="1"/>
          </p:cNvSpPr>
          <p:nvPr/>
        </p:nvSpPr>
        <p:spPr bwMode="auto">
          <a:xfrm>
            <a:off x="2843808" y="3220707"/>
            <a:ext cx="1352313" cy="622176"/>
          </a:xfrm>
          <a:prstGeom prst="ellipse">
            <a:avLst/>
          </a:prstGeom>
          <a:solidFill>
            <a:srgbClr val="A6C4E8"/>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Medium-Term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3" name="Oval 8"/>
          <p:cNvSpPr>
            <a:spLocks noChangeArrowheads="1"/>
          </p:cNvSpPr>
          <p:nvPr/>
        </p:nvSpPr>
        <p:spPr bwMode="auto">
          <a:xfrm>
            <a:off x="2843808" y="4308744"/>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Short-Term</a:t>
            </a:r>
            <a:b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Planning</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4" name="Oval 8"/>
          <p:cNvSpPr>
            <a:spLocks noChangeArrowheads="1"/>
          </p:cNvSpPr>
          <p:nvPr/>
        </p:nvSpPr>
        <p:spPr bwMode="auto">
          <a:xfrm>
            <a:off x="4901078" y="2140587"/>
            <a:ext cx="1352313" cy="622176"/>
          </a:xfrm>
          <a:prstGeom prst="ellipse">
            <a:avLst/>
          </a:prstGeom>
          <a:solidFill>
            <a:schemeClr val="tx2">
              <a:lumMod val="20000"/>
              <a:lumOff val="80000"/>
            </a:schemeClr>
          </a:solidFill>
          <a:ln w="9525">
            <a:solidFill>
              <a:schemeClr val="tx1">
                <a:lumMod val="65000"/>
                <a:lumOff val="35000"/>
              </a:schemeClr>
            </a:solidFill>
            <a:round/>
            <a:headEnd/>
            <a:tailEnd/>
          </a:ln>
        </p:spPr>
        <p:txBody>
          <a:bodyPr lIns="0" rIns="0" anchor="ctr"/>
          <a:lstStyle/>
          <a:p>
            <a:pPr algn="ct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b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Long-Term</a:t>
            </a:r>
            <a:b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smtClean="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endPar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endParaRPr>
          </a:p>
        </p:txBody>
      </p:sp>
      <p:sp>
        <p:nvSpPr>
          <p:cNvPr id="46" name="Oval 8"/>
          <p:cNvSpPr>
            <a:spLocks noChangeArrowheads="1"/>
          </p:cNvSpPr>
          <p:nvPr/>
        </p:nvSpPr>
        <p:spPr bwMode="auto">
          <a:xfrm>
            <a:off x="4901078" y="3220707"/>
            <a:ext cx="1352313" cy="622176"/>
          </a:xfrm>
          <a:prstGeom prst="ellipse">
            <a:avLst/>
          </a:prstGeom>
          <a:solidFill>
            <a:srgbClr val="A6C4E8"/>
          </a:solidFill>
          <a:ln w="9525">
            <a:solidFill>
              <a:schemeClr val="tx1">
                <a:lumMod val="65000"/>
                <a:lumOff val="35000"/>
              </a:schemeClr>
            </a:solidFill>
            <a:round/>
            <a:headEnd/>
            <a:tailEnd/>
          </a:ln>
        </p:spPr>
        <p:txBody>
          <a:bodyPr lIns="0" rIns="0" anchor="ctr"/>
          <a:lstStyle/>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Medium-Term</a:t>
            </a:r>
            <a:b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p>
        </p:txBody>
      </p:sp>
      <p:sp>
        <p:nvSpPr>
          <p:cNvPr id="48" name="Oval 8"/>
          <p:cNvSpPr>
            <a:spLocks noChangeArrowheads="1"/>
          </p:cNvSpPr>
          <p:nvPr/>
        </p:nvSpPr>
        <p:spPr bwMode="auto">
          <a:xfrm>
            <a:off x="4901077" y="4308744"/>
            <a:ext cx="1352313" cy="622176"/>
          </a:xfrm>
          <a:prstGeom prst="ellipse">
            <a:avLst/>
          </a:prstGeom>
          <a:solidFill>
            <a:schemeClr val="tx2">
              <a:lumMod val="40000"/>
              <a:lumOff val="60000"/>
            </a:schemeClr>
          </a:solidFill>
          <a:ln w="9525">
            <a:solidFill>
              <a:schemeClr val="tx1">
                <a:lumMod val="65000"/>
                <a:lumOff val="35000"/>
              </a:schemeClr>
            </a:solidFill>
            <a:round/>
            <a:headEnd/>
            <a:tailEnd/>
          </a:ln>
        </p:spPr>
        <p:txBody>
          <a:bodyPr lIns="0" rIns="0" anchor="ctr"/>
          <a:lstStyle/>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Distributed</a:t>
            </a:r>
          </a:p>
          <a:p>
            <a:pPr algn="ct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Short-Term</a:t>
            </a:r>
            <a:b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br>
            <a:r>
              <a:rPr kumimoji="1" lang="en-US" sz="1000" b="0" dirty="0">
                <a:solidFill>
                  <a:prstClr val="black">
                    <a:lumMod val="65000"/>
                    <a:lumOff val="35000"/>
                  </a:prstClr>
                </a:solidFill>
                <a:latin typeface="Arial" panose="020B0604020202020204" pitchFamily="34" charset="0"/>
                <a:ea typeface="ＭＳ Ｐゴシック" pitchFamily="34" charset="-128"/>
                <a:cs typeface="Arial" panose="020B0604020202020204" pitchFamily="34" charset="0"/>
              </a:rPr>
              <a:t>Planning</a:t>
            </a:r>
          </a:p>
        </p:txBody>
      </p:sp>
      <p:cxnSp>
        <p:nvCxnSpPr>
          <p:cNvPr id="50" name="Straight Connector 49"/>
          <p:cNvCxnSpPr>
            <a:stCxn id="41" idx="4"/>
            <a:endCxn id="42" idx="0"/>
          </p:cNvCxnSpPr>
          <p:nvPr/>
        </p:nvCxnSpPr>
        <p:spPr bwMode="auto">
          <a:xfrm>
            <a:off x="3519965" y="2762763"/>
            <a:ext cx="0" cy="4579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7" name="Straight Connector 66"/>
          <p:cNvCxnSpPr>
            <a:endCxn id="43" idx="0"/>
          </p:cNvCxnSpPr>
          <p:nvPr/>
        </p:nvCxnSpPr>
        <p:spPr bwMode="auto">
          <a:xfrm>
            <a:off x="3519964" y="3842883"/>
            <a:ext cx="1" cy="4658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4" name="Straight Connector 73"/>
          <p:cNvCxnSpPr>
            <a:stCxn id="41" idx="6"/>
            <a:endCxn id="44" idx="2"/>
          </p:cNvCxnSpPr>
          <p:nvPr/>
        </p:nvCxnSpPr>
        <p:spPr bwMode="auto">
          <a:xfrm>
            <a:off x="4196121" y="2451675"/>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9" name="Oval 78"/>
          <p:cNvSpPr/>
          <p:nvPr/>
        </p:nvSpPr>
        <p:spPr>
          <a:xfrm>
            <a:off x="4124121" y="238591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0" name="Oval 79"/>
          <p:cNvSpPr/>
          <p:nvPr/>
        </p:nvSpPr>
        <p:spPr>
          <a:xfrm>
            <a:off x="4829078" y="237818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bwMode="auto">
          <a:xfrm>
            <a:off x="4373136" y="221871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82" name="Rectangle 81"/>
          <p:cNvSpPr/>
          <p:nvPr/>
        </p:nvSpPr>
        <p:spPr bwMode="auto">
          <a:xfrm>
            <a:off x="4370032" y="2378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3" name="Rectangle 82"/>
          <p:cNvSpPr/>
          <p:nvPr/>
        </p:nvSpPr>
        <p:spPr bwMode="auto">
          <a:xfrm>
            <a:off x="4373136" y="253821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99" name="Straight Connector 98"/>
          <p:cNvCxnSpPr/>
          <p:nvPr/>
        </p:nvCxnSpPr>
        <p:spPr bwMode="auto">
          <a:xfrm>
            <a:off x="4196121" y="3537294"/>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0" name="Oval 99"/>
          <p:cNvSpPr/>
          <p:nvPr/>
        </p:nvSpPr>
        <p:spPr>
          <a:xfrm>
            <a:off x="4124121" y="347153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1" name="Oval 100"/>
          <p:cNvSpPr/>
          <p:nvPr/>
        </p:nvSpPr>
        <p:spPr>
          <a:xfrm>
            <a:off x="4829078" y="346379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bwMode="auto">
          <a:xfrm>
            <a:off x="4373136" y="330433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03" name="Rectangle 102"/>
          <p:cNvSpPr/>
          <p:nvPr/>
        </p:nvSpPr>
        <p:spPr bwMode="auto">
          <a:xfrm>
            <a:off x="4370032" y="34637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04" name="Rectangle 103"/>
          <p:cNvSpPr/>
          <p:nvPr/>
        </p:nvSpPr>
        <p:spPr bwMode="auto">
          <a:xfrm>
            <a:off x="4373136" y="362383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cxnSp>
        <p:nvCxnSpPr>
          <p:cNvPr id="111" name="Straight Connector 110"/>
          <p:cNvCxnSpPr/>
          <p:nvPr/>
        </p:nvCxnSpPr>
        <p:spPr bwMode="auto">
          <a:xfrm>
            <a:off x="4196121" y="4618854"/>
            <a:ext cx="70495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2" name="Oval 111"/>
          <p:cNvSpPr/>
          <p:nvPr/>
        </p:nvSpPr>
        <p:spPr>
          <a:xfrm>
            <a:off x="4124121" y="455309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3" name="Oval 112"/>
          <p:cNvSpPr/>
          <p:nvPr/>
        </p:nvSpPr>
        <p:spPr>
          <a:xfrm>
            <a:off x="4829078" y="454535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bwMode="auto">
          <a:xfrm>
            <a:off x="4373136" y="43858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15" name="Rectangle 114"/>
          <p:cNvSpPr/>
          <p:nvPr/>
        </p:nvSpPr>
        <p:spPr bwMode="auto">
          <a:xfrm>
            <a:off x="4370032" y="454535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PLM</a:t>
            </a:r>
          </a:p>
        </p:txBody>
      </p:sp>
      <p:sp>
        <p:nvSpPr>
          <p:cNvPr id="116" name="Rectangle 115"/>
          <p:cNvSpPr/>
          <p:nvPr/>
        </p:nvSpPr>
        <p:spPr bwMode="auto">
          <a:xfrm>
            <a:off x="4373136" y="470539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cxnSp>
        <p:nvCxnSpPr>
          <p:cNvPr id="122" name="Straight Connector 121"/>
          <p:cNvCxnSpPr/>
          <p:nvPr/>
        </p:nvCxnSpPr>
        <p:spPr bwMode="auto">
          <a:xfrm>
            <a:off x="3519965" y="2762763"/>
            <a:ext cx="2057268"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Oval 133"/>
          <p:cNvSpPr/>
          <p:nvPr/>
        </p:nvSpPr>
        <p:spPr>
          <a:xfrm>
            <a:off x="3447964" y="423674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39" name="Straight Connector 138"/>
          <p:cNvCxnSpPr>
            <a:stCxn id="46" idx="4"/>
            <a:endCxn id="48" idx="0"/>
          </p:cNvCxnSpPr>
          <p:nvPr/>
        </p:nvCxnSpPr>
        <p:spPr bwMode="auto">
          <a:xfrm flipH="1">
            <a:off x="5577234" y="3842883"/>
            <a:ext cx="1"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2" name="Straight Connector 141"/>
          <p:cNvCxnSpPr>
            <a:stCxn id="44" idx="4"/>
            <a:endCxn id="46" idx="0"/>
          </p:cNvCxnSpPr>
          <p:nvPr/>
        </p:nvCxnSpPr>
        <p:spPr bwMode="auto">
          <a:xfrm>
            <a:off x="5577235" y="2762763"/>
            <a:ext cx="0"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2" name="Straight Connector 151"/>
          <p:cNvCxnSpPr>
            <a:endCxn id="42" idx="0"/>
          </p:cNvCxnSpPr>
          <p:nvPr/>
        </p:nvCxnSpPr>
        <p:spPr bwMode="auto">
          <a:xfrm flipH="1">
            <a:off x="3519965" y="2762763"/>
            <a:ext cx="2057271" cy="457944"/>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3" name="Oval 52"/>
          <p:cNvSpPr/>
          <p:nvPr/>
        </p:nvSpPr>
        <p:spPr>
          <a:xfrm>
            <a:off x="3457103" y="31603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3" name="Oval 132"/>
          <p:cNvSpPr/>
          <p:nvPr/>
        </p:nvSpPr>
        <p:spPr>
          <a:xfrm>
            <a:off x="5026714" y="2590715"/>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5" name="Oval 134"/>
          <p:cNvSpPr/>
          <p:nvPr/>
        </p:nvSpPr>
        <p:spPr>
          <a:xfrm>
            <a:off x="5505236" y="3160337"/>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159" name="Straight Connector 158"/>
          <p:cNvCxnSpPr>
            <a:endCxn id="43" idx="0"/>
          </p:cNvCxnSpPr>
          <p:nvPr/>
        </p:nvCxnSpPr>
        <p:spPr bwMode="auto">
          <a:xfrm flipH="1">
            <a:off x="3519965" y="3842883"/>
            <a:ext cx="2057271"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2" name="Straight Connector 161"/>
          <p:cNvCxnSpPr>
            <a:stCxn id="48" idx="0"/>
          </p:cNvCxnSpPr>
          <p:nvPr/>
        </p:nvCxnSpPr>
        <p:spPr bwMode="auto">
          <a:xfrm flipH="1" flipV="1">
            <a:off x="3519964" y="3842883"/>
            <a:ext cx="2057270" cy="465861"/>
          </a:xfrm>
          <a:prstGeom prst="line">
            <a:avLst/>
          </a:prstGeom>
          <a:noFill/>
          <a:ln w="9525"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9" name="Oval 8"/>
          <p:cNvSpPr>
            <a:spLocks noChangeArrowheads="1"/>
          </p:cNvSpPr>
          <p:nvPr/>
        </p:nvSpPr>
        <p:spPr bwMode="auto">
          <a:xfrm>
            <a:off x="3894934" y="583889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200" b="0" dirty="0" smtClean="0">
                <a:solidFill>
                  <a:srgbClr val="000000"/>
                </a:solidFill>
                <a:latin typeface="Arial" panose="020B0604020202020204" pitchFamily="34" charset="0"/>
                <a:ea typeface="ＭＳ Ｐゴシック" pitchFamily="34" charset="-128"/>
                <a:cs typeface="Arial" panose="020B0604020202020204" pitchFamily="34" charset="0"/>
              </a:rPr>
              <a:t>Plan Execution</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74" name="Straight Connector 173"/>
          <p:cNvCxnSpPr>
            <a:stCxn id="6" idx="2"/>
            <a:endCxn id="169" idx="0"/>
          </p:cNvCxnSpPr>
          <p:nvPr/>
        </p:nvCxnSpPr>
        <p:spPr bwMode="auto">
          <a:xfrm flipH="1">
            <a:off x="4571091" y="5174573"/>
            <a:ext cx="909" cy="66431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81" name="Oval 180"/>
          <p:cNvSpPr/>
          <p:nvPr/>
        </p:nvSpPr>
        <p:spPr>
          <a:xfrm>
            <a:off x="4500000" y="576689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cxnSp>
        <p:nvCxnSpPr>
          <p:cNvPr id="206" name="Elbow Connector 205"/>
          <p:cNvCxnSpPr>
            <a:stCxn id="169" idx="2"/>
            <a:endCxn id="20" idx="0"/>
          </p:cNvCxnSpPr>
          <p:nvPr/>
        </p:nvCxnSpPr>
        <p:spPr bwMode="auto">
          <a:xfrm rot="10800000">
            <a:off x="3019272" y="1481779"/>
            <a:ext cx="875663" cy="4668200"/>
          </a:xfrm>
          <a:prstGeom prst="bentConnector4">
            <a:avLst>
              <a:gd name="adj1" fmla="val 206406"/>
              <a:gd name="adj2" fmla="val 104897"/>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9" name="Rectangle 88"/>
          <p:cNvSpPr/>
          <p:nvPr/>
        </p:nvSpPr>
        <p:spPr bwMode="auto">
          <a:xfrm>
            <a:off x="6955708" y="3443502"/>
            <a:ext cx="471464"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CSS</a:t>
            </a:r>
            <a:r>
              <a:rPr lang="en-GB" sz="800" dirty="0" smtClean="0">
                <a:solidFill>
                  <a:prstClr val="white"/>
                </a:solidFill>
                <a:latin typeface="Arial" panose="020B0604020202020204" pitchFamily="34" charset="0"/>
                <a:cs typeface="Arial" panose="020B0604020202020204" pitchFamily="34" charset="0"/>
              </a:rPr>
              <a:t>-SM</a:t>
            </a:r>
          </a:p>
        </p:txBody>
      </p:sp>
      <p:cxnSp>
        <p:nvCxnSpPr>
          <p:cNvPr id="90" name="Straight Connector 89"/>
          <p:cNvCxnSpPr>
            <a:stCxn id="89" idx="1"/>
          </p:cNvCxnSpPr>
          <p:nvPr/>
        </p:nvCxnSpPr>
        <p:spPr bwMode="auto">
          <a:xfrm flipH="1">
            <a:off x="6588224" y="3523233"/>
            <a:ext cx="367484" cy="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Rectangle 85"/>
          <p:cNvSpPr/>
          <p:nvPr/>
        </p:nvSpPr>
        <p:spPr bwMode="auto">
          <a:xfrm>
            <a:off x="4373136" y="55375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sp>
        <p:nvSpPr>
          <p:cNvPr id="87" name="Rectangle 86"/>
          <p:cNvSpPr/>
          <p:nvPr/>
        </p:nvSpPr>
        <p:spPr bwMode="auto">
          <a:xfrm>
            <a:off x="4373136" y="537805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88" name="Rectangle 87"/>
          <p:cNvSpPr/>
          <p:nvPr/>
        </p:nvSpPr>
        <p:spPr bwMode="auto">
          <a:xfrm>
            <a:off x="4373136" y="521859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smtClean="0">
                <a:solidFill>
                  <a:prstClr val="white"/>
                </a:solidFill>
                <a:latin typeface="Arial" panose="020B0604020202020204" pitchFamily="34" charset="0"/>
                <a:cs typeface="Arial" panose="020B0604020202020204" pitchFamily="34" charset="0"/>
              </a:rPr>
              <a:t>PRQ</a:t>
            </a:r>
            <a:endParaRPr lang="en-GB" sz="800" dirty="0" smtClean="0">
              <a:solidFill>
                <a:prstClr val="white"/>
              </a:solidFill>
              <a:latin typeface="Arial" panose="020B0604020202020204" pitchFamily="34" charset="0"/>
              <a:cs typeface="Arial" panose="020B0604020202020204" pitchFamily="34" charset="0"/>
            </a:endParaRPr>
          </a:p>
        </p:txBody>
      </p:sp>
      <p:sp>
        <p:nvSpPr>
          <p:cNvPr id="105" name="Rectangle 104"/>
          <p:cNvSpPr/>
          <p:nvPr/>
        </p:nvSpPr>
        <p:spPr bwMode="auto">
          <a:xfrm>
            <a:off x="2995610"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06" name="Rectangle 105"/>
          <p:cNvSpPr/>
          <p:nvPr/>
        </p:nvSpPr>
        <p:spPr bwMode="auto">
          <a:xfrm>
            <a:off x="3353640"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07" name="Rectangle 106"/>
          <p:cNvSpPr/>
          <p:nvPr/>
        </p:nvSpPr>
        <p:spPr bwMode="auto">
          <a:xfrm>
            <a:off x="3714588" y="29047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08" name="Rectangle 107"/>
          <p:cNvSpPr/>
          <p:nvPr/>
        </p:nvSpPr>
        <p:spPr bwMode="auto">
          <a:xfrm>
            <a:off x="3617376" y="148177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cxnSp>
        <p:nvCxnSpPr>
          <p:cNvPr id="109" name="Straight Connector 108"/>
          <p:cNvCxnSpPr/>
          <p:nvPr/>
        </p:nvCxnSpPr>
        <p:spPr bwMode="auto">
          <a:xfrm>
            <a:off x="3792839" y="1654815"/>
            <a:ext cx="909" cy="25289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Rectangle 118"/>
          <p:cNvSpPr/>
          <p:nvPr/>
        </p:nvSpPr>
        <p:spPr bwMode="auto">
          <a:xfrm>
            <a:off x="2974436"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PRQ</a:t>
            </a:r>
          </a:p>
        </p:txBody>
      </p:sp>
      <p:sp>
        <p:nvSpPr>
          <p:cNvPr id="120" name="Rectangle 119"/>
          <p:cNvSpPr/>
          <p:nvPr/>
        </p:nvSpPr>
        <p:spPr bwMode="auto">
          <a:xfrm>
            <a:off x="3332466"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PLN</a:t>
            </a:r>
          </a:p>
        </p:txBody>
      </p:sp>
      <p:sp>
        <p:nvSpPr>
          <p:cNvPr id="121" name="Rectangle 120"/>
          <p:cNvSpPr/>
          <p:nvPr/>
        </p:nvSpPr>
        <p:spPr bwMode="auto">
          <a:xfrm>
            <a:off x="3693414" y="39960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PPM</a:t>
            </a:r>
          </a:p>
        </p:txBody>
      </p:sp>
      <p:sp>
        <p:nvSpPr>
          <p:cNvPr id="123" name="Rectangle 122"/>
          <p:cNvSpPr/>
          <p:nvPr/>
        </p:nvSpPr>
        <p:spPr bwMode="auto">
          <a:xfrm>
            <a:off x="5796136" y="607024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smtClean="0">
                <a:solidFill>
                  <a:prstClr val="white"/>
                </a:solidFill>
                <a:latin typeface="Arial" panose="020B0604020202020204" pitchFamily="34" charset="0"/>
                <a:cs typeface="Arial" panose="020B0604020202020204" pitchFamily="34" charset="0"/>
              </a:rPr>
              <a:t>PEM</a:t>
            </a:r>
          </a:p>
        </p:txBody>
      </p:sp>
      <p:cxnSp>
        <p:nvCxnSpPr>
          <p:cNvPr id="124" name="Straight Connector 123"/>
          <p:cNvCxnSpPr>
            <a:stCxn id="169" idx="6"/>
            <a:endCxn id="123" idx="1"/>
          </p:cNvCxnSpPr>
          <p:nvPr/>
        </p:nvCxnSpPr>
        <p:spPr bwMode="auto">
          <a:xfrm>
            <a:off x="5247247" y="6149979"/>
            <a:ext cx="548889"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170714" y="60779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6" name="Oval 125"/>
          <p:cNvSpPr/>
          <p:nvPr/>
        </p:nvSpPr>
        <p:spPr>
          <a:xfrm>
            <a:off x="3724877" y="1819194"/>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73815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Straight Connector 58"/>
          <p:cNvCxnSpPr>
            <a:stCxn id="5" idx="6"/>
            <a:endCxn id="10" idx="6"/>
          </p:cNvCxnSpPr>
          <p:nvPr/>
        </p:nvCxnSpPr>
        <p:spPr bwMode="auto">
          <a:xfrm flipH="1">
            <a:off x="5248833" y="1507840"/>
            <a:ext cx="3627807" cy="2917180"/>
          </a:xfrm>
          <a:prstGeom prst="bentConnector3">
            <a:avLst>
              <a:gd name="adj1" fmla="val -359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2" name="Straight Connector 51"/>
          <p:cNvCxnSpPr>
            <a:stCxn id="51" idx="4"/>
          </p:cNvCxnSpPr>
          <p:nvPr/>
        </p:nvCxnSpPr>
        <p:spPr bwMode="auto">
          <a:xfrm flipH="1">
            <a:off x="4568670" y="3334533"/>
            <a:ext cx="3631813"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Operations Preparation</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Oval 8"/>
          <p:cNvSpPr>
            <a:spLocks noChangeArrowheads="1"/>
          </p:cNvSpPr>
          <p:nvPr/>
        </p:nvSpPr>
        <p:spPr bwMode="auto">
          <a:xfrm>
            <a:off x="7524327" y="1196752"/>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6" name="Oval 5"/>
          <p:cNvSpPr>
            <a:spLocks noChangeArrowheads="1"/>
          </p:cNvSpPr>
          <p:nvPr/>
        </p:nvSpPr>
        <p:spPr bwMode="auto">
          <a:xfrm>
            <a:off x="7524328" y="5229200"/>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7" name="Oval 6"/>
          <p:cNvSpPr>
            <a:spLocks noChangeArrowheads="1"/>
          </p:cNvSpPr>
          <p:nvPr/>
        </p:nvSpPr>
        <p:spPr bwMode="auto">
          <a:xfrm>
            <a:off x="316481" y="522920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8" name="Oval 7"/>
          <p:cNvSpPr>
            <a:spLocks noChangeArrowheads="1"/>
          </p:cNvSpPr>
          <p:nvPr/>
        </p:nvSpPr>
        <p:spPr bwMode="auto">
          <a:xfrm>
            <a:off x="2065039"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Satellite DB</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Definition</a:t>
            </a:r>
          </a:p>
        </p:txBody>
      </p:sp>
      <p:sp>
        <p:nvSpPr>
          <p:cNvPr id="9" name="Oval 8"/>
          <p:cNvSpPr>
            <a:spLocks noChangeArrowheads="1"/>
          </p:cNvSpPr>
          <p:nvPr/>
        </p:nvSpPr>
        <p:spPr bwMode="auto">
          <a:xfrm>
            <a:off x="3896520" y="119675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Spacecraft</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Development </a:t>
            </a: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&amp; </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enance</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0" name="Oval 9"/>
          <p:cNvSpPr>
            <a:spLocks noChangeArrowheads="1"/>
          </p:cNvSpPr>
          <p:nvPr/>
        </p:nvSpPr>
        <p:spPr bwMode="auto">
          <a:xfrm>
            <a:off x="3896520" y="4113932"/>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 &amp; Distribution</a:t>
            </a:r>
          </a:p>
        </p:txBody>
      </p:sp>
      <p:sp>
        <p:nvSpPr>
          <p:cNvPr id="11" name="Oval 10"/>
          <p:cNvSpPr>
            <a:spLocks noChangeArrowheads="1"/>
          </p:cNvSpPr>
          <p:nvPr/>
        </p:nvSpPr>
        <p:spPr bwMode="auto">
          <a:xfrm>
            <a:off x="5724128"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 Software Definition</a:t>
            </a:r>
          </a:p>
        </p:txBody>
      </p:sp>
      <p:sp>
        <p:nvSpPr>
          <p:cNvPr id="13" name="Oval 12"/>
          <p:cNvSpPr>
            <a:spLocks noChangeArrowheads="1"/>
          </p:cNvSpPr>
          <p:nvPr/>
        </p:nvSpPr>
        <p:spPr bwMode="auto">
          <a:xfrm>
            <a:off x="3892514" y="2726253"/>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p>
        </p:txBody>
      </p:sp>
      <p:cxnSp>
        <p:nvCxnSpPr>
          <p:cNvPr id="15" name="Straight Connector 14"/>
          <p:cNvCxnSpPr>
            <a:stCxn id="9" idx="4"/>
            <a:endCxn id="8" idx="0"/>
          </p:cNvCxnSpPr>
          <p:nvPr/>
        </p:nvCxnSpPr>
        <p:spPr bwMode="auto">
          <a:xfrm flipH="1">
            <a:off x="2741196" y="1818928"/>
            <a:ext cx="1831481"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 name="Straight Connector 17"/>
          <p:cNvCxnSpPr>
            <a:stCxn id="9" idx="4"/>
            <a:endCxn id="13" idx="0"/>
          </p:cNvCxnSpPr>
          <p:nvPr/>
        </p:nvCxnSpPr>
        <p:spPr bwMode="auto">
          <a:xfrm flipH="1">
            <a:off x="4568671" y="1818928"/>
            <a:ext cx="4006" cy="9073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9" idx="4"/>
            <a:endCxn id="11" idx="0"/>
          </p:cNvCxnSpPr>
          <p:nvPr/>
        </p:nvCxnSpPr>
        <p:spPr bwMode="auto">
          <a:xfrm>
            <a:off x="4572677" y="1818928"/>
            <a:ext cx="1827608" cy="8934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Oval 24"/>
          <p:cNvSpPr/>
          <p:nvPr/>
        </p:nvSpPr>
        <p:spPr>
          <a:xfrm>
            <a:off x="2669196"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4500677" y="264035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6328285" y="2654253"/>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bwMode="auto">
          <a:xfrm>
            <a:off x="3481473" y="219953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1" name="Rectangle 30"/>
          <p:cNvSpPr/>
          <p:nvPr/>
        </p:nvSpPr>
        <p:spPr bwMode="auto">
          <a:xfrm>
            <a:off x="5288717" y="21859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2" name="Rectangle 31"/>
          <p:cNvSpPr/>
          <p:nvPr/>
        </p:nvSpPr>
        <p:spPr bwMode="auto">
          <a:xfrm>
            <a:off x="4397214" y="219285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5" name="Straight Connector 34"/>
          <p:cNvCxnSpPr>
            <a:stCxn id="13" idx="7"/>
            <a:endCxn id="5" idx="3"/>
          </p:cNvCxnSpPr>
          <p:nvPr/>
        </p:nvCxnSpPr>
        <p:spPr bwMode="auto">
          <a:xfrm flipV="1">
            <a:off x="5046785" y="1727812"/>
            <a:ext cx="2675584" cy="10895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11" idx="7"/>
            <a:endCxn id="5" idx="3"/>
          </p:cNvCxnSpPr>
          <p:nvPr/>
        </p:nvCxnSpPr>
        <p:spPr bwMode="auto">
          <a:xfrm flipV="1">
            <a:off x="6878399" y="1727812"/>
            <a:ext cx="843970" cy="107566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7650369" y="165581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bwMode="auto">
          <a:xfrm>
            <a:off x="7166184" y="210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7166184" y="2259419"/>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OSW</a:t>
            </a:r>
          </a:p>
        </p:txBody>
      </p:sp>
      <p:sp>
        <p:nvSpPr>
          <p:cNvPr id="45" name="Rectangle 44"/>
          <p:cNvSpPr/>
          <p:nvPr/>
        </p:nvSpPr>
        <p:spPr bwMode="auto">
          <a:xfrm>
            <a:off x="6471863" y="201618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6471863" y="2174986"/>
            <a:ext cx="350926" cy="159462"/>
          </a:xfrm>
          <a:prstGeom prst="rect">
            <a:avLst/>
          </a:prstGeom>
          <a:solidFill>
            <a:srgbClr val="FFCC8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APD</a:t>
            </a:r>
          </a:p>
        </p:txBody>
      </p:sp>
      <p:cxnSp>
        <p:nvCxnSpPr>
          <p:cNvPr id="47" name="Straight Connector 46"/>
          <p:cNvCxnSpPr>
            <a:stCxn id="8" idx="4"/>
            <a:endCxn id="10" idx="0"/>
          </p:cNvCxnSpPr>
          <p:nvPr/>
        </p:nvCxnSpPr>
        <p:spPr bwMode="auto">
          <a:xfrm>
            <a:off x="2741196" y="3348429"/>
            <a:ext cx="1831481"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0" name="Straight Connector 49"/>
          <p:cNvCxnSpPr>
            <a:stCxn id="13" idx="4"/>
            <a:endCxn id="10" idx="0"/>
          </p:cNvCxnSpPr>
          <p:nvPr/>
        </p:nvCxnSpPr>
        <p:spPr bwMode="auto">
          <a:xfrm>
            <a:off x="4568671" y="3348429"/>
            <a:ext cx="4006" cy="7655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3" name="Straight Connector 52"/>
          <p:cNvCxnSpPr>
            <a:stCxn id="11" idx="4"/>
            <a:endCxn id="10" idx="0"/>
          </p:cNvCxnSpPr>
          <p:nvPr/>
        </p:nvCxnSpPr>
        <p:spPr bwMode="auto">
          <a:xfrm flipH="1">
            <a:off x="4572677" y="3334533"/>
            <a:ext cx="1827608" cy="7793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6" name="Oval 55"/>
          <p:cNvSpPr/>
          <p:nvPr/>
        </p:nvSpPr>
        <p:spPr>
          <a:xfrm>
            <a:off x="4500677" y="404193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7" name="Straight Connector 56"/>
          <p:cNvCxnSpPr>
            <a:stCxn id="6" idx="1"/>
            <a:endCxn id="10" idx="6"/>
          </p:cNvCxnSpPr>
          <p:nvPr/>
        </p:nvCxnSpPr>
        <p:spPr bwMode="auto">
          <a:xfrm flipH="1" flipV="1">
            <a:off x="5248833" y="4425020"/>
            <a:ext cx="2473537"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5167760"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bwMode="auto">
          <a:xfrm>
            <a:off x="6237298" y="4617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7" name="Rectangle 66"/>
          <p:cNvSpPr/>
          <p:nvPr/>
        </p:nvSpPr>
        <p:spPr bwMode="auto">
          <a:xfrm>
            <a:off x="6237298" y="477741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8" name="Rectangle 67"/>
          <p:cNvSpPr/>
          <p:nvPr/>
        </p:nvSpPr>
        <p:spPr bwMode="auto">
          <a:xfrm>
            <a:off x="6237298" y="493910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9" name="Straight Connector 68"/>
          <p:cNvCxnSpPr>
            <a:stCxn id="10" idx="2"/>
            <a:endCxn id="7" idx="7"/>
          </p:cNvCxnSpPr>
          <p:nvPr/>
        </p:nvCxnSpPr>
        <p:spPr bwMode="auto">
          <a:xfrm flipH="1">
            <a:off x="1470752" y="4425020"/>
            <a:ext cx="2425768" cy="89529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5" name="Oval 74"/>
          <p:cNvSpPr/>
          <p:nvPr/>
        </p:nvSpPr>
        <p:spPr>
          <a:xfrm>
            <a:off x="1398752" y="5248316"/>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Oval 75"/>
          <p:cNvSpPr/>
          <p:nvPr/>
        </p:nvSpPr>
        <p:spPr>
          <a:xfrm>
            <a:off x="3832399" y="43530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bwMode="auto">
          <a:xfrm>
            <a:off x="2528886" y="464839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2528886" y="480868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2528886" y="497036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481473" y="2359597"/>
            <a:ext cx="350925"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8" name="Line Callout 1 (No Border) 27"/>
          <p:cNvSpPr/>
          <p:nvPr/>
        </p:nvSpPr>
        <p:spPr bwMode="auto">
          <a:xfrm>
            <a:off x="357134" y="3543774"/>
            <a:ext cx="2326502" cy="498158"/>
          </a:xfrm>
          <a:prstGeom prst="callout1">
            <a:avLst>
              <a:gd name="adj1" fmla="val 27868"/>
              <a:gd name="adj2" fmla="val 103027"/>
              <a:gd name="adj3" fmla="val 118269"/>
              <a:gd name="adj4" fmla="val 18135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a:solidFill>
                  <a:schemeClr val="tx1"/>
                </a:solidFill>
                <a:latin typeface="Arial" panose="020B0604020202020204" pitchFamily="34" charset="0"/>
                <a:cs typeface="Arial" panose="020B0604020202020204" pitchFamily="34" charset="0"/>
              </a:rPr>
              <a:t>Configuration management operations (add/remove/activate)</a:t>
            </a:r>
            <a:endParaRPr kumimoji="0" lang="en-GB"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8" name="Line Callout 1 (No Border) 57"/>
          <p:cNvSpPr/>
          <p:nvPr/>
        </p:nvSpPr>
        <p:spPr bwMode="auto">
          <a:xfrm>
            <a:off x="3137678" y="5515045"/>
            <a:ext cx="2326502" cy="498158"/>
          </a:xfrm>
          <a:prstGeom prst="callout1">
            <a:avLst>
              <a:gd name="adj1" fmla="val -18021"/>
              <a:gd name="adj2" fmla="val 92792"/>
              <a:gd name="adj3" fmla="val -216339"/>
              <a:gd name="adj4" fmla="val 90876"/>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a:p>
            <a:pPr marL="0" marR="0" indent="0" algn="l" defTabSz="914400" rtl="0" eaLnBrk="1" fontAlgn="base" latinLnBrk="0" hangingPunct="1">
              <a:lnSpc>
                <a:spcPct val="100000"/>
              </a:lnSpc>
              <a:spcBef>
                <a:spcPct val="0"/>
              </a:spcBef>
              <a:spcAft>
                <a:spcPct val="0"/>
              </a:spcAft>
              <a:buClrTx/>
              <a:buSzTx/>
              <a:buFontTx/>
              <a:buNone/>
              <a:tabLst/>
            </a:pPr>
            <a:r>
              <a:rPr lang="en-GB" sz="1000" b="0" i="1" dirty="0">
                <a:solidFill>
                  <a:schemeClr val="tx1"/>
                </a:solidFill>
                <a:latin typeface="Arial" panose="020B0604020202020204" pitchFamily="34" charset="0"/>
                <a:cs typeface="Arial" panose="020B0604020202020204" pitchFamily="34" charset="0"/>
              </a:rPr>
              <a:t>Configuration distribution operations (list/get)</a:t>
            </a:r>
            <a:endParaRPr kumimoji="0" lang="en-GB" sz="1000" b="0"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1" name="Oval 50"/>
          <p:cNvSpPr>
            <a:spLocks noChangeArrowheads="1"/>
          </p:cNvSpPr>
          <p:nvPr/>
        </p:nvSpPr>
        <p:spPr bwMode="auto">
          <a:xfrm>
            <a:off x="7524326" y="2712357"/>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Planning Data</a:t>
            </a:r>
          </a:p>
          <a:p>
            <a:pPr algn="ctr" fontAlgn="base">
              <a:spcBef>
                <a:spcPct val="0"/>
              </a:spcBef>
              <a:spcAft>
                <a:spcPct val="0"/>
              </a:spcAft>
            </a:pP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64" name="Rectangle 63"/>
          <p:cNvSpPr/>
          <p:nvPr/>
        </p:nvSpPr>
        <p:spPr bwMode="auto">
          <a:xfrm>
            <a:off x="6237298" y="434864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721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1" name="Straight Connector 210"/>
          <p:cNvCxnSpPr/>
          <p:nvPr/>
        </p:nvCxnSpPr>
        <p:spPr bwMode="auto">
          <a:xfrm flipV="1">
            <a:off x="7812360" y="1772816"/>
            <a:ext cx="0" cy="150444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Title 1"/>
          <p:cNvSpPr>
            <a:spLocks noGrp="1"/>
          </p:cNvSpPr>
          <p:nvPr>
            <p:ph type="title"/>
          </p:nvPr>
        </p:nvSpPr>
        <p:spPr/>
        <p:txBody>
          <a:bodyPr/>
          <a:lstStyle/>
          <a:p>
            <a:r>
              <a:rPr lang="en-GB" dirty="0"/>
              <a:t>Operations Preparation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cxnSp>
        <p:nvCxnSpPr>
          <p:cNvPr id="26" name="Straight Connector 25"/>
          <p:cNvCxnSpPr/>
          <p:nvPr/>
        </p:nvCxnSpPr>
        <p:spPr bwMode="auto">
          <a:xfrm flipH="1">
            <a:off x="107504" y="3083416"/>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0036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2360147"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Automated Procedure Definition</a:t>
            </a:r>
          </a:p>
        </p:txBody>
      </p:sp>
      <p:sp>
        <p:nvSpPr>
          <p:cNvPr id="39" name="Oval 8"/>
          <p:cNvSpPr>
            <a:spLocks noChangeArrowheads="1"/>
          </p:cNvSpPr>
          <p:nvPr/>
        </p:nvSpPr>
        <p:spPr bwMode="auto">
          <a:xfrm>
            <a:off x="7524328"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 &amp;</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Distribution</a:t>
            </a:r>
          </a:p>
        </p:txBody>
      </p:sp>
      <p:sp>
        <p:nvSpPr>
          <p:cNvPr id="42" name="Oval 41"/>
          <p:cNvSpPr>
            <a:spLocks noChangeArrowheads="1"/>
          </p:cNvSpPr>
          <p:nvPr/>
        </p:nvSpPr>
        <p:spPr bwMode="auto">
          <a:xfrm>
            <a:off x="3003663" y="4354996"/>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6480212" y="4350565"/>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58" name="Rectangle 57"/>
          <p:cNvSpPr/>
          <p:nvPr/>
        </p:nvSpPr>
        <p:spPr bwMode="auto">
          <a:xfrm rot="5400000">
            <a:off x="1237026" y="2227997"/>
            <a:ext cx="349938" cy="161103"/>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XTCE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575556"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Satellite DB Definition</a:t>
            </a:r>
          </a:p>
        </p:txBody>
      </p:sp>
      <p:sp>
        <p:nvSpPr>
          <p:cNvPr id="35" name="Oval 8"/>
          <p:cNvSpPr>
            <a:spLocks noChangeArrowheads="1"/>
          </p:cNvSpPr>
          <p:nvPr/>
        </p:nvSpPr>
        <p:spPr bwMode="auto">
          <a:xfrm>
            <a:off x="4072500" y="1232756"/>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Software</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Definition</a:t>
            </a:r>
          </a:p>
        </p:txBody>
      </p:sp>
      <p:sp>
        <p:nvSpPr>
          <p:cNvPr id="41" name="Oval 40"/>
          <p:cNvSpPr>
            <a:spLocks noChangeArrowheads="1"/>
          </p:cNvSpPr>
          <p:nvPr/>
        </p:nvSpPr>
        <p:spPr bwMode="auto">
          <a:xfrm>
            <a:off x="1219071" y="435056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Spacecraft Development </a:t>
            </a: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&amp; Maintenance</a:t>
            </a:r>
          </a:p>
        </p:txBody>
      </p:sp>
      <p:sp>
        <p:nvSpPr>
          <p:cNvPr id="133" name="Oval 132"/>
          <p:cNvSpPr>
            <a:spLocks noChangeArrowheads="1"/>
          </p:cNvSpPr>
          <p:nvPr/>
        </p:nvSpPr>
        <p:spPr bwMode="auto">
          <a:xfrm>
            <a:off x="4716016" y="4354996"/>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40" name="Straight Connector 139"/>
          <p:cNvCxnSpPr/>
          <p:nvPr/>
        </p:nvCxnSpPr>
        <p:spPr bwMode="auto">
          <a:xfrm flipH="1">
            <a:off x="107504" y="3277261"/>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197530"/>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0" name="Rectangle 149"/>
          <p:cNvSpPr/>
          <p:nvPr/>
        </p:nvSpPr>
        <p:spPr bwMode="auto">
          <a:xfrm>
            <a:off x="6700682" y="3874897"/>
            <a:ext cx="440158"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SDB</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169" name="Straight Connector 168"/>
          <p:cNvCxnSpPr>
            <a:endCxn id="133" idx="0"/>
          </p:cNvCxnSpPr>
          <p:nvPr/>
        </p:nvCxnSpPr>
        <p:spPr bwMode="auto">
          <a:xfrm>
            <a:off x="5392173" y="3277261"/>
            <a:ext cx="0" cy="1077735"/>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87" name="Straight Connector 186"/>
          <p:cNvCxnSpPr/>
          <p:nvPr/>
        </p:nvCxnSpPr>
        <p:spPr bwMode="auto">
          <a:xfrm flipV="1">
            <a:off x="1251713"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a:endCxn id="35" idx="4"/>
          </p:cNvCxnSpPr>
          <p:nvPr/>
        </p:nvCxnSpPr>
        <p:spPr bwMode="auto">
          <a:xfrm flipV="1">
            <a:off x="4748657" y="1854932"/>
            <a:ext cx="0" cy="91057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a:endCxn id="34" idx="4"/>
          </p:cNvCxnSpPr>
          <p:nvPr/>
        </p:nvCxnSpPr>
        <p:spPr bwMode="auto">
          <a:xfrm flipV="1">
            <a:off x="3036304" y="1854932"/>
            <a:ext cx="0" cy="910550"/>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1076250"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2860841"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4558698" y="2229311"/>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a:endCxn id="41" idx="0"/>
          </p:cNvCxnSpPr>
          <p:nvPr/>
        </p:nvCxnSpPr>
        <p:spPr bwMode="auto">
          <a:xfrm flipH="1">
            <a:off x="1895228" y="2765510"/>
            <a:ext cx="1" cy="1585055"/>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1021111"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8" name="Straight Connector 227"/>
          <p:cNvCxnSpPr>
            <a:endCxn id="43" idx="0"/>
          </p:cNvCxnSpPr>
          <p:nvPr/>
        </p:nvCxnSpPr>
        <p:spPr bwMode="auto">
          <a:xfrm flipH="1">
            <a:off x="7156369" y="3075721"/>
            <a:ext cx="6195" cy="1274844"/>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3485486"/>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8626" y="341355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PRQ</a:t>
            </a:r>
          </a:p>
        </p:txBody>
      </p:sp>
      <p:cxnSp>
        <p:nvCxnSpPr>
          <p:cNvPr id="106" name="Straight Connector 105"/>
          <p:cNvCxnSpPr/>
          <p:nvPr/>
        </p:nvCxnSpPr>
        <p:spPr bwMode="auto">
          <a:xfrm flipH="1">
            <a:off x="107504" y="2923954"/>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2844223"/>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9" name="Straight Connector 108"/>
          <p:cNvCxnSpPr/>
          <p:nvPr/>
        </p:nvCxnSpPr>
        <p:spPr bwMode="auto">
          <a:xfrm flipH="1">
            <a:off x="107504" y="2765482"/>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8" name="Rectangle 107"/>
          <p:cNvSpPr/>
          <p:nvPr/>
        </p:nvSpPr>
        <p:spPr bwMode="auto">
          <a:xfrm>
            <a:off x="189614" y="2693474"/>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CFG-X</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9" name="Rectangle 118"/>
          <p:cNvSpPr/>
          <p:nvPr/>
        </p:nvSpPr>
        <p:spPr bwMode="auto">
          <a:xfrm rot="5400000">
            <a:off x="5202214" y="3882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p:nvPr/>
        </p:nvCxnSpPr>
        <p:spPr bwMode="auto">
          <a:xfrm flipV="1">
            <a:off x="8206679" y="1854933"/>
            <a:ext cx="1" cy="122078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9" name="Straight Connector 128"/>
          <p:cNvCxnSpPr/>
          <p:nvPr/>
        </p:nvCxnSpPr>
        <p:spPr bwMode="auto">
          <a:xfrm flipV="1">
            <a:off x="8028385" y="1862628"/>
            <a:ext cx="0" cy="1061326"/>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9" name="Rectangle 138"/>
          <p:cNvSpPr/>
          <p:nvPr/>
        </p:nvSpPr>
        <p:spPr bwMode="auto">
          <a:xfrm rot="5400000">
            <a:off x="7839284" y="2217828"/>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CFG-M</a:t>
            </a:r>
            <a:endParaRPr kumimoji="0" lang="en-GB" sz="7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rot="5400000">
            <a:off x="8025021" y="2215985"/>
            <a:ext cx="350926" cy="144073"/>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dirty="0">
                <a:solidFill>
                  <a:schemeClr val="bg1"/>
                </a:solidFill>
                <a:latin typeface="Arial" panose="020B0604020202020204" pitchFamily="34" charset="0"/>
                <a:cs typeface="Arial" panose="020B0604020202020204" pitchFamily="34" charset="0"/>
              </a:rPr>
              <a:t>CFG-D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359532" y="2139209"/>
            <a:ext cx="64647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[SDB]</a:t>
            </a:r>
          </a:p>
        </p:txBody>
      </p:sp>
      <p:sp>
        <p:nvSpPr>
          <p:cNvPr id="152" name="Rectangle 151"/>
          <p:cNvSpPr/>
          <p:nvPr/>
        </p:nvSpPr>
        <p:spPr bwMode="auto">
          <a:xfrm>
            <a:off x="3847525"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[OSW]</a:t>
            </a:r>
          </a:p>
          <a:p>
            <a:pPr algn="r"/>
            <a:r>
              <a:rPr lang="en-GB" sz="600" dirty="0">
                <a:solidFill>
                  <a:schemeClr val="accent1"/>
                </a:solidFill>
                <a:latin typeface="Arial" panose="020B0604020202020204" pitchFamily="34" charset="0"/>
                <a:cs typeface="Arial" panose="020B0604020202020204" pitchFamily="34" charset="0"/>
              </a:rPr>
              <a:t>PRQ</a:t>
            </a:r>
            <a:r>
              <a:rPr lang="en-GB" sz="600" dirty="0">
                <a:solidFill>
                  <a:srgbClr val="FF9900"/>
                </a:solidFill>
                <a:latin typeface="Arial" panose="020B0604020202020204" pitchFamily="34" charset="0"/>
                <a:cs typeface="Arial" panose="020B0604020202020204" pitchFamily="34" charset="0"/>
              </a:rPr>
              <a:t> </a:t>
            </a:r>
            <a:r>
              <a:rPr lang="en-GB" sz="600" dirty="0">
                <a:solidFill>
                  <a:schemeClr val="accent1"/>
                </a:solidFill>
                <a:latin typeface="Arial" panose="020B0604020202020204" pitchFamily="34" charset="0"/>
                <a:cs typeface="Arial" panose="020B0604020202020204" pitchFamily="34" charset="0"/>
              </a:rPr>
              <a:t>[</a:t>
            </a:r>
            <a:r>
              <a:rPr lang="en-GB" sz="600" dirty="0">
                <a:solidFill>
                  <a:srgbClr val="FF9900"/>
                </a:solidFill>
                <a:latin typeface="Arial" panose="020B0604020202020204" pitchFamily="34" charset="0"/>
                <a:cs typeface="Arial" panose="020B0604020202020204" pitchFamily="34" charset="0"/>
              </a:rPr>
              <a:t>OSW</a:t>
            </a:r>
            <a:r>
              <a:rPr lang="en-GB" sz="600" dirty="0">
                <a:solidFill>
                  <a:schemeClr val="accent1"/>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153" name="Straight Connector 152"/>
          <p:cNvCxnSpPr/>
          <p:nvPr/>
        </p:nvCxnSpPr>
        <p:spPr bwMode="auto">
          <a:xfrm flipV="1">
            <a:off x="2809749" y="1862628"/>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4" name="Straight Connector 153"/>
          <p:cNvCxnSpPr/>
          <p:nvPr/>
        </p:nvCxnSpPr>
        <p:spPr bwMode="auto">
          <a:xfrm>
            <a:off x="3685687" y="3493285"/>
            <a:ext cx="0" cy="835329"/>
          </a:xfrm>
          <a:prstGeom prst="line">
            <a:avLst/>
          </a:prstGeom>
          <a:noFill/>
          <a:ln w="19050" cap="flat" cmpd="sng" algn="ctr">
            <a:solidFill>
              <a:srgbClr val="4F81BD"/>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5" name="Rectangle 154"/>
          <p:cNvSpPr/>
          <p:nvPr/>
        </p:nvSpPr>
        <p:spPr bwMode="auto">
          <a:xfrm rot="5400000">
            <a:off x="3504358" y="391186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PRQ</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6" name="Straight Connector 145"/>
          <p:cNvCxnSpPr/>
          <p:nvPr/>
        </p:nvCxnSpPr>
        <p:spPr bwMode="auto">
          <a:xfrm flipV="1">
            <a:off x="2812360"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9" name="Rectangle 148"/>
          <p:cNvSpPr/>
          <p:nvPr/>
        </p:nvSpPr>
        <p:spPr bwMode="auto">
          <a:xfrm>
            <a:off x="2155337" y="2139209"/>
            <a:ext cx="64647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[APD]</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PRQ</a:t>
            </a:r>
            <a:r>
              <a:rPr lang="en-GB" sz="600" dirty="0">
                <a:solidFill>
                  <a:srgbClr val="FF9900"/>
                </a:solidFill>
                <a:latin typeface="Arial" panose="020B0604020202020204" pitchFamily="34" charset="0"/>
                <a:cs typeface="Arial" panose="020B0604020202020204" pitchFamily="34" charset="0"/>
              </a:rPr>
              <a:t> </a:t>
            </a:r>
            <a:r>
              <a:rPr lang="en-GB" sz="600" dirty="0">
                <a:solidFill>
                  <a:schemeClr val="accent1"/>
                </a:solidFill>
                <a:latin typeface="Arial" panose="020B0604020202020204" pitchFamily="34" charset="0"/>
                <a:cs typeface="Arial" panose="020B0604020202020204" pitchFamily="34" charset="0"/>
              </a:rPr>
              <a:t>[</a:t>
            </a:r>
            <a:r>
              <a:rPr lang="en-GB" sz="600" dirty="0">
                <a:solidFill>
                  <a:srgbClr val="FF9900"/>
                </a:solidFill>
                <a:latin typeface="Arial" panose="020B0604020202020204" pitchFamily="34" charset="0"/>
                <a:cs typeface="Arial" panose="020B0604020202020204" pitchFamily="34" charset="0"/>
              </a:rPr>
              <a:t>APD</a:t>
            </a:r>
            <a:r>
              <a:rPr lang="en-GB" sz="600" dirty="0">
                <a:solidFill>
                  <a:schemeClr val="accent1"/>
                </a:solidFill>
                <a:latin typeface="Arial" panose="020B0604020202020204" pitchFamily="34" charset="0"/>
                <a:cs typeface="Arial" panose="020B0604020202020204" pitchFamily="34" charset="0"/>
              </a:rPr>
              <a:t>]</a:t>
            </a:r>
          </a:p>
        </p:txBody>
      </p:sp>
      <p:cxnSp>
        <p:nvCxnSpPr>
          <p:cNvPr id="156" name="Straight Connector 155"/>
          <p:cNvCxnSpPr/>
          <p:nvPr/>
        </p:nvCxnSpPr>
        <p:spPr bwMode="auto">
          <a:xfrm flipV="1">
            <a:off x="4504548" y="1853753"/>
            <a:ext cx="0" cy="1622858"/>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1" name="Straight Connector 150"/>
          <p:cNvCxnSpPr/>
          <p:nvPr/>
        </p:nvCxnSpPr>
        <p:spPr bwMode="auto">
          <a:xfrm flipV="1">
            <a:off x="4504548" y="1853753"/>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7" name="Rectangle 156"/>
          <p:cNvSpPr/>
          <p:nvPr/>
        </p:nvSpPr>
        <p:spPr bwMode="auto">
          <a:xfrm>
            <a:off x="6876256" y="2133579"/>
            <a:ext cx="927885"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9900"/>
                </a:solidFill>
                <a:latin typeface="Arial" panose="020B0604020202020204" pitchFamily="34" charset="0"/>
                <a:cs typeface="Arial" panose="020B0604020202020204" pitchFamily="34" charset="0"/>
              </a:rPr>
              <a:t>OSW/SDB/APD</a:t>
            </a:r>
            <a:r>
              <a:rPr lang="en-GB" sz="600" dirty="0">
                <a:solidFill>
                  <a:srgbClr val="008000"/>
                </a:solidFill>
                <a:latin typeface="Arial" panose="020B0604020202020204" pitchFamily="34" charset="0"/>
                <a:cs typeface="Arial" panose="020B0604020202020204" pitchFamily="34" charset="0"/>
              </a:rPr>
              <a:t>]</a:t>
            </a:r>
          </a:p>
        </p:txBody>
      </p:sp>
      <p:sp>
        <p:nvSpPr>
          <p:cNvPr id="158" name="Rectangle 157"/>
          <p:cNvSpPr/>
          <p:nvPr/>
        </p:nvSpPr>
        <p:spPr bwMode="auto">
          <a:xfrm>
            <a:off x="1228184" y="3834916"/>
            <a:ext cx="656522"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SDB [</a:t>
            </a:r>
            <a:r>
              <a:rPr lang="en-GB" sz="600" dirty="0">
                <a:solidFill>
                  <a:schemeClr val="bg1">
                    <a:lumMod val="50000"/>
                  </a:schemeClr>
                </a:solidFill>
                <a:latin typeface="Arial" panose="020B0604020202020204" pitchFamily="34" charset="0"/>
                <a:cs typeface="Arial" panose="020B0604020202020204" pitchFamily="34" charset="0"/>
              </a:rPr>
              <a:t>XTCE</a:t>
            </a:r>
            <a:r>
              <a:rPr lang="en-GB" sz="600" dirty="0">
                <a:solidFill>
                  <a:srgbClr val="FF99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OSW</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APD</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
        <p:nvSpPr>
          <p:cNvPr id="52" name="Oval 8"/>
          <p:cNvSpPr>
            <a:spLocks noChangeArrowheads="1"/>
          </p:cNvSpPr>
          <p:nvPr/>
        </p:nvSpPr>
        <p:spPr bwMode="auto">
          <a:xfrm>
            <a:off x="5811975" y="1231577"/>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100" b="0" dirty="0" smtClean="0">
                <a:solidFill>
                  <a:srgbClr val="000000"/>
                </a:solidFill>
                <a:latin typeface="Arial" panose="020B0604020202020204" pitchFamily="34" charset="0"/>
                <a:ea typeface="ＭＳ Ｐゴシック" pitchFamily="34" charset="-128"/>
                <a:cs typeface="Arial" panose="020B0604020202020204" pitchFamily="34" charset="0"/>
              </a:rPr>
              <a:t>Planning Data Definition</a:t>
            </a:r>
            <a:endPar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53" name="Straight Connector 52"/>
          <p:cNvCxnSpPr>
            <a:endCxn id="52" idx="4"/>
          </p:cNvCxnSpPr>
          <p:nvPr/>
        </p:nvCxnSpPr>
        <p:spPr bwMode="auto">
          <a:xfrm flipV="1">
            <a:off x="6488132" y="1853753"/>
            <a:ext cx="0" cy="91057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4" name="Rectangle 53"/>
          <p:cNvSpPr/>
          <p:nvPr/>
        </p:nvSpPr>
        <p:spPr bwMode="auto">
          <a:xfrm rot="5400000">
            <a:off x="6298173" y="222813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5" name="Rectangle 54"/>
          <p:cNvSpPr/>
          <p:nvPr/>
        </p:nvSpPr>
        <p:spPr bwMode="auto">
          <a:xfrm>
            <a:off x="5587000" y="2138030"/>
            <a:ext cx="64647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CFG-M </a:t>
            </a:r>
            <a:r>
              <a:rPr lang="en-GB" sz="600" dirty="0" smtClean="0">
                <a:solidFill>
                  <a:srgbClr val="FF9900"/>
                </a:solidFill>
                <a:latin typeface="Arial" panose="020B0604020202020204" pitchFamily="34" charset="0"/>
                <a:cs typeface="Arial" panose="020B0604020202020204" pitchFamily="34" charset="0"/>
              </a:rPr>
              <a:t>[PDB]</a:t>
            </a:r>
            <a:endParaRPr lang="en-GB" sz="600" dirty="0">
              <a:solidFill>
                <a:srgbClr val="FF9900"/>
              </a:solidFill>
              <a:latin typeface="Arial" panose="020B0604020202020204" pitchFamily="34" charset="0"/>
              <a:cs typeface="Arial" panose="020B0604020202020204" pitchFamily="34" charset="0"/>
            </a:endParaRPr>
          </a:p>
        </p:txBody>
      </p:sp>
      <p:cxnSp>
        <p:nvCxnSpPr>
          <p:cNvPr id="56" name="Straight Connector 55"/>
          <p:cNvCxnSpPr/>
          <p:nvPr/>
        </p:nvCxnSpPr>
        <p:spPr bwMode="auto">
          <a:xfrm flipV="1">
            <a:off x="6254511" y="1862438"/>
            <a:ext cx="0" cy="1062506"/>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7" name="Straight Connector 56"/>
          <p:cNvCxnSpPr/>
          <p:nvPr/>
        </p:nvCxnSpPr>
        <p:spPr bwMode="auto">
          <a:xfrm flipH="1">
            <a:off x="3419872" y="3083416"/>
            <a:ext cx="6195" cy="1274844"/>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9" name="Rectangle 58"/>
          <p:cNvSpPr/>
          <p:nvPr/>
        </p:nvSpPr>
        <p:spPr bwMode="auto">
          <a:xfrm>
            <a:off x="2953288" y="3816128"/>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smtClean="0">
                <a:solidFill>
                  <a:srgbClr val="FF9900"/>
                </a:solidFill>
                <a:latin typeface="Arial" panose="020B0604020202020204" pitchFamily="34" charset="0"/>
                <a:cs typeface="Arial" panose="020B0604020202020204" pitchFamily="34" charset="0"/>
              </a:rPr>
              <a:t>PDB</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757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Storage and Archiving</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Oval 4"/>
          <p:cNvSpPr>
            <a:spLocks noChangeArrowheads="1"/>
          </p:cNvSpPr>
          <p:nvPr/>
        </p:nvSpPr>
        <p:spPr bwMode="auto">
          <a:xfrm>
            <a:off x="3939767" y="413219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Archive</a:t>
            </a:r>
          </a:p>
        </p:txBody>
      </p:sp>
      <p:sp>
        <p:nvSpPr>
          <p:cNvPr id="7" name="Oval 6"/>
          <p:cNvSpPr>
            <a:spLocks noChangeArrowheads="1"/>
          </p:cNvSpPr>
          <p:nvPr/>
        </p:nvSpPr>
        <p:spPr bwMode="auto">
          <a:xfrm>
            <a:off x="5616115" y="2806121"/>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File Store</a:t>
            </a:r>
          </a:p>
        </p:txBody>
      </p:sp>
      <p:sp>
        <p:nvSpPr>
          <p:cNvPr id="8" name="Oval 7"/>
          <p:cNvSpPr>
            <a:spLocks noChangeArrowheads="1"/>
          </p:cNvSpPr>
          <p:nvPr/>
        </p:nvSpPr>
        <p:spPr bwMode="auto">
          <a:xfrm>
            <a:off x="2271494" y="2796807"/>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Archive</a:t>
            </a:r>
          </a:p>
        </p:txBody>
      </p:sp>
      <p:sp>
        <p:nvSpPr>
          <p:cNvPr id="9" name="Oval 8"/>
          <p:cNvSpPr>
            <a:spLocks noChangeArrowheads="1"/>
          </p:cNvSpPr>
          <p:nvPr/>
        </p:nvSpPr>
        <p:spPr bwMode="auto">
          <a:xfrm>
            <a:off x="5616116" y="116731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0" name="Oval 8"/>
          <p:cNvSpPr>
            <a:spLocks noChangeArrowheads="1"/>
          </p:cNvSpPr>
          <p:nvPr/>
        </p:nvSpPr>
        <p:spPr bwMode="auto">
          <a:xfrm>
            <a:off x="3939766"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1" name="Oval 10"/>
          <p:cNvSpPr>
            <a:spLocks noChangeArrowheads="1"/>
          </p:cNvSpPr>
          <p:nvPr/>
        </p:nvSpPr>
        <p:spPr bwMode="auto">
          <a:xfrm>
            <a:off x="2271494" y="116731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2" name="Oval 11"/>
          <p:cNvSpPr>
            <a:spLocks noChangeArrowheads="1"/>
          </p:cNvSpPr>
          <p:nvPr/>
        </p:nvSpPr>
        <p:spPr bwMode="auto">
          <a:xfrm>
            <a:off x="537651" y="117514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3" name="Oval 12"/>
          <p:cNvSpPr>
            <a:spLocks noChangeArrowheads="1"/>
          </p:cNvSpPr>
          <p:nvPr/>
        </p:nvSpPr>
        <p:spPr bwMode="auto">
          <a:xfrm>
            <a:off x="2271494" y="53732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[Archive Consumer]</a:t>
            </a:r>
          </a:p>
        </p:txBody>
      </p:sp>
      <p:sp>
        <p:nvSpPr>
          <p:cNvPr id="14" name="Oval 13"/>
          <p:cNvSpPr>
            <a:spLocks noChangeArrowheads="1"/>
          </p:cNvSpPr>
          <p:nvPr/>
        </p:nvSpPr>
        <p:spPr bwMode="auto">
          <a:xfrm>
            <a:off x="276908" y="3922948"/>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5612362" y="537321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Processing</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[Archive Producer]</a:t>
            </a:r>
          </a:p>
        </p:txBody>
      </p:sp>
      <p:cxnSp>
        <p:nvCxnSpPr>
          <p:cNvPr id="17" name="Straight Connector 16"/>
          <p:cNvCxnSpPr>
            <a:stCxn id="11" idx="4"/>
            <a:endCxn id="8" idx="0"/>
          </p:cNvCxnSpPr>
          <p:nvPr/>
        </p:nvCxnSpPr>
        <p:spPr bwMode="auto">
          <a:xfrm>
            <a:off x="2947651" y="1789488"/>
            <a:ext cx="0" cy="10073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3" name="Straight Connector 22"/>
          <p:cNvCxnSpPr>
            <a:stCxn id="10" idx="4"/>
            <a:endCxn id="8" idx="0"/>
          </p:cNvCxnSpPr>
          <p:nvPr/>
        </p:nvCxnSpPr>
        <p:spPr bwMode="auto">
          <a:xfrm flipH="1">
            <a:off x="2947651" y="1797321"/>
            <a:ext cx="1668272" cy="9994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a:stCxn id="9" idx="4"/>
            <a:endCxn id="8" idx="0"/>
          </p:cNvCxnSpPr>
          <p:nvPr/>
        </p:nvCxnSpPr>
        <p:spPr bwMode="auto">
          <a:xfrm flipH="1">
            <a:off x="2947651" y="1789488"/>
            <a:ext cx="3344622" cy="10073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11" idx="4"/>
            <a:endCxn id="7" idx="0"/>
          </p:cNvCxnSpPr>
          <p:nvPr/>
        </p:nvCxnSpPr>
        <p:spPr bwMode="auto">
          <a:xfrm>
            <a:off x="2947651" y="1789488"/>
            <a:ext cx="3344621" cy="10166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5" name="Straight Connector 34"/>
          <p:cNvCxnSpPr>
            <a:stCxn id="10" idx="4"/>
            <a:endCxn id="7" idx="0"/>
          </p:cNvCxnSpPr>
          <p:nvPr/>
        </p:nvCxnSpPr>
        <p:spPr bwMode="auto">
          <a:xfrm>
            <a:off x="4615923" y="1797321"/>
            <a:ext cx="1676349" cy="100880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9" idx="4"/>
            <a:endCxn id="7" idx="0"/>
          </p:cNvCxnSpPr>
          <p:nvPr/>
        </p:nvCxnSpPr>
        <p:spPr bwMode="auto">
          <a:xfrm flipH="1">
            <a:off x="6292272" y="1789488"/>
            <a:ext cx="1" cy="10166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1" name="Oval 40"/>
          <p:cNvSpPr/>
          <p:nvPr/>
        </p:nvSpPr>
        <p:spPr>
          <a:xfrm>
            <a:off x="6216518" y="1714359"/>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4543922"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875651" y="171748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6220943" y="273412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bwMode="auto">
          <a:xfrm>
            <a:off x="2772187" y="209685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4" name="Rectangle 43"/>
          <p:cNvSpPr/>
          <p:nvPr/>
        </p:nvSpPr>
        <p:spPr bwMode="auto">
          <a:xfrm>
            <a:off x="6113055" y="209685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5" name="Rectangle 44"/>
          <p:cNvSpPr/>
          <p:nvPr/>
        </p:nvSpPr>
        <p:spPr bwMode="auto">
          <a:xfrm>
            <a:off x="3588840" y="221341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5261436" y="222352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8" name="Rectangle 47"/>
          <p:cNvSpPr/>
          <p:nvPr/>
        </p:nvSpPr>
        <p:spPr bwMode="auto">
          <a:xfrm>
            <a:off x="4767338" y="237207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9" name="Rectangle 48"/>
          <p:cNvSpPr/>
          <p:nvPr/>
        </p:nvSpPr>
        <p:spPr bwMode="auto">
          <a:xfrm>
            <a:off x="4031940" y="237308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2" name="Straight Connector 51"/>
          <p:cNvCxnSpPr>
            <a:stCxn id="12" idx="4"/>
            <a:endCxn id="8" idx="0"/>
          </p:cNvCxnSpPr>
          <p:nvPr/>
        </p:nvCxnSpPr>
        <p:spPr bwMode="auto">
          <a:xfrm>
            <a:off x="1213808" y="1797321"/>
            <a:ext cx="1733843" cy="99948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5" name="Oval 54"/>
          <p:cNvSpPr/>
          <p:nvPr/>
        </p:nvSpPr>
        <p:spPr>
          <a:xfrm>
            <a:off x="2875651" y="27248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1592782" y="209685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9" name="Oval 58"/>
          <p:cNvSpPr/>
          <p:nvPr/>
        </p:nvSpPr>
        <p:spPr>
          <a:xfrm>
            <a:off x="1141807" y="1732578"/>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Line Callout 1 (No Border) 62"/>
          <p:cNvSpPr/>
          <p:nvPr/>
        </p:nvSpPr>
        <p:spPr bwMode="auto">
          <a:xfrm flipH="1">
            <a:off x="176511" y="2511235"/>
            <a:ext cx="1713453" cy="242594"/>
          </a:xfrm>
          <a:prstGeom prst="callout1">
            <a:avLst>
              <a:gd name="adj1" fmla="val 31692"/>
              <a:gd name="adj2" fmla="val -4649"/>
              <a:gd name="adj3" fmla="val 120283"/>
              <a:gd name="adj4" fmla="val -61372"/>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 Service: Archive</a:t>
            </a:r>
          </a:p>
        </p:txBody>
      </p:sp>
      <p:sp>
        <p:nvSpPr>
          <p:cNvPr id="64" name="Line Callout 1 (No Border) 63"/>
          <p:cNvSpPr/>
          <p:nvPr/>
        </p:nvSpPr>
        <p:spPr bwMode="auto">
          <a:xfrm flipH="1">
            <a:off x="7109953" y="2511235"/>
            <a:ext cx="1944216" cy="242594"/>
          </a:xfrm>
          <a:prstGeom prst="callout1">
            <a:avLst>
              <a:gd name="adj1" fmla="val 118071"/>
              <a:gd name="adj2" fmla="val 141082"/>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MO File Transfer &amp; Management</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cxnSp>
        <p:nvCxnSpPr>
          <p:cNvPr id="65" name="Straight Connector 64"/>
          <p:cNvCxnSpPr>
            <a:stCxn id="13" idx="7"/>
            <a:endCxn id="5" idx="3"/>
          </p:cNvCxnSpPr>
          <p:nvPr/>
        </p:nvCxnSpPr>
        <p:spPr bwMode="auto">
          <a:xfrm flipV="1">
            <a:off x="3425765" y="4663252"/>
            <a:ext cx="712044" cy="8010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15" idx="1"/>
            <a:endCxn id="5" idx="5"/>
          </p:cNvCxnSpPr>
          <p:nvPr/>
        </p:nvCxnSpPr>
        <p:spPr bwMode="auto">
          <a:xfrm flipH="1" flipV="1">
            <a:off x="5094038" y="4663252"/>
            <a:ext cx="716366" cy="8010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1" name="Oval 70"/>
          <p:cNvSpPr/>
          <p:nvPr/>
        </p:nvSpPr>
        <p:spPr>
          <a:xfrm>
            <a:off x="4065809" y="46103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Oval 71"/>
          <p:cNvSpPr/>
          <p:nvPr/>
        </p:nvSpPr>
        <p:spPr>
          <a:xfrm>
            <a:off x="5022038" y="46103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 name="Rectangle 72"/>
          <p:cNvSpPr/>
          <p:nvPr/>
        </p:nvSpPr>
        <p:spPr bwMode="auto">
          <a:xfrm>
            <a:off x="5265190" y="498406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4" name="Straight Connector 73"/>
          <p:cNvCxnSpPr>
            <a:stCxn id="7" idx="4"/>
            <a:endCxn id="15" idx="0"/>
          </p:cNvCxnSpPr>
          <p:nvPr/>
        </p:nvCxnSpPr>
        <p:spPr bwMode="auto">
          <a:xfrm flipH="1">
            <a:off x="6288519" y="3428297"/>
            <a:ext cx="3753" cy="194491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Oval 76"/>
          <p:cNvSpPr/>
          <p:nvPr/>
        </p:nvSpPr>
        <p:spPr>
          <a:xfrm>
            <a:off x="6220943" y="335629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Line Callout 1 (No Border) 77"/>
          <p:cNvSpPr/>
          <p:nvPr/>
        </p:nvSpPr>
        <p:spPr bwMode="auto">
          <a:xfrm flipH="1">
            <a:off x="4699052" y="5373216"/>
            <a:ext cx="645972" cy="242594"/>
          </a:xfrm>
          <a:prstGeom prst="callout1">
            <a:avLst>
              <a:gd name="adj1" fmla="val -278487"/>
              <a:gd name="adj2" fmla="val 38754"/>
              <a:gd name="adj3" fmla="val -36768"/>
              <a:gd name="adj4" fmla="val 51759"/>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DAI: PAIS</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9" name="Line Callout 1 (No Border) 78"/>
          <p:cNvSpPr/>
          <p:nvPr/>
        </p:nvSpPr>
        <p:spPr bwMode="auto">
          <a:xfrm flipH="1">
            <a:off x="3931607" y="5373216"/>
            <a:ext cx="645972" cy="242594"/>
          </a:xfrm>
          <a:prstGeom prst="callout1">
            <a:avLst>
              <a:gd name="adj1" fmla="val -274561"/>
              <a:gd name="adj2" fmla="val 66770"/>
              <a:gd name="adj3" fmla="val -36768"/>
              <a:gd name="adj4" fmla="val 53233"/>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DAI: CAIS</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619987" y="4984061"/>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1" name="Rectangle 80"/>
          <p:cNvSpPr/>
          <p:nvPr/>
        </p:nvSpPr>
        <p:spPr bwMode="auto">
          <a:xfrm>
            <a:off x="6113055" y="4283818"/>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3" name="Straight Connector 82"/>
          <p:cNvCxnSpPr>
            <a:stCxn id="7" idx="2"/>
            <a:endCxn id="8" idx="6"/>
          </p:cNvCxnSpPr>
          <p:nvPr/>
        </p:nvCxnSpPr>
        <p:spPr bwMode="auto">
          <a:xfrm flipH="1" flipV="1">
            <a:off x="3623807" y="3107895"/>
            <a:ext cx="1992308" cy="931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Oval 85"/>
          <p:cNvSpPr/>
          <p:nvPr/>
        </p:nvSpPr>
        <p:spPr>
          <a:xfrm>
            <a:off x="5544116" y="3035895"/>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86"/>
          <p:cNvSpPr/>
          <p:nvPr/>
        </p:nvSpPr>
        <p:spPr bwMode="auto">
          <a:xfrm>
            <a:off x="4440459" y="3035895"/>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91" name="Straight Connector 90"/>
          <p:cNvCxnSpPr>
            <a:stCxn id="8" idx="4"/>
            <a:endCxn id="14" idx="7"/>
          </p:cNvCxnSpPr>
          <p:nvPr/>
        </p:nvCxnSpPr>
        <p:spPr bwMode="auto">
          <a:xfrm flipH="1">
            <a:off x="1431179" y="3418983"/>
            <a:ext cx="1516472" cy="5950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5" name="Straight Connector 94"/>
          <p:cNvCxnSpPr>
            <a:stCxn id="8" idx="4"/>
            <a:endCxn id="13" idx="0"/>
          </p:cNvCxnSpPr>
          <p:nvPr/>
        </p:nvCxnSpPr>
        <p:spPr bwMode="auto">
          <a:xfrm>
            <a:off x="2947651" y="3418983"/>
            <a:ext cx="0" cy="19542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8" name="Rectangle 97"/>
          <p:cNvSpPr/>
          <p:nvPr/>
        </p:nvSpPr>
        <p:spPr bwMode="auto">
          <a:xfrm>
            <a:off x="2013952" y="350100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9" name="Rectangle 98"/>
          <p:cNvSpPr/>
          <p:nvPr/>
        </p:nvSpPr>
        <p:spPr bwMode="auto">
          <a:xfrm>
            <a:off x="2013952" y="366047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0" name="Rectangle 99"/>
          <p:cNvSpPr/>
          <p:nvPr/>
        </p:nvSpPr>
        <p:spPr bwMode="auto">
          <a:xfrm>
            <a:off x="2013952" y="381993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1" name="Rectangle 100"/>
          <p:cNvSpPr/>
          <p:nvPr/>
        </p:nvSpPr>
        <p:spPr bwMode="auto">
          <a:xfrm>
            <a:off x="2744910" y="413219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2" name="Rectangle 101"/>
          <p:cNvSpPr/>
          <p:nvPr/>
        </p:nvSpPr>
        <p:spPr bwMode="auto">
          <a:xfrm>
            <a:off x="2744910" y="443711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3" name="Rectangle 102"/>
          <p:cNvSpPr/>
          <p:nvPr/>
        </p:nvSpPr>
        <p:spPr bwMode="auto">
          <a:xfrm>
            <a:off x="2744910" y="459657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4" name="Rectangle 103"/>
          <p:cNvSpPr/>
          <p:nvPr/>
        </p:nvSpPr>
        <p:spPr bwMode="auto">
          <a:xfrm>
            <a:off x="2744910" y="4291654"/>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7" name="Curved Connector 106"/>
          <p:cNvCxnSpPr>
            <a:stCxn id="8" idx="4"/>
            <a:endCxn id="15" idx="0"/>
          </p:cNvCxnSpPr>
          <p:nvPr/>
        </p:nvCxnSpPr>
        <p:spPr bwMode="auto">
          <a:xfrm rot="16200000" flipH="1">
            <a:off x="3640969" y="2725665"/>
            <a:ext cx="1954233" cy="3340868"/>
          </a:xfrm>
          <a:prstGeom prst="curvedConnector3">
            <a:avLst>
              <a:gd name="adj1" fmla="val 21243"/>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 name="Oval 5"/>
          <p:cNvSpPr/>
          <p:nvPr/>
        </p:nvSpPr>
        <p:spPr>
          <a:xfrm>
            <a:off x="2875650" y="334364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bwMode="auto">
          <a:xfrm>
            <a:off x="4437098" y="33902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4437098" y="369514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2" name="Rectangle 111"/>
          <p:cNvSpPr/>
          <p:nvPr/>
        </p:nvSpPr>
        <p:spPr bwMode="auto">
          <a:xfrm>
            <a:off x="4437098" y="385460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3" name="Rectangle 112"/>
          <p:cNvSpPr/>
          <p:nvPr/>
        </p:nvSpPr>
        <p:spPr bwMode="auto">
          <a:xfrm>
            <a:off x="4437098" y="3549682"/>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4" name="Line Callout 1 (No Border) 113"/>
          <p:cNvSpPr/>
          <p:nvPr/>
        </p:nvSpPr>
        <p:spPr bwMode="auto">
          <a:xfrm flipH="1">
            <a:off x="7109953" y="3549682"/>
            <a:ext cx="1944216" cy="242594"/>
          </a:xfrm>
          <a:prstGeom prst="callout1">
            <a:avLst>
              <a:gd name="adj1" fmla="val -54687"/>
              <a:gd name="adj2" fmla="val 141572"/>
              <a:gd name="adj3" fmla="val 29978"/>
              <a:gd name="adj4" fmla="val 10484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lang="en-GB" sz="1000" b="0" dirty="0">
                <a:solidFill>
                  <a:schemeClr val="tx1"/>
                </a:solidFill>
                <a:latin typeface="Arial" panose="020B0604020202020204" pitchFamily="34" charset="0"/>
                <a:cs typeface="Arial" panose="020B0604020202020204" pitchFamily="34" charset="0"/>
              </a:rPr>
              <a:t>MO Data Product Distribution</a:t>
            </a:r>
            <a:endPar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06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Oval 174"/>
          <p:cNvSpPr>
            <a:spLocks noChangeArrowheads="1"/>
          </p:cNvSpPr>
          <p:nvPr/>
        </p:nvSpPr>
        <p:spPr bwMode="auto">
          <a:xfrm>
            <a:off x="5249703" y="4881993"/>
            <a:ext cx="1158501" cy="552371"/>
          </a:xfrm>
          <a:prstGeom prst="ellipse">
            <a:avLst/>
          </a:prstGeom>
          <a:solidFill>
            <a:srgbClr val="FFC000"/>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2" name="Title 1"/>
          <p:cNvSpPr>
            <a:spLocks noGrp="1"/>
          </p:cNvSpPr>
          <p:nvPr>
            <p:ph type="title"/>
          </p:nvPr>
        </p:nvSpPr>
        <p:spPr/>
        <p:txBody>
          <a:bodyPr/>
          <a:lstStyle/>
          <a:p>
            <a:r>
              <a:rPr lang="en-GB" dirty="0"/>
              <a:t>Data Storage/Archiving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cxnSp>
        <p:nvCxnSpPr>
          <p:cNvPr id="26" name="Straight Connector 25"/>
          <p:cNvCxnSpPr/>
          <p:nvPr/>
        </p:nvCxnSpPr>
        <p:spPr bwMode="auto">
          <a:xfrm flipH="1">
            <a:off x="107504" y="365274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 name="Rectangle 12"/>
          <p:cNvSpPr/>
          <p:nvPr/>
        </p:nvSpPr>
        <p:spPr bwMode="auto">
          <a:xfrm>
            <a:off x="188626" y="357301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NAVT</a:t>
            </a:r>
            <a:endParaRPr kumimoji="0" lang="en-GB" sz="9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1923543" y="1232756"/>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File Store</a:t>
            </a:r>
          </a:p>
        </p:txBody>
      </p:sp>
      <p:sp>
        <p:nvSpPr>
          <p:cNvPr id="35" name="Oval 8"/>
          <p:cNvSpPr>
            <a:spLocks noChangeArrowheads="1"/>
          </p:cNvSpPr>
          <p:nvPr/>
        </p:nvSpPr>
        <p:spPr bwMode="auto">
          <a:xfrm>
            <a:off x="7010160" y="1257033"/>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Archive</a:t>
            </a:r>
          </a:p>
        </p:txBody>
      </p:sp>
      <p:cxnSp>
        <p:nvCxnSpPr>
          <p:cNvPr id="140" name="Straight Connector 139"/>
          <p:cNvCxnSpPr/>
          <p:nvPr/>
        </p:nvCxnSpPr>
        <p:spPr bwMode="auto">
          <a:xfrm flipH="1">
            <a:off x="107504" y="309774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0180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PAIS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10" name="Straight Connector 209"/>
          <p:cNvCxnSpPr/>
          <p:nvPr/>
        </p:nvCxnSpPr>
        <p:spPr bwMode="auto">
          <a:xfrm flipH="1">
            <a:off x="5435456" y="2789759"/>
            <a:ext cx="1" cy="216324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flipV="1">
            <a:off x="4759969" y="1844576"/>
            <a:ext cx="15823" cy="2179592"/>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p:nvPr/>
        </p:nvCxnSpPr>
        <p:spPr bwMode="auto">
          <a:xfrm flipH="1">
            <a:off x="107504" y="3840414"/>
            <a:ext cx="8892000" cy="0"/>
          </a:xfrm>
          <a:prstGeom prst="line">
            <a:avLst/>
          </a:prstGeom>
          <a:noFill/>
          <a:ln w="19050" cap="flat" cmpd="sng" algn="ctr">
            <a:solidFill>
              <a:srgbClr val="4F81BD"/>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a:off x="186311" y="376068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cxnSp>
        <p:nvCxnSpPr>
          <p:cNvPr id="106" name="Straight Connector 105"/>
          <p:cNvCxnSpPr/>
          <p:nvPr/>
        </p:nvCxnSpPr>
        <p:spPr bwMode="auto">
          <a:xfrm flipH="1">
            <a:off x="107504" y="345728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7" name="Rectangle 106"/>
          <p:cNvSpPr/>
          <p:nvPr/>
        </p:nvSpPr>
        <p:spPr bwMode="auto">
          <a:xfrm>
            <a:off x="188626" y="33775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4" name="Rectangle 143"/>
          <p:cNvSpPr/>
          <p:nvPr/>
        </p:nvSpPr>
        <p:spPr bwMode="auto">
          <a:xfrm>
            <a:off x="3917101" y="2124402"/>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MCS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CC00CC"/>
                </a:solidFill>
                <a:latin typeface="Arial" panose="020B0604020202020204" pitchFamily="34" charset="0"/>
                <a:cs typeface="Arial" panose="020B0604020202020204" pitchFamily="34" charset="0"/>
              </a:rPr>
              <a:t>NAVT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accent1"/>
                </a:solidFill>
                <a:latin typeface="Arial" panose="020B0604020202020204" pitchFamily="34" charset="0"/>
                <a:cs typeface="Arial" panose="020B0604020202020204" pitchFamily="34" charset="0"/>
              </a:rPr>
              <a:t>MPS</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9900"/>
                </a:solidFill>
                <a:latin typeface="Arial" panose="020B0604020202020204" pitchFamily="34" charset="0"/>
                <a:cs typeface="Arial" panose="020B0604020202020204" pitchFamily="34" charset="0"/>
              </a:rPr>
              <a:t>CFG [SDB/APD/OSW]</a:t>
            </a:r>
          </a:p>
        </p:txBody>
      </p:sp>
      <p:cxnSp>
        <p:nvCxnSpPr>
          <p:cNvPr id="160" name="Straight Connector 159"/>
          <p:cNvCxnSpPr/>
          <p:nvPr/>
        </p:nvCxnSpPr>
        <p:spPr bwMode="auto">
          <a:xfrm flipH="1">
            <a:off x="107504" y="2789759"/>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1" name="Rectangle 160"/>
          <p:cNvSpPr/>
          <p:nvPr/>
        </p:nvSpPr>
        <p:spPr bwMode="auto">
          <a:xfrm>
            <a:off x="188626" y="271002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2" name="Straight Connector 161"/>
          <p:cNvCxnSpPr/>
          <p:nvPr/>
        </p:nvCxnSpPr>
        <p:spPr bwMode="auto">
          <a:xfrm flipH="1">
            <a:off x="107504" y="294609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3" name="Rectangle 162"/>
          <p:cNvSpPr/>
          <p:nvPr/>
        </p:nvSpPr>
        <p:spPr bwMode="auto">
          <a:xfrm>
            <a:off x="188626" y="286636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4" name="Straight Connector 163"/>
          <p:cNvCxnSpPr/>
          <p:nvPr/>
        </p:nvCxnSpPr>
        <p:spPr bwMode="auto">
          <a:xfrm flipH="1">
            <a:off x="107504" y="3261815"/>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8" name="Rectangle 167"/>
          <p:cNvSpPr/>
          <p:nvPr/>
        </p:nvSpPr>
        <p:spPr bwMode="auto">
          <a:xfrm>
            <a:off x="188626" y="318208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CAIS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3" name="Oval 172"/>
          <p:cNvSpPr>
            <a:spLocks noChangeArrowheads="1"/>
          </p:cNvSpPr>
          <p:nvPr/>
        </p:nvSpPr>
        <p:spPr bwMode="auto">
          <a:xfrm>
            <a:off x="6527816" y="489285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 Data Processing</a:t>
            </a:r>
          </a:p>
        </p:txBody>
      </p:sp>
      <p:sp>
        <p:nvSpPr>
          <p:cNvPr id="174" name="Oval 173"/>
          <p:cNvSpPr>
            <a:spLocks noChangeArrowheads="1"/>
          </p:cNvSpPr>
          <p:nvPr/>
        </p:nvSpPr>
        <p:spPr bwMode="auto">
          <a:xfrm>
            <a:off x="1406366" y="4875416"/>
            <a:ext cx="1158501" cy="552371"/>
          </a:xfrm>
          <a:prstGeom prst="ellipse">
            <a:avLst/>
          </a:prstGeom>
          <a:solidFill>
            <a:srgbClr val="FF7C80"/>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80" name="Oval 179"/>
          <p:cNvSpPr>
            <a:spLocks noChangeArrowheads="1"/>
          </p:cNvSpPr>
          <p:nvPr/>
        </p:nvSpPr>
        <p:spPr bwMode="auto">
          <a:xfrm>
            <a:off x="7805987" y="4892853"/>
            <a:ext cx="1158501" cy="552371"/>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82" name="Oval 181"/>
          <p:cNvSpPr>
            <a:spLocks noChangeArrowheads="1"/>
          </p:cNvSpPr>
          <p:nvPr/>
        </p:nvSpPr>
        <p:spPr bwMode="auto">
          <a:xfrm>
            <a:off x="2693419" y="4875415"/>
            <a:ext cx="1158501" cy="552371"/>
          </a:xfrm>
          <a:prstGeom prst="ellipse">
            <a:avLst/>
          </a:prstGeom>
          <a:solidFill>
            <a:srgbClr val="FF99FF"/>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83" name="Oval 182"/>
          <p:cNvSpPr>
            <a:spLocks noChangeArrowheads="1"/>
          </p:cNvSpPr>
          <p:nvPr/>
        </p:nvSpPr>
        <p:spPr bwMode="auto">
          <a:xfrm>
            <a:off x="3953559" y="4875414"/>
            <a:ext cx="1158501" cy="552371"/>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84" name="Oval 183"/>
          <p:cNvSpPr>
            <a:spLocks noChangeArrowheads="1"/>
          </p:cNvSpPr>
          <p:nvPr/>
        </p:nvSpPr>
        <p:spPr bwMode="auto">
          <a:xfrm>
            <a:off x="164959" y="4875417"/>
            <a:ext cx="1158501" cy="552370"/>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90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9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89" name="Straight Connector 188"/>
          <p:cNvCxnSpPr/>
          <p:nvPr/>
        </p:nvCxnSpPr>
        <p:spPr bwMode="auto">
          <a:xfrm flipH="1">
            <a:off x="105745" y="4033345"/>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0" name="Rectangle 189"/>
          <p:cNvSpPr/>
          <p:nvPr/>
        </p:nvSpPr>
        <p:spPr bwMode="auto">
          <a:xfrm>
            <a:off x="184552" y="395361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CFG</a:t>
            </a:r>
          </a:p>
        </p:txBody>
      </p:sp>
      <p:cxnSp>
        <p:nvCxnSpPr>
          <p:cNvPr id="191" name="Straight Connector 190"/>
          <p:cNvCxnSpPr/>
          <p:nvPr/>
        </p:nvCxnSpPr>
        <p:spPr bwMode="auto">
          <a:xfrm flipV="1">
            <a:off x="4759967" y="1836578"/>
            <a:ext cx="15825" cy="1994659"/>
          </a:xfrm>
          <a:prstGeom prst="line">
            <a:avLst/>
          </a:prstGeom>
          <a:noFill/>
          <a:ln w="19050" cap="flat" cmpd="sng" algn="ctr">
            <a:solidFill>
              <a:schemeClr val="accent1"/>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2" name="Straight Connector 191"/>
          <p:cNvCxnSpPr/>
          <p:nvPr/>
        </p:nvCxnSpPr>
        <p:spPr bwMode="auto">
          <a:xfrm flipV="1">
            <a:off x="4759969" y="1763640"/>
            <a:ext cx="15823" cy="1879930"/>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4" name="Straight Connector 193"/>
          <p:cNvCxnSpPr/>
          <p:nvPr/>
        </p:nvCxnSpPr>
        <p:spPr bwMode="auto">
          <a:xfrm flipV="1">
            <a:off x="4759967" y="1763640"/>
            <a:ext cx="15825" cy="1684464"/>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3" name="Straight Connector 202"/>
          <p:cNvCxnSpPr>
            <a:endCxn id="175" idx="0"/>
          </p:cNvCxnSpPr>
          <p:nvPr/>
        </p:nvCxnSpPr>
        <p:spPr bwMode="auto">
          <a:xfrm flipH="1">
            <a:off x="5828954" y="4033345"/>
            <a:ext cx="3186" cy="848648"/>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p:nvPr/>
        </p:nvCxnSpPr>
        <p:spPr bwMode="auto">
          <a:xfrm>
            <a:off x="5651480" y="403334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3" name="Straight Connector 212"/>
          <p:cNvCxnSpPr/>
          <p:nvPr/>
        </p:nvCxnSpPr>
        <p:spPr bwMode="auto">
          <a:xfrm>
            <a:off x="6011519" y="4033345"/>
            <a:ext cx="0" cy="855227"/>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5" name="Rectangle 214"/>
          <p:cNvSpPr/>
          <p:nvPr/>
        </p:nvSpPr>
        <p:spPr bwMode="auto">
          <a:xfrm rot="5400000">
            <a:off x="5653491"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6" name="Rectangle 215"/>
          <p:cNvSpPr/>
          <p:nvPr/>
        </p:nvSpPr>
        <p:spPr bwMode="auto">
          <a:xfrm rot="5400000">
            <a:off x="5829269"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7" name="Rectangle 216"/>
          <p:cNvSpPr/>
          <p:nvPr/>
        </p:nvSpPr>
        <p:spPr bwMode="auto">
          <a:xfrm rot="5400000">
            <a:off x="5476016" y="449684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9" name="Rectangle 218"/>
          <p:cNvSpPr/>
          <p:nvPr/>
        </p:nvSpPr>
        <p:spPr bwMode="auto">
          <a:xfrm>
            <a:off x="4590706" y="440110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SDB</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APD</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9900"/>
                </a:solidFill>
                <a:latin typeface="Arial" panose="020B0604020202020204" pitchFamily="34" charset="0"/>
                <a:cs typeface="Arial" panose="020B0604020202020204" pitchFamily="34" charset="0"/>
              </a:rPr>
              <a:t>OSW</a:t>
            </a:r>
            <a:r>
              <a:rPr lang="en-GB" sz="600" dirty="0">
                <a:solidFill>
                  <a:srgbClr val="008000"/>
                </a:solidFill>
                <a:latin typeface="Arial" panose="020B0604020202020204" pitchFamily="34" charset="0"/>
                <a:cs typeface="Arial" panose="020B0604020202020204" pitchFamily="34" charset="0"/>
              </a:rPr>
              <a:t>]</a:t>
            </a:r>
          </a:p>
        </p:txBody>
      </p:sp>
      <p:cxnSp>
        <p:nvCxnSpPr>
          <p:cNvPr id="220" name="Straight Connector 219"/>
          <p:cNvCxnSpPr/>
          <p:nvPr/>
        </p:nvCxnSpPr>
        <p:spPr bwMode="auto">
          <a:xfrm flipH="1" flipV="1">
            <a:off x="2599699" y="1879209"/>
            <a:ext cx="2834" cy="1066884"/>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1" name="Rectangle 220"/>
          <p:cNvSpPr/>
          <p:nvPr/>
        </p:nvSpPr>
        <p:spPr bwMode="auto">
          <a:xfrm rot="5400000">
            <a:off x="2424236" y="225358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22" name="Straight Connector 221"/>
          <p:cNvCxnSpPr>
            <a:endCxn id="174" idx="0"/>
          </p:cNvCxnSpPr>
          <p:nvPr/>
        </p:nvCxnSpPr>
        <p:spPr bwMode="auto">
          <a:xfrm>
            <a:off x="1985617" y="3457281"/>
            <a:ext cx="0" cy="1418135"/>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3" name="Rectangle 222"/>
          <p:cNvSpPr/>
          <p:nvPr/>
        </p:nvSpPr>
        <p:spPr bwMode="auto">
          <a:xfrm rot="5400000">
            <a:off x="1799496" y="44699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56" name="Straight Connector 255"/>
          <p:cNvCxnSpPr/>
          <p:nvPr/>
        </p:nvCxnSpPr>
        <p:spPr bwMode="auto">
          <a:xfrm>
            <a:off x="4532809" y="3840414"/>
            <a:ext cx="0" cy="1035002"/>
          </a:xfrm>
          <a:prstGeom prst="line">
            <a:avLst/>
          </a:prstGeom>
          <a:noFill/>
          <a:ln w="19050" cap="flat" cmpd="sng" algn="ctr">
            <a:solidFill>
              <a:schemeClr val="accent1"/>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7" name="Rectangle 256"/>
          <p:cNvSpPr/>
          <p:nvPr/>
        </p:nvSpPr>
        <p:spPr bwMode="auto">
          <a:xfrm rot="5400000">
            <a:off x="4346688" y="44699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58" name="Straight Connector 257"/>
          <p:cNvCxnSpPr/>
          <p:nvPr/>
        </p:nvCxnSpPr>
        <p:spPr bwMode="auto">
          <a:xfrm>
            <a:off x="3272669" y="3652747"/>
            <a:ext cx="0" cy="1230029"/>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9" name="Rectangle 258"/>
          <p:cNvSpPr/>
          <p:nvPr/>
        </p:nvSpPr>
        <p:spPr bwMode="auto">
          <a:xfrm rot="5400000">
            <a:off x="3086548" y="447731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Oval 8"/>
          <p:cNvSpPr>
            <a:spLocks noChangeArrowheads="1"/>
          </p:cNvSpPr>
          <p:nvPr/>
        </p:nvSpPr>
        <p:spPr bwMode="auto">
          <a:xfrm>
            <a:off x="4474253" y="1223579"/>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Operations Archive</a:t>
            </a:r>
          </a:p>
        </p:txBody>
      </p:sp>
      <p:cxnSp>
        <p:nvCxnSpPr>
          <p:cNvPr id="187" name="Straight Connector 186"/>
          <p:cNvCxnSpPr>
            <a:endCxn id="36" idx="4"/>
          </p:cNvCxnSpPr>
          <p:nvPr/>
        </p:nvCxnSpPr>
        <p:spPr bwMode="auto">
          <a:xfrm flipV="1">
            <a:off x="5150409" y="1845755"/>
            <a:ext cx="1" cy="946548"/>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4974947" y="2220134"/>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70" name="Straight Connector 269"/>
          <p:cNvCxnSpPr/>
          <p:nvPr/>
        </p:nvCxnSpPr>
        <p:spPr bwMode="auto">
          <a:xfrm flipH="1">
            <a:off x="1763688" y="278283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1" name="Straight Connector 270"/>
          <p:cNvCxnSpPr/>
          <p:nvPr/>
        </p:nvCxnSpPr>
        <p:spPr bwMode="auto">
          <a:xfrm flipH="1">
            <a:off x="1763688" y="293662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4" name="Straight Connector 273"/>
          <p:cNvCxnSpPr/>
          <p:nvPr/>
        </p:nvCxnSpPr>
        <p:spPr bwMode="auto">
          <a:xfrm flipH="1">
            <a:off x="3059832" y="27923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5" name="Straight Connector 274"/>
          <p:cNvCxnSpPr/>
          <p:nvPr/>
        </p:nvCxnSpPr>
        <p:spPr bwMode="auto">
          <a:xfrm flipH="1">
            <a:off x="3059832" y="294609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6" name="Straight Connector 275"/>
          <p:cNvCxnSpPr/>
          <p:nvPr/>
        </p:nvCxnSpPr>
        <p:spPr bwMode="auto">
          <a:xfrm flipH="1">
            <a:off x="4283968" y="2791703"/>
            <a:ext cx="2" cy="210309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7" name="Straight Connector 276"/>
          <p:cNvCxnSpPr/>
          <p:nvPr/>
        </p:nvCxnSpPr>
        <p:spPr bwMode="auto">
          <a:xfrm flipH="1">
            <a:off x="4283968" y="2945493"/>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78" name="Rectangle 277"/>
          <p:cNvSpPr/>
          <p:nvPr/>
        </p:nvSpPr>
        <p:spPr bwMode="auto">
          <a:xfrm>
            <a:off x="910213"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sp>
        <p:nvSpPr>
          <p:cNvPr id="279" name="Rectangle 278"/>
          <p:cNvSpPr/>
          <p:nvPr/>
        </p:nvSpPr>
        <p:spPr bwMode="auto">
          <a:xfrm>
            <a:off x="2233339"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sp>
        <p:nvSpPr>
          <p:cNvPr id="280" name="Rectangle 279"/>
          <p:cNvSpPr/>
          <p:nvPr/>
        </p:nvSpPr>
        <p:spPr bwMode="auto">
          <a:xfrm>
            <a:off x="3438673" y="4396114"/>
            <a:ext cx="826493" cy="221018"/>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282" name="Straight Connector 281"/>
          <p:cNvCxnSpPr/>
          <p:nvPr/>
        </p:nvCxnSpPr>
        <p:spPr bwMode="auto">
          <a:xfrm flipV="1">
            <a:off x="4767879" y="1794933"/>
            <a:ext cx="0" cy="115116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8" name="Straight Connector 287"/>
          <p:cNvCxnSpPr/>
          <p:nvPr/>
        </p:nvCxnSpPr>
        <p:spPr bwMode="auto">
          <a:xfrm>
            <a:off x="6910956" y="2782833"/>
            <a:ext cx="1304" cy="212077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9" name="Straight Connector 288"/>
          <p:cNvCxnSpPr/>
          <p:nvPr/>
        </p:nvCxnSpPr>
        <p:spPr bwMode="auto">
          <a:xfrm flipH="1">
            <a:off x="6912260" y="2954304"/>
            <a:ext cx="2" cy="194930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0" name="Rectangle 289"/>
          <p:cNvSpPr/>
          <p:nvPr/>
        </p:nvSpPr>
        <p:spPr bwMode="auto">
          <a:xfrm>
            <a:off x="6084463" y="4327563"/>
            <a:ext cx="826493"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endParaRPr lang="en-GB" sz="600" dirty="0">
              <a:solidFill>
                <a:srgbClr val="FF9900"/>
              </a:solidFill>
              <a:latin typeface="Arial" panose="020B0604020202020204" pitchFamily="34" charset="0"/>
              <a:cs typeface="Arial" panose="020B0604020202020204" pitchFamily="34" charset="0"/>
            </a:endParaRPr>
          </a:p>
        </p:txBody>
      </p:sp>
      <p:cxnSp>
        <p:nvCxnSpPr>
          <p:cNvPr id="291" name="Straight Connector 290"/>
          <p:cNvCxnSpPr/>
          <p:nvPr/>
        </p:nvCxnSpPr>
        <p:spPr bwMode="auto">
          <a:xfrm flipV="1">
            <a:off x="7524329" y="1871039"/>
            <a:ext cx="0" cy="1226710"/>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2" name="Rectangle 291"/>
          <p:cNvSpPr/>
          <p:nvPr/>
        </p:nvSpPr>
        <p:spPr bwMode="auto">
          <a:xfrm rot="5400000">
            <a:off x="7348866" y="22454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93" name="Straight Connector 292"/>
          <p:cNvCxnSpPr/>
          <p:nvPr/>
        </p:nvCxnSpPr>
        <p:spPr bwMode="auto">
          <a:xfrm flipV="1">
            <a:off x="7891647" y="1871039"/>
            <a:ext cx="0" cy="139077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4" name="Rectangle 293"/>
          <p:cNvSpPr/>
          <p:nvPr/>
        </p:nvSpPr>
        <p:spPr bwMode="auto">
          <a:xfrm rot="5400000">
            <a:off x="7716184" y="224541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XFDU</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95" name="Straight Connector 294"/>
          <p:cNvCxnSpPr/>
          <p:nvPr/>
        </p:nvCxnSpPr>
        <p:spPr bwMode="auto">
          <a:xfrm>
            <a:off x="7272302" y="3097749"/>
            <a:ext cx="0" cy="180585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6" name="Straight Connector 295"/>
          <p:cNvCxnSpPr/>
          <p:nvPr/>
        </p:nvCxnSpPr>
        <p:spPr bwMode="auto">
          <a:xfrm>
            <a:off x="8280412" y="3254889"/>
            <a:ext cx="0" cy="164871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97" name="Straight Connector 296"/>
          <p:cNvCxnSpPr/>
          <p:nvPr/>
        </p:nvCxnSpPr>
        <p:spPr bwMode="auto">
          <a:xfrm>
            <a:off x="8496436" y="2789759"/>
            <a:ext cx="1" cy="2113849"/>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98" name="Rectangle 297"/>
          <p:cNvSpPr/>
          <p:nvPr/>
        </p:nvSpPr>
        <p:spPr bwMode="auto">
          <a:xfrm>
            <a:off x="8511658" y="4355553"/>
            <a:ext cx="521259" cy="405683"/>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chemeClr val="accent1"/>
                </a:solidFill>
                <a:latin typeface="Arial" panose="020B0604020202020204" pitchFamily="34" charset="0"/>
                <a:cs typeface="Arial" panose="020B0604020202020204" pitchFamily="34" charset="0"/>
              </a:rPr>
              <a:t>MPS</a:t>
            </a:r>
            <a:r>
              <a:rPr lang="en-GB" sz="600" dirty="0">
                <a:solidFill>
                  <a:srgbClr val="008000"/>
                </a:solidFill>
                <a:latin typeface="Arial" panose="020B0604020202020204" pitchFamily="34" charset="0"/>
                <a:cs typeface="Arial" panose="020B0604020202020204" pitchFamily="34" charset="0"/>
              </a:rPr>
              <a:t>]</a:t>
            </a:r>
          </a:p>
          <a:p>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p:txBody>
      </p:sp>
      <p:sp>
        <p:nvSpPr>
          <p:cNvPr id="299" name="Rectangle 298"/>
          <p:cNvSpPr/>
          <p:nvPr/>
        </p:nvSpPr>
        <p:spPr bwMode="auto">
          <a:xfrm>
            <a:off x="7811916" y="439611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XFDU</a:t>
            </a:r>
            <a:endParaRPr lang="en-GB" sz="600" dirty="0">
              <a:solidFill>
                <a:srgbClr val="FF9900"/>
              </a:solidFill>
              <a:latin typeface="Arial" panose="020B0604020202020204" pitchFamily="34" charset="0"/>
              <a:cs typeface="Arial" panose="020B0604020202020204" pitchFamily="34" charset="0"/>
            </a:endParaRPr>
          </a:p>
        </p:txBody>
      </p:sp>
      <p:sp>
        <p:nvSpPr>
          <p:cNvPr id="300" name="Rectangle 299"/>
          <p:cNvSpPr/>
          <p:nvPr/>
        </p:nvSpPr>
        <p:spPr bwMode="auto">
          <a:xfrm>
            <a:off x="7272302" y="4396114"/>
            <a:ext cx="470303"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XFDU</a:t>
            </a:r>
            <a:endParaRPr lang="en-GB" sz="600" dirty="0">
              <a:solidFill>
                <a:srgbClr val="FF9900"/>
              </a:solidFill>
              <a:latin typeface="Arial" panose="020B0604020202020204" pitchFamily="34" charset="0"/>
              <a:cs typeface="Arial" panose="020B0604020202020204" pitchFamily="34" charset="0"/>
            </a:endParaRPr>
          </a:p>
        </p:txBody>
      </p:sp>
      <p:cxnSp>
        <p:nvCxnSpPr>
          <p:cNvPr id="301" name="Straight Connector 300"/>
          <p:cNvCxnSpPr/>
          <p:nvPr/>
        </p:nvCxnSpPr>
        <p:spPr bwMode="auto">
          <a:xfrm>
            <a:off x="737816" y="2784389"/>
            <a:ext cx="1304" cy="2120775"/>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2" name="Rectangle 301"/>
          <p:cNvSpPr/>
          <p:nvPr/>
        </p:nvSpPr>
        <p:spPr bwMode="auto">
          <a:xfrm>
            <a:off x="-88677" y="4388308"/>
            <a:ext cx="826493" cy="313350"/>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FF0000"/>
                </a:solidFill>
                <a:latin typeface="Arial" panose="020B0604020202020204" pitchFamily="34" charset="0"/>
                <a:cs typeface="Arial" panose="020B0604020202020204" pitchFamily="34" charset="0"/>
              </a:rPr>
              <a:t>MCS</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CC00CC"/>
                </a:solidFill>
                <a:latin typeface="Arial" panose="020B0604020202020204" pitchFamily="34" charset="0"/>
                <a:cs typeface="Arial" panose="020B0604020202020204" pitchFamily="34" charset="0"/>
              </a:rPr>
              <a:t>NAVT</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a:t>
            </a:r>
            <a:r>
              <a:rPr lang="en-GB" sz="600" dirty="0">
                <a:solidFill>
                  <a:srgbClr val="009999"/>
                </a:solidFill>
                <a:latin typeface="Arial" panose="020B0604020202020204" pitchFamily="34" charset="0"/>
                <a:cs typeface="Arial" panose="020B0604020202020204" pitchFamily="34" charset="0"/>
              </a:rPr>
              <a:t>MDP</a:t>
            </a:r>
            <a:r>
              <a:rPr lang="en-GB" sz="600" dirty="0">
                <a:solidFill>
                  <a:srgbClr val="008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70218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MOIMS</a:t>
            </a:r>
            <a:r>
              <a:rPr lang="en-GB" dirty="0"/>
              <a:t> Deployment (Example)</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Mission Control</a:t>
            </a: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User Node</a:t>
            </a: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S/C Manufacturer</a:t>
            </a:r>
          </a:p>
        </p:txBody>
      </p:sp>
      <p:sp>
        <p:nvSpPr>
          <p:cNvPr id="12" name="Oval 8"/>
          <p:cNvSpPr>
            <a:spLocks noChangeArrowheads="1"/>
          </p:cNvSpPr>
          <p:nvPr/>
        </p:nvSpPr>
        <p:spPr bwMode="auto">
          <a:xfrm>
            <a:off x="806305"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3" name="Oval 8"/>
          <p:cNvSpPr>
            <a:spLocks noChangeArrowheads="1"/>
          </p:cNvSpPr>
          <p:nvPr/>
        </p:nvSpPr>
        <p:spPr bwMode="auto">
          <a:xfrm>
            <a:off x="80630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4" name="Oval 13"/>
          <p:cNvSpPr>
            <a:spLocks noChangeArrowheads="1"/>
          </p:cNvSpPr>
          <p:nvPr/>
        </p:nvSpPr>
        <p:spPr bwMode="auto">
          <a:xfrm>
            <a:off x="813238"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16" name="Oval 15"/>
          <p:cNvSpPr>
            <a:spLocks noChangeArrowheads="1"/>
          </p:cNvSpPr>
          <p:nvPr/>
        </p:nvSpPr>
        <p:spPr bwMode="auto">
          <a:xfrm>
            <a:off x="806305"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a:t>
            </a:r>
          </a:p>
        </p:txBody>
      </p:sp>
      <p:sp>
        <p:nvSpPr>
          <p:cNvPr id="17" name="Oval 16"/>
          <p:cNvSpPr>
            <a:spLocks noChangeArrowheads="1"/>
          </p:cNvSpPr>
          <p:nvPr/>
        </p:nvSpPr>
        <p:spPr bwMode="auto">
          <a:xfrm>
            <a:off x="806305"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a:t>
            </a: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6" name="Rectangle 155"/>
          <p:cNvSpPr/>
          <p:nvPr/>
        </p:nvSpPr>
        <p:spPr bwMode="auto">
          <a:xfrm>
            <a:off x="8244408" y="3226703"/>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8" name="Rectangle 157"/>
          <p:cNvSpPr/>
          <p:nvPr/>
        </p:nvSpPr>
        <p:spPr bwMode="auto">
          <a:xfrm>
            <a:off x="2115762" y="288719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0" name="Rectangle 159"/>
          <p:cNvSpPr/>
          <p:nvPr/>
        </p:nvSpPr>
        <p:spPr bwMode="auto">
          <a:xfrm>
            <a:off x="2115762" y="232366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1" name="Rectangle 160"/>
          <p:cNvSpPr/>
          <p:nvPr/>
        </p:nvSpPr>
        <p:spPr bwMode="auto">
          <a:xfrm>
            <a:off x="2115762" y="352896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2" name="Rectangle 161"/>
          <p:cNvSpPr/>
          <p:nvPr/>
        </p:nvSpPr>
        <p:spPr bwMode="auto">
          <a:xfrm>
            <a:off x="2115762" y="421466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1" name="Rectangle 180"/>
          <p:cNvSpPr/>
          <p:nvPr/>
        </p:nvSpPr>
        <p:spPr bwMode="auto">
          <a:xfrm>
            <a:off x="2483768" y="461842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83" name="Rectangle 182"/>
          <p:cNvSpPr/>
          <p:nvPr/>
        </p:nvSpPr>
        <p:spPr bwMode="auto">
          <a:xfrm>
            <a:off x="2483768" y="476114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84" name="Rectangle 183"/>
          <p:cNvSpPr/>
          <p:nvPr/>
        </p:nvSpPr>
        <p:spPr bwMode="auto">
          <a:xfrm>
            <a:off x="2483768" y="506800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5" name="Rectangle 184"/>
          <p:cNvSpPr/>
          <p:nvPr/>
        </p:nvSpPr>
        <p:spPr bwMode="auto">
          <a:xfrm>
            <a:off x="2483768" y="4918825"/>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6" name="Rectangle 185"/>
          <p:cNvSpPr/>
          <p:nvPr/>
        </p:nvSpPr>
        <p:spPr bwMode="auto">
          <a:xfrm>
            <a:off x="2483768" y="4458963"/>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31840"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301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t>
            </a:r>
          </a:p>
        </p:txBody>
      </p:sp>
      <p:sp>
        <p:nvSpPr>
          <p:cNvPr id="3" name="Content Placeholder 2"/>
          <p:cNvSpPr>
            <a:spLocks noGrp="1"/>
          </p:cNvSpPr>
          <p:nvPr>
            <p:ph idx="1"/>
          </p:nvPr>
        </p:nvSpPr>
        <p:spPr/>
        <p:txBody>
          <a:bodyPr/>
          <a:lstStyle/>
          <a:p>
            <a:r>
              <a:rPr lang="en-GB" dirty="0"/>
              <a:t>SEA System Architecture </a:t>
            </a:r>
            <a:r>
              <a:rPr lang="en-GB" dirty="0" err="1"/>
              <a:t>WG</a:t>
            </a:r>
            <a:r>
              <a:rPr lang="en-GB" dirty="0"/>
              <a:t> has a CCSDS Communication Systems Reference Architecture covering SLS, </a:t>
            </a:r>
            <a:r>
              <a:rPr lang="en-GB" dirty="0" err="1"/>
              <a:t>CSS</a:t>
            </a:r>
            <a:r>
              <a:rPr lang="en-GB" dirty="0"/>
              <a:t> and SIS Areas</a:t>
            </a:r>
          </a:p>
          <a:p>
            <a:r>
              <a:rPr lang="en-GB" dirty="0"/>
              <a:t>Has been tasked to define Reference Architecture for CCSDS Application and Support Layer Services: </a:t>
            </a:r>
            <a:r>
              <a:rPr lang="en-GB" dirty="0" err="1"/>
              <a:t>MOIMS</a:t>
            </a:r>
            <a:r>
              <a:rPr lang="en-GB" dirty="0"/>
              <a:t> and </a:t>
            </a:r>
            <a:r>
              <a:rPr lang="en-GB" dirty="0" err="1"/>
              <a:t>SOIS</a:t>
            </a:r>
            <a:r>
              <a:rPr lang="en-GB" dirty="0"/>
              <a:t> Areas</a:t>
            </a:r>
          </a:p>
          <a:p>
            <a:r>
              <a:rPr lang="en-GB" dirty="0"/>
              <a:t>SEA SA </a:t>
            </a:r>
            <a:r>
              <a:rPr lang="en-GB" dirty="0" err="1"/>
              <a:t>WG</a:t>
            </a:r>
            <a:r>
              <a:rPr lang="en-GB" dirty="0"/>
              <a:t> Project to do this supported by:</a:t>
            </a:r>
          </a:p>
          <a:p>
            <a:pPr lvl="1"/>
            <a:r>
              <a:rPr lang="en-GB" dirty="0"/>
              <a:t>NASA: Peter Shames; Ramon Krosley [</a:t>
            </a:r>
            <a:r>
              <a:rPr lang="en-GB" dirty="0" err="1"/>
              <a:t>SOIS</a:t>
            </a:r>
            <a:r>
              <a:rPr lang="en-GB" dirty="0"/>
              <a:t>]</a:t>
            </a:r>
          </a:p>
          <a:p>
            <a:pPr lvl="1"/>
            <a:r>
              <a:rPr lang="en-GB" dirty="0"/>
              <a:t>CNSA: </a:t>
            </a:r>
            <a:r>
              <a:rPr lang="en-GB" dirty="0" err="1"/>
              <a:t>Yonghui</a:t>
            </a:r>
            <a:r>
              <a:rPr lang="en-GB" dirty="0"/>
              <a:t> Huang [SOIS]</a:t>
            </a:r>
          </a:p>
          <a:p>
            <a:pPr lvl="1"/>
            <a:r>
              <a:rPr lang="en-GB" dirty="0"/>
              <a:t>ESA: Roger Thompson [</a:t>
            </a:r>
            <a:r>
              <a:rPr lang="en-GB" dirty="0" err="1"/>
              <a:t>MOIMS</a:t>
            </a:r>
            <a:r>
              <a:rPr lang="en-GB" dirty="0"/>
              <a:t>]</a:t>
            </a:r>
          </a:p>
          <a:p>
            <a:r>
              <a:rPr lang="en-GB" dirty="0"/>
              <a:t>Work scheduled in 2 Phases</a:t>
            </a:r>
          </a:p>
          <a:p>
            <a:pPr lvl="1"/>
            <a:r>
              <a:rPr lang="en-GB" dirty="0" err="1"/>
              <a:t>Powerpoint</a:t>
            </a:r>
            <a:r>
              <a:rPr lang="en-GB" dirty="0"/>
              <a:t> “Cartoon” Version, using </a:t>
            </a:r>
            <a:r>
              <a:rPr lang="en-GB" dirty="0" err="1"/>
              <a:t>RASDS</a:t>
            </a:r>
            <a:r>
              <a:rPr lang="en-GB" dirty="0"/>
              <a:t> Representation</a:t>
            </a:r>
          </a:p>
          <a:p>
            <a:pPr lvl="1"/>
            <a:r>
              <a:rPr lang="en-GB" dirty="0"/>
              <a:t>Magenta/Green Book Production</a:t>
            </a:r>
          </a:p>
          <a:p>
            <a:r>
              <a:rPr lang="en-GB" dirty="0"/>
              <a:t>Model Views:</a:t>
            </a:r>
            <a:br>
              <a:rPr lang="en-GB" dirty="0"/>
            </a:br>
            <a:r>
              <a:rPr lang="en-GB" dirty="0"/>
              <a:t>	</a:t>
            </a:r>
            <a:r>
              <a:rPr lang="en-GB" i="1" dirty="0"/>
              <a:t>Functional</a:t>
            </a:r>
            <a:r>
              <a:rPr lang="en-GB" dirty="0"/>
              <a:t>, </a:t>
            </a:r>
            <a:r>
              <a:rPr lang="en-GB" i="1" dirty="0"/>
              <a:t>Service</a:t>
            </a:r>
            <a:r>
              <a:rPr lang="en-GB" dirty="0"/>
              <a:t>, </a:t>
            </a:r>
            <a:r>
              <a:rPr lang="en-GB" i="1" dirty="0"/>
              <a:t>Information</a:t>
            </a:r>
            <a:r>
              <a:rPr lang="en-GB" dirty="0"/>
              <a:t>, </a:t>
            </a:r>
            <a:r>
              <a:rPr lang="en-GB" i="1" dirty="0"/>
              <a:t>Protocol</a:t>
            </a:r>
            <a:r>
              <a:rPr lang="en-GB" dirty="0"/>
              <a:t> and </a:t>
            </a:r>
            <a:r>
              <a:rPr lang="en-GB" i="1" dirty="0"/>
              <a:t>Deployment</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15/12/2016</a:t>
            </a:fld>
            <a:endParaRPr lang="en-GB" dirty="0"/>
          </a:p>
        </p:txBody>
      </p:sp>
    </p:spTree>
    <p:extLst>
      <p:ext uri="{BB962C8B-B14F-4D97-AF65-F5344CB8AC3E}">
        <p14:creationId xmlns:p14="http://schemas.microsoft.com/office/powerpoint/2010/main" val="9493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MOIMS</a:t>
            </a:r>
            <a:r>
              <a:rPr lang="en-GB" dirty="0"/>
              <a:t> Deployment (Example)</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Cube 4"/>
          <p:cNvSpPr/>
          <p:nvPr/>
        </p:nvSpPr>
        <p:spPr bwMode="auto">
          <a:xfrm>
            <a:off x="683568"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Spacecraft</a:t>
            </a:r>
          </a:p>
        </p:txBody>
      </p:sp>
      <p:sp>
        <p:nvSpPr>
          <p:cNvPr id="8" name="Cube 7"/>
          <p:cNvSpPr/>
          <p:nvPr/>
        </p:nvSpPr>
        <p:spPr bwMode="auto">
          <a:xfrm>
            <a:off x="2699792" y="980728"/>
            <a:ext cx="1512168" cy="4338104"/>
          </a:xfrm>
          <a:prstGeom prst="cube">
            <a:avLst>
              <a:gd name="adj" fmla="val 14418"/>
            </a:avLst>
          </a:prstGeom>
          <a:solidFill>
            <a:srgbClr val="00C0BC"/>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 Station</a:t>
            </a:r>
          </a:p>
        </p:txBody>
      </p:sp>
      <p:sp>
        <p:nvSpPr>
          <p:cNvPr id="9" name="Cube 8"/>
          <p:cNvSpPr/>
          <p:nvPr/>
        </p:nvSpPr>
        <p:spPr bwMode="auto">
          <a:xfrm>
            <a:off x="4716016" y="980728"/>
            <a:ext cx="1512168" cy="4338104"/>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Mission Control</a:t>
            </a:r>
          </a:p>
        </p:txBody>
      </p:sp>
      <p:sp>
        <p:nvSpPr>
          <p:cNvPr id="10" name="Cube 9"/>
          <p:cNvSpPr/>
          <p:nvPr/>
        </p:nvSpPr>
        <p:spPr bwMode="auto">
          <a:xfrm>
            <a:off x="6660232" y="980728"/>
            <a:ext cx="1512168" cy="2367890"/>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User Node</a:t>
            </a:r>
          </a:p>
        </p:txBody>
      </p:sp>
      <p:sp>
        <p:nvSpPr>
          <p:cNvPr id="11" name="Cube 10"/>
          <p:cNvSpPr/>
          <p:nvPr/>
        </p:nvSpPr>
        <p:spPr bwMode="auto">
          <a:xfrm>
            <a:off x="6660232" y="3465005"/>
            <a:ext cx="1512168" cy="1843926"/>
          </a:xfrm>
          <a:prstGeom prst="cube">
            <a:avLst>
              <a:gd name="adj" fmla="val 14418"/>
            </a:avLst>
          </a:prstGeom>
          <a:solidFill>
            <a:srgbClr val="CCFF66"/>
          </a:solidFill>
          <a:ln w="9525" cap="flat" cmpd="sng" algn="ctr">
            <a:solidFill>
              <a:schemeClr val="tx1"/>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noAutofit/>
          </a:bodyPr>
          <a:lstStyle/>
          <a:p>
            <a:pPr algn="ctr"/>
            <a:r>
              <a:rPr lang="en-GB" sz="1200" b="0" dirty="0">
                <a:solidFill>
                  <a:schemeClr val="tx1"/>
                </a:solidFill>
                <a:latin typeface="Arial" panose="020B0604020202020204" pitchFamily="34" charset="0"/>
                <a:cs typeface="Arial" panose="020B0604020202020204" pitchFamily="34" charset="0"/>
              </a:rPr>
              <a:t>S/C Manufacturer</a:t>
            </a:r>
          </a:p>
        </p:txBody>
      </p:sp>
      <p:sp>
        <p:nvSpPr>
          <p:cNvPr id="12" name="Oval 8"/>
          <p:cNvSpPr>
            <a:spLocks noChangeArrowheads="1"/>
          </p:cNvSpPr>
          <p:nvPr/>
        </p:nvSpPr>
        <p:spPr bwMode="auto">
          <a:xfrm>
            <a:off x="806305" y="2708920"/>
            <a:ext cx="1080000" cy="504056"/>
          </a:xfrm>
          <a:prstGeom prst="ellipse">
            <a:avLst/>
          </a:prstGeom>
          <a:solidFill>
            <a:srgbClr val="CADCF2"/>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13" name="Oval 8"/>
          <p:cNvSpPr>
            <a:spLocks noChangeArrowheads="1"/>
          </p:cNvSpPr>
          <p:nvPr/>
        </p:nvSpPr>
        <p:spPr bwMode="auto">
          <a:xfrm>
            <a:off x="806305" y="2060848"/>
            <a:ext cx="1080000" cy="504000"/>
          </a:xfrm>
          <a:prstGeom prst="ellipse">
            <a:avLst/>
          </a:prstGeom>
          <a:solidFill>
            <a:srgbClr val="FFD1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4" name="Oval 13"/>
          <p:cNvSpPr>
            <a:spLocks noChangeArrowheads="1"/>
          </p:cNvSpPr>
          <p:nvPr/>
        </p:nvSpPr>
        <p:spPr bwMode="auto">
          <a:xfrm>
            <a:off x="813238" y="3392996"/>
            <a:ext cx="1080000" cy="504000"/>
          </a:xfrm>
          <a:prstGeom prst="ellipse">
            <a:avLst/>
          </a:prstGeom>
          <a:solidFill>
            <a:srgbClr val="FFC1C2"/>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 Control</a:t>
            </a:r>
          </a:p>
        </p:txBody>
      </p:sp>
      <p:sp>
        <p:nvSpPr>
          <p:cNvPr id="16" name="Oval 15"/>
          <p:cNvSpPr>
            <a:spLocks noChangeArrowheads="1"/>
          </p:cNvSpPr>
          <p:nvPr/>
        </p:nvSpPr>
        <p:spPr bwMode="auto">
          <a:xfrm>
            <a:off x="806305" y="4678539"/>
            <a:ext cx="1080000" cy="504000"/>
          </a:xfrm>
          <a:prstGeom prst="ellipse">
            <a:avLst/>
          </a:prstGeom>
          <a:solidFill>
            <a:srgbClr val="C5FFD8"/>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a:t>
            </a:r>
          </a:p>
        </p:txBody>
      </p:sp>
      <p:sp>
        <p:nvSpPr>
          <p:cNvPr id="17" name="Oval 16"/>
          <p:cNvSpPr>
            <a:spLocks noChangeArrowheads="1"/>
          </p:cNvSpPr>
          <p:nvPr/>
        </p:nvSpPr>
        <p:spPr bwMode="auto">
          <a:xfrm>
            <a:off x="806305" y="4030467"/>
            <a:ext cx="1080000" cy="504000"/>
          </a:xfrm>
          <a:prstGeom prst="ellipse">
            <a:avLst/>
          </a:prstGeom>
          <a:solidFill>
            <a:srgbClr val="FFDE75"/>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p:txBody>
      </p:sp>
      <p:sp>
        <p:nvSpPr>
          <p:cNvPr id="18" name="Oval 17"/>
          <p:cNvSpPr>
            <a:spLocks noChangeArrowheads="1"/>
          </p:cNvSpPr>
          <p:nvPr/>
        </p:nvSpPr>
        <p:spPr bwMode="auto">
          <a:xfrm>
            <a:off x="6804248" y="2709032"/>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9" name="Oval 18"/>
          <p:cNvSpPr>
            <a:spLocks noChangeArrowheads="1"/>
          </p:cNvSpPr>
          <p:nvPr/>
        </p:nvSpPr>
        <p:spPr bwMode="auto">
          <a:xfrm>
            <a:off x="2843808" y="148472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20" name="Oval 19"/>
          <p:cNvSpPr>
            <a:spLocks noChangeArrowheads="1"/>
          </p:cNvSpPr>
          <p:nvPr/>
        </p:nvSpPr>
        <p:spPr bwMode="auto">
          <a:xfrm>
            <a:off x="6811629" y="4025768"/>
            <a:ext cx="1080000" cy="50400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000" b="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a:t>
            </a:r>
          </a:p>
        </p:txBody>
      </p:sp>
      <p:sp>
        <p:nvSpPr>
          <p:cNvPr id="21" name="Oval 8"/>
          <p:cNvSpPr>
            <a:spLocks noChangeArrowheads="1"/>
          </p:cNvSpPr>
          <p:nvPr/>
        </p:nvSpPr>
        <p:spPr bwMode="auto">
          <a:xfrm>
            <a:off x="4806152" y="2708920"/>
            <a:ext cx="1080000" cy="50405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22" name="Oval 8"/>
          <p:cNvSpPr>
            <a:spLocks noChangeArrowheads="1"/>
          </p:cNvSpPr>
          <p:nvPr/>
        </p:nvSpPr>
        <p:spPr bwMode="auto">
          <a:xfrm>
            <a:off x="4813085" y="2060848"/>
            <a:ext cx="1080000" cy="504000"/>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23" name="Oval 22"/>
          <p:cNvSpPr>
            <a:spLocks noChangeArrowheads="1"/>
          </p:cNvSpPr>
          <p:nvPr/>
        </p:nvSpPr>
        <p:spPr bwMode="auto">
          <a:xfrm>
            <a:off x="4813085" y="3392996"/>
            <a:ext cx="1080000" cy="504000"/>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Mission</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25" name="Oval 24"/>
          <p:cNvSpPr>
            <a:spLocks noChangeArrowheads="1"/>
          </p:cNvSpPr>
          <p:nvPr/>
        </p:nvSpPr>
        <p:spPr bwMode="auto">
          <a:xfrm>
            <a:off x="4806152" y="4678539"/>
            <a:ext cx="1080000" cy="504000"/>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Data Storage &amp; Archiving</a:t>
            </a:r>
          </a:p>
        </p:txBody>
      </p:sp>
      <p:sp>
        <p:nvSpPr>
          <p:cNvPr id="26" name="Oval 25"/>
          <p:cNvSpPr>
            <a:spLocks noChangeArrowheads="1"/>
          </p:cNvSpPr>
          <p:nvPr/>
        </p:nvSpPr>
        <p:spPr bwMode="auto">
          <a:xfrm>
            <a:off x="4806152" y="4030467"/>
            <a:ext cx="1080000" cy="504000"/>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0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7" name="Straight Connector 26"/>
          <p:cNvCxnSpPr>
            <a:stCxn id="21" idx="6"/>
            <a:endCxn id="18" idx="2"/>
          </p:cNvCxnSpPr>
          <p:nvPr/>
        </p:nvCxnSpPr>
        <p:spPr bwMode="auto">
          <a:xfrm>
            <a:off x="5886152" y="2960948"/>
            <a:ext cx="918096" cy="8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0" name="Straight Connector 29"/>
          <p:cNvCxnSpPr>
            <a:stCxn id="19" idx="6"/>
            <a:endCxn id="22" idx="1"/>
          </p:cNvCxnSpPr>
          <p:nvPr/>
        </p:nvCxnSpPr>
        <p:spPr bwMode="auto">
          <a:xfrm>
            <a:off x="3923808" y="1736728"/>
            <a:ext cx="1047439" cy="39792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13" idx="6"/>
            <a:endCxn id="22" idx="2"/>
          </p:cNvCxnSpPr>
          <p:nvPr/>
        </p:nvCxnSpPr>
        <p:spPr bwMode="auto">
          <a:xfrm>
            <a:off x="1886305" y="2312848"/>
            <a:ext cx="292678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12" idx="6"/>
            <a:endCxn id="21" idx="2"/>
          </p:cNvCxnSpPr>
          <p:nvPr/>
        </p:nvCxnSpPr>
        <p:spPr bwMode="auto">
          <a:xfrm>
            <a:off x="1886305" y="2960948"/>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14" idx="6"/>
            <a:endCxn id="23" idx="2"/>
          </p:cNvCxnSpPr>
          <p:nvPr/>
        </p:nvCxnSpPr>
        <p:spPr bwMode="auto">
          <a:xfrm>
            <a:off x="1893238" y="3644996"/>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17" idx="6"/>
            <a:endCxn id="26" idx="2"/>
          </p:cNvCxnSpPr>
          <p:nvPr/>
        </p:nvCxnSpPr>
        <p:spPr bwMode="auto">
          <a:xfrm>
            <a:off x="1886305" y="4282467"/>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8" name="Straight Connector 47"/>
          <p:cNvCxnSpPr>
            <a:stCxn id="16" idx="6"/>
            <a:endCxn id="25" idx="2"/>
          </p:cNvCxnSpPr>
          <p:nvPr/>
        </p:nvCxnSpPr>
        <p:spPr bwMode="auto">
          <a:xfrm>
            <a:off x="1886305" y="4930539"/>
            <a:ext cx="2919847"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Straight Connector 50"/>
          <p:cNvCxnSpPr>
            <a:stCxn id="22" idx="6"/>
            <a:endCxn id="18" idx="1"/>
          </p:cNvCxnSpPr>
          <p:nvPr/>
        </p:nvCxnSpPr>
        <p:spPr bwMode="auto">
          <a:xfrm>
            <a:off x="5893085" y="2312848"/>
            <a:ext cx="1069325" cy="46999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4" name="Straight Connector 53"/>
          <p:cNvCxnSpPr>
            <a:stCxn id="23" idx="7"/>
            <a:endCxn id="18" idx="3"/>
          </p:cNvCxnSpPr>
          <p:nvPr/>
        </p:nvCxnSpPr>
        <p:spPr bwMode="auto">
          <a:xfrm flipV="1">
            <a:off x="5734923" y="3139223"/>
            <a:ext cx="1227487" cy="32758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9" name="Straight Connector 58"/>
          <p:cNvCxnSpPr>
            <a:stCxn id="25" idx="7"/>
            <a:endCxn id="18" idx="3"/>
          </p:cNvCxnSpPr>
          <p:nvPr/>
        </p:nvCxnSpPr>
        <p:spPr bwMode="auto">
          <a:xfrm flipV="1">
            <a:off x="5727990" y="3139223"/>
            <a:ext cx="1234420" cy="1613125"/>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4" name="Straight Connector 63"/>
          <p:cNvCxnSpPr>
            <a:stCxn id="26" idx="6"/>
            <a:endCxn id="20" idx="2"/>
          </p:cNvCxnSpPr>
          <p:nvPr/>
        </p:nvCxnSpPr>
        <p:spPr bwMode="auto">
          <a:xfrm flipV="1">
            <a:off x="5886152" y="4277768"/>
            <a:ext cx="925477" cy="46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Straight Connector 69"/>
          <p:cNvCxnSpPr>
            <a:stCxn id="23" idx="6"/>
            <a:endCxn id="20" idx="1"/>
          </p:cNvCxnSpPr>
          <p:nvPr/>
        </p:nvCxnSpPr>
        <p:spPr bwMode="auto">
          <a:xfrm>
            <a:off x="5893085" y="3644996"/>
            <a:ext cx="1076706" cy="45458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25" idx="6"/>
            <a:endCxn id="20" idx="3"/>
          </p:cNvCxnSpPr>
          <p:nvPr/>
        </p:nvCxnSpPr>
        <p:spPr bwMode="auto">
          <a:xfrm flipV="1">
            <a:off x="5886152" y="4455959"/>
            <a:ext cx="1083639" cy="4745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6" name="Straight Connector 75"/>
          <p:cNvCxnSpPr>
            <a:stCxn id="19" idx="5"/>
          </p:cNvCxnSpPr>
          <p:nvPr/>
        </p:nvCxnSpPr>
        <p:spPr bwMode="auto">
          <a:xfrm>
            <a:off x="3765646" y="1914919"/>
            <a:ext cx="1205601" cy="867818"/>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9" name="Straight Connector 78"/>
          <p:cNvCxnSpPr>
            <a:stCxn id="13" idx="6"/>
            <a:endCxn id="21" idx="1"/>
          </p:cNvCxnSpPr>
          <p:nvPr/>
        </p:nvCxnSpPr>
        <p:spPr bwMode="auto">
          <a:xfrm>
            <a:off x="1886305" y="2312848"/>
            <a:ext cx="3078009" cy="46988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6" name="Straight Connector 85"/>
          <p:cNvCxnSpPr>
            <a:stCxn id="14" idx="6"/>
            <a:endCxn id="21" idx="3"/>
          </p:cNvCxnSpPr>
          <p:nvPr/>
        </p:nvCxnSpPr>
        <p:spPr bwMode="auto">
          <a:xfrm flipV="1">
            <a:off x="1893238" y="3139159"/>
            <a:ext cx="3071076" cy="50583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94" name="Elbow Connector 93"/>
          <p:cNvCxnSpPr>
            <a:stCxn id="18" idx="6"/>
            <a:endCxn id="16" idx="4"/>
          </p:cNvCxnSpPr>
          <p:nvPr/>
        </p:nvCxnSpPr>
        <p:spPr bwMode="auto">
          <a:xfrm flipH="1">
            <a:off x="1346305" y="2961032"/>
            <a:ext cx="6537943" cy="2221507"/>
          </a:xfrm>
          <a:prstGeom prst="bentConnector4">
            <a:avLst>
              <a:gd name="adj1" fmla="val -8159"/>
              <a:gd name="adj2" fmla="val 110290"/>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03" name="Straight Connector 102"/>
          <p:cNvCxnSpPr>
            <a:stCxn id="13" idx="6"/>
            <a:endCxn id="23" idx="1"/>
          </p:cNvCxnSpPr>
          <p:nvPr/>
        </p:nvCxnSpPr>
        <p:spPr bwMode="auto">
          <a:xfrm>
            <a:off x="1886305" y="2312848"/>
            <a:ext cx="3084942" cy="115395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0" name="Oval 109"/>
          <p:cNvSpPr/>
          <p:nvPr/>
        </p:nvSpPr>
        <p:spPr>
          <a:xfrm>
            <a:off x="5832152" y="2906976"/>
            <a:ext cx="108000" cy="108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1839238" y="2912930"/>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3" name="Straight Connector 112"/>
          <p:cNvCxnSpPr/>
          <p:nvPr/>
        </p:nvCxnSpPr>
        <p:spPr bwMode="auto">
          <a:xfrm>
            <a:off x="1987062" y="1556792"/>
            <a:ext cx="712730"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7" name="Straight Connector 116"/>
          <p:cNvCxnSpPr/>
          <p:nvPr/>
        </p:nvCxnSpPr>
        <p:spPr bwMode="auto">
          <a:xfrm>
            <a:off x="3995936" y="1553562"/>
            <a:ext cx="720080" cy="333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8" name="Straight Connector 117"/>
          <p:cNvCxnSpPr/>
          <p:nvPr/>
        </p:nvCxnSpPr>
        <p:spPr bwMode="auto">
          <a:xfrm>
            <a:off x="6002995" y="1550332"/>
            <a:ext cx="657237" cy="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9" name="Straight Connector 118"/>
          <p:cNvCxnSpPr/>
          <p:nvPr/>
        </p:nvCxnSpPr>
        <p:spPr bwMode="auto">
          <a:xfrm>
            <a:off x="6030021" y="4005064"/>
            <a:ext cx="642233" cy="10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7" name="Oval 126"/>
          <p:cNvSpPr/>
          <p:nvPr/>
        </p:nvSpPr>
        <p:spPr>
          <a:xfrm>
            <a:off x="1839231" y="3590996"/>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832732" y="2258848"/>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Oval 128"/>
          <p:cNvSpPr/>
          <p:nvPr/>
        </p:nvSpPr>
        <p:spPr>
          <a:xfrm>
            <a:off x="3869808" y="1682728"/>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5839085" y="2276816"/>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4910314" y="2080657"/>
            <a:ext cx="108000" cy="108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1832305" y="4228467"/>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5826252" y="4223768"/>
            <a:ext cx="108000" cy="108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1833302" y="4876539"/>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1292305" y="5128539"/>
            <a:ext cx="108000" cy="108000"/>
          </a:xfrm>
          <a:prstGeom prst="ellipse">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5673990" y="4698348"/>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5839085" y="4876539"/>
            <a:ext cx="108000" cy="108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5680923" y="3400540"/>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5832152" y="3580423"/>
            <a:ext cx="108000" cy="108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3711646" y="1836737"/>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p:cNvSpPr/>
          <p:nvPr/>
        </p:nvSpPr>
        <p:spPr bwMode="auto">
          <a:xfrm>
            <a:off x="6169737" y="287850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1" name="Rectangle 150"/>
          <p:cNvSpPr/>
          <p:nvPr/>
        </p:nvSpPr>
        <p:spPr bwMode="auto">
          <a:xfrm>
            <a:off x="6175674" y="246811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3" name="Rectangle 152"/>
          <p:cNvSpPr/>
          <p:nvPr/>
        </p:nvSpPr>
        <p:spPr bwMode="auto">
          <a:xfrm>
            <a:off x="6184350" y="323194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54" name="Rectangle 153"/>
          <p:cNvSpPr/>
          <p:nvPr/>
        </p:nvSpPr>
        <p:spPr bwMode="auto">
          <a:xfrm>
            <a:off x="6184350" y="4202736"/>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4" name="Rectangle 163"/>
          <p:cNvSpPr/>
          <p:nvPr/>
        </p:nvSpPr>
        <p:spPr bwMode="auto">
          <a:xfrm>
            <a:off x="6876256" y="3256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65" name="Rectangle 164"/>
          <p:cNvSpPr/>
          <p:nvPr/>
        </p:nvSpPr>
        <p:spPr bwMode="auto">
          <a:xfrm>
            <a:off x="6876256" y="3422427"/>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166" name="Rectangle 165"/>
          <p:cNvSpPr/>
          <p:nvPr/>
        </p:nvSpPr>
        <p:spPr bwMode="auto">
          <a:xfrm>
            <a:off x="7227182" y="32564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67" name="Rectangle 166"/>
          <p:cNvSpPr/>
          <p:nvPr/>
        </p:nvSpPr>
        <p:spPr bwMode="auto">
          <a:xfrm>
            <a:off x="7227182" y="34212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4" name="Rectangle 173"/>
          <p:cNvSpPr/>
          <p:nvPr/>
        </p:nvSpPr>
        <p:spPr bwMode="auto">
          <a:xfrm>
            <a:off x="6422130" y="45091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76" name="Rectangle 175"/>
          <p:cNvSpPr/>
          <p:nvPr/>
        </p:nvSpPr>
        <p:spPr bwMode="auto">
          <a:xfrm>
            <a:off x="6422130" y="465313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77" name="Rectangle 176"/>
          <p:cNvSpPr/>
          <p:nvPr/>
        </p:nvSpPr>
        <p:spPr bwMode="auto">
          <a:xfrm>
            <a:off x="6422130" y="495999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8" name="Rectangle 177"/>
          <p:cNvSpPr/>
          <p:nvPr/>
        </p:nvSpPr>
        <p:spPr bwMode="auto">
          <a:xfrm>
            <a:off x="6422130" y="4810813"/>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OPD</a:t>
            </a:r>
          </a:p>
        </p:txBody>
      </p:sp>
      <p:sp>
        <p:nvSpPr>
          <p:cNvPr id="187" name="Rectangle 186"/>
          <p:cNvSpPr/>
          <p:nvPr/>
        </p:nvSpPr>
        <p:spPr bwMode="auto">
          <a:xfrm>
            <a:off x="4264350" y="1836737"/>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88" name="Rectangle 187"/>
          <p:cNvSpPr/>
          <p:nvPr/>
        </p:nvSpPr>
        <p:spPr bwMode="auto">
          <a:xfrm>
            <a:off x="3802344" y="2023908"/>
            <a:ext cx="462005"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0" name="Rectangle 189"/>
          <p:cNvSpPr/>
          <p:nvPr/>
        </p:nvSpPr>
        <p:spPr bwMode="auto">
          <a:xfrm>
            <a:off x="6431438" y="389699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3" name="Oval 192"/>
          <p:cNvSpPr/>
          <p:nvPr/>
        </p:nvSpPr>
        <p:spPr>
          <a:xfrm>
            <a:off x="3333592" y="1935692"/>
            <a:ext cx="108000" cy="108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4" name="Straight Connector 193"/>
          <p:cNvCxnSpPr>
            <a:stCxn id="19" idx="4"/>
            <a:endCxn id="23" idx="1"/>
          </p:cNvCxnSpPr>
          <p:nvPr/>
        </p:nvCxnSpPr>
        <p:spPr bwMode="auto">
          <a:xfrm>
            <a:off x="3383808" y="1988728"/>
            <a:ext cx="1587439" cy="1478077"/>
          </a:xfrm>
          <a:prstGeom prst="line">
            <a:avLst/>
          </a:prstGeom>
          <a:noFill/>
          <a:ln w="9525" cap="flat" cmpd="sng" algn="ctr">
            <a:solidFill>
              <a:schemeClr val="bg1">
                <a:lumMod val="50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8" name="Rectangle 197"/>
          <p:cNvSpPr/>
          <p:nvPr/>
        </p:nvSpPr>
        <p:spPr bwMode="auto">
          <a:xfrm>
            <a:off x="3125683" y="211265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9" name="Rectangle 198"/>
          <p:cNvSpPr/>
          <p:nvPr/>
        </p:nvSpPr>
        <p:spPr bwMode="auto">
          <a:xfrm>
            <a:off x="251520" y="6309320"/>
            <a:ext cx="7952602" cy="221018"/>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rPr>
              <a:t>Note: interaction between functions within a deployment node</a:t>
            </a:r>
            <a:r>
              <a:rPr kumimoji="0" lang="en-GB" sz="1200" b="0" i="1" u="none" strike="noStrike" cap="none" normalizeH="0" dirty="0">
                <a:ln>
                  <a:noFill/>
                </a:ln>
                <a:solidFill>
                  <a:srgbClr val="006699"/>
                </a:solidFill>
                <a:effectLst/>
                <a:latin typeface="Arial" panose="020B0604020202020204" pitchFamily="34" charset="0"/>
                <a:cs typeface="Arial" panose="020B0604020202020204" pitchFamily="34" charset="0"/>
              </a:rPr>
              <a:t> are omitted for clarity – see previous slide</a:t>
            </a:r>
            <a:endParaRPr kumimoji="0" lang="en-GB" sz="1200" b="0" i="1" u="none" strike="noStrike" cap="none" normalizeH="0" baseline="0" dirty="0">
              <a:ln>
                <a:noFill/>
              </a:ln>
              <a:solidFill>
                <a:srgbClr val="006699"/>
              </a:solidFill>
              <a:effectLst/>
              <a:latin typeface="Arial" panose="020B0604020202020204" pitchFamily="34" charset="0"/>
              <a:cs typeface="Arial" panose="020B0604020202020204" pitchFamily="34" charset="0"/>
            </a:endParaRPr>
          </a:p>
        </p:txBody>
      </p:sp>
      <p:sp>
        <p:nvSpPr>
          <p:cNvPr id="90" name="Rectangle 89"/>
          <p:cNvSpPr/>
          <p:nvPr/>
        </p:nvSpPr>
        <p:spPr bwMode="auto">
          <a:xfrm>
            <a:off x="2113824" y="2338377"/>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1" name="Rectangle 90"/>
          <p:cNvSpPr/>
          <p:nvPr/>
        </p:nvSpPr>
        <p:spPr bwMode="auto">
          <a:xfrm>
            <a:off x="2119256" y="2876161"/>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2" name="Rectangle 91"/>
          <p:cNvSpPr/>
          <p:nvPr/>
        </p:nvSpPr>
        <p:spPr bwMode="auto">
          <a:xfrm>
            <a:off x="2108182" y="3523301"/>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3" name="Rectangle 92"/>
          <p:cNvSpPr/>
          <p:nvPr/>
        </p:nvSpPr>
        <p:spPr bwMode="auto">
          <a:xfrm>
            <a:off x="2108182" y="4203574"/>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5" name="Rectangle 94"/>
          <p:cNvSpPr/>
          <p:nvPr/>
        </p:nvSpPr>
        <p:spPr bwMode="auto">
          <a:xfrm>
            <a:off x="2131141" y="4849043"/>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96" name="Rectangle 95"/>
          <p:cNvSpPr/>
          <p:nvPr/>
        </p:nvSpPr>
        <p:spPr bwMode="auto">
          <a:xfrm>
            <a:off x="2122609" y="5305719"/>
            <a:ext cx="575104" cy="164157"/>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Bespoke</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67440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Protocol Stack</a:t>
            </a:r>
          </a:p>
        </p:txBody>
      </p:sp>
      <p:sp>
        <p:nvSpPr>
          <p:cNvPr id="3" name="Footer Placeholder 2"/>
          <p:cNvSpPr>
            <a:spLocks noGrp="1"/>
          </p:cNvSpPr>
          <p:nvPr>
            <p:ph type="ftr" sz="quarter" idx="10"/>
          </p:nvPr>
        </p:nvSpPr>
        <p:spPr/>
        <p:txBody>
          <a:bodyPr/>
          <a:lstStyle/>
          <a:p>
            <a:r>
              <a:rPr lang="en-GB" altLang="en-US" dirty="0" err="1"/>
              <a:t>MOIMS</a:t>
            </a:r>
            <a:r>
              <a:rPr lang="en-GB" altLang="en-US" dirty="0"/>
              <a:t>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pic>
        <p:nvPicPr>
          <p:cNvPr id="5" name="Content Placeholder 8" descr="Screen Shot 2015-07-09 at 11.54.35 AM.png"/>
          <p:cNvPicPr>
            <a:picLocks noChangeAspect="1"/>
          </p:cNvPicPr>
          <p:nvPr/>
        </p:nvPicPr>
        <p:blipFill>
          <a:blip r:embed="rId2">
            <a:extLst>
              <a:ext uri="{28A0092B-C50C-407E-A947-70E740481C1C}">
                <a14:useLocalDpi xmlns:a14="http://schemas.microsoft.com/office/drawing/2010/main" val="0"/>
              </a:ext>
            </a:extLst>
          </a:blip>
          <a:srcRect l="-6075" r="-6075"/>
          <a:stretch>
            <a:fillRect/>
          </a:stretch>
        </p:blipFill>
        <p:spPr>
          <a:xfrm>
            <a:off x="-468560" y="910241"/>
            <a:ext cx="9948128" cy="5471087"/>
          </a:xfrm>
          <a:prstGeom prst="rect">
            <a:avLst/>
          </a:prstGeom>
        </p:spPr>
      </p:pic>
      <p:sp>
        <p:nvSpPr>
          <p:cNvPr id="6" name="Oval 5"/>
          <p:cNvSpPr/>
          <p:nvPr/>
        </p:nvSpPr>
        <p:spPr bwMode="auto">
          <a:xfrm>
            <a:off x="5364088" y="1988840"/>
            <a:ext cx="1440160" cy="1152128"/>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7" name="Line Callout 1 6"/>
          <p:cNvSpPr/>
          <p:nvPr/>
        </p:nvSpPr>
        <p:spPr bwMode="auto">
          <a:xfrm>
            <a:off x="7308304" y="1785470"/>
            <a:ext cx="1224136" cy="563410"/>
          </a:xfrm>
          <a:prstGeom prst="borderCallout1">
            <a:avLst>
              <a:gd name="adj1" fmla="val 18750"/>
              <a:gd name="adj2" fmla="val -8333"/>
              <a:gd name="adj3" fmla="val 62827"/>
              <a:gd name="adj4" fmla="val -58034"/>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a:t>
            </a:r>
            <a:r>
              <a:rPr kumimoji="0" lang="en-GB"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Servce</a:t>
            </a: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Messages may be carried in</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 files over </a:t>
            </a:r>
            <a:r>
              <a:rPr kumimoji="0" lang="en-GB" sz="800" b="0" i="0" u="none" strike="noStrike" cap="none" normalizeH="0" dirty="0" err="1">
                <a:ln>
                  <a:noFill/>
                </a:ln>
                <a:solidFill>
                  <a:schemeClr val="tx1"/>
                </a:solidFill>
                <a:effectLst/>
                <a:latin typeface="Arial" panose="020B0604020202020204" pitchFamily="34" charset="0"/>
                <a:cs typeface="Arial" panose="020B0604020202020204" pitchFamily="34" charset="0"/>
              </a:rPr>
              <a:t>CFDP</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a:t>
            </a:r>
            <a:endPar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Oval 7"/>
          <p:cNvSpPr>
            <a:spLocks/>
          </p:cNvSpPr>
          <p:nvPr/>
        </p:nvSpPr>
        <p:spPr bwMode="auto">
          <a:xfrm>
            <a:off x="253439" y="2420888"/>
            <a:ext cx="1582257" cy="2088232"/>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9" name="Line Callout 1 8"/>
          <p:cNvSpPr/>
          <p:nvPr/>
        </p:nvSpPr>
        <p:spPr bwMode="auto">
          <a:xfrm>
            <a:off x="2555776" y="1968010"/>
            <a:ext cx="1224136" cy="563410"/>
          </a:xfrm>
          <a:prstGeom prst="borderCallout1">
            <a:avLst>
              <a:gd name="adj1" fmla="val 18750"/>
              <a:gd name="adj2" fmla="val -8333"/>
              <a:gd name="adj3" fmla="val 139517"/>
              <a:gd name="adj4" fmla="val -75272"/>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Ground-Ground may be mapped over terrestrial</a:t>
            </a:r>
            <a:r>
              <a:rPr kumimoji="0" lang="en-GB" sz="800" b="0" i="0" u="none" strike="noStrike" cap="none" normalizeH="0" dirty="0">
                <a:ln>
                  <a:noFill/>
                </a:ln>
                <a:solidFill>
                  <a:schemeClr val="tx1"/>
                </a:solidFill>
                <a:effectLst/>
                <a:latin typeface="Arial" panose="020B0604020202020204" pitchFamily="34" charset="0"/>
                <a:cs typeface="Arial" panose="020B0604020202020204" pitchFamily="34" charset="0"/>
              </a:rPr>
              <a:t> protocols such as 0MQ/TCP or FTP</a:t>
            </a:r>
            <a:endPar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Oval 9"/>
          <p:cNvSpPr>
            <a:spLocks/>
          </p:cNvSpPr>
          <p:nvPr/>
        </p:nvSpPr>
        <p:spPr bwMode="auto">
          <a:xfrm>
            <a:off x="755576" y="3475895"/>
            <a:ext cx="2016224" cy="1584176"/>
          </a:xfrm>
          <a:prstGeom prst="ellipse">
            <a:avLst/>
          </a:prstGeom>
          <a:noFill/>
          <a:ln w="28575" cap="flat" cmpd="sng" algn="ctr">
            <a:solidFill>
              <a:srgbClr val="FF0000"/>
            </a:solidFill>
            <a:prstDash val="sys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11" name="Line Callout 1 10"/>
          <p:cNvSpPr/>
          <p:nvPr/>
        </p:nvSpPr>
        <p:spPr bwMode="auto">
          <a:xfrm>
            <a:off x="2555776" y="2636912"/>
            <a:ext cx="1224136" cy="563410"/>
          </a:xfrm>
          <a:prstGeom prst="borderCallout1">
            <a:avLst>
              <a:gd name="adj1" fmla="val 18750"/>
              <a:gd name="adj2" fmla="val -8333"/>
              <a:gd name="adj3" fmla="val 155568"/>
              <a:gd name="adj4" fmla="val -35871"/>
            </a:avLst>
          </a:prstGeom>
          <a:solidFill>
            <a:srgbClr val="FFFF99"/>
          </a:solidFill>
          <a:ln>
            <a:solidFill>
              <a:srgbClr val="FF0000"/>
            </a:solid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SLE</a:t>
            </a:r>
            <a:r>
              <a:rPr kumimoji="0" lang="en-GB"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may be used to extend space link.  This is transparent to application level.</a:t>
            </a:r>
          </a:p>
        </p:txBody>
      </p:sp>
      <p:sp>
        <p:nvSpPr>
          <p:cNvPr id="12" name="Folded Corner 11"/>
          <p:cNvSpPr/>
          <p:nvPr/>
        </p:nvSpPr>
        <p:spPr bwMode="auto">
          <a:xfrm rot="20642816">
            <a:off x="6538832" y="5107241"/>
            <a:ext cx="2137504" cy="1198404"/>
          </a:xfrm>
          <a:prstGeom prst="foldedCorner">
            <a:avLst/>
          </a:prstGeom>
          <a:solidFill>
            <a:srgbClr val="FFFF99"/>
          </a:solidFill>
          <a:ln>
            <a:noFill/>
          </a:ln>
          <a:effectLst>
            <a:outerShdw blurRad="50800" dist="38100" dir="2700000" algn="tl"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50" b="0" i="0" u="none" strike="noStrike" cap="none" normalizeH="0" baseline="0" dirty="0">
                <a:ln>
                  <a:noFill/>
                </a:ln>
                <a:solidFill>
                  <a:schemeClr val="tx1"/>
                </a:solidFill>
                <a:effectLst/>
                <a:latin typeface="Arial" panose="020B0604020202020204" pitchFamily="34" charset="0"/>
                <a:cs typeface="Arial" panose="020B0604020202020204" pitchFamily="34" charset="0"/>
              </a:rPr>
              <a:t>Need to generate </a:t>
            </a:r>
            <a:r>
              <a:rPr kumimoji="0" lang="en-GB" sz="105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RASDS</a:t>
            </a:r>
            <a:r>
              <a:rPr kumimoji="0" lang="en-GB" sz="105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Protocol Stack</a:t>
            </a:r>
            <a:r>
              <a:rPr kumimoji="0" lang="en-GB" sz="1050" b="0" i="0" u="none" strike="noStrike" cap="none" normalizeH="0" dirty="0">
                <a:ln>
                  <a:noFill/>
                </a:ln>
                <a:solidFill>
                  <a:schemeClr val="tx1"/>
                </a:solidFill>
                <a:effectLst/>
                <a:latin typeface="Arial" panose="020B0604020202020204" pitchFamily="34" charset="0"/>
                <a:cs typeface="Arial" panose="020B0604020202020204" pitchFamily="34" charset="0"/>
              </a:rPr>
              <a:t> representation of this.</a:t>
            </a:r>
            <a:endParaRPr lang="en-GB" sz="105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400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Work</a:t>
            </a:r>
          </a:p>
        </p:txBody>
      </p:sp>
      <p:sp>
        <p:nvSpPr>
          <p:cNvPr id="3" name="Content Placeholder 2"/>
          <p:cNvSpPr>
            <a:spLocks noGrp="1"/>
          </p:cNvSpPr>
          <p:nvPr>
            <p:ph idx="1"/>
          </p:nvPr>
        </p:nvSpPr>
        <p:spPr/>
        <p:txBody>
          <a:bodyPr/>
          <a:lstStyle/>
          <a:p>
            <a:r>
              <a:rPr lang="en-GB" dirty="0"/>
              <a:t>Add additional views:</a:t>
            </a:r>
          </a:p>
          <a:p>
            <a:pPr lvl="1"/>
            <a:r>
              <a:rPr lang="en-GB" dirty="0"/>
              <a:t>Functional/Service: diagrams complete</a:t>
            </a:r>
          </a:p>
          <a:p>
            <a:pPr lvl="2"/>
            <a:r>
              <a:rPr lang="en-GB" dirty="0"/>
              <a:t>Add Functional Descriptions / summary of contained Functions</a:t>
            </a:r>
          </a:p>
          <a:p>
            <a:pPr lvl="1"/>
            <a:r>
              <a:rPr lang="en-GB" dirty="0"/>
              <a:t>Service: abstract operations set [as table] – in progress</a:t>
            </a:r>
          </a:p>
          <a:p>
            <a:pPr lvl="1"/>
            <a:r>
              <a:rPr lang="en-GB" dirty="0"/>
              <a:t>Data: abstract data model</a:t>
            </a:r>
          </a:p>
          <a:p>
            <a:pPr lvl="1"/>
            <a:r>
              <a:rPr lang="en-GB" dirty="0"/>
              <a:t>Protocol: show MO Framework layers and File Transfer mappings</a:t>
            </a:r>
          </a:p>
          <a:p>
            <a:pPr lvl="1"/>
            <a:r>
              <a:rPr lang="en-GB" dirty="0"/>
              <a:t>Deployment: </a:t>
            </a:r>
            <a:r>
              <a:rPr lang="en-GB" i="1" dirty="0"/>
              <a:t>example</a:t>
            </a:r>
            <a:r>
              <a:rPr lang="en-GB" dirty="0"/>
              <a:t> deployment cases</a:t>
            </a:r>
          </a:p>
          <a:p>
            <a:pPr lvl="2"/>
            <a:r>
              <a:rPr lang="en-GB" dirty="0"/>
              <a:t>Last two views build on existing material in Communications Architecture</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15/12/2016</a:t>
            </a:fld>
            <a:endParaRPr lang="en-GB" dirty="0"/>
          </a:p>
        </p:txBody>
      </p:sp>
    </p:spTree>
    <p:extLst>
      <p:ext uri="{BB962C8B-B14F-4D97-AF65-F5344CB8AC3E}">
        <p14:creationId xmlns:p14="http://schemas.microsoft.com/office/powerpoint/2010/main" val="269211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err="1"/>
              <a:t>MOIMS</a:t>
            </a:r>
            <a:r>
              <a:rPr lang="en-GB" dirty="0"/>
              <a:t> Services Overview</a:t>
            </a:r>
          </a:p>
        </p:txBody>
      </p:sp>
      <p:sp>
        <p:nvSpPr>
          <p:cNvPr id="11" name="Content Placeholder 10"/>
          <p:cNvSpPr>
            <a:spLocks noGrp="1"/>
          </p:cNvSpPr>
          <p:nvPr>
            <p:ph idx="1"/>
          </p:nvPr>
        </p:nvSpPr>
        <p:spPr/>
        <p:txBody>
          <a:bodyPr/>
          <a:lstStyle/>
          <a:p>
            <a:r>
              <a:rPr lang="en-GB" dirty="0"/>
              <a:t>This version covers standardisation areas covered by the following working groups:</a:t>
            </a:r>
          </a:p>
          <a:p>
            <a:pPr lvl="1"/>
            <a:r>
              <a:rPr lang="en-GB" dirty="0"/>
              <a:t>Spacecraft Monitoring and Control</a:t>
            </a:r>
          </a:p>
          <a:p>
            <a:pPr lvl="1"/>
            <a:r>
              <a:rPr lang="en-GB" dirty="0"/>
              <a:t>Navigation</a:t>
            </a:r>
          </a:p>
          <a:p>
            <a:pPr lvl="1"/>
            <a:r>
              <a:rPr lang="en-GB" dirty="0"/>
              <a:t>Mission Planning and Scheduling</a:t>
            </a:r>
          </a:p>
          <a:p>
            <a:pPr lvl="1"/>
            <a:r>
              <a:rPr lang="en-GB" dirty="0"/>
              <a:t>Data Archives</a:t>
            </a:r>
          </a:p>
          <a:p>
            <a:r>
              <a:rPr lang="en-GB" dirty="0"/>
              <a:t>Primarily Functional View: Diagrams illustrate MOIMS Standards in terms of</a:t>
            </a:r>
          </a:p>
          <a:p>
            <a:pPr lvl="1"/>
            <a:r>
              <a:rPr lang="en-GB" dirty="0"/>
              <a:t>Service Interfaces</a:t>
            </a:r>
          </a:p>
          <a:p>
            <a:pPr lvl="1"/>
            <a:r>
              <a:rPr lang="en-GB" dirty="0"/>
              <a:t>Data Formats</a:t>
            </a:r>
          </a:p>
          <a:p>
            <a:pPr lvl="1"/>
            <a:r>
              <a:rPr lang="en-GB" dirty="0"/>
              <a:t>Extend </a:t>
            </a:r>
            <a:r>
              <a:rPr lang="en-GB" dirty="0" err="1"/>
              <a:t>RASDS</a:t>
            </a:r>
            <a:r>
              <a:rPr lang="en-GB" dirty="0"/>
              <a:t> representation to show these</a:t>
            </a:r>
          </a:p>
          <a:p>
            <a:pPr lvl="1"/>
            <a:endParaRPr lang="en-GB" dirty="0"/>
          </a:p>
        </p:txBody>
      </p:sp>
      <p:sp>
        <p:nvSpPr>
          <p:cNvPr id="9" name="Footer Placeholder 8"/>
          <p:cNvSpPr>
            <a:spLocks noGrp="1"/>
          </p:cNvSpPr>
          <p:nvPr>
            <p:ph type="ftr" sz="quarter" idx="10"/>
          </p:nvPr>
        </p:nvSpPr>
        <p:spPr/>
        <p:txBody>
          <a:bodyPr/>
          <a:lstStyle/>
          <a:p>
            <a:r>
              <a:rPr lang="en-GB" altLang="en-US"/>
              <a:t>MOIMS Services for SEA Reference Architecture</a:t>
            </a:r>
          </a:p>
        </p:txBody>
      </p:sp>
      <p:sp>
        <p:nvSpPr>
          <p:cNvPr id="8" name="Date Placeholder 7"/>
          <p:cNvSpPr>
            <a:spLocks noGrp="1"/>
          </p:cNvSpPr>
          <p:nvPr>
            <p:ph type="dt" sz="half" idx="2"/>
          </p:nvPr>
        </p:nvSpPr>
        <p:spPr/>
        <p:txBody>
          <a:bodyPr/>
          <a:lstStyle/>
          <a:p>
            <a:fld id="{DBF814DF-E690-4DE7-BD1B-DBC8C335E1A1}" type="datetime1">
              <a:rPr lang="en-GB" smtClean="0"/>
              <a:t>15/12/2016</a:t>
            </a:fld>
            <a:endParaRPr lang="en-GB" dirty="0"/>
          </a:p>
        </p:txBody>
      </p:sp>
    </p:spTree>
    <p:extLst>
      <p:ext uri="{BB962C8B-B14F-4D97-AF65-F5344CB8AC3E}">
        <p14:creationId xmlns:p14="http://schemas.microsoft.com/office/powerpoint/2010/main" val="8051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err="1"/>
              <a:t>RASDS</a:t>
            </a:r>
            <a:r>
              <a:rPr lang="en-GB" dirty="0"/>
              <a:t> Graphical Conventions</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15/12/2016</a:t>
            </a:fld>
            <a:endParaRPr lang="en-GB" dirty="0"/>
          </a:p>
        </p:txBody>
      </p:sp>
      <p:grpSp>
        <p:nvGrpSpPr>
          <p:cNvPr id="73" name="Group 72"/>
          <p:cNvGrpSpPr/>
          <p:nvPr/>
        </p:nvGrpSpPr>
        <p:grpSpPr>
          <a:xfrm>
            <a:off x="4290152" y="1124744"/>
            <a:ext cx="2133662" cy="1414487"/>
            <a:chOff x="4290152" y="1492250"/>
            <a:chExt cx="2133662" cy="1414487"/>
          </a:xfrm>
        </p:grpSpPr>
        <p:sp>
          <p:nvSpPr>
            <p:cNvPr id="74" name="Content Placeholder 2"/>
            <p:cNvSpPr txBox="1">
              <a:spLocks/>
            </p:cNvSpPr>
            <p:nvPr/>
          </p:nvSpPr>
          <p:spPr bwMode="auto">
            <a:xfrm>
              <a:off x="4290152"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Element</a:t>
              </a:r>
            </a:p>
          </p:txBody>
        </p:sp>
        <p:sp>
          <p:nvSpPr>
            <p:cNvPr id="75" name="Cube 74"/>
            <p:cNvSpPr>
              <a:spLocks noChangeArrowheads="1"/>
            </p:cNvSpPr>
            <p:nvPr/>
          </p:nvSpPr>
          <p:spPr bwMode="auto">
            <a:xfrm>
              <a:off x="4790054" y="1492250"/>
              <a:ext cx="1133475" cy="715963"/>
            </a:xfrm>
            <a:prstGeom prst="cube">
              <a:avLst>
                <a:gd name="adj" fmla="val 25000"/>
              </a:avLst>
            </a:prstGeom>
            <a:noFill/>
            <a:ln w="28575">
              <a:solidFill>
                <a:srgbClr val="3366FF"/>
              </a:solidFill>
              <a:prstDash val="dash"/>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sp>
        <p:nvSpPr>
          <p:cNvPr id="76" name="Oval 8"/>
          <p:cNvSpPr>
            <a:spLocks noChangeArrowheads="1"/>
          </p:cNvSpPr>
          <p:nvPr/>
        </p:nvSpPr>
        <p:spPr bwMode="auto">
          <a:xfrm>
            <a:off x="987439" y="3644090"/>
            <a:ext cx="1484354" cy="452454"/>
          </a:xfrm>
          <a:prstGeom prst="ellipse">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77" name="Content Placeholder 2"/>
          <p:cNvSpPr txBox="1">
            <a:spLocks/>
          </p:cNvSpPr>
          <p:nvPr/>
        </p:nvSpPr>
        <p:spPr bwMode="auto">
          <a:xfrm>
            <a:off x="5105400" y="4074458"/>
            <a:ext cx="2286066" cy="696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Communications Protocol</a:t>
            </a:r>
          </a:p>
        </p:txBody>
      </p:sp>
      <p:sp>
        <p:nvSpPr>
          <p:cNvPr id="78" name="Rectangle 77"/>
          <p:cNvSpPr>
            <a:spLocks noChangeArrowheads="1"/>
          </p:cNvSpPr>
          <p:nvPr/>
        </p:nvSpPr>
        <p:spPr bwMode="auto">
          <a:xfrm>
            <a:off x="5514817" y="3703630"/>
            <a:ext cx="1466850" cy="333375"/>
          </a:xfrm>
          <a:prstGeom prst="rect">
            <a:avLst/>
          </a:prstGeom>
          <a:noFill/>
          <a:ln w="19050">
            <a:solidFill>
              <a:schemeClr val="tx1"/>
            </a:solidFill>
            <a:miter lim="800000"/>
            <a:headEnd/>
            <a:tailEnd/>
          </a:ln>
          <a:effectLst>
            <a:outerShdw blurRad="40000" dist="23000" dir="5400000" rotWithShape="0">
              <a:srgbClr val="808080">
                <a:alpha val="34999"/>
              </a:srgbClr>
            </a:outerShdw>
          </a:effectLst>
          <a:ex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grpSp>
        <p:nvGrpSpPr>
          <p:cNvPr id="79" name="Group 4"/>
          <p:cNvGrpSpPr>
            <a:grpSpLocks/>
          </p:cNvGrpSpPr>
          <p:nvPr/>
        </p:nvGrpSpPr>
        <p:grpSpPr bwMode="auto">
          <a:xfrm>
            <a:off x="2682142" y="1124745"/>
            <a:ext cx="1608185" cy="1020329"/>
            <a:chOff x="3651250" y="1492250"/>
            <a:chExt cx="1608138" cy="1020289"/>
          </a:xfrm>
        </p:grpSpPr>
        <p:sp>
          <p:nvSpPr>
            <p:cNvPr id="80" name="Can 79"/>
            <p:cNvSpPr/>
            <p:nvPr/>
          </p:nvSpPr>
          <p:spPr bwMode="auto">
            <a:xfrm>
              <a:off x="4152795" y="1492250"/>
              <a:ext cx="612757" cy="571478"/>
            </a:xfrm>
            <a:prstGeom prst="can">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tIns="0" bIns="0"/>
            <a:lstStyle/>
            <a:p>
              <a:pPr algn="ctr" fontAlgn="base">
                <a:spcBef>
                  <a:spcPct val="0"/>
                </a:spcBef>
                <a:spcAft>
                  <a:spcPct val="0"/>
                </a:spcAft>
                <a:defRPr/>
              </a:pPr>
              <a:r>
                <a:rPr kumimoji="1" lang="en-US" sz="1200" dirty="0">
                  <a:solidFill>
                    <a:srgbClr val="000000"/>
                  </a:solidFill>
                  <a:ea typeface="ＭＳ Ｐゴシック" charset="-128"/>
                  <a:cs typeface="Arial" pitchFamily="34" charset="0"/>
                </a:rPr>
                <a:t>Data</a:t>
              </a:r>
            </a:p>
            <a:p>
              <a:pPr algn="ctr" fontAlgn="base">
                <a:spcBef>
                  <a:spcPct val="0"/>
                </a:spcBef>
                <a:spcAft>
                  <a:spcPct val="0"/>
                </a:spcAft>
                <a:defRPr/>
              </a:pPr>
              <a:r>
                <a:rPr kumimoji="1" lang="en-US" sz="1200" dirty="0">
                  <a:solidFill>
                    <a:srgbClr val="000000"/>
                  </a:solidFill>
                  <a:ea typeface="ＭＳ Ｐゴシック" charset="-128"/>
                  <a:cs typeface="Arial" pitchFamily="34" charset="0"/>
                </a:rPr>
                <a:t>Store</a:t>
              </a:r>
            </a:p>
          </p:txBody>
        </p:sp>
        <p:sp>
          <p:nvSpPr>
            <p:cNvPr id="81" name="Content Placeholder 2"/>
            <p:cNvSpPr txBox="1">
              <a:spLocks/>
            </p:cNvSpPr>
            <p:nvPr/>
          </p:nvSpPr>
          <p:spPr bwMode="auto">
            <a:xfrm>
              <a:off x="3651250" y="2119317"/>
              <a:ext cx="1608138" cy="39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defRPr/>
              </a:pPr>
              <a:r>
                <a:rPr lang="en-US" sz="2000" dirty="0">
                  <a:solidFill>
                    <a:srgbClr val="000000"/>
                  </a:solidFill>
                  <a:ea typeface="Osaka"/>
                  <a:cs typeface="Arial" pitchFamily="34" charset="0"/>
                </a:rPr>
                <a:t>Data Store</a:t>
              </a:r>
            </a:p>
          </p:txBody>
        </p:sp>
      </p:grpSp>
      <p:grpSp>
        <p:nvGrpSpPr>
          <p:cNvPr id="82" name="Group 3"/>
          <p:cNvGrpSpPr>
            <a:grpSpLocks/>
          </p:cNvGrpSpPr>
          <p:nvPr/>
        </p:nvGrpSpPr>
        <p:grpSpPr bwMode="auto">
          <a:xfrm>
            <a:off x="795345" y="4871382"/>
            <a:ext cx="2393634" cy="1541325"/>
            <a:chOff x="795338" y="5041900"/>
            <a:chExt cx="2393564" cy="1541265"/>
          </a:xfrm>
        </p:grpSpPr>
        <p:sp>
          <p:nvSpPr>
            <p:cNvPr id="83" name="Rectangle 12"/>
            <p:cNvSpPr>
              <a:spLocks noChangeArrowheads="1"/>
            </p:cNvSpPr>
            <p:nvPr/>
          </p:nvSpPr>
          <p:spPr bwMode="auto">
            <a:xfrm>
              <a:off x="795338" y="5041900"/>
              <a:ext cx="11897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Color Keys:</a:t>
              </a:r>
            </a:p>
          </p:txBody>
        </p:sp>
        <p:grpSp>
          <p:nvGrpSpPr>
            <p:cNvPr id="84" name="Group 1"/>
            <p:cNvGrpSpPr>
              <a:grpSpLocks/>
            </p:cNvGrpSpPr>
            <p:nvPr/>
          </p:nvGrpSpPr>
          <p:grpSpPr bwMode="auto">
            <a:xfrm>
              <a:off x="909638" y="5362574"/>
              <a:ext cx="2279264" cy="1220591"/>
              <a:chOff x="1417726" y="5343525"/>
              <a:chExt cx="2281016" cy="1220590"/>
            </a:xfrm>
          </p:grpSpPr>
          <p:sp>
            <p:nvSpPr>
              <p:cNvPr id="85" name="Rectangle 84"/>
              <p:cNvSpPr>
                <a:spLocks noChangeArrowheads="1"/>
              </p:cNvSpPr>
              <p:nvPr/>
            </p:nvSpPr>
            <p:spPr bwMode="auto">
              <a:xfrm>
                <a:off x="1417716" y="5375125"/>
                <a:ext cx="222414" cy="222241"/>
              </a:xfrm>
              <a:prstGeom prst="rect">
                <a:avLst/>
              </a:prstGeom>
              <a:solidFill>
                <a:srgbClr val="CCFF66"/>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6" name="Rectangle 85"/>
              <p:cNvSpPr>
                <a:spLocks noChangeArrowheads="1"/>
              </p:cNvSpPr>
              <p:nvPr/>
            </p:nvSpPr>
            <p:spPr bwMode="auto">
              <a:xfrm>
                <a:off x="1417716" y="5678326"/>
                <a:ext cx="222414" cy="222241"/>
              </a:xfrm>
              <a:prstGeom prst="rect">
                <a:avLst/>
              </a:prstGeom>
              <a:solidFill>
                <a:srgbClr val="E0C62C"/>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7" name="Rectangle 86"/>
              <p:cNvSpPr>
                <a:spLocks noChangeArrowheads="1"/>
              </p:cNvSpPr>
              <p:nvPr/>
            </p:nvSpPr>
            <p:spPr bwMode="auto">
              <a:xfrm>
                <a:off x="1417716" y="5975176"/>
                <a:ext cx="222414" cy="222241"/>
              </a:xfrm>
              <a:prstGeom prst="rect">
                <a:avLst/>
              </a:prstGeom>
              <a:solidFill>
                <a:srgbClr val="4597A0"/>
              </a:solidFill>
              <a:ln w="9525">
                <a:solidFill>
                  <a:schemeClr val="tx1"/>
                </a:solidFill>
                <a:miter lim="800000"/>
                <a:headEnd/>
                <a:tailEnd/>
              </a:ln>
              <a:effectLst>
                <a:outerShdw blurRad="40000" dist="23000" dir="5400000" rotWithShape="0">
                  <a:srgbClr val="808080">
                    <a:alpha val="34999"/>
                  </a:srgbClr>
                </a:outerShdw>
              </a:effectLst>
            </p:spPr>
            <p:txBody>
              <a:bodyPr anchor="ctr"/>
              <a:lstStyle/>
              <a:p>
                <a:pPr algn="ctr" defTabSz="457200" fontAlgn="base">
                  <a:spcBef>
                    <a:spcPct val="0"/>
                  </a:spcBef>
                  <a:spcAft>
                    <a:spcPct val="0"/>
                  </a:spcAft>
                  <a:defRPr/>
                </a:pPr>
                <a:endParaRPr kumimoji="1" lang="en-US" dirty="0">
                  <a:solidFill>
                    <a:srgbClr val="FFFFFF"/>
                  </a:solidFill>
                  <a:cs typeface="Arial" pitchFamily="34" charset="0"/>
                </a:endParaRPr>
              </a:p>
            </p:txBody>
          </p:sp>
          <p:sp>
            <p:nvSpPr>
              <p:cNvPr id="88" name="Rectangle 16"/>
              <p:cNvSpPr>
                <a:spLocks noChangeArrowheads="1"/>
              </p:cNvSpPr>
              <p:nvPr/>
            </p:nvSpPr>
            <p:spPr bwMode="auto">
              <a:xfrm>
                <a:off x="1417726" y="6270625"/>
                <a:ext cx="222421" cy="222250"/>
              </a:xfrm>
              <a:prstGeom prst="rect">
                <a:avLst/>
              </a:prstGeom>
              <a:solidFill>
                <a:srgbClr val="D6ECEE"/>
              </a:solidFill>
              <a:ln w="9525">
                <a:solidFill>
                  <a:schemeClr val="tx1"/>
                </a:solidFill>
                <a:round/>
                <a:headEnd/>
                <a:tailEnd/>
              </a:ln>
            </p:spPr>
            <p:txBody>
              <a:bodyPr wrap="none" anchor="ctr"/>
              <a:lstStyle/>
              <a:p>
                <a:pPr defTabSz="457200" fontAlgn="base">
                  <a:spcBef>
                    <a:spcPct val="0"/>
                  </a:spcBef>
                  <a:spcAft>
                    <a:spcPct val="0"/>
                  </a:spcAft>
                </a:pPr>
                <a:endParaRPr kumimoji="1" lang="en-US" sz="1400" b="1" dirty="0">
                  <a:solidFill>
                    <a:srgbClr val="000000"/>
                  </a:solidFill>
                  <a:ea typeface="ＭＳ Ｐゴシック" pitchFamily="34" charset="-128"/>
                  <a:cs typeface="Arial" pitchFamily="34" charset="0"/>
                </a:endParaRPr>
              </a:p>
            </p:txBody>
          </p:sp>
          <p:sp>
            <p:nvSpPr>
              <p:cNvPr id="89" name="Rectangle 22"/>
              <p:cNvSpPr>
                <a:spLocks noChangeArrowheads="1"/>
              </p:cNvSpPr>
              <p:nvPr/>
            </p:nvSpPr>
            <p:spPr bwMode="auto">
              <a:xfrm>
                <a:off x="1763713" y="5343525"/>
                <a:ext cx="10815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User Node</a:t>
                </a:r>
              </a:p>
            </p:txBody>
          </p:sp>
          <p:sp>
            <p:nvSpPr>
              <p:cNvPr id="90" name="Rectangle 23"/>
              <p:cNvSpPr>
                <a:spLocks noChangeArrowheads="1"/>
              </p:cNvSpPr>
              <p:nvPr/>
            </p:nvSpPr>
            <p:spPr bwMode="auto">
              <a:xfrm>
                <a:off x="1763713" y="5643563"/>
                <a:ext cx="18660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Earth Routing Node</a:t>
                </a:r>
              </a:p>
            </p:txBody>
          </p:sp>
          <p:sp>
            <p:nvSpPr>
              <p:cNvPr id="91" name="Rectangle 24"/>
              <p:cNvSpPr>
                <a:spLocks noChangeArrowheads="1"/>
              </p:cNvSpPr>
              <p:nvPr/>
            </p:nvSpPr>
            <p:spPr bwMode="auto">
              <a:xfrm>
                <a:off x="1763713" y="5943600"/>
                <a:ext cx="19350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Space Routing Node</a:t>
                </a:r>
              </a:p>
            </p:txBody>
          </p:sp>
          <p:sp>
            <p:nvSpPr>
              <p:cNvPr id="92" name="Rectangle 25"/>
              <p:cNvSpPr>
                <a:spLocks noChangeArrowheads="1"/>
              </p:cNvSpPr>
              <p:nvPr/>
            </p:nvSpPr>
            <p:spPr bwMode="auto">
              <a:xfrm>
                <a:off x="1763713" y="6256338"/>
                <a:ext cx="110217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WAN Node</a:t>
                </a:r>
              </a:p>
            </p:txBody>
          </p:sp>
        </p:grpSp>
      </p:grpSp>
      <p:grpSp>
        <p:nvGrpSpPr>
          <p:cNvPr id="93" name="Group 2"/>
          <p:cNvGrpSpPr>
            <a:grpSpLocks/>
          </p:cNvGrpSpPr>
          <p:nvPr/>
        </p:nvGrpSpPr>
        <p:grpSpPr bwMode="auto">
          <a:xfrm>
            <a:off x="3375107" y="5174607"/>
            <a:ext cx="2524888" cy="1226987"/>
            <a:chOff x="3375025" y="5345113"/>
            <a:chExt cx="2524815" cy="1226939"/>
          </a:xfrm>
        </p:grpSpPr>
        <p:sp>
          <p:nvSpPr>
            <p:cNvPr id="94" name="Rectangle 17"/>
            <p:cNvSpPr>
              <a:spLocks noChangeArrowheads="1"/>
            </p:cNvSpPr>
            <p:nvPr/>
          </p:nvSpPr>
          <p:spPr bwMode="auto">
            <a:xfrm>
              <a:off x="3375025" y="5357812"/>
              <a:ext cx="223838" cy="222250"/>
            </a:xfrm>
            <a:prstGeom prst="rect">
              <a:avLst/>
            </a:prstGeom>
            <a:solidFill>
              <a:srgbClr val="FF99CC"/>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5" name="Rectangle 18"/>
            <p:cNvSpPr>
              <a:spLocks noChangeArrowheads="1"/>
            </p:cNvSpPr>
            <p:nvPr/>
          </p:nvSpPr>
          <p:spPr bwMode="auto">
            <a:xfrm>
              <a:off x="3375025" y="5657850"/>
              <a:ext cx="223837" cy="222250"/>
            </a:xfrm>
            <a:prstGeom prst="rect">
              <a:avLst/>
            </a:prstGeom>
            <a:solidFill>
              <a:srgbClr val="FBDD30"/>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6" name="Rectangle 26"/>
            <p:cNvSpPr>
              <a:spLocks noChangeArrowheads="1"/>
            </p:cNvSpPr>
            <p:nvPr/>
          </p:nvSpPr>
          <p:spPr bwMode="auto">
            <a:xfrm>
              <a:off x="3727450" y="5345113"/>
              <a:ext cx="115768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Application</a:t>
              </a:r>
            </a:p>
          </p:txBody>
        </p:sp>
        <p:sp>
          <p:nvSpPr>
            <p:cNvPr id="97" name="Rectangle 27"/>
            <p:cNvSpPr>
              <a:spLocks noChangeArrowheads="1"/>
            </p:cNvSpPr>
            <p:nvPr/>
          </p:nvSpPr>
          <p:spPr bwMode="auto">
            <a:xfrm>
              <a:off x="3727450" y="5645150"/>
              <a:ext cx="2031266" cy="307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Element Management</a:t>
              </a:r>
            </a:p>
          </p:txBody>
        </p:sp>
        <p:sp>
          <p:nvSpPr>
            <p:cNvPr id="98" name="Rectangle 31"/>
            <p:cNvSpPr>
              <a:spLocks noChangeArrowheads="1"/>
            </p:cNvSpPr>
            <p:nvPr/>
          </p:nvSpPr>
          <p:spPr bwMode="auto">
            <a:xfrm>
              <a:off x="3375025" y="5967413"/>
              <a:ext cx="223837" cy="222250"/>
            </a:xfrm>
            <a:prstGeom prst="rect">
              <a:avLst/>
            </a:prstGeom>
            <a:solidFill>
              <a:srgbClr val="FB7317"/>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99" name="Rectangle 32"/>
            <p:cNvSpPr>
              <a:spLocks noChangeArrowheads="1"/>
            </p:cNvSpPr>
            <p:nvPr/>
          </p:nvSpPr>
          <p:spPr bwMode="auto">
            <a:xfrm>
              <a:off x="3375025" y="6276975"/>
              <a:ext cx="222250" cy="222250"/>
            </a:xfrm>
            <a:prstGeom prst="rect">
              <a:avLst/>
            </a:prstGeom>
            <a:solidFill>
              <a:srgbClr val="3366FF"/>
            </a:solid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0" name="Rectangle 33"/>
            <p:cNvSpPr>
              <a:spLocks noChangeArrowheads="1"/>
            </p:cNvSpPr>
            <p:nvPr/>
          </p:nvSpPr>
          <p:spPr bwMode="auto">
            <a:xfrm>
              <a:off x="3727450" y="5956300"/>
              <a:ext cx="20345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Management</a:t>
              </a:r>
            </a:p>
          </p:txBody>
        </p:sp>
        <p:sp>
          <p:nvSpPr>
            <p:cNvPr id="101" name="Rectangle 34"/>
            <p:cNvSpPr>
              <a:spLocks noChangeArrowheads="1"/>
            </p:cNvSpPr>
            <p:nvPr/>
          </p:nvSpPr>
          <p:spPr bwMode="auto">
            <a:xfrm>
              <a:off x="3727450" y="6264275"/>
              <a:ext cx="21723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Network Layer function</a:t>
              </a:r>
            </a:p>
          </p:txBody>
        </p:sp>
      </p:grpSp>
      <p:grpSp>
        <p:nvGrpSpPr>
          <p:cNvPr id="102" name="Group 1"/>
          <p:cNvGrpSpPr>
            <a:grpSpLocks/>
          </p:cNvGrpSpPr>
          <p:nvPr/>
        </p:nvGrpSpPr>
        <p:grpSpPr bwMode="auto">
          <a:xfrm>
            <a:off x="6293017" y="5190482"/>
            <a:ext cx="2298533" cy="1217461"/>
            <a:chOff x="6292850" y="5360988"/>
            <a:chExt cx="2298466" cy="1217414"/>
          </a:xfrm>
        </p:grpSpPr>
        <p:sp>
          <p:nvSpPr>
            <p:cNvPr id="103" name="Rectangle 102"/>
            <p:cNvSpPr/>
            <p:nvPr/>
          </p:nvSpPr>
          <p:spPr bwMode="auto">
            <a:xfrm>
              <a:off x="6292683" y="5367188"/>
              <a:ext cx="222244" cy="222241"/>
            </a:xfrm>
            <a:prstGeom prst="rect">
              <a:avLst/>
            </a:prstGeom>
            <a:solidFill>
              <a:schemeClr val="accent1">
                <a:lumMod val="75000"/>
              </a:schemeClr>
            </a:solidFill>
            <a:ln w="9525">
              <a:solidFill>
                <a:schemeClr val="tx1"/>
              </a:solidFill>
              <a:round/>
              <a:headEnd/>
              <a:tailEnd/>
            </a:ln>
          </p:spPr>
          <p:txBody>
            <a:bodyPr lIns="0" rIns="0"/>
            <a:lstStyle/>
            <a:p>
              <a:pPr algn="ctr" fontAlgn="base">
                <a:spcBef>
                  <a:spcPct val="0"/>
                </a:spcBef>
                <a:spcAft>
                  <a:spcPct val="0"/>
                </a:spcAft>
                <a:defRPr/>
              </a:pPr>
              <a:endParaRPr kumimoji="1" lang="en-US" sz="1600" dirty="0">
                <a:solidFill>
                  <a:srgbClr val="000000"/>
                </a:solidFill>
                <a:ea typeface="ＭＳ Ｐゴシック" charset="0"/>
                <a:cs typeface="Arial" pitchFamily="34" charset="0"/>
              </a:endParaRPr>
            </a:p>
          </p:txBody>
        </p:sp>
        <p:sp>
          <p:nvSpPr>
            <p:cNvPr id="104" name="Rectangle 20"/>
            <p:cNvSpPr>
              <a:spLocks noChangeArrowheads="1"/>
            </p:cNvSpPr>
            <p:nvPr/>
          </p:nvSpPr>
          <p:spPr bwMode="auto">
            <a:xfrm>
              <a:off x="6292850" y="5667375"/>
              <a:ext cx="222250" cy="222250"/>
            </a:xfrm>
            <a:prstGeom prst="rect">
              <a:avLst/>
            </a:prstGeom>
            <a:pattFill prst="pct70">
              <a:fgClr>
                <a:srgbClr val="3366FF"/>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5" name="Rectangle 21"/>
            <p:cNvSpPr>
              <a:spLocks noChangeArrowheads="1"/>
            </p:cNvSpPr>
            <p:nvPr/>
          </p:nvSpPr>
          <p:spPr bwMode="auto">
            <a:xfrm>
              <a:off x="6292850" y="5976938"/>
              <a:ext cx="222250" cy="222250"/>
            </a:xfrm>
            <a:prstGeom prst="rect">
              <a:avLst/>
            </a:prstGeom>
            <a:pattFill prst="pct25">
              <a:fgClr>
                <a:srgbClr val="72BFC5"/>
              </a:fgClr>
              <a:bgClr>
                <a:srgbClr val="FFFFFF"/>
              </a:bgClr>
            </a:pattFill>
            <a:ln w="9525">
              <a:solidFill>
                <a:schemeClr val="tx1"/>
              </a:solidFill>
              <a:round/>
              <a:headEnd/>
              <a:tailEnd/>
            </a:ln>
          </p:spPr>
          <p:txBody>
            <a:bodyPr lIns="0" rIns="0"/>
            <a:lstStyle/>
            <a:p>
              <a:pPr algn="ctr" fontAlgn="base">
                <a:spcBef>
                  <a:spcPct val="0"/>
                </a:spcBef>
                <a:spcAft>
                  <a:spcPct val="0"/>
                </a:spcAft>
              </a:pPr>
              <a:endParaRPr kumimoji="1" lang="en-US" sz="1600" dirty="0">
                <a:solidFill>
                  <a:srgbClr val="000000"/>
                </a:solidFill>
                <a:ea typeface="ＭＳ Ｐゴシック" pitchFamily="34" charset="-128"/>
                <a:cs typeface="Arial" pitchFamily="34" charset="0"/>
              </a:endParaRPr>
            </a:p>
          </p:txBody>
        </p:sp>
        <p:sp>
          <p:nvSpPr>
            <p:cNvPr id="106" name="Rectangle 28"/>
            <p:cNvSpPr>
              <a:spLocks noChangeArrowheads="1"/>
            </p:cNvSpPr>
            <p:nvPr/>
          </p:nvSpPr>
          <p:spPr bwMode="auto">
            <a:xfrm>
              <a:off x="6678613" y="5360988"/>
              <a:ext cx="18325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Link Layer function</a:t>
              </a:r>
            </a:p>
          </p:txBody>
        </p:sp>
        <p:sp>
          <p:nvSpPr>
            <p:cNvPr id="107" name="Rectangle 29"/>
            <p:cNvSpPr>
              <a:spLocks noChangeArrowheads="1"/>
            </p:cNvSpPr>
            <p:nvPr/>
          </p:nvSpPr>
          <p:spPr bwMode="auto">
            <a:xfrm>
              <a:off x="6678613" y="5661025"/>
              <a:ext cx="16129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Routing function</a:t>
              </a:r>
            </a:p>
          </p:txBody>
        </p:sp>
        <p:sp>
          <p:nvSpPr>
            <p:cNvPr id="108" name="Rectangle 30"/>
            <p:cNvSpPr>
              <a:spLocks noChangeArrowheads="1"/>
            </p:cNvSpPr>
            <p:nvPr/>
          </p:nvSpPr>
          <p:spPr bwMode="auto">
            <a:xfrm>
              <a:off x="6678613" y="5969000"/>
              <a:ext cx="191270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Forwarding function</a:t>
              </a:r>
            </a:p>
          </p:txBody>
        </p:sp>
        <p:sp>
          <p:nvSpPr>
            <p:cNvPr id="109" name="Rectangle 108"/>
            <p:cNvSpPr/>
            <p:nvPr/>
          </p:nvSpPr>
          <p:spPr bwMode="auto">
            <a:xfrm>
              <a:off x="6292683" y="6286314"/>
              <a:ext cx="222244" cy="222241"/>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endParaRPr kumimoji="1" lang="en-US" sz="1200" dirty="0">
                <a:solidFill>
                  <a:srgbClr val="000000"/>
                </a:solidFill>
                <a:ea typeface="ＭＳ Ｐゴシック" charset="-128"/>
                <a:cs typeface="Arial" pitchFamily="34" charset="0"/>
              </a:endParaRPr>
            </a:p>
          </p:txBody>
        </p:sp>
        <p:sp>
          <p:nvSpPr>
            <p:cNvPr id="110" name="Rectangle 36"/>
            <p:cNvSpPr>
              <a:spLocks noChangeArrowheads="1"/>
            </p:cNvSpPr>
            <p:nvPr/>
          </p:nvSpPr>
          <p:spPr bwMode="auto">
            <a:xfrm>
              <a:off x="6678613" y="6270625"/>
              <a:ext cx="10807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57200" fontAlgn="base">
                <a:spcBef>
                  <a:spcPct val="0"/>
                </a:spcBef>
                <a:spcAft>
                  <a:spcPct val="0"/>
                </a:spcAft>
              </a:pPr>
              <a:r>
                <a:rPr kumimoji="1" lang="en-US" sz="1400" b="1" dirty="0">
                  <a:solidFill>
                    <a:srgbClr val="000000"/>
                  </a:solidFill>
                  <a:ea typeface="ＭＳ Ｐゴシック" pitchFamily="34" charset="-128"/>
                  <a:cs typeface="Arial" pitchFamily="34" charset="0"/>
                </a:rPr>
                <a:t>Data Store</a:t>
              </a:r>
            </a:p>
          </p:txBody>
        </p:sp>
      </p:grpSp>
      <p:grpSp>
        <p:nvGrpSpPr>
          <p:cNvPr id="111" name="Group 110"/>
          <p:cNvGrpSpPr/>
          <p:nvPr/>
        </p:nvGrpSpPr>
        <p:grpSpPr>
          <a:xfrm>
            <a:off x="714375" y="1124744"/>
            <a:ext cx="2030413" cy="1317589"/>
            <a:chOff x="714375" y="1492250"/>
            <a:chExt cx="2030413" cy="1317589"/>
          </a:xfrm>
        </p:grpSpPr>
        <p:sp>
          <p:nvSpPr>
            <p:cNvPr id="112" name="Content Placeholder 2"/>
            <p:cNvSpPr txBox="1">
              <a:spLocks/>
            </p:cNvSpPr>
            <p:nvPr/>
          </p:nvSpPr>
          <p:spPr bwMode="auto">
            <a:xfrm>
              <a:off x="714375" y="2306602"/>
              <a:ext cx="2030413" cy="50323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Aft>
                  <a:spcPct val="0"/>
                </a:spcAft>
                <a:buFont typeface="Wingdings" pitchFamily="2" charset="2"/>
                <a:buNone/>
                <a:defRPr/>
              </a:pPr>
              <a:r>
                <a:rPr kumimoji="1" lang="en-US" sz="2000" dirty="0">
                  <a:solidFill>
                    <a:srgbClr val="000000"/>
                  </a:solidFill>
                  <a:latin typeface="Arial" pitchFamily="34" charset="0"/>
                  <a:ea typeface="Osaka"/>
                  <a:cs typeface="Arial" pitchFamily="34" charset="0"/>
                </a:rPr>
                <a:t>Physical Node</a:t>
              </a:r>
            </a:p>
          </p:txBody>
        </p:sp>
        <p:sp>
          <p:nvSpPr>
            <p:cNvPr id="113" name="Cube 6"/>
            <p:cNvSpPr>
              <a:spLocks noChangeArrowheads="1"/>
            </p:cNvSpPr>
            <p:nvPr/>
          </p:nvSpPr>
          <p:spPr bwMode="auto">
            <a:xfrm>
              <a:off x="1163655" y="1492250"/>
              <a:ext cx="1133508" cy="715991"/>
            </a:xfrm>
            <a:prstGeom prst="cube">
              <a:avLst>
                <a:gd name="adj" fmla="val 25000"/>
              </a:avLst>
            </a:prstGeom>
            <a:solidFill>
              <a:srgbClr val="CCFF66"/>
            </a:solidFill>
            <a:ln w="9525">
              <a:solidFill>
                <a:schemeClr val="tx1"/>
              </a:solidFill>
              <a:round/>
              <a:headEnd/>
              <a:tailEnd/>
            </a:ln>
          </p:spPr>
          <p:txBody>
            <a:bodyPr/>
            <a:lstStyle/>
            <a:p>
              <a:pPr fontAlgn="base">
                <a:spcBef>
                  <a:spcPct val="0"/>
                </a:spcBef>
                <a:spcAft>
                  <a:spcPct val="0"/>
                </a:spcAft>
              </a:pPr>
              <a:endParaRPr kumimoji="1" lang="en-US" sz="2400" dirty="0">
                <a:solidFill>
                  <a:srgbClr val="000000"/>
                </a:solidFill>
                <a:ea typeface="ＭＳ Ｐゴシック" pitchFamily="34" charset="-128"/>
                <a:cs typeface="Arial" pitchFamily="34" charset="0"/>
              </a:endParaRPr>
            </a:p>
          </p:txBody>
        </p:sp>
      </p:grpSp>
      <p:sp>
        <p:nvSpPr>
          <p:cNvPr id="114" name="AutoShape 10"/>
          <p:cNvSpPr>
            <a:spLocks noChangeArrowheads="1"/>
          </p:cNvSpPr>
          <p:nvPr/>
        </p:nvSpPr>
        <p:spPr bwMode="auto">
          <a:xfrm rot="5400000" flipH="1">
            <a:off x="3679852" y="3110776"/>
            <a:ext cx="244355" cy="1519083"/>
          </a:xfrm>
          <a:prstGeom prst="can">
            <a:avLst>
              <a:gd name="adj" fmla="val 45228"/>
            </a:avLst>
          </a:prstGeom>
          <a:solidFill>
            <a:srgbClr val="FF99CC"/>
          </a:solidFill>
          <a:ln w="9525">
            <a:solidFill>
              <a:srgbClr val="000000"/>
            </a:solidFill>
            <a:round/>
            <a:headEnd/>
            <a:tailEnd/>
          </a:ln>
        </p:spPr>
        <p:txBody>
          <a:bodyPr/>
          <a:lstStyle/>
          <a:p>
            <a:pPr defTabSz="457200" fontAlgn="base">
              <a:spcBef>
                <a:spcPct val="0"/>
              </a:spcBef>
              <a:spcAft>
                <a:spcPct val="0"/>
              </a:spcAft>
            </a:pPr>
            <a:endParaRPr kumimoji="1" lang="en-US" dirty="0">
              <a:solidFill>
                <a:srgbClr val="000000"/>
              </a:solidFill>
              <a:ea typeface="ＭＳ Ｐゴシック" pitchFamily="34" charset="-128"/>
              <a:cs typeface="Arial" pitchFamily="34" charset="0"/>
            </a:endParaRPr>
          </a:p>
        </p:txBody>
      </p:sp>
      <p:sp>
        <p:nvSpPr>
          <p:cNvPr id="115" name="Rectangle 114"/>
          <p:cNvSpPr/>
          <p:nvPr/>
        </p:nvSpPr>
        <p:spPr>
          <a:xfrm>
            <a:off x="2590800" y="4074458"/>
            <a:ext cx="2422458" cy="707886"/>
          </a:xfrm>
          <a:prstGeom prst="rect">
            <a:avLst/>
          </a:prstGeom>
        </p:spPr>
        <p:txBody>
          <a:bodyPr wrap="none">
            <a:spAutoFit/>
          </a:bodyPr>
          <a:lstStyle/>
          <a:p>
            <a:pPr algn="ctr" defTabSz="457200" fontAlgn="base">
              <a:spcBef>
                <a:spcPct val="20000"/>
              </a:spcBef>
              <a:spcAft>
                <a:spcPct val="0"/>
              </a:spcAft>
              <a:buFont typeface="Arial" pitchFamily="34" charset="0"/>
              <a:buNone/>
            </a:pPr>
            <a:r>
              <a:rPr kumimoji="1" lang="en-US" sz="2000" dirty="0">
                <a:solidFill>
                  <a:srgbClr val="000000"/>
                </a:solidFill>
                <a:latin typeface="Arial" pitchFamily="34" charset="0"/>
                <a:cs typeface="Arial" pitchFamily="34" charset="0"/>
              </a:rPr>
              <a:t>Physical, Logical, &amp;</a:t>
            </a:r>
            <a:br>
              <a:rPr kumimoji="1" lang="en-US" sz="2000" dirty="0">
                <a:solidFill>
                  <a:srgbClr val="000000"/>
                </a:solidFill>
                <a:latin typeface="Arial" pitchFamily="34" charset="0"/>
                <a:cs typeface="Arial" pitchFamily="34" charset="0"/>
              </a:rPr>
            </a:br>
            <a:r>
              <a:rPr kumimoji="1" lang="en-US" sz="2000" dirty="0">
                <a:solidFill>
                  <a:srgbClr val="000000"/>
                </a:solidFill>
                <a:latin typeface="Arial" pitchFamily="34" charset="0"/>
                <a:cs typeface="Arial" pitchFamily="34" charset="0"/>
              </a:rPr>
              <a:t>Service Connectors</a:t>
            </a:r>
          </a:p>
        </p:txBody>
      </p:sp>
      <p:grpSp>
        <p:nvGrpSpPr>
          <p:cNvPr id="116" name="Group 115"/>
          <p:cNvGrpSpPr/>
          <p:nvPr/>
        </p:nvGrpSpPr>
        <p:grpSpPr>
          <a:xfrm>
            <a:off x="863645" y="2891244"/>
            <a:ext cx="1856597" cy="519500"/>
            <a:chOff x="863645" y="3214300"/>
            <a:chExt cx="1856597" cy="519500"/>
          </a:xfrm>
        </p:grpSpPr>
        <p:cxnSp>
          <p:nvCxnSpPr>
            <p:cNvPr id="117" name="Straight Connector 116"/>
            <p:cNvCxnSpPr/>
            <p:nvPr/>
          </p:nvCxnSpPr>
          <p:spPr bwMode="auto">
            <a:xfrm>
              <a:off x="1032369" y="3214300"/>
              <a:ext cx="1519149" cy="0"/>
            </a:xfrm>
            <a:prstGeom prst="line">
              <a:avLst/>
            </a:prstGeom>
            <a:solidFill>
              <a:schemeClr val="accent1"/>
            </a:solidFill>
            <a:ln w="38100" cap="flat" cmpd="sng" algn="ctr">
              <a:solidFill>
                <a:srgbClr val="4F81BD"/>
              </a:solidFill>
              <a:prstDash val="solid"/>
              <a:round/>
              <a:headEnd type="none" w="med" len="med"/>
              <a:tailEnd type="none" w="med" len="med"/>
            </a:ln>
            <a:effectLst/>
          </p:spPr>
        </p:cxnSp>
        <p:sp>
          <p:nvSpPr>
            <p:cNvPr id="118" name="TextBox 117"/>
            <p:cNvSpPr txBox="1"/>
            <p:nvPr/>
          </p:nvSpPr>
          <p:spPr>
            <a:xfrm>
              <a:off x="863645" y="3272135"/>
              <a:ext cx="1856597" cy="461665"/>
            </a:xfrm>
            <a:prstGeom prst="rect">
              <a:avLst/>
            </a:prstGeom>
            <a:noFill/>
          </p:spPr>
          <p:txBody>
            <a:bodyPr wrap="none" rtlCol="0">
              <a:spAutoFit/>
            </a:bodyPr>
            <a:lstStyle/>
            <a:p>
              <a:pPr algn="ctr"/>
              <a:r>
                <a:rPr lang="en-US" sz="1200" b="1" dirty="0"/>
                <a:t>Physical or </a:t>
              </a:r>
            </a:p>
            <a:p>
              <a:pPr algn="ctr"/>
              <a:r>
                <a:rPr lang="en-US" sz="1200" b="1" dirty="0"/>
                <a:t>Functional Connection</a:t>
              </a:r>
            </a:p>
          </p:txBody>
        </p:sp>
      </p:grpSp>
      <p:grpSp>
        <p:nvGrpSpPr>
          <p:cNvPr id="119" name="Group 118"/>
          <p:cNvGrpSpPr/>
          <p:nvPr/>
        </p:nvGrpSpPr>
        <p:grpSpPr>
          <a:xfrm>
            <a:off x="3152233" y="2891244"/>
            <a:ext cx="1569660" cy="519500"/>
            <a:chOff x="3042488" y="3214300"/>
            <a:chExt cx="1569660" cy="519500"/>
          </a:xfrm>
        </p:grpSpPr>
        <p:cxnSp>
          <p:nvCxnSpPr>
            <p:cNvPr id="120" name="Straight Connector 119"/>
            <p:cNvCxnSpPr/>
            <p:nvPr/>
          </p:nvCxnSpPr>
          <p:spPr bwMode="auto">
            <a:xfrm>
              <a:off x="3067744" y="3214300"/>
              <a:ext cx="1519149" cy="0"/>
            </a:xfrm>
            <a:prstGeom prst="line">
              <a:avLst/>
            </a:prstGeom>
            <a:solidFill>
              <a:schemeClr val="accent1"/>
            </a:solidFill>
            <a:ln w="38100" cap="flat" cmpd="sng" algn="ctr">
              <a:solidFill>
                <a:srgbClr val="4F81BD"/>
              </a:solidFill>
              <a:prstDash val="dash"/>
              <a:round/>
              <a:headEnd type="none" w="med" len="med"/>
              <a:tailEnd type="none" w="med" len="med"/>
            </a:ln>
            <a:effectLst/>
          </p:spPr>
        </p:cxnSp>
        <p:sp>
          <p:nvSpPr>
            <p:cNvPr id="121" name="TextBox 120"/>
            <p:cNvSpPr txBox="1"/>
            <p:nvPr/>
          </p:nvSpPr>
          <p:spPr>
            <a:xfrm>
              <a:off x="3042488" y="3272135"/>
              <a:ext cx="1569660" cy="461665"/>
            </a:xfrm>
            <a:prstGeom prst="rect">
              <a:avLst/>
            </a:prstGeom>
            <a:noFill/>
          </p:spPr>
          <p:txBody>
            <a:bodyPr wrap="none" rtlCol="0">
              <a:spAutoFit/>
            </a:bodyPr>
            <a:lstStyle/>
            <a:p>
              <a:pPr algn="ctr"/>
              <a:r>
                <a:rPr lang="en-US" sz="1200" b="1" dirty="0"/>
                <a:t>Logical Link </a:t>
              </a:r>
            </a:p>
            <a:p>
              <a:pPr algn="ctr"/>
              <a:r>
                <a:rPr lang="en-US" sz="1200" b="1" dirty="0"/>
                <a:t>between Elements </a:t>
              </a:r>
            </a:p>
          </p:txBody>
        </p:sp>
      </p:grpSp>
      <p:grpSp>
        <p:nvGrpSpPr>
          <p:cNvPr id="122" name="Group 121"/>
          <p:cNvGrpSpPr/>
          <p:nvPr/>
        </p:nvGrpSpPr>
        <p:grpSpPr>
          <a:xfrm>
            <a:off x="6514606" y="1156494"/>
            <a:ext cx="2133662" cy="1382737"/>
            <a:chOff x="6514606" y="1524000"/>
            <a:chExt cx="2133662" cy="1382737"/>
          </a:xfrm>
        </p:grpSpPr>
        <p:sp>
          <p:nvSpPr>
            <p:cNvPr id="123" name="Content Placeholder 2"/>
            <p:cNvSpPr txBox="1">
              <a:spLocks/>
            </p:cNvSpPr>
            <p:nvPr/>
          </p:nvSpPr>
          <p:spPr bwMode="auto">
            <a:xfrm>
              <a:off x="6514606" y="2286000"/>
              <a:ext cx="2133662" cy="6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pPr>
              <a:r>
                <a:rPr lang="en-US" sz="2000" dirty="0">
                  <a:solidFill>
                    <a:srgbClr val="000000"/>
                  </a:solidFill>
                  <a:ea typeface="Osaka"/>
                  <a:cs typeface="Arial" pitchFamily="34" charset="0"/>
                </a:rPr>
                <a:t>Organizational Domain</a:t>
              </a:r>
            </a:p>
          </p:txBody>
        </p:sp>
        <p:sp>
          <p:nvSpPr>
            <p:cNvPr id="124" name="Rounded Rectangle 123"/>
            <p:cNvSpPr/>
            <p:nvPr/>
          </p:nvSpPr>
          <p:spPr bwMode="auto">
            <a:xfrm>
              <a:off x="7014134" y="1524000"/>
              <a:ext cx="1134606" cy="627093"/>
            </a:xfrm>
            <a:prstGeom prst="roundRect">
              <a:avLst/>
            </a:prstGeom>
            <a:noFill/>
            <a:ln w="28575" cap="flat" cmpd="sng" algn="ctr">
              <a:solidFill>
                <a:srgbClr val="3366FF"/>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grpSp>
      <p:pic>
        <p:nvPicPr>
          <p:cNvPr id="125" name="Picture 1" descr="router_joeseph_teed_01.jpg"/>
          <p:cNvPicPr>
            <a:picLocks noChangeAspect="1"/>
          </p:cNvPicPr>
          <p:nvPr/>
        </p:nvPicPr>
        <p:blipFill>
          <a:blip r:embed="rId2" cstate="print">
            <a:clrChange>
              <a:clrFrom>
                <a:srgbClr val="FCFFFF"/>
              </a:clrFrom>
              <a:clrTo>
                <a:srgbClr val="FCFFFF">
                  <a:alpha val="0"/>
                </a:srgbClr>
              </a:clrTo>
            </a:clrChange>
            <a:extLst>
              <a:ext uri="{28A0092B-C50C-407E-A947-70E740481C1C}">
                <a14:useLocalDpi xmlns:a14="http://schemas.microsoft.com/office/drawing/2010/main" val="0"/>
              </a:ext>
            </a:extLst>
          </a:blip>
          <a:srcRect/>
          <a:stretch>
            <a:fillRect/>
          </a:stretch>
        </p:blipFill>
        <p:spPr bwMode="auto">
          <a:xfrm>
            <a:off x="7633360" y="3654428"/>
            <a:ext cx="520700" cy="38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 name="Content Placeholder 2"/>
          <p:cNvSpPr txBox="1">
            <a:spLocks/>
          </p:cNvSpPr>
          <p:nvPr/>
        </p:nvSpPr>
        <p:spPr bwMode="auto">
          <a:xfrm>
            <a:off x="7329220" y="4074458"/>
            <a:ext cx="1128980" cy="415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34" charset="-128"/>
              </a:defRPr>
            </a:lvl1pPr>
            <a:lvl2pPr marL="742950" indent="-285750" eaLnBrk="0" hangingPunct="0">
              <a:defRPr kumimoji="1">
                <a:solidFill>
                  <a:schemeClr val="tx1"/>
                </a:solidFill>
                <a:latin typeface="Arial" pitchFamily="34" charset="0"/>
                <a:ea typeface="ＭＳ Ｐゴシック" pitchFamily="34" charset="-128"/>
              </a:defRPr>
            </a:lvl2pPr>
            <a:lvl3pPr marL="1143000" indent="-228600" eaLnBrk="0" hangingPunct="0">
              <a:defRPr kumimoji="1">
                <a:solidFill>
                  <a:schemeClr val="tx1"/>
                </a:solidFill>
                <a:latin typeface="Arial" pitchFamily="34" charset="0"/>
                <a:ea typeface="ＭＳ Ｐゴシック" pitchFamily="34" charset="-128"/>
              </a:defRPr>
            </a:lvl3pPr>
            <a:lvl4pPr marL="1600200" indent="-228600" eaLnBrk="0" hangingPunct="0">
              <a:defRPr kumimoji="1">
                <a:solidFill>
                  <a:schemeClr val="tx1"/>
                </a:solidFill>
                <a:latin typeface="Arial" pitchFamily="34" charset="0"/>
                <a:ea typeface="ＭＳ Ｐゴシック" pitchFamily="34" charset="-128"/>
              </a:defRPr>
            </a:lvl4pPr>
            <a:lvl5pPr marL="2057400" indent="-228600" eaLnBrk="0" hangingPunct="0">
              <a:defRPr kumimoji="1">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kumimoji="1">
                <a:solidFill>
                  <a:schemeClr val="tx1"/>
                </a:solidFill>
                <a:latin typeface="Arial" pitchFamily="34" charset="0"/>
                <a:ea typeface="ＭＳ Ｐゴシック" pitchFamily="34" charset="-128"/>
              </a:defRPr>
            </a:lvl9pPr>
          </a:lstStyle>
          <a:p>
            <a:pPr algn="ctr" defTabSz="457200" eaLnBrk="1" fontAlgn="base" hangingPunct="1">
              <a:spcBef>
                <a:spcPct val="20000"/>
              </a:spcBef>
              <a:spcAft>
                <a:spcPct val="0"/>
              </a:spcAft>
              <a:buFont typeface="Arial" pitchFamily="34" charset="0"/>
              <a:buNone/>
            </a:pPr>
            <a:r>
              <a:rPr lang="en-US" sz="2000" dirty="0">
                <a:solidFill>
                  <a:srgbClr val="000000"/>
                </a:solidFill>
                <a:ea typeface="Osaka"/>
                <a:cs typeface="Arial" pitchFamily="34" charset="0"/>
              </a:rPr>
              <a:t>Router</a:t>
            </a:r>
          </a:p>
        </p:txBody>
      </p:sp>
      <p:sp>
        <p:nvSpPr>
          <p:cNvPr id="127" name="Rectangle 126"/>
          <p:cNvSpPr/>
          <p:nvPr/>
        </p:nvSpPr>
        <p:spPr>
          <a:xfrm>
            <a:off x="1044938" y="4074458"/>
            <a:ext cx="1369286" cy="707886"/>
          </a:xfrm>
          <a:prstGeom prst="rect">
            <a:avLst/>
          </a:prstGeom>
        </p:spPr>
        <p:txBody>
          <a:bodyPr wrap="none">
            <a:spAutoFit/>
          </a:bodyPr>
          <a:lstStyle/>
          <a:p>
            <a:pPr algn="ctr" defTabSz="457200" fontAlgn="base">
              <a:spcBef>
                <a:spcPct val="20000"/>
              </a:spcBef>
              <a:spcAft>
                <a:spcPct val="0"/>
              </a:spcAft>
            </a:pPr>
            <a:r>
              <a:rPr lang="en-US" sz="2000" dirty="0">
                <a:solidFill>
                  <a:srgbClr val="000000"/>
                </a:solidFill>
                <a:cs typeface="Arial" pitchFamily="34" charset="0"/>
              </a:rPr>
              <a:t>Functional</a:t>
            </a:r>
            <a:r>
              <a:rPr kumimoji="1" lang="en-US" sz="2000" dirty="0">
                <a:solidFill>
                  <a:srgbClr val="000000"/>
                </a:solidFill>
                <a:latin typeface="Arial" pitchFamily="34" charset="0"/>
                <a:cs typeface="Arial" pitchFamily="34" charset="0"/>
              </a:rPr>
              <a:t/>
            </a:r>
            <a:br>
              <a:rPr kumimoji="1" lang="en-US" sz="2000" dirty="0">
                <a:solidFill>
                  <a:srgbClr val="000000"/>
                </a:solidFill>
                <a:latin typeface="Arial" pitchFamily="34" charset="0"/>
                <a:cs typeface="Arial" pitchFamily="34" charset="0"/>
              </a:rPr>
            </a:br>
            <a:r>
              <a:rPr lang="en-US" sz="2000" dirty="0">
                <a:solidFill>
                  <a:srgbClr val="000000"/>
                </a:solidFill>
                <a:cs typeface="Arial" pitchFamily="34" charset="0"/>
              </a:rPr>
              <a:t>Element</a:t>
            </a:r>
          </a:p>
        </p:txBody>
      </p:sp>
      <p:grpSp>
        <p:nvGrpSpPr>
          <p:cNvPr id="128" name="Group 127"/>
          <p:cNvGrpSpPr/>
          <p:nvPr/>
        </p:nvGrpSpPr>
        <p:grpSpPr>
          <a:xfrm>
            <a:off x="5153884" y="2801144"/>
            <a:ext cx="1732269" cy="609600"/>
            <a:chOff x="4600400" y="3124200"/>
            <a:chExt cx="1732269" cy="609600"/>
          </a:xfrm>
        </p:grpSpPr>
        <p:grpSp>
          <p:nvGrpSpPr>
            <p:cNvPr id="129" name="Group 128"/>
            <p:cNvGrpSpPr/>
            <p:nvPr/>
          </p:nvGrpSpPr>
          <p:grpSpPr>
            <a:xfrm>
              <a:off x="5253328" y="3124200"/>
              <a:ext cx="426412" cy="180201"/>
              <a:chOff x="7759568" y="3124200"/>
              <a:chExt cx="426412" cy="180201"/>
            </a:xfrm>
          </p:grpSpPr>
          <p:sp>
            <p:nvSpPr>
              <p:cNvPr id="131" name="Line 8"/>
              <p:cNvSpPr>
                <a:spLocks noChangeAspect="1" noChangeShapeType="1"/>
              </p:cNvSpPr>
              <p:nvPr/>
            </p:nvSpPr>
            <p:spPr bwMode="auto">
              <a:xfrm>
                <a:off x="7759568" y="3238172"/>
                <a:ext cx="426412"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pPr defTabSz="457200" fontAlgn="base">
                  <a:spcBef>
                    <a:spcPct val="0"/>
                  </a:spcBef>
                  <a:spcAft>
                    <a:spcPct val="0"/>
                  </a:spcAft>
                </a:pPr>
                <a:endParaRPr kumimoji="1" lang="en-US">
                  <a:solidFill>
                    <a:srgbClr val="000000"/>
                  </a:solidFill>
                  <a:ea typeface="ＭＳ Ｐゴシック" pitchFamily="34" charset="-128"/>
                </a:endParaRPr>
              </a:p>
            </p:txBody>
          </p:sp>
          <p:cxnSp>
            <p:nvCxnSpPr>
              <p:cNvPr id="132" name="Straight Connector 131"/>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0" name="TextBox 129"/>
            <p:cNvSpPr txBox="1"/>
            <p:nvPr/>
          </p:nvSpPr>
          <p:spPr>
            <a:xfrm>
              <a:off x="4600400" y="3272135"/>
              <a:ext cx="1732269" cy="461665"/>
            </a:xfrm>
            <a:prstGeom prst="rect">
              <a:avLst/>
            </a:prstGeom>
            <a:noFill/>
          </p:spPr>
          <p:txBody>
            <a:bodyPr wrap="none" rtlCol="0">
              <a:spAutoFit/>
            </a:bodyPr>
            <a:lstStyle/>
            <a:p>
              <a:pPr algn="ctr"/>
              <a:r>
                <a:rPr lang="en-US" sz="1200" b="1" dirty="0"/>
                <a:t>Link Layer User</a:t>
              </a:r>
            </a:p>
            <a:p>
              <a:pPr algn="ctr"/>
              <a:r>
                <a:rPr lang="en-US" sz="1200" b="1" dirty="0"/>
                <a:t>Service Access Point</a:t>
              </a:r>
            </a:p>
          </p:txBody>
        </p:sp>
      </p:grpSp>
      <p:grpSp>
        <p:nvGrpSpPr>
          <p:cNvPr id="133" name="Group 132"/>
          <p:cNvGrpSpPr/>
          <p:nvPr/>
        </p:nvGrpSpPr>
        <p:grpSpPr>
          <a:xfrm>
            <a:off x="7318144" y="2801144"/>
            <a:ext cx="1140056" cy="609600"/>
            <a:chOff x="6735445" y="3124200"/>
            <a:chExt cx="1140056" cy="609600"/>
          </a:xfrm>
        </p:grpSpPr>
        <p:grpSp>
          <p:nvGrpSpPr>
            <p:cNvPr id="134" name="Group 133"/>
            <p:cNvGrpSpPr/>
            <p:nvPr/>
          </p:nvGrpSpPr>
          <p:grpSpPr>
            <a:xfrm>
              <a:off x="7153073" y="3124200"/>
              <a:ext cx="304800" cy="180201"/>
              <a:chOff x="7848600" y="3124200"/>
              <a:chExt cx="304800" cy="180201"/>
            </a:xfrm>
          </p:grpSpPr>
          <p:cxnSp>
            <p:nvCxnSpPr>
              <p:cNvPr id="136" name="Straight Connector 135"/>
              <p:cNvCxnSpPr/>
              <p:nvPr/>
            </p:nvCxnSpPr>
            <p:spPr bwMode="auto">
              <a:xfrm>
                <a:off x="7848600" y="3238172"/>
                <a:ext cx="3048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7" name="Straight Connector 136"/>
              <p:cNvCxnSpPr/>
              <p:nvPr/>
            </p:nvCxnSpPr>
            <p:spPr bwMode="auto">
              <a:xfrm>
                <a:off x="7924800"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38" name="Straight Connector 137"/>
              <p:cNvCxnSpPr/>
              <p:nvPr/>
            </p:nvCxnSpPr>
            <p:spPr bwMode="auto">
              <a:xfrm>
                <a:off x="7980045" y="3124200"/>
                <a:ext cx="0" cy="180201"/>
              </a:xfrm>
              <a:prstGeom prst="line">
                <a:avLst/>
              </a:prstGeom>
              <a:solidFill>
                <a:schemeClr val="accent1"/>
              </a:solidFill>
              <a:ln w="19050" cap="flat" cmpd="sng" algn="ctr">
                <a:solidFill>
                  <a:schemeClr val="tx1"/>
                </a:solidFill>
                <a:prstDash val="solid"/>
                <a:round/>
                <a:headEnd type="none" w="med" len="med"/>
                <a:tailEnd type="none" w="med" len="med"/>
              </a:ln>
              <a:effectLst/>
            </p:spPr>
          </p:cxnSp>
        </p:grpSp>
        <p:sp>
          <p:nvSpPr>
            <p:cNvPr id="135" name="TextBox 134"/>
            <p:cNvSpPr txBox="1"/>
            <p:nvPr/>
          </p:nvSpPr>
          <p:spPr>
            <a:xfrm>
              <a:off x="6735445" y="3272135"/>
              <a:ext cx="1140056" cy="461665"/>
            </a:xfrm>
            <a:prstGeom prst="rect">
              <a:avLst/>
            </a:prstGeom>
            <a:noFill/>
          </p:spPr>
          <p:txBody>
            <a:bodyPr wrap="none" rtlCol="0">
              <a:spAutoFit/>
            </a:bodyPr>
            <a:lstStyle/>
            <a:p>
              <a:pPr algn="ctr"/>
              <a:r>
                <a:rPr lang="en-US" sz="1200" b="1" dirty="0"/>
                <a:t> Peering</a:t>
              </a:r>
            </a:p>
            <a:p>
              <a:pPr algn="ctr"/>
              <a:r>
                <a:rPr lang="en-US" sz="1200" b="1" dirty="0"/>
                <a:t>Arrangement</a:t>
              </a:r>
            </a:p>
          </p:txBody>
        </p:sp>
      </p:grpSp>
      <p:grpSp>
        <p:nvGrpSpPr>
          <p:cNvPr id="143" name="Group 142"/>
          <p:cNvGrpSpPr/>
          <p:nvPr/>
        </p:nvGrpSpPr>
        <p:grpSpPr>
          <a:xfrm>
            <a:off x="2590800" y="2415414"/>
            <a:ext cx="2531704" cy="533665"/>
            <a:chOff x="2590800" y="2415414"/>
            <a:chExt cx="2531704" cy="533665"/>
          </a:xfrm>
        </p:grpSpPr>
        <p:sp>
          <p:nvSpPr>
            <p:cNvPr id="139" name="Oval 138"/>
            <p:cNvSpPr/>
            <p:nvPr/>
          </p:nvSpPr>
          <p:spPr>
            <a:xfrm>
              <a:off x="4624638" y="280507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bwMode="auto">
            <a:xfrm>
              <a:off x="3785553" y="2652808"/>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DATA</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1" name="TextBox 140"/>
            <p:cNvSpPr txBox="1"/>
            <p:nvPr/>
          </p:nvSpPr>
          <p:spPr>
            <a:xfrm>
              <a:off x="4367169" y="2415414"/>
              <a:ext cx="755335" cy="461665"/>
            </a:xfrm>
            <a:prstGeom prst="rect">
              <a:avLst/>
            </a:prstGeom>
            <a:noFill/>
          </p:spPr>
          <p:txBody>
            <a:bodyPr wrap="none" rtlCol="0">
              <a:spAutoFit/>
            </a:bodyPr>
            <a:lstStyle/>
            <a:p>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Provider</a:t>
              </a:r>
            </a:p>
          </p:txBody>
        </p:sp>
        <p:sp>
          <p:nvSpPr>
            <p:cNvPr id="142" name="TextBox 141"/>
            <p:cNvSpPr txBox="1"/>
            <p:nvPr/>
          </p:nvSpPr>
          <p:spPr>
            <a:xfrm>
              <a:off x="2590800" y="2429579"/>
              <a:ext cx="891591" cy="461665"/>
            </a:xfrm>
            <a:prstGeom prst="rect">
              <a:avLst/>
            </a:prstGeom>
            <a:noFill/>
          </p:spPr>
          <p:txBody>
            <a:bodyPr wrap="none" rtlCol="0">
              <a:spAutoFit/>
            </a:bodyPr>
            <a:lstStyle/>
            <a:p>
              <a:pPr algn="r"/>
              <a:r>
                <a:rPr lang="en-GB" sz="1200" b="0" i="1" dirty="0">
                  <a:latin typeface="Arial" panose="020B0604020202020204" pitchFamily="34" charset="0"/>
                  <a:cs typeface="Arial" panose="020B0604020202020204" pitchFamily="34" charset="0"/>
                </a:rPr>
                <a:t>Service</a:t>
              </a:r>
              <a:br>
                <a:rPr lang="en-GB" sz="1200" b="0" i="1" dirty="0">
                  <a:latin typeface="Arial" panose="020B0604020202020204" pitchFamily="34" charset="0"/>
                  <a:cs typeface="Arial" panose="020B0604020202020204" pitchFamily="34" charset="0"/>
                </a:rPr>
              </a:br>
              <a:r>
                <a:rPr lang="en-GB" sz="1200" b="0" i="1" dirty="0">
                  <a:latin typeface="Arial" panose="020B0604020202020204" pitchFamily="34" charset="0"/>
                  <a:cs typeface="Arial" panose="020B0604020202020204" pitchFamily="34" charset="0"/>
                </a:rPr>
                <a:t>Consumer</a:t>
              </a:r>
            </a:p>
          </p:txBody>
        </p:sp>
      </p:grpSp>
      <p:sp>
        <p:nvSpPr>
          <p:cNvPr id="144" name="Rounded Rectangle 143"/>
          <p:cNvSpPr/>
          <p:nvPr/>
        </p:nvSpPr>
        <p:spPr bwMode="auto">
          <a:xfrm>
            <a:off x="3152233" y="4782344"/>
            <a:ext cx="5496035" cy="1619249"/>
          </a:xfrm>
          <a:prstGeom prst="roundRect">
            <a:avLst/>
          </a:prstGeom>
          <a:noFill/>
          <a:ln w="2857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rPr>
              <a:t>As all Functions</a:t>
            </a:r>
            <a:r>
              <a:rPr kumimoji="0" lang="en-GB" sz="1200" b="1" i="1" u="none" strike="noStrike" cap="none" normalizeH="0" dirty="0">
                <a:ln>
                  <a:noFill/>
                </a:ln>
                <a:solidFill>
                  <a:srgbClr val="FF0000"/>
                </a:solidFill>
                <a:effectLst/>
                <a:latin typeface="Arial" panose="020B0604020202020204" pitchFamily="34" charset="0"/>
                <a:cs typeface="Arial" panose="020B0604020202020204" pitchFamily="34" charset="0"/>
              </a:rPr>
              <a:t> are Application Layer – overload by Functional Group</a:t>
            </a:r>
            <a:endParaRPr kumimoji="0" lang="en-GB" sz="1200" b="1" i="1"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057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 calcmode="lin" valueType="num">
                                      <p:cBhvr>
                                        <p:cTn id="7" dur="500" fill="hold"/>
                                        <p:tgtEl>
                                          <p:spTgt spid="143"/>
                                        </p:tgtEl>
                                        <p:attrNameLst>
                                          <p:attrName>ppt_w</p:attrName>
                                        </p:attrNameLst>
                                      </p:cBhvr>
                                      <p:tavLst>
                                        <p:tav tm="0">
                                          <p:val>
                                            <p:fltVal val="0"/>
                                          </p:val>
                                        </p:tav>
                                        <p:tav tm="100000">
                                          <p:val>
                                            <p:strVal val="#ppt_w"/>
                                          </p:val>
                                        </p:tav>
                                      </p:tavLst>
                                    </p:anim>
                                    <p:anim calcmode="lin" valueType="num">
                                      <p:cBhvr>
                                        <p:cTn id="8" dur="500" fill="hold"/>
                                        <p:tgtEl>
                                          <p:spTgt spid="143"/>
                                        </p:tgtEl>
                                        <p:attrNameLst>
                                          <p:attrName>ppt_h</p:attrName>
                                        </p:attrNameLst>
                                      </p:cBhvr>
                                      <p:tavLst>
                                        <p:tav tm="0">
                                          <p:val>
                                            <p:fltVal val="0"/>
                                          </p:val>
                                        </p:tav>
                                        <p:tav tm="100000">
                                          <p:val>
                                            <p:strVal val="#ppt_h"/>
                                          </p:val>
                                        </p:tav>
                                      </p:tavLst>
                                    </p:anim>
                                    <p:animEffect transition="in" filter="fade">
                                      <p:cBhvr>
                                        <p:cTn id="9" dur="500"/>
                                        <p:tgtEl>
                                          <p:spTgt spid="1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4"/>
                                        </p:tgtEl>
                                        <p:attrNameLst>
                                          <p:attrName>style.visibility</p:attrName>
                                        </p:attrNameLst>
                                      </p:cBhvr>
                                      <p:to>
                                        <p:strVal val="visible"/>
                                      </p:to>
                                    </p:set>
                                    <p:anim calcmode="lin" valueType="num">
                                      <p:cBhvr>
                                        <p:cTn id="14" dur="500" fill="hold"/>
                                        <p:tgtEl>
                                          <p:spTgt spid="144"/>
                                        </p:tgtEl>
                                        <p:attrNameLst>
                                          <p:attrName>ppt_w</p:attrName>
                                        </p:attrNameLst>
                                      </p:cBhvr>
                                      <p:tavLst>
                                        <p:tav tm="0">
                                          <p:val>
                                            <p:fltVal val="0"/>
                                          </p:val>
                                        </p:tav>
                                        <p:tav tm="100000">
                                          <p:val>
                                            <p:strVal val="#ppt_w"/>
                                          </p:val>
                                        </p:tav>
                                      </p:tavLst>
                                    </p:anim>
                                    <p:anim calcmode="lin" valueType="num">
                                      <p:cBhvr>
                                        <p:cTn id="15" dur="500" fill="hold"/>
                                        <p:tgtEl>
                                          <p:spTgt spid="144"/>
                                        </p:tgtEl>
                                        <p:attrNameLst>
                                          <p:attrName>ppt_h</p:attrName>
                                        </p:attrNameLst>
                                      </p:cBhvr>
                                      <p:tavLst>
                                        <p:tav tm="0">
                                          <p:val>
                                            <p:fltVal val="0"/>
                                          </p:val>
                                        </p:tav>
                                        <p:tav tm="100000">
                                          <p:val>
                                            <p:strVal val="#ppt_h"/>
                                          </p:val>
                                        </p:tav>
                                      </p:tavLst>
                                    </p:anim>
                                    <p:animEffect transition="in" filter="fade">
                                      <p:cBhvr>
                                        <p:cTn id="16" dur="500"/>
                                        <p:tgtEl>
                                          <p:spTgt spid="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Connector 112"/>
          <p:cNvCxnSpPr>
            <a:stCxn id="7" idx="7"/>
            <a:endCxn id="144" idx="4"/>
          </p:cNvCxnSpPr>
          <p:nvPr/>
        </p:nvCxnSpPr>
        <p:spPr bwMode="auto">
          <a:xfrm flipV="1">
            <a:off x="7233948" y="1789488"/>
            <a:ext cx="846637"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 name="5-Point Star 1"/>
          <p:cNvSpPr/>
          <p:nvPr/>
        </p:nvSpPr>
        <p:spPr bwMode="auto">
          <a:xfrm>
            <a:off x="3026347" y="1796237"/>
            <a:ext cx="3060000" cy="2700000"/>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6" name="Title 5"/>
          <p:cNvSpPr>
            <a:spLocks noGrp="1"/>
          </p:cNvSpPr>
          <p:nvPr>
            <p:ph type="title"/>
          </p:nvPr>
        </p:nvSpPr>
        <p:spPr/>
        <p:txBody>
          <a:bodyPr/>
          <a:lstStyle/>
          <a:p>
            <a:r>
              <a:rPr lang="en-GB" dirty="0" err="1"/>
              <a:t>MOIMS</a:t>
            </a:r>
            <a:r>
              <a:rPr lang="en-GB" dirty="0"/>
              <a:t> Data and Services</a:t>
            </a:r>
          </a:p>
        </p:txBody>
      </p:sp>
      <p:sp>
        <p:nvSpPr>
          <p:cNvPr id="4" name="Footer Placeholder 3"/>
          <p:cNvSpPr>
            <a:spLocks noGrp="1"/>
          </p:cNvSpPr>
          <p:nvPr>
            <p:ph type="ftr" sz="quarter" idx="10"/>
          </p:nvPr>
        </p:nvSpPr>
        <p:spPr/>
        <p:txBody>
          <a:bodyPr/>
          <a:lstStyle/>
          <a:p>
            <a:r>
              <a:rPr lang="en-GB" altLang="en-US"/>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mtClean="0"/>
              <a:t>15/12/2016</a:t>
            </a:fld>
            <a:endParaRPr lang="en-GB" dirty="0"/>
          </a:p>
        </p:txBody>
      </p:sp>
      <p:sp>
        <p:nvSpPr>
          <p:cNvPr id="7" name="Oval 8"/>
          <p:cNvSpPr>
            <a:spLocks noChangeArrowheads="1"/>
          </p:cNvSpPr>
          <p:nvPr/>
        </p:nvSpPr>
        <p:spPr bwMode="auto">
          <a:xfrm>
            <a:off x="6079677"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8"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9" name="Oval 8"/>
          <p:cNvSpPr>
            <a:spLocks noChangeArrowheads="1"/>
          </p:cNvSpPr>
          <p:nvPr/>
        </p:nvSpPr>
        <p:spPr bwMode="auto">
          <a:xfrm>
            <a:off x="1684787"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1" name="Oval 10"/>
          <p:cNvSpPr>
            <a:spLocks noChangeArrowheads="1"/>
          </p:cNvSpPr>
          <p:nvPr/>
        </p:nvSpPr>
        <p:spPr bwMode="auto">
          <a:xfrm>
            <a:off x="2464407"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12" name="Oval 11"/>
          <p:cNvSpPr>
            <a:spLocks noChangeArrowheads="1"/>
          </p:cNvSpPr>
          <p:nvPr/>
        </p:nvSpPr>
        <p:spPr bwMode="auto">
          <a:xfrm>
            <a:off x="5292080"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9" name="Straight Connector 28"/>
          <p:cNvCxnSpPr>
            <a:stCxn id="8" idx="7"/>
          </p:cNvCxnSpPr>
          <p:nvPr/>
        </p:nvCxnSpPr>
        <p:spPr bwMode="auto">
          <a:xfrm>
            <a:off x="5018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5018668" y="1706205"/>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2839058"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3037100" y="2820833"/>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3816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3618678"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2839058" y="3040805"/>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3618678" y="1797321"/>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1"/>
          </p:cNvCxnSpPr>
          <p:nvPr/>
        </p:nvCxnSpPr>
        <p:spPr bwMode="auto">
          <a:xfrm>
            <a:off x="4556347" y="1796237"/>
            <a:ext cx="933775" cy="265998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483383"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44" name="Oval 143"/>
          <p:cNvSpPr>
            <a:spLocks noChangeArrowheads="1"/>
          </p:cNvSpPr>
          <p:nvPr/>
        </p:nvSpPr>
        <p:spPr bwMode="auto">
          <a:xfrm>
            <a:off x="7404428"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6755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5216710" y="1478400"/>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1835696" y="1478400"/>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1835696"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368621" y="2580406"/>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1637654" y="1698372"/>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7404427"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a:t>
            </a:r>
            <a:r>
              <a:rPr kumimoji="1" lang="en-US" sz="1050" b="0" dirty="0" smtClean="0">
                <a:solidFill>
                  <a:srgbClr val="000000"/>
                </a:solidFill>
                <a:latin typeface="Arial" panose="020B0604020202020204" pitchFamily="34" charset="0"/>
                <a:ea typeface="ＭＳ Ｐゴシック" pitchFamily="34" charset="-128"/>
                <a:cs typeface="Arial" panose="020B0604020202020204" pitchFamily="34" charset="0"/>
              </a:rPr>
              <a:t>Maintenance</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215" name="Straight Connector 214"/>
          <p:cNvCxnSpPr>
            <a:stCxn id="11" idx="5"/>
            <a:endCxn id="214" idx="2"/>
          </p:cNvCxnSpPr>
          <p:nvPr/>
        </p:nvCxnSpPr>
        <p:spPr bwMode="auto">
          <a:xfrm>
            <a:off x="3618678"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6446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3660742" y="1832122"/>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6123356"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48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2185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6" name="Rectangle 45"/>
          <p:cNvSpPr/>
          <p:nvPr/>
        </p:nvSpPr>
        <p:spPr bwMode="auto">
          <a:xfrm>
            <a:off x="5748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7" name="Rectangle 46"/>
          <p:cNvSpPr/>
          <p:nvPr/>
        </p:nvSpPr>
        <p:spPr bwMode="auto">
          <a:xfrm>
            <a:off x="2185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0" name="Rectangle 49"/>
          <p:cNvSpPr/>
          <p:nvPr/>
        </p:nvSpPr>
        <p:spPr bwMode="auto">
          <a:xfrm>
            <a:off x="5262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3" name="Rectangle 52"/>
          <p:cNvSpPr/>
          <p:nvPr/>
        </p:nvSpPr>
        <p:spPr bwMode="auto">
          <a:xfrm>
            <a:off x="2892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6" name="Rectangle 55"/>
          <p:cNvSpPr/>
          <p:nvPr/>
        </p:nvSpPr>
        <p:spPr bwMode="auto">
          <a:xfrm>
            <a:off x="1637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1" name="Rectangle 60"/>
          <p:cNvSpPr/>
          <p:nvPr/>
        </p:nvSpPr>
        <p:spPr bwMode="auto">
          <a:xfrm>
            <a:off x="4396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3450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6" name="Rectangle 65"/>
          <p:cNvSpPr/>
          <p:nvPr/>
        </p:nvSpPr>
        <p:spPr bwMode="auto">
          <a:xfrm>
            <a:off x="6848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9" name="Rectangle 68"/>
          <p:cNvSpPr/>
          <p:nvPr/>
        </p:nvSpPr>
        <p:spPr bwMode="auto">
          <a:xfrm>
            <a:off x="4571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0" name="Rectangle 69"/>
          <p:cNvSpPr/>
          <p:nvPr/>
        </p:nvSpPr>
        <p:spPr bwMode="auto">
          <a:xfrm>
            <a:off x="5155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3" name="Rectangle 72"/>
          <p:cNvSpPr/>
          <p:nvPr/>
        </p:nvSpPr>
        <p:spPr bwMode="auto">
          <a:xfrm>
            <a:off x="5333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3944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2" name="Rectangle 81"/>
          <p:cNvSpPr/>
          <p:nvPr/>
        </p:nvSpPr>
        <p:spPr bwMode="auto">
          <a:xfrm>
            <a:off x="3537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3" name="Oval 82"/>
          <p:cNvSpPr/>
          <p:nvPr/>
        </p:nvSpPr>
        <p:spPr>
          <a:xfrm>
            <a:off x="3779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Oval 85"/>
          <p:cNvSpPr/>
          <p:nvPr/>
        </p:nvSpPr>
        <p:spPr>
          <a:xfrm>
            <a:off x="4934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Oval 89"/>
          <p:cNvSpPr/>
          <p:nvPr/>
        </p:nvSpPr>
        <p:spPr>
          <a:xfrm>
            <a:off x="2778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769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Oval 93"/>
          <p:cNvSpPr/>
          <p:nvPr/>
        </p:nvSpPr>
        <p:spPr>
          <a:xfrm>
            <a:off x="2286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278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6687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6211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5239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6401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3080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Oval 103"/>
          <p:cNvSpPr/>
          <p:nvPr/>
        </p:nvSpPr>
        <p:spPr>
          <a:xfrm>
            <a:off x="3733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Oval 105"/>
          <p:cNvSpPr/>
          <p:nvPr/>
        </p:nvSpPr>
        <p:spPr>
          <a:xfrm>
            <a:off x="3551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p:nvPr/>
        </p:nvSpPr>
        <p:spPr>
          <a:xfrm>
            <a:off x="3554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Rectangle 111"/>
          <p:cNvSpPr/>
          <p:nvPr/>
        </p:nvSpPr>
        <p:spPr bwMode="auto">
          <a:xfrm>
            <a:off x="5261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114" name="Rectangle 113"/>
          <p:cNvSpPr/>
          <p:nvPr/>
        </p:nvSpPr>
        <p:spPr bwMode="auto">
          <a:xfrm>
            <a:off x="5261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5261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7" name="Rectangle 116"/>
          <p:cNvSpPr/>
          <p:nvPr/>
        </p:nvSpPr>
        <p:spPr bwMode="auto">
          <a:xfrm>
            <a:off x="291806" y="5987781"/>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t>Functions and Data Colour Coded: Data in Rectangles; Services indicated at Provider End by Circle</a:t>
            </a:r>
            <a:b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br>
            <a:r>
              <a:rPr kumimoji="0" lang="en-GB" sz="1400" b="0" i="0" u="none" strike="noStrike" cap="none" normalizeH="0" baseline="0" dirty="0" err="1">
                <a:ln>
                  <a:noFill/>
                </a:ln>
                <a:solidFill>
                  <a:srgbClr val="006699"/>
                </a:solidFill>
                <a:effectLst/>
                <a:latin typeface="Arial" panose="020B0604020202020204" pitchFamily="34" charset="0"/>
                <a:cs typeface="Arial" panose="020B0604020202020204" pitchFamily="34" charset="0"/>
              </a:rPr>
              <a:t>MDP</a:t>
            </a:r>
            <a:r>
              <a:rPr kumimoji="0" lang="en-GB" sz="1400" b="0" i="0" u="none" strike="noStrike" cap="none" normalizeH="0" baseline="0" dirty="0">
                <a:ln>
                  <a:noFill/>
                </a:ln>
                <a:solidFill>
                  <a:srgbClr val="006699"/>
                </a:solidFill>
                <a:effectLst/>
                <a:latin typeface="Arial" panose="020B0604020202020204" pitchFamily="34" charset="0"/>
                <a:cs typeface="Arial" panose="020B0604020202020204" pitchFamily="34" charset="0"/>
              </a:rPr>
              <a:t> = Mission Data Product</a:t>
            </a:r>
          </a:p>
        </p:txBody>
      </p:sp>
      <p:sp>
        <p:nvSpPr>
          <p:cNvPr id="119" name="Oval 118"/>
          <p:cNvSpPr/>
          <p:nvPr/>
        </p:nvSpPr>
        <p:spPr>
          <a:xfrm>
            <a:off x="7332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0" name="Straight Connector 119"/>
          <p:cNvCxnSpPr>
            <a:stCxn id="12" idx="1"/>
            <a:endCxn id="9" idx="6"/>
          </p:cNvCxnSpPr>
          <p:nvPr/>
        </p:nvCxnSpPr>
        <p:spPr bwMode="auto">
          <a:xfrm flipH="1" flipV="1">
            <a:off x="3037100" y="2820833"/>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3862426" y="-919212"/>
            <a:ext cx="1562405" cy="5917683"/>
          </a:xfrm>
          <a:prstGeom prst="bentConnector4">
            <a:avLst>
              <a:gd name="adj1" fmla="val -20463"/>
              <a:gd name="adj2" fmla="val 124069"/>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7536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Rectangle 123"/>
          <p:cNvSpPr/>
          <p:nvPr/>
        </p:nvSpPr>
        <p:spPr bwMode="auto">
          <a:xfrm>
            <a:off x="6012160"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1" name="Rectangle 210"/>
          <p:cNvSpPr/>
          <p:nvPr/>
        </p:nvSpPr>
        <p:spPr bwMode="auto">
          <a:xfrm>
            <a:off x="2987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3" name="Oval 212"/>
          <p:cNvSpPr/>
          <p:nvPr/>
        </p:nvSpPr>
        <p:spPr>
          <a:xfrm>
            <a:off x="4484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Oval 90"/>
          <p:cNvSpPr/>
          <p:nvPr/>
        </p:nvSpPr>
        <p:spPr>
          <a:xfrm>
            <a:off x="2956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bwMode="auto">
          <a:xfrm>
            <a:off x="3366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2" name="Rectangle 71"/>
          <p:cNvSpPr/>
          <p:nvPr/>
        </p:nvSpPr>
        <p:spPr bwMode="auto">
          <a:xfrm>
            <a:off x="4794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1" name="Oval 100"/>
          <p:cNvSpPr/>
          <p:nvPr/>
        </p:nvSpPr>
        <p:spPr>
          <a:xfrm>
            <a:off x="5418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Oval 306"/>
          <p:cNvSpPr>
            <a:spLocks noChangeArrowheads="1"/>
          </p:cNvSpPr>
          <p:nvPr/>
        </p:nvSpPr>
        <p:spPr bwMode="auto">
          <a:xfrm>
            <a:off x="483382"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309" name="Straight Connector 308"/>
          <p:cNvCxnSpPr>
            <a:stCxn id="11" idx="2"/>
            <a:endCxn id="307" idx="0"/>
          </p:cNvCxnSpPr>
          <p:nvPr/>
        </p:nvCxnSpPr>
        <p:spPr bwMode="auto">
          <a:xfrm rot="10800000" flipV="1">
            <a:off x="1159539" y="4676191"/>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984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MCS</a:t>
            </a:r>
          </a:p>
        </p:txBody>
      </p:sp>
      <p:sp>
        <p:nvSpPr>
          <p:cNvPr id="314" name="Rectangle 313"/>
          <p:cNvSpPr/>
          <p:nvPr/>
        </p:nvSpPr>
        <p:spPr bwMode="auto">
          <a:xfrm>
            <a:off x="984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984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dirty="0" err="1">
                <a:solidFill>
                  <a:schemeClr val="bg1"/>
                </a:solidFill>
                <a:latin typeface="Arial" panose="020B0604020202020204" pitchFamily="34" charset="0"/>
                <a:cs typeface="Arial" panose="020B0604020202020204" pitchFamily="34" charset="0"/>
              </a:rPr>
              <a:t>NAVT</a:t>
            </a:r>
            <a:endParaRPr lang="en-GB" sz="80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984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Oval 104"/>
          <p:cNvSpPr/>
          <p:nvPr/>
        </p:nvSpPr>
        <p:spPr>
          <a:xfrm>
            <a:off x="2422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23" name="Straight Connector 322"/>
          <p:cNvCxnSpPr>
            <a:stCxn id="95" idx="4"/>
            <a:endCxn id="307" idx="0"/>
          </p:cNvCxnSpPr>
          <p:nvPr/>
        </p:nvCxnSpPr>
        <p:spPr bwMode="auto">
          <a:xfrm flipH="1">
            <a:off x="1159539" y="3198770"/>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1159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6007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9" name="Elbow Connector 338"/>
          <p:cNvCxnSpPr>
            <a:stCxn id="307" idx="5"/>
            <a:endCxn id="7" idx="4"/>
          </p:cNvCxnSpPr>
          <p:nvPr/>
        </p:nvCxnSpPr>
        <p:spPr bwMode="auto">
          <a:xfrm rot="5400000" flipH="1" flipV="1">
            <a:off x="2854746" y="1923874"/>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6683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Oval 345"/>
          <p:cNvSpPr/>
          <p:nvPr/>
        </p:nvSpPr>
        <p:spPr>
          <a:xfrm>
            <a:off x="1565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7" name="Straight Connector 346"/>
          <p:cNvCxnSpPr>
            <a:stCxn id="307" idx="7"/>
            <a:endCxn id="11" idx="3"/>
          </p:cNvCxnSpPr>
          <p:nvPr/>
        </p:nvCxnSpPr>
        <p:spPr bwMode="auto">
          <a:xfrm flipV="1">
            <a:off x="1637653" y="4896164"/>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2590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bwMode="auto">
          <a:xfrm>
            <a:off x="1927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MDP</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5" name="Rectangle 354"/>
          <p:cNvSpPr/>
          <p:nvPr/>
        </p:nvSpPr>
        <p:spPr bwMode="auto">
          <a:xfrm>
            <a:off x="6580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6" name="Rectangle 355"/>
          <p:cNvSpPr/>
          <p:nvPr/>
        </p:nvSpPr>
        <p:spPr bwMode="auto">
          <a:xfrm>
            <a:off x="1935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NAVT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7" name="Rectangle 356"/>
          <p:cNvSpPr/>
          <p:nvPr/>
        </p:nvSpPr>
        <p:spPr bwMode="auto">
          <a:xfrm>
            <a:off x="1927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MCS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8" name="Rectangle 357"/>
          <p:cNvSpPr/>
          <p:nvPr/>
        </p:nvSpPr>
        <p:spPr bwMode="auto">
          <a:xfrm>
            <a:off x="1921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MPS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9" name="Oval 358"/>
          <p:cNvSpPr/>
          <p:nvPr/>
        </p:nvSpPr>
        <p:spPr>
          <a:xfrm>
            <a:off x="1565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0" name="Rectangle 109"/>
          <p:cNvSpPr/>
          <p:nvPr/>
        </p:nvSpPr>
        <p:spPr bwMode="auto">
          <a:xfrm>
            <a:off x="7520574" y="2125875"/>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CSS-TS</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1" name="Rectangle 110"/>
          <p:cNvSpPr/>
          <p:nvPr/>
        </p:nvSpPr>
        <p:spPr bwMode="auto">
          <a:xfrm>
            <a:off x="8160785"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TRM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18" name="Oval 117"/>
          <p:cNvSpPr/>
          <p:nvPr/>
        </p:nvSpPr>
        <p:spPr>
          <a:xfrm>
            <a:off x="8008583" y="1717488"/>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7530469" y="1634205"/>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Rectangle 125"/>
          <p:cNvSpPr/>
          <p:nvPr/>
        </p:nvSpPr>
        <p:spPr bwMode="auto">
          <a:xfrm>
            <a:off x="5116617" y="380068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10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Common Services</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Oval 4"/>
          <p:cNvSpPr>
            <a:spLocks noChangeArrowheads="1"/>
          </p:cNvSpPr>
          <p:nvPr/>
        </p:nvSpPr>
        <p:spPr bwMode="auto">
          <a:xfrm>
            <a:off x="3871554" y="2888940"/>
            <a:ext cx="1352313" cy="622176"/>
          </a:xfrm>
          <a:prstGeom prst="ellipse">
            <a:avLst/>
          </a:prstGeom>
          <a:solidFill>
            <a:schemeClr val="bg1"/>
          </a:solidFill>
          <a:ln w="9525">
            <a:solidFill>
              <a:schemeClr val="tx1"/>
            </a:solidFill>
            <a:round/>
            <a:headEnd/>
            <a:tailEnd/>
          </a:ln>
        </p:spPr>
        <p:txBody>
          <a:bodyPr lIns="0" rIns="0" anchor="ctr"/>
          <a:lstStyle/>
          <a:p>
            <a:pPr algn="ctr" fontAlgn="base">
              <a:spcBef>
                <a:spcPct val="0"/>
              </a:spcBef>
              <a:spcAft>
                <a:spcPct val="0"/>
              </a:spcAft>
            </a:pPr>
            <a:r>
              <a:rPr kumimoji="1" lang="en-US" sz="1100" b="0" i="1" dirty="0">
                <a:solidFill>
                  <a:srgbClr val="000000"/>
                </a:solidFill>
                <a:latin typeface="Arial" panose="020B0604020202020204" pitchFamily="34" charset="0"/>
                <a:ea typeface="ＭＳ Ｐゴシック" pitchFamily="34" charset="-128"/>
                <a:cs typeface="Arial" panose="020B0604020202020204" pitchFamily="34" charset="0"/>
              </a:rPr>
              <a:t>Any Function</a:t>
            </a:r>
          </a:p>
        </p:txBody>
      </p:sp>
      <p:sp>
        <p:nvSpPr>
          <p:cNvPr id="6" name="Oval 5"/>
          <p:cNvSpPr>
            <a:spLocks noChangeArrowheads="1"/>
          </p:cNvSpPr>
          <p:nvPr/>
        </p:nvSpPr>
        <p:spPr bwMode="auto">
          <a:xfrm>
            <a:off x="1979712" y="1448780"/>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7" name="Oval 6"/>
          <p:cNvSpPr>
            <a:spLocks noChangeArrowheads="1"/>
          </p:cNvSpPr>
          <p:nvPr/>
        </p:nvSpPr>
        <p:spPr bwMode="auto">
          <a:xfrm>
            <a:off x="5968236" y="1448780"/>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10" name="Straight Connector 9"/>
          <p:cNvCxnSpPr>
            <a:stCxn id="5" idx="1"/>
            <a:endCxn id="6" idx="5"/>
          </p:cNvCxnSpPr>
          <p:nvPr/>
        </p:nvCxnSpPr>
        <p:spPr bwMode="auto">
          <a:xfrm flipH="1" flipV="1">
            <a:off x="3133983" y="197984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 name="Straight Connector 12"/>
          <p:cNvCxnSpPr>
            <a:stCxn id="7" idx="3"/>
            <a:endCxn id="5" idx="7"/>
          </p:cNvCxnSpPr>
          <p:nvPr/>
        </p:nvCxnSpPr>
        <p:spPr bwMode="auto">
          <a:xfrm flipH="1">
            <a:off x="5025825" y="1979840"/>
            <a:ext cx="114045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 name="Oval 7"/>
          <p:cNvSpPr/>
          <p:nvPr/>
        </p:nvSpPr>
        <p:spPr>
          <a:xfrm>
            <a:off x="6094278" y="190784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3061983" y="1907840"/>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bwMode="auto">
          <a:xfrm>
            <a:off x="3244655"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a:solidFill>
                  <a:schemeClr val="tx1"/>
                </a:solidFill>
                <a:latin typeface="Arial" panose="020B0604020202020204" pitchFamily="34" charset="0"/>
                <a:cs typeface="Arial" panose="020B0604020202020204" pitchFamily="34" charset="0"/>
              </a:rPr>
              <a:t>Any Data</a:t>
            </a:r>
            <a:endParaRPr kumimoji="0" lang="en-GB" sz="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 name="Rectangle 17"/>
          <p:cNvSpPr/>
          <p:nvPr/>
        </p:nvSpPr>
        <p:spPr bwMode="auto">
          <a:xfrm>
            <a:off x="5228271" y="2400217"/>
            <a:ext cx="643269" cy="159462"/>
          </a:xfrm>
          <a:prstGeom prst="rect">
            <a:avLst/>
          </a:prstGeom>
          <a:solidFill>
            <a:schemeClr val="bg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i="1" dirty="0">
                <a:solidFill>
                  <a:schemeClr val="tx1"/>
                </a:solidFill>
                <a:latin typeface="Arial" panose="020B0604020202020204" pitchFamily="34" charset="0"/>
                <a:cs typeface="Arial" panose="020B0604020202020204" pitchFamily="34" charset="0"/>
              </a:rPr>
              <a:t>Any </a:t>
            </a:r>
            <a:r>
              <a:rPr lang="en-GB" sz="800" i="1" dirty="0" err="1">
                <a:solidFill>
                  <a:schemeClr val="tx1"/>
                </a:solidFill>
                <a:latin typeface="Arial" panose="020B0604020202020204" pitchFamily="34" charset="0"/>
                <a:cs typeface="Arial" panose="020B0604020202020204" pitchFamily="34" charset="0"/>
              </a:rPr>
              <a:t>Config</a:t>
            </a:r>
            <a:endParaRPr kumimoji="0" lang="en-GB" sz="800" b="1" i="1"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0" name="Oval 19"/>
          <p:cNvSpPr>
            <a:spLocks noChangeArrowheads="1"/>
          </p:cNvSpPr>
          <p:nvPr/>
        </p:nvSpPr>
        <p:spPr bwMode="auto">
          <a:xfrm>
            <a:off x="5924631"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Login &amp;</a:t>
            </a:r>
            <a:b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Authentication</a:t>
            </a:r>
          </a:p>
        </p:txBody>
      </p:sp>
      <p:cxnSp>
        <p:nvCxnSpPr>
          <p:cNvPr id="22" name="Straight Connector 21"/>
          <p:cNvCxnSpPr>
            <a:stCxn id="20" idx="1"/>
            <a:endCxn id="5" idx="5"/>
          </p:cNvCxnSpPr>
          <p:nvPr/>
        </p:nvCxnSpPr>
        <p:spPr bwMode="auto">
          <a:xfrm flipH="1" flipV="1">
            <a:off x="5025825" y="3420000"/>
            <a:ext cx="1096848"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6" name="Oval 25"/>
          <p:cNvSpPr/>
          <p:nvPr/>
        </p:nvSpPr>
        <p:spPr>
          <a:xfrm>
            <a:off x="6066627" y="4363356"/>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a:spLocks noChangeArrowheads="1"/>
          </p:cNvSpPr>
          <p:nvPr/>
        </p:nvSpPr>
        <p:spPr bwMode="auto">
          <a:xfrm>
            <a:off x="1979712" y="4329100"/>
            <a:ext cx="1352313" cy="622176"/>
          </a:xfrm>
          <a:prstGeom prst="ellipse">
            <a:avLst/>
          </a:prstGeom>
          <a:solidFill>
            <a:schemeClr val="accent4">
              <a:lumMod val="60000"/>
              <a:lumOff val="4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Service</a:t>
            </a:r>
          </a:p>
          <a:p>
            <a:pPr algn="ctr" fontAlgn="base">
              <a:spcBef>
                <a:spcPct val="0"/>
              </a:spcBef>
              <a:spcAft>
                <a:spcPct val="0"/>
              </a:spcAft>
            </a:pP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Directory</a:t>
            </a:r>
          </a:p>
        </p:txBody>
      </p:sp>
      <p:cxnSp>
        <p:nvCxnSpPr>
          <p:cNvPr id="29" name="Straight Connector 28"/>
          <p:cNvCxnSpPr>
            <a:stCxn id="28" idx="7"/>
            <a:endCxn id="5" idx="3"/>
          </p:cNvCxnSpPr>
          <p:nvPr/>
        </p:nvCxnSpPr>
        <p:spPr bwMode="auto">
          <a:xfrm flipV="1">
            <a:off x="3133983" y="3420000"/>
            <a:ext cx="935613" cy="100021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2" name="Oval 31"/>
          <p:cNvSpPr/>
          <p:nvPr/>
        </p:nvSpPr>
        <p:spPr>
          <a:xfrm>
            <a:off x="3056061" y="4342722"/>
            <a:ext cx="144000" cy="144000"/>
          </a:xfrm>
          <a:prstGeom prst="ellipse">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bwMode="auto">
          <a:xfrm>
            <a:off x="5265018"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LAC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5" name="Rectangle 34"/>
          <p:cNvSpPr/>
          <p:nvPr/>
        </p:nvSpPr>
        <p:spPr bwMode="auto">
          <a:xfrm>
            <a:off x="3484234" y="3760646"/>
            <a:ext cx="350926" cy="159462"/>
          </a:xfrm>
          <a:prstGeom prst="rect">
            <a:avLst/>
          </a:prstGeom>
          <a:solidFill>
            <a:schemeClr val="accent4">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SDIR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6" name="Line Callout 1 (No Border) 35"/>
          <p:cNvSpPr/>
          <p:nvPr/>
        </p:nvSpPr>
        <p:spPr bwMode="auto">
          <a:xfrm>
            <a:off x="6600787" y="2384109"/>
            <a:ext cx="2075669" cy="249079"/>
          </a:xfrm>
          <a:prstGeom prst="callout1">
            <a:avLst>
              <a:gd name="adj1" fmla="val 31692"/>
              <a:gd name="adj2" fmla="val -4649"/>
              <a:gd name="adj3" fmla="val -166625"/>
              <a:gd name="adj4" fmla="val -20781"/>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Configuration</a:t>
            </a:r>
          </a:p>
        </p:txBody>
      </p:sp>
      <p:sp>
        <p:nvSpPr>
          <p:cNvPr id="37" name="Line Callout 1 (No Border) 36"/>
          <p:cNvSpPr/>
          <p:nvPr/>
        </p:nvSpPr>
        <p:spPr bwMode="auto">
          <a:xfrm>
            <a:off x="6600631" y="3840377"/>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Login</a:t>
            </a:r>
          </a:p>
        </p:txBody>
      </p:sp>
      <p:sp>
        <p:nvSpPr>
          <p:cNvPr id="38" name="Line Callout 1 (No Border) 37"/>
          <p:cNvSpPr/>
          <p:nvPr/>
        </p:nvSpPr>
        <p:spPr bwMode="auto">
          <a:xfrm flipH="1">
            <a:off x="580199" y="3840376"/>
            <a:ext cx="2075669" cy="249079"/>
          </a:xfrm>
          <a:prstGeom prst="callout1">
            <a:avLst>
              <a:gd name="adj1" fmla="val 31692"/>
              <a:gd name="adj2" fmla="val -4649"/>
              <a:gd name="adj3" fmla="val 234904"/>
              <a:gd name="adj4" fmla="val -21698"/>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Common Service: Directory</a:t>
            </a:r>
          </a:p>
        </p:txBody>
      </p:sp>
      <p:sp>
        <p:nvSpPr>
          <p:cNvPr id="39" name="Line Callout 1 (No Border) 38"/>
          <p:cNvSpPr/>
          <p:nvPr/>
        </p:nvSpPr>
        <p:spPr bwMode="auto">
          <a:xfrm flipH="1">
            <a:off x="580198" y="2355408"/>
            <a:ext cx="2075669" cy="249079"/>
          </a:xfrm>
          <a:prstGeom prst="callout1">
            <a:avLst>
              <a:gd name="adj1" fmla="val 31692"/>
              <a:gd name="adj2" fmla="val -4649"/>
              <a:gd name="adj3" fmla="val -158977"/>
              <a:gd name="adj4" fmla="val -23534"/>
            </a:avLst>
          </a:prstGeom>
          <a:solidFill>
            <a:srgbClr val="FFFFCC"/>
          </a:solidFill>
          <a:ln w="9525" cap="flat" cmpd="sng" algn="ctr">
            <a:solidFill>
              <a:schemeClr val="tx1"/>
            </a:solidFill>
            <a:prstDash val="sysDash"/>
            <a:round/>
            <a:headEnd type="none" w="med" len="med"/>
            <a:tailEnd type="none" w="med" len="med"/>
          </a:ln>
          <a:effectLst>
            <a:outerShdw blurRad="50800" dist="38100" dir="5400000" algn="t" rotWithShape="0">
              <a:prstClr val="black">
                <a:alpha val="40000"/>
              </a:prstClr>
            </a:outerShdw>
          </a:effectLst>
          <a:extLst/>
        </p:spPr>
        <p:txBody>
          <a:bodyPr vert="horz" wrap="square" lIns="18000" tIns="18000" rIns="18000" bIns="18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MO COM Service: Archive</a:t>
            </a:r>
          </a:p>
        </p:txBody>
      </p:sp>
    </p:spTree>
    <p:extLst>
      <p:ext uri="{BB962C8B-B14F-4D97-AF65-F5344CB8AC3E}">
        <p14:creationId xmlns:p14="http://schemas.microsoft.com/office/powerpoint/2010/main" val="225449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Mission Control</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sp>
        <p:nvSpPr>
          <p:cNvPr id="5" name="Oval 8"/>
          <p:cNvSpPr>
            <a:spLocks noChangeArrowheads="1"/>
          </p:cNvSpPr>
          <p:nvPr/>
        </p:nvSpPr>
        <p:spPr bwMode="auto">
          <a:xfrm>
            <a:off x="7404427" y="413897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6" name="Oval 8"/>
          <p:cNvSpPr>
            <a:spLocks noChangeArrowheads="1"/>
          </p:cNvSpPr>
          <p:nvPr/>
        </p:nvSpPr>
        <p:spPr bwMode="auto">
          <a:xfrm>
            <a:off x="3864397"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7" name="Oval 6"/>
          <p:cNvSpPr>
            <a:spLocks noChangeArrowheads="1"/>
          </p:cNvSpPr>
          <p:nvPr/>
        </p:nvSpPr>
        <p:spPr bwMode="auto">
          <a:xfrm>
            <a:off x="5436095" y="4138972"/>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Interface</a:t>
            </a:r>
          </a:p>
        </p:txBody>
      </p:sp>
      <p:sp>
        <p:nvSpPr>
          <p:cNvPr id="8" name="Oval 7"/>
          <p:cNvSpPr>
            <a:spLocks noChangeArrowheads="1"/>
          </p:cNvSpPr>
          <p:nvPr/>
        </p:nvSpPr>
        <p:spPr bwMode="auto">
          <a:xfrm>
            <a:off x="3995936" y="5665812"/>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9" name="Oval 8"/>
          <p:cNvSpPr>
            <a:spLocks noChangeArrowheads="1"/>
          </p:cNvSpPr>
          <p:nvPr/>
        </p:nvSpPr>
        <p:spPr bwMode="auto">
          <a:xfrm>
            <a:off x="167375" y="121027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1" name="Oval 10"/>
          <p:cNvSpPr>
            <a:spLocks noChangeArrowheads="1"/>
          </p:cNvSpPr>
          <p:nvPr/>
        </p:nvSpPr>
        <p:spPr bwMode="auto">
          <a:xfrm>
            <a:off x="16742" y="414776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 name="Oval 12"/>
          <p:cNvSpPr>
            <a:spLocks noChangeArrowheads="1"/>
          </p:cNvSpPr>
          <p:nvPr/>
        </p:nvSpPr>
        <p:spPr bwMode="auto">
          <a:xfrm>
            <a:off x="2224986" y="2503748"/>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Automation</a:t>
            </a:r>
          </a:p>
        </p:txBody>
      </p:sp>
      <p:sp>
        <p:nvSpPr>
          <p:cNvPr id="14" name="Oval 13"/>
          <p:cNvSpPr>
            <a:spLocks noChangeArrowheads="1"/>
          </p:cNvSpPr>
          <p:nvPr/>
        </p:nvSpPr>
        <p:spPr bwMode="auto">
          <a:xfrm>
            <a:off x="5436094" y="2496716"/>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On-board </a:t>
            </a: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ConfigurationManagement</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5" name="Oval 14"/>
          <p:cNvSpPr>
            <a:spLocks noChangeArrowheads="1"/>
          </p:cNvSpPr>
          <p:nvPr/>
        </p:nvSpPr>
        <p:spPr bwMode="auto">
          <a:xfrm>
            <a:off x="2224986" y="4137434"/>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Monitoring and Control</a:t>
            </a:r>
          </a:p>
        </p:txBody>
      </p:sp>
      <p:cxnSp>
        <p:nvCxnSpPr>
          <p:cNvPr id="18" name="Straight Connector 17"/>
          <p:cNvCxnSpPr>
            <a:stCxn id="11" idx="6"/>
            <a:endCxn id="15" idx="2"/>
          </p:cNvCxnSpPr>
          <p:nvPr/>
        </p:nvCxnSpPr>
        <p:spPr bwMode="auto">
          <a:xfrm flipV="1">
            <a:off x="1369055" y="4448522"/>
            <a:ext cx="855931" cy="1032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a:stCxn id="6" idx="4"/>
            <a:endCxn id="15" idx="0"/>
          </p:cNvCxnSpPr>
          <p:nvPr/>
        </p:nvCxnSpPr>
        <p:spPr bwMode="auto">
          <a:xfrm flipH="1">
            <a:off x="2901143" y="1797321"/>
            <a:ext cx="1639411" cy="23401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5" name="Rectangle 24"/>
          <p:cNvSpPr/>
          <p:nvPr/>
        </p:nvSpPr>
        <p:spPr bwMode="auto">
          <a:xfrm>
            <a:off x="4189627" y="194551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7" name="Straight Connector 26"/>
          <p:cNvCxnSpPr>
            <a:stCxn id="5" idx="3"/>
            <a:endCxn id="7" idx="5"/>
          </p:cNvCxnSpPr>
          <p:nvPr/>
        </p:nvCxnSpPr>
        <p:spPr bwMode="auto">
          <a:xfrm flipH="1">
            <a:off x="6590366" y="4670032"/>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0" name="Oval 29"/>
          <p:cNvSpPr/>
          <p:nvPr/>
        </p:nvSpPr>
        <p:spPr>
          <a:xfrm>
            <a:off x="6518366" y="459803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bwMode="auto">
          <a:xfrm>
            <a:off x="6920954" y="460168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32" name="Straight Connector 31"/>
          <p:cNvCxnSpPr>
            <a:stCxn id="5" idx="1"/>
            <a:endCxn id="7" idx="7"/>
          </p:cNvCxnSpPr>
          <p:nvPr/>
        </p:nvCxnSpPr>
        <p:spPr bwMode="auto">
          <a:xfrm flipH="1">
            <a:off x="6590366" y="4230088"/>
            <a:ext cx="1012103"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34"/>
          <p:cNvSpPr/>
          <p:nvPr/>
        </p:nvSpPr>
        <p:spPr>
          <a:xfrm>
            <a:off x="7530469" y="415808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bwMode="auto">
          <a:xfrm>
            <a:off x="6920954" y="41541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SMM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9" name="Rectangle 38"/>
          <p:cNvSpPr/>
          <p:nvPr/>
        </p:nvSpPr>
        <p:spPr bwMode="auto">
          <a:xfrm>
            <a:off x="6920954" y="3675806"/>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ODM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920954" y="431365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PRM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2" name="Rectangle 41"/>
          <p:cNvSpPr/>
          <p:nvPr/>
        </p:nvSpPr>
        <p:spPr bwMode="auto">
          <a:xfrm>
            <a:off x="6920954" y="383526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EVM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3" name="Rectangle 42"/>
          <p:cNvSpPr/>
          <p:nvPr/>
        </p:nvSpPr>
        <p:spPr bwMode="auto">
          <a:xfrm>
            <a:off x="6920954" y="399473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3" name="Straight Connector 52"/>
          <p:cNvCxnSpPr>
            <a:stCxn id="7" idx="2"/>
            <a:endCxn id="15" idx="6"/>
          </p:cNvCxnSpPr>
          <p:nvPr/>
        </p:nvCxnSpPr>
        <p:spPr bwMode="auto">
          <a:xfrm flipH="1" flipV="1">
            <a:off x="3577299" y="4448522"/>
            <a:ext cx="1858796" cy="153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6" name="Straight Connector 55"/>
          <p:cNvCxnSpPr>
            <a:stCxn id="7" idx="1"/>
            <a:endCxn id="13" idx="5"/>
          </p:cNvCxnSpPr>
          <p:nvPr/>
        </p:nvCxnSpPr>
        <p:spPr bwMode="auto">
          <a:xfrm flipH="1" flipV="1">
            <a:off x="3379257" y="3034808"/>
            <a:ext cx="2254880" cy="11952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1" name="Oval 60"/>
          <p:cNvSpPr/>
          <p:nvPr/>
        </p:nvSpPr>
        <p:spPr>
          <a:xfrm>
            <a:off x="3481791" y="437806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bwMode="auto">
          <a:xfrm>
            <a:off x="4349694" y="4362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3" name="Rectangle 62"/>
          <p:cNvSpPr/>
          <p:nvPr/>
        </p:nvSpPr>
        <p:spPr bwMode="auto">
          <a:xfrm>
            <a:off x="5190837" y="402180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64" name="Straight Connector 63"/>
          <p:cNvCxnSpPr>
            <a:stCxn id="13" idx="4"/>
            <a:endCxn id="15" idx="0"/>
          </p:cNvCxnSpPr>
          <p:nvPr/>
        </p:nvCxnSpPr>
        <p:spPr bwMode="auto">
          <a:xfrm>
            <a:off x="2901143" y="3125924"/>
            <a:ext cx="0" cy="101151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8" name="Rectangle 67"/>
          <p:cNvSpPr/>
          <p:nvPr/>
        </p:nvSpPr>
        <p:spPr bwMode="auto">
          <a:xfrm>
            <a:off x="2725679" y="329655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70" name="Straight Connector 69"/>
          <p:cNvCxnSpPr>
            <a:stCxn id="14" idx="2"/>
            <a:endCxn id="13" idx="6"/>
          </p:cNvCxnSpPr>
          <p:nvPr/>
        </p:nvCxnSpPr>
        <p:spPr bwMode="auto">
          <a:xfrm flipH="1">
            <a:off x="3577299" y="2807804"/>
            <a:ext cx="1858795" cy="703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3" name="Straight Connector 72"/>
          <p:cNvCxnSpPr>
            <a:stCxn id="14" idx="0"/>
            <a:endCxn id="6" idx="5"/>
          </p:cNvCxnSpPr>
          <p:nvPr/>
        </p:nvCxnSpPr>
        <p:spPr bwMode="auto">
          <a:xfrm flipH="1" flipV="1">
            <a:off x="5018668" y="1706205"/>
            <a:ext cx="1093583" cy="79051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7" name="Rectangle 76"/>
          <p:cNvSpPr/>
          <p:nvPr/>
        </p:nvSpPr>
        <p:spPr bwMode="auto">
          <a:xfrm>
            <a:off x="4365090" y="26688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8" name="Rectangle 77"/>
          <p:cNvSpPr/>
          <p:nvPr/>
        </p:nvSpPr>
        <p:spPr bwMode="auto">
          <a:xfrm>
            <a:off x="4365090" y="282282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79" name="Rectangle 78"/>
          <p:cNvSpPr/>
          <p:nvPr/>
        </p:nvSpPr>
        <p:spPr bwMode="auto">
          <a:xfrm>
            <a:off x="5301194" y="19454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0" name="Rectangle 79"/>
          <p:cNvSpPr/>
          <p:nvPr/>
        </p:nvSpPr>
        <p:spPr bwMode="auto">
          <a:xfrm>
            <a:off x="5301194" y="209945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stCxn id="14" idx="1"/>
            <a:endCxn id="9" idx="5"/>
          </p:cNvCxnSpPr>
          <p:nvPr/>
        </p:nvCxnSpPr>
        <p:spPr bwMode="auto">
          <a:xfrm flipH="1" flipV="1">
            <a:off x="1321646" y="1741335"/>
            <a:ext cx="4312490" cy="84649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9" name="Straight Connector 88"/>
          <p:cNvCxnSpPr>
            <a:stCxn id="13" idx="1"/>
            <a:endCxn id="9" idx="4"/>
          </p:cNvCxnSpPr>
          <p:nvPr/>
        </p:nvCxnSpPr>
        <p:spPr bwMode="auto">
          <a:xfrm flipH="1" flipV="1">
            <a:off x="843532" y="1832451"/>
            <a:ext cx="1579496" cy="76241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2" name="Rectangle 91"/>
          <p:cNvSpPr/>
          <p:nvPr/>
        </p:nvSpPr>
        <p:spPr bwMode="auto">
          <a:xfrm>
            <a:off x="1363247" y="2119800"/>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93" name="Straight Connector 92"/>
          <p:cNvCxnSpPr>
            <a:stCxn id="15" idx="1"/>
            <a:endCxn id="9" idx="4"/>
          </p:cNvCxnSpPr>
          <p:nvPr/>
        </p:nvCxnSpPr>
        <p:spPr bwMode="auto">
          <a:xfrm flipH="1" flipV="1">
            <a:off x="843532" y="1832451"/>
            <a:ext cx="1579496" cy="2396099"/>
          </a:xfrm>
          <a:prstGeom prst="straightConnector1">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8" name="Rectangle 87"/>
          <p:cNvSpPr/>
          <p:nvPr/>
        </p:nvSpPr>
        <p:spPr bwMode="auto">
          <a:xfrm>
            <a:off x="1121592" y="248125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85" name="Oval 84"/>
          <p:cNvSpPr/>
          <p:nvPr/>
        </p:nvSpPr>
        <p:spPr>
          <a:xfrm>
            <a:off x="771532" y="1760451"/>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14" idx="3"/>
            <a:endCxn id="15" idx="0"/>
          </p:cNvCxnSpPr>
          <p:nvPr/>
        </p:nvCxnSpPr>
        <p:spPr bwMode="auto">
          <a:xfrm flipH="1">
            <a:off x="2901143" y="3027776"/>
            <a:ext cx="2732993" cy="110965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7" name="Oval 66"/>
          <p:cNvSpPr/>
          <p:nvPr/>
        </p:nvSpPr>
        <p:spPr>
          <a:xfrm>
            <a:off x="2829143" y="4066972"/>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Rectangle 101"/>
          <p:cNvSpPr/>
          <p:nvPr/>
        </p:nvSpPr>
        <p:spPr bwMode="auto">
          <a:xfrm>
            <a:off x="4843205" y="321682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a:off x="1519689" y="438171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CSS</a:t>
            </a: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6" name="Oval 105"/>
          <p:cNvSpPr/>
          <p:nvPr/>
        </p:nvSpPr>
        <p:spPr>
          <a:xfrm>
            <a:off x="1303689" y="4397176"/>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7" name="Oval 106"/>
          <p:cNvSpPr>
            <a:spLocks noChangeArrowheads="1"/>
          </p:cNvSpPr>
          <p:nvPr/>
        </p:nvSpPr>
        <p:spPr bwMode="auto">
          <a:xfrm>
            <a:off x="167376" y="49597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2" name="Oval 11"/>
          <p:cNvSpPr>
            <a:spLocks noChangeArrowheads="1"/>
          </p:cNvSpPr>
          <p:nvPr/>
        </p:nvSpPr>
        <p:spPr bwMode="auto">
          <a:xfrm>
            <a:off x="483380" y="542482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108" name="Oval 107"/>
          <p:cNvSpPr>
            <a:spLocks noChangeArrowheads="1"/>
          </p:cNvSpPr>
          <p:nvPr/>
        </p:nvSpPr>
        <p:spPr bwMode="auto">
          <a:xfrm>
            <a:off x="1369055" y="5740635"/>
            <a:ext cx="1352313" cy="622176"/>
          </a:xfrm>
          <a:prstGeom prst="ellipse">
            <a:avLst/>
          </a:prstGeom>
          <a:solidFill>
            <a:schemeClr val="bg1">
              <a:lumMod val="95000"/>
            </a:schemeClr>
          </a:solidFill>
          <a:ln w="9525">
            <a:solidFill>
              <a:schemeClr val="tx1"/>
            </a:solidFill>
            <a:round/>
            <a:headEnd/>
            <a:tailEnd/>
          </a:ln>
        </p:spPr>
        <p:txBody>
          <a:bodyPr lIns="0" rIns="0" anchor="ctr"/>
          <a:lstStyle/>
          <a:p>
            <a:pPr lvl="0" algn="ctr"/>
            <a:r>
              <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rPr>
              <a:t>Spacecraft Development &amp; Maintenance</a:t>
            </a:r>
            <a:endParaRPr kumimoji="1" lang="en-US" sz="105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10" name="Straight Connector 109"/>
          <p:cNvCxnSpPr>
            <a:stCxn id="107" idx="6"/>
            <a:endCxn id="15" idx="3"/>
          </p:cNvCxnSpPr>
          <p:nvPr/>
        </p:nvCxnSpPr>
        <p:spPr bwMode="auto">
          <a:xfrm flipV="1">
            <a:off x="1519689" y="4668494"/>
            <a:ext cx="903339" cy="6023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3" name="Straight Connector 112"/>
          <p:cNvCxnSpPr>
            <a:stCxn id="12" idx="7"/>
            <a:endCxn id="15" idx="3"/>
          </p:cNvCxnSpPr>
          <p:nvPr/>
        </p:nvCxnSpPr>
        <p:spPr bwMode="auto">
          <a:xfrm flipV="1">
            <a:off x="1637651" y="4668494"/>
            <a:ext cx="785377" cy="8474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6" name="Straight Connector 115"/>
          <p:cNvCxnSpPr>
            <a:stCxn id="108" idx="0"/>
            <a:endCxn id="15" idx="3"/>
          </p:cNvCxnSpPr>
          <p:nvPr/>
        </p:nvCxnSpPr>
        <p:spPr bwMode="auto">
          <a:xfrm flipV="1">
            <a:off x="2045212" y="4668494"/>
            <a:ext cx="377816" cy="107214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9" name="Oval 118"/>
          <p:cNvSpPr/>
          <p:nvPr/>
        </p:nvSpPr>
        <p:spPr>
          <a:xfrm>
            <a:off x="2351028" y="459649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Rectangle 119"/>
          <p:cNvSpPr/>
          <p:nvPr/>
        </p:nvSpPr>
        <p:spPr bwMode="auto">
          <a:xfrm>
            <a:off x="2049523" y="481743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1" name="Straight Connector 120"/>
          <p:cNvCxnSpPr>
            <a:stCxn id="8" idx="2"/>
            <a:endCxn id="15" idx="4"/>
          </p:cNvCxnSpPr>
          <p:nvPr/>
        </p:nvCxnSpPr>
        <p:spPr bwMode="auto">
          <a:xfrm flipH="1" flipV="1">
            <a:off x="2901143" y="4759610"/>
            <a:ext cx="1094793" cy="121729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4" name="Oval 123"/>
          <p:cNvSpPr/>
          <p:nvPr/>
        </p:nvSpPr>
        <p:spPr>
          <a:xfrm>
            <a:off x="2829143" y="468515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p:cNvSpPr/>
          <p:nvPr/>
        </p:nvSpPr>
        <p:spPr bwMode="auto">
          <a:xfrm>
            <a:off x="3632251" y="558876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26" name="Oval 125"/>
          <p:cNvSpPr/>
          <p:nvPr/>
        </p:nvSpPr>
        <p:spPr>
          <a:xfrm>
            <a:off x="3923936" y="5897301"/>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7" name="Straight Connector 126"/>
          <p:cNvCxnSpPr>
            <a:stCxn id="8" idx="1"/>
            <a:endCxn id="13" idx="5"/>
          </p:cNvCxnSpPr>
          <p:nvPr/>
        </p:nvCxnSpPr>
        <p:spPr bwMode="auto">
          <a:xfrm flipH="1" flipV="1">
            <a:off x="3379257" y="3034808"/>
            <a:ext cx="814721" cy="27221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60" name="Oval 59"/>
          <p:cNvSpPr/>
          <p:nvPr/>
        </p:nvSpPr>
        <p:spPr>
          <a:xfrm>
            <a:off x="3307257" y="297565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3" name="Straight Connector 132"/>
          <p:cNvCxnSpPr>
            <a:stCxn id="6" idx="3"/>
            <a:endCxn id="13" idx="0"/>
          </p:cNvCxnSpPr>
          <p:nvPr/>
        </p:nvCxnSpPr>
        <p:spPr bwMode="auto">
          <a:xfrm flipH="1">
            <a:off x="2901143" y="1706205"/>
            <a:ext cx="1161296" cy="79754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 name="Oval 16"/>
          <p:cNvSpPr/>
          <p:nvPr/>
        </p:nvSpPr>
        <p:spPr>
          <a:xfrm>
            <a:off x="2829143" y="241698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4123639" y="568492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bwMode="auto">
          <a:xfrm>
            <a:off x="3916713" y="5360433"/>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8" name="Straight Connector 137"/>
          <p:cNvCxnSpPr>
            <a:stCxn id="14" idx="2"/>
            <a:endCxn id="8" idx="0"/>
          </p:cNvCxnSpPr>
          <p:nvPr/>
        </p:nvCxnSpPr>
        <p:spPr bwMode="auto">
          <a:xfrm flipH="1">
            <a:off x="4672093" y="2807804"/>
            <a:ext cx="764001" cy="285800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6" name="Oval 75"/>
          <p:cNvSpPr/>
          <p:nvPr/>
        </p:nvSpPr>
        <p:spPr>
          <a:xfrm>
            <a:off x="5366300" y="2735804"/>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a:off x="4600093" y="558876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bwMode="auto">
          <a:xfrm>
            <a:off x="4600093" y="506163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3" name="Rectangle 142"/>
          <p:cNvSpPr/>
          <p:nvPr/>
        </p:nvSpPr>
        <p:spPr bwMode="auto">
          <a:xfrm>
            <a:off x="4600093" y="521559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1" name="Rectangle 20"/>
          <p:cNvSpPr/>
          <p:nvPr/>
        </p:nvSpPr>
        <p:spPr bwMode="auto">
          <a:xfrm>
            <a:off x="3401836" y="193999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53" name="Straight Connector 152"/>
          <p:cNvCxnSpPr>
            <a:stCxn id="5" idx="4"/>
            <a:endCxn id="15" idx="5"/>
          </p:cNvCxnSpPr>
          <p:nvPr/>
        </p:nvCxnSpPr>
        <p:spPr bwMode="auto">
          <a:xfrm rot="5400000" flipH="1">
            <a:off x="5683594" y="2364158"/>
            <a:ext cx="92654" cy="4701327"/>
          </a:xfrm>
          <a:prstGeom prst="bentConnector3">
            <a:avLst>
              <a:gd name="adj1" fmla="val -246724"/>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2" name="Oval 151"/>
          <p:cNvSpPr/>
          <p:nvPr/>
        </p:nvSpPr>
        <p:spPr>
          <a:xfrm>
            <a:off x="8008583" y="4688937"/>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bwMode="auto">
          <a:xfrm>
            <a:off x="6920954" y="491789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7" name="Oval 166"/>
          <p:cNvSpPr/>
          <p:nvPr/>
        </p:nvSpPr>
        <p:spPr>
          <a:xfrm>
            <a:off x="1297055" y="1669335"/>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Rectangle 167"/>
          <p:cNvSpPr/>
          <p:nvPr/>
        </p:nvSpPr>
        <p:spPr bwMode="auto">
          <a:xfrm>
            <a:off x="1693243" y="170079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9" name="Rectangle 168"/>
          <p:cNvSpPr/>
          <p:nvPr/>
        </p:nvSpPr>
        <p:spPr bwMode="auto">
          <a:xfrm>
            <a:off x="1693243" y="1860264"/>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71" name="Straight Connector 170"/>
          <p:cNvCxnSpPr>
            <a:stCxn id="6" idx="4"/>
          </p:cNvCxnSpPr>
          <p:nvPr/>
        </p:nvCxnSpPr>
        <p:spPr bwMode="auto">
          <a:xfrm>
            <a:off x="4540554" y="1797321"/>
            <a:ext cx="1571698" cy="2348877"/>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4" name="Oval 173"/>
          <p:cNvSpPr/>
          <p:nvPr/>
        </p:nvSpPr>
        <p:spPr>
          <a:xfrm>
            <a:off x="6040252" y="243174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5" name="Straight Connector 174"/>
          <p:cNvCxnSpPr>
            <a:stCxn id="7" idx="0"/>
            <a:endCxn id="13" idx="6"/>
          </p:cNvCxnSpPr>
          <p:nvPr/>
        </p:nvCxnSpPr>
        <p:spPr bwMode="auto">
          <a:xfrm flipH="1" flipV="1">
            <a:off x="3577299" y="2814836"/>
            <a:ext cx="2534953" cy="1324136"/>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8" name="Oval 177"/>
          <p:cNvSpPr/>
          <p:nvPr/>
        </p:nvSpPr>
        <p:spPr>
          <a:xfrm>
            <a:off x="6040252" y="4082192"/>
            <a:ext cx="144000" cy="144000"/>
          </a:xfrm>
          <a:prstGeom prst="ellipse">
            <a:avLst/>
          </a:prstGeom>
          <a:solidFill>
            <a:srgbClr val="FF6D6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Rectangle 178"/>
          <p:cNvSpPr/>
          <p:nvPr/>
        </p:nvSpPr>
        <p:spPr bwMode="auto">
          <a:xfrm>
            <a:off x="5689326" y="3835268"/>
            <a:ext cx="350926" cy="159462"/>
          </a:xfrm>
          <a:prstGeom prst="rect">
            <a:avLst/>
          </a:prstGeom>
          <a:solidFill>
            <a:srgbClr val="FF6D6D"/>
          </a:solidFill>
          <a:ln>
            <a:solidFill>
              <a:schemeClr val="tx1">
                <a:lumMod val="50000"/>
                <a:lumOff val="50000"/>
              </a:schemeClr>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22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Oval 127"/>
          <p:cNvSpPr>
            <a:spLocks noChangeArrowheads="1"/>
          </p:cNvSpPr>
          <p:nvPr/>
        </p:nvSpPr>
        <p:spPr bwMode="auto">
          <a:xfrm>
            <a:off x="7704348" y="5255096"/>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sp>
        <p:nvSpPr>
          <p:cNvPr id="2" name="Title 1"/>
          <p:cNvSpPr>
            <a:spLocks noGrp="1"/>
          </p:cNvSpPr>
          <p:nvPr>
            <p:ph type="title"/>
          </p:nvPr>
        </p:nvSpPr>
        <p:spPr/>
        <p:txBody>
          <a:bodyPr/>
          <a:lstStyle/>
          <a:p>
            <a:r>
              <a:rPr lang="en-GB" dirty="0"/>
              <a:t>Mission Control (Alternative View)</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cxnSp>
        <p:nvCxnSpPr>
          <p:cNvPr id="6" name="Straight Connector 5"/>
          <p:cNvCxnSpPr/>
          <p:nvPr/>
        </p:nvCxnSpPr>
        <p:spPr bwMode="auto">
          <a:xfrm flipH="1">
            <a:off x="107504" y="2557520"/>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 name="Straight Connector 21"/>
          <p:cNvCxnSpPr/>
          <p:nvPr/>
        </p:nvCxnSpPr>
        <p:spPr bwMode="auto">
          <a:xfrm flipH="1">
            <a:off x="107504" y="2884243"/>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4" name="Straight Connector 23"/>
          <p:cNvCxnSpPr/>
          <p:nvPr/>
        </p:nvCxnSpPr>
        <p:spPr bwMode="auto">
          <a:xfrm flipH="1">
            <a:off x="107504" y="2724781"/>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5" name="Straight Connector 24"/>
          <p:cNvCxnSpPr/>
          <p:nvPr/>
        </p:nvCxnSpPr>
        <p:spPr bwMode="auto">
          <a:xfrm flipH="1">
            <a:off x="108492" y="3034366"/>
            <a:ext cx="8892000" cy="0"/>
          </a:xfrm>
          <a:prstGeom prst="line">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6" name="Straight Connector 25"/>
          <p:cNvCxnSpPr/>
          <p:nvPr/>
        </p:nvCxnSpPr>
        <p:spPr bwMode="auto">
          <a:xfrm flipH="1">
            <a:off x="107504" y="3782938"/>
            <a:ext cx="8892000" cy="0"/>
          </a:xfrm>
          <a:prstGeom prst="line">
            <a:avLst/>
          </a:prstGeom>
          <a:noFill/>
          <a:ln w="19050" cap="flat" cmpd="sng" algn="ctr">
            <a:solidFill>
              <a:srgbClr val="FF99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p:nvPr/>
        </p:nvCxnSpPr>
        <p:spPr bwMode="auto">
          <a:xfrm flipH="1">
            <a:off x="107504" y="3431611"/>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 name="Straight Connector 31"/>
          <p:cNvCxnSpPr/>
          <p:nvPr/>
        </p:nvCxnSpPr>
        <p:spPr bwMode="auto">
          <a:xfrm flipH="1">
            <a:off x="107504" y="328130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p:nvPr/>
        </p:nvCxnSpPr>
        <p:spPr bwMode="auto">
          <a:xfrm flipH="1">
            <a:off x="107504" y="3575627"/>
            <a:ext cx="8892000" cy="0"/>
          </a:xfrm>
          <a:prstGeom prst="line">
            <a:avLst/>
          </a:prstGeom>
          <a:noFill/>
          <a:ln w="19050" cap="flat" cmpd="sng" algn="ctr">
            <a:solidFill>
              <a:srgbClr val="CC00CC"/>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 name="Rectangle 11"/>
          <p:cNvSpPr/>
          <p:nvPr/>
        </p:nvSpPr>
        <p:spPr bwMode="auto">
          <a:xfrm>
            <a:off x="188626" y="248558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3" name="Rectangle 12"/>
          <p:cNvSpPr/>
          <p:nvPr/>
        </p:nvSpPr>
        <p:spPr bwMode="auto">
          <a:xfrm>
            <a:off x="188626" y="3703207"/>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OPD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6" name="Rectangle 15"/>
          <p:cNvSpPr/>
          <p:nvPr/>
        </p:nvSpPr>
        <p:spPr bwMode="auto">
          <a:xfrm>
            <a:off x="188626" y="26450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 name="Rectangle 16"/>
          <p:cNvSpPr/>
          <p:nvPr/>
        </p:nvSpPr>
        <p:spPr bwMode="auto">
          <a:xfrm>
            <a:off x="188626" y="280451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 name="Rectangle 19"/>
          <p:cNvSpPr/>
          <p:nvPr/>
        </p:nvSpPr>
        <p:spPr bwMode="auto">
          <a:xfrm>
            <a:off x="188626" y="2963974"/>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4" name="Rectangle 13"/>
          <p:cNvSpPr/>
          <p:nvPr/>
        </p:nvSpPr>
        <p:spPr bwMode="auto">
          <a:xfrm>
            <a:off x="188625" y="6288762"/>
            <a:ext cx="3987331" cy="159462"/>
          </a:xfrm>
          <a:prstGeom prst="rect">
            <a:avLst/>
          </a:prstGeom>
          <a:solidFill>
            <a:schemeClr val="bg1"/>
          </a:solidFill>
          <a:ln>
            <a:noFill/>
          </a:ln>
          <a:effectLst/>
          <a:extLst/>
        </p:spPr>
        <p:txBody>
          <a:bodyPr vert="horz" wrap="square" lIns="18000" tIns="18000" rIns="18000" bIns="18000" numCol="1" rtlCol="0" anchor="t" anchorCtr="0" compatLnSpc="1">
            <a:prstTxWarp prst="textNoShape">
              <a:avLst/>
            </a:prstTxWarp>
            <a:spAutoFit/>
          </a:bodyPr>
          <a:lstStyle/>
          <a:p>
            <a:pPr marL="0" marR="0" indent="0" defTabSz="914400" rtl="0" eaLnBrk="1" fontAlgn="base" latinLnBrk="0" hangingPunct="1">
              <a:lnSpc>
                <a:spcPct val="100000"/>
              </a:lnSpc>
              <a:spcBef>
                <a:spcPct val="0"/>
              </a:spcBef>
              <a:spcAft>
                <a:spcPct val="0"/>
              </a:spcAft>
              <a:buClrTx/>
              <a:buSzTx/>
              <a:buFontTx/>
              <a:buNone/>
              <a:tabLst/>
            </a:pPr>
            <a:r>
              <a:rPr lang="en-GB" sz="800" dirty="0" smtClean="0">
                <a:solidFill>
                  <a:srgbClr val="CC00CC"/>
                </a:solidFill>
                <a:latin typeface="Arial" panose="020B0604020202020204" pitchFamily="34" charset="0"/>
                <a:cs typeface="Arial" panose="020B0604020202020204" pitchFamily="34" charset="0"/>
              </a:rPr>
              <a:t>*NDM: Navigation Data Message </a:t>
            </a:r>
            <a:r>
              <a:rPr lang="en-GB" sz="800" dirty="0">
                <a:solidFill>
                  <a:srgbClr val="CC00CC"/>
                </a:solidFill>
                <a:latin typeface="Arial" panose="020B0604020202020204" pitchFamily="34" charset="0"/>
                <a:cs typeface="Arial" panose="020B0604020202020204" pitchFamily="34" charset="0"/>
              </a:rPr>
              <a:t>includes </a:t>
            </a:r>
            <a:r>
              <a:rPr lang="en-GB" sz="800" dirty="0" smtClean="0">
                <a:solidFill>
                  <a:srgbClr val="CC00CC"/>
                </a:solidFill>
                <a:latin typeface="Arial" panose="020B0604020202020204" pitchFamily="34" charset="0"/>
                <a:cs typeface="Arial" panose="020B0604020202020204" pitchFamily="34" charset="0"/>
              </a:rPr>
              <a:t>ODM, EVM</a:t>
            </a:r>
            <a:r>
              <a:rPr lang="en-GB" sz="800" dirty="0">
                <a:solidFill>
                  <a:srgbClr val="CC00CC"/>
                </a:solidFill>
                <a:latin typeface="Arial" panose="020B0604020202020204" pitchFamily="34" charset="0"/>
                <a:cs typeface="Arial" panose="020B0604020202020204" pitchFamily="34" charset="0"/>
              </a:rPr>
              <a:t>, ADM, SMM and PRM</a:t>
            </a:r>
            <a:endParaRPr kumimoji="0" lang="en-GB" sz="800" b="1" i="0" u="none" strike="noStrike" cap="none" normalizeH="0" baseline="0" dirty="0">
              <a:ln>
                <a:noFill/>
              </a:ln>
              <a:solidFill>
                <a:srgbClr val="CC00CC"/>
              </a:solidFill>
              <a:effectLst/>
              <a:latin typeface="Arial" panose="020B0604020202020204" pitchFamily="34" charset="0"/>
              <a:cs typeface="Arial" panose="020B0604020202020204" pitchFamily="34" charset="0"/>
            </a:endParaRPr>
          </a:p>
        </p:txBody>
      </p:sp>
      <p:sp>
        <p:nvSpPr>
          <p:cNvPr id="15" name="Rectangle 14"/>
          <p:cNvSpPr/>
          <p:nvPr/>
        </p:nvSpPr>
        <p:spPr bwMode="auto">
          <a:xfrm>
            <a:off x="188626" y="333643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 name="Rectangle 18"/>
          <p:cNvSpPr/>
          <p:nvPr/>
        </p:nvSpPr>
        <p:spPr bwMode="auto">
          <a:xfrm>
            <a:off x="189614" y="3495896"/>
            <a:ext cx="340824"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err="1">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34" name="Oval 8"/>
          <p:cNvSpPr>
            <a:spLocks noChangeArrowheads="1"/>
          </p:cNvSpPr>
          <p:nvPr/>
        </p:nvSpPr>
        <p:spPr bwMode="auto">
          <a:xfrm>
            <a:off x="3003663"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Automation</a:t>
            </a:r>
          </a:p>
        </p:txBody>
      </p:sp>
      <p:sp>
        <p:nvSpPr>
          <p:cNvPr id="39" name="Oval 8"/>
          <p:cNvSpPr>
            <a:spLocks noChangeArrowheads="1"/>
          </p:cNvSpPr>
          <p:nvPr/>
        </p:nvSpPr>
        <p:spPr bwMode="auto">
          <a:xfrm>
            <a:off x="648021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Interface</a:t>
            </a:r>
          </a:p>
        </p:txBody>
      </p:sp>
      <p:sp>
        <p:nvSpPr>
          <p:cNvPr id="40" name="Oval 39"/>
          <p:cNvSpPr>
            <a:spLocks noChangeArrowheads="1"/>
          </p:cNvSpPr>
          <p:nvPr/>
        </p:nvSpPr>
        <p:spPr bwMode="auto">
          <a:xfrm>
            <a:off x="6156176"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42" name="Oval 41"/>
          <p:cNvSpPr>
            <a:spLocks noChangeArrowheads="1"/>
          </p:cNvSpPr>
          <p:nvPr/>
        </p:nvSpPr>
        <p:spPr bwMode="auto">
          <a:xfrm>
            <a:off x="179512" y="5180781"/>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43" name="Oval 42"/>
          <p:cNvSpPr>
            <a:spLocks noChangeArrowheads="1"/>
          </p:cNvSpPr>
          <p:nvPr/>
        </p:nvSpPr>
        <p:spPr bwMode="auto">
          <a:xfrm>
            <a:off x="3152005" y="5168549"/>
            <a:ext cx="1352313" cy="622176"/>
          </a:xfrm>
          <a:prstGeom prst="ellipse">
            <a:avLst/>
          </a:prstGeom>
          <a:solidFill>
            <a:srgbClr val="FFC00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Operations Preparation</a:t>
            </a:r>
          </a:p>
        </p:txBody>
      </p:sp>
      <p:sp>
        <p:nvSpPr>
          <p:cNvPr id="44" name="Oval 43"/>
          <p:cNvSpPr>
            <a:spLocks noChangeArrowheads="1"/>
          </p:cNvSpPr>
          <p:nvPr/>
        </p:nvSpPr>
        <p:spPr bwMode="auto">
          <a:xfrm>
            <a:off x="7668344" y="521909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57" name="Straight Connector 56"/>
          <p:cNvCxnSpPr/>
          <p:nvPr/>
        </p:nvCxnSpPr>
        <p:spPr bwMode="auto">
          <a:xfrm flipH="1">
            <a:off x="108492" y="4336823"/>
            <a:ext cx="8892000" cy="0"/>
          </a:xfrm>
          <a:prstGeom prst="line">
            <a:avLst/>
          </a:prstGeom>
          <a:noFill/>
          <a:ln w="19050" cap="flat" cmpd="sng" algn="ctr">
            <a:solidFill>
              <a:schemeClr val="bg1">
                <a:lumMod val="50000"/>
              </a:schemeClr>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58" name="Rectangle 57"/>
          <p:cNvSpPr/>
          <p:nvPr/>
        </p:nvSpPr>
        <p:spPr bwMode="auto">
          <a:xfrm>
            <a:off x="189614" y="4257092"/>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82" name="Straight Connector 81"/>
          <p:cNvCxnSpPr>
            <a:endCxn id="34" idx="4"/>
          </p:cNvCxnSpPr>
          <p:nvPr/>
        </p:nvCxnSpPr>
        <p:spPr bwMode="auto">
          <a:xfrm flipH="1" flipV="1">
            <a:off x="3679820" y="1854932"/>
            <a:ext cx="1130" cy="877124"/>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6" name="Oval 8"/>
          <p:cNvSpPr>
            <a:spLocks noChangeArrowheads="1"/>
          </p:cNvSpPr>
          <p:nvPr/>
        </p:nvSpPr>
        <p:spPr bwMode="auto">
          <a:xfrm>
            <a:off x="1219072"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Monitoring &amp; Control</a:t>
            </a:r>
          </a:p>
        </p:txBody>
      </p:sp>
      <p:cxnSp>
        <p:nvCxnSpPr>
          <p:cNvPr id="52" name="Straight Connector 51"/>
          <p:cNvCxnSpPr/>
          <p:nvPr/>
        </p:nvCxnSpPr>
        <p:spPr bwMode="auto">
          <a:xfrm flipH="1" flipV="1">
            <a:off x="1894346" y="1857961"/>
            <a:ext cx="882" cy="699559"/>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5" name="Rectangle 94"/>
          <p:cNvSpPr/>
          <p:nvPr/>
        </p:nvSpPr>
        <p:spPr bwMode="auto">
          <a:xfrm rot="5400000">
            <a:off x="1699404"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05" name="Rectangle 104"/>
          <p:cNvSpPr/>
          <p:nvPr/>
        </p:nvSpPr>
        <p:spPr bwMode="auto">
          <a:xfrm rot="5400000">
            <a:off x="3504356"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AUT</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11" name="Straight Connector 110"/>
          <p:cNvCxnSpPr/>
          <p:nvPr/>
        </p:nvCxnSpPr>
        <p:spPr bwMode="auto">
          <a:xfrm flipV="1">
            <a:off x="6932425" y="1845285"/>
            <a:ext cx="0" cy="1436022"/>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5" name="Oval 8"/>
          <p:cNvSpPr>
            <a:spLocks noChangeArrowheads="1"/>
          </p:cNvSpPr>
          <p:nvPr/>
        </p:nvSpPr>
        <p:spPr bwMode="auto">
          <a:xfrm>
            <a:off x="4716016" y="1232756"/>
            <a:ext cx="1352313" cy="622176"/>
          </a:xfrm>
          <a:prstGeom prst="ellipse">
            <a:avLst/>
          </a:prstGeom>
          <a:solidFill>
            <a:srgbClr val="FF7C80"/>
          </a:solidFill>
          <a:ln w="9525">
            <a:solidFill>
              <a:schemeClr val="tx1"/>
            </a:solidFill>
            <a:round/>
            <a:headEnd/>
            <a:tailEnd/>
          </a:ln>
        </p:spPr>
        <p:txBody>
          <a:bodyPr lIns="0" rIns="0" anchor="ctr"/>
          <a:lstStyle/>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On-board</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Configuration</a:t>
            </a:r>
          </a:p>
          <a:p>
            <a:pPr algn="ctr"/>
            <a:r>
              <a:rPr kumimoji="1" lang="en-US" sz="1100" b="0" dirty="0">
                <a:solidFill>
                  <a:srgbClr val="000000"/>
                </a:solidFill>
                <a:latin typeface="Arial" panose="020B0604020202020204" pitchFamily="34" charset="0"/>
                <a:ea typeface="ＭＳ Ｐゴシック" pitchFamily="34" charset="-128"/>
                <a:cs typeface="Arial" panose="020B0604020202020204" pitchFamily="34" charset="0"/>
              </a:rPr>
              <a:t>Management</a:t>
            </a:r>
          </a:p>
        </p:txBody>
      </p:sp>
      <p:cxnSp>
        <p:nvCxnSpPr>
          <p:cNvPr id="116" name="Straight Connector 115"/>
          <p:cNvCxnSpPr/>
          <p:nvPr/>
        </p:nvCxnSpPr>
        <p:spPr bwMode="auto">
          <a:xfrm flipH="1" flipV="1">
            <a:off x="539217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7" name="Rectangle 116"/>
          <p:cNvSpPr/>
          <p:nvPr/>
        </p:nvSpPr>
        <p:spPr bwMode="auto">
          <a:xfrm rot="5400000">
            <a:off x="5216708"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27" name="Straight Connector 126"/>
          <p:cNvCxnSpPr/>
          <p:nvPr/>
        </p:nvCxnSpPr>
        <p:spPr bwMode="auto">
          <a:xfrm flipV="1">
            <a:off x="7156367" y="1857961"/>
            <a:ext cx="1" cy="1573650"/>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Rectangle 122"/>
          <p:cNvSpPr/>
          <p:nvPr/>
        </p:nvSpPr>
        <p:spPr bwMode="auto">
          <a:xfrm>
            <a:off x="188625" y="317697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41" name="Oval 40"/>
          <p:cNvSpPr>
            <a:spLocks noChangeArrowheads="1"/>
          </p:cNvSpPr>
          <p:nvPr/>
        </p:nvSpPr>
        <p:spPr bwMode="auto">
          <a:xfrm>
            <a:off x="7648179" y="518078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rPr>
              <a:t>Mission Data Proc/</a:t>
            </a:r>
          </a:p>
          <a:p>
            <a:pPr algn="ctr" fontAlgn="base">
              <a:spcBef>
                <a:spcPct val="0"/>
              </a:spcBef>
              <a:spcAft>
                <a:spcPct val="0"/>
              </a:spcAft>
            </a:pPr>
            <a:r>
              <a:rPr kumimoji="1" lang="en-US" sz="800" b="0" dirty="0" smtClean="0">
                <a:solidFill>
                  <a:srgbClr val="000000"/>
                </a:solidFill>
                <a:latin typeface="Arial" panose="020B0604020202020204" pitchFamily="34" charset="0"/>
                <a:ea typeface="ＭＳ Ｐゴシック" pitchFamily="34" charset="-128"/>
                <a:cs typeface="Arial" panose="020B0604020202020204" pitchFamily="34" charset="0"/>
              </a:rPr>
              <a:t>Spacecraft Dev</a:t>
            </a:r>
            <a:endParaRPr kumimoji="1" lang="en-US" sz="800" b="0" dirty="0">
              <a:solidFill>
                <a:srgbClr val="000000"/>
              </a:solidFill>
              <a:latin typeface="Arial" panose="020B0604020202020204" pitchFamily="34" charset="0"/>
              <a:ea typeface="ＭＳ Ｐゴシック" pitchFamily="34" charset="-128"/>
              <a:cs typeface="Arial" panose="020B0604020202020204" pitchFamily="34" charset="0"/>
            </a:endParaRPr>
          </a:p>
        </p:txBody>
      </p:sp>
      <p:sp>
        <p:nvSpPr>
          <p:cNvPr id="132" name="Oval 131"/>
          <p:cNvSpPr>
            <a:spLocks noChangeArrowheads="1"/>
          </p:cNvSpPr>
          <p:nvPr/>
        </p:nvSpPr>
        <p:spPr bwMode="auto">
          <a:xfrm>
            <a:off x="4664738" y="5172980"/>
            <a:ext cx="1352313" cy="622176"/>
          </a:xfrm>
          <a:prstGeom prst="ellipse">
            <a:avLst/>
          </a:prstGeom>
          <a:solidFill>
            <a:srgbClr val="FF99FF"/>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133" name="Oval 132"/>
          <p:cNvSpPr>
            <a:spLocks noChangeArrowheads="1"/>
          </p:cNvSpPr>
          <p:nvPr/>
        </p:nvSpPr>
        <p:spPr bwMode="auto">
          <a:xfrm>
            <a:off x="1655676" y="5172980"/>
            <a:ext cx="1352313" cy="622176"/>
          </a:xfrm>
          <a:prstGeom prst="ellipse">
            <a:avLst/>
          </a:prstGeom>
          <a:solidFill>
            <a:srgbClr val="66FF99"/>
          </a:solidFill>
          <a:ln w="9525">
            <a:solidFill>
              <a:schemeClr val="tx1"/>
            </a:solidFill>
            <a:round/>
            <a:headEnd/>
            <a:tailEnd/>
          </a:ln>
        </p:spPr>
        <p:txBody>
          <a:bodyPr lIns="0" rIns="0" anchor="ctr"/>
          <a:lstStyle/>
          <a:p>
            <a:pPr algn="ctr"/>
            <a:r>
              <a:rPr kumimoji="1" lang="en-US" sz="1200" b="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cxnSp>
        <p:nvCxnSpPr>
          <p:cNvPr id="135" name="Straight Connector 134"/>
          <p:cNvCxnSpPr/>
          <p:nvPr/>
        </p:nvCxnSpPr>
        <p:spPr bwMode="auto">
          <a:xfrm flipH="1" flipV="1">
            <a:off x="5580112" y="1857958"/>
            <a:ext cx="1130" cy="1186708"/>
          </a:xfrm>
          <a:prstGeom prst="line">
            <a:avLst/>
          </a:prstGeom>
          <a:noFill/>
          <a:ln w="19050" cap="flat" cmpd="sng" algn="ctr">
            <a:solidFill>
              <a:srgbClr val="FF0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7" name="Rectangle 136"/>
          <p:cNvSpPr/>
          <p:nvPr/>
        </p:nvSpPr>
        <p:spPr bwMode="auto">
          <a:xfrm rot="5400000">
            <a:off x="5405779" y="2127255"/>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OPM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0" name="Straight Connector 139"/>
          <p:cNvCxnSpPr/>
          <p:nvPr/>
        </p:nvCxnSpPr>
        <p:spPr bwMode="auto">
          <a:xfrm flipH="1">
            <a:off x="107504" y="3976783"/>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1" name="Rectangle 140"/>
          <p:cNvSpPr/>
          <p:nvPr/>
        </p:nvSpPr>
        <p:spPr bwMode="auto">
          <a:xfrm>
            <a:off x="188626" y="3897052"/>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42" name="Straight Connector 141"/>
          <p:cNvCxnSpPr/>
          <p:nvPr/>
        </p:nvCxnSpPr>
        <p:spPr bwMode="auto">
          <a:xfrm flipH="1">
            <a:off x="107504" y="4133117"/>
            <a:ext cx="8892000" cy="0"/>
          </a:xfrm>
          <a:prstGeom prst="line">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5" name="Rectangle 144"/>
          <p:cNvSpPr/>
          <p:nvPr/>
        </p:nvSpPr>
        <p:spPr bwMode="auto">
          <a:xfrm>
            <a:off x="188626" y="4053386"/>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30" name="Straight Connector 129"/>
          <p:cNvCxnSpPr/>
          <p:nvPr/>
        </p:nvCxnSpPr>
        <p:spPr bwMode="auto">
          <a:xfrm flipH="1" flipV="1">
            <a:off x="6930383"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34" name="Rectangle 133"/>
          <p:cNvSpPr/>
          <p:nvPr/>
        </p:nvSpPr>
        <p:spPr bwMode="auto">
          <a:xfrm>
            <a:off x="6492267" y="1854932"/>
            <a:ext cx="440158" cy="77501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algn="r"/>
            <a:r>
              <a:rPr lang="en-GB" sz="600" dirty="0">
                <a:solidFill>
                  <a:srgbClr val="CC00CC"/>
                </a:solidFill>
                <a:latin typeface="Arial" panose="020B0604020202020204" pitchFamily="34" charset="0"/>
                <a:cs typeface="Arial" panose="020B0604020202020204" pitchFamily="34" charset="0"/>
              </a:rPr>
              <a:t>ODM</a:t>
            </a:r>
          </a:p>
          <a:p>
            <a:pPr algn="r"/>
            <a:r>
              <a:rPr lang="en-GB" sz="600" dirty="0">
                <a:solidFill>
                  <a:srgbClr val="CC00CC"/>
                </a:solidFill>
                <a:latin typeface="Arial" panose="020B0604020202020204" pitchFamily="34" charset="0"/>
                <a:cs typeface="Arial" panose="020B0604020202020204" pitchFamily="34" charset="0"/>
              </a:rPr>
              <a:t>EVM</a:t>
            </a:r>
          </a:p>
          <a:p>
            <a:pPr algn="r"/>
            <a:r>
              <a:rPr lang="en-GB" sz="600" dirty="0">
                <a:solidFill>
                  <a:srgbClr val="CC00CC"/>
                </a:solidFill>
                <a:latin typeface="Arial" panose="020B0604020202020204" pitchFamily="34" charset="0"/>
                <a:cs typeface="Arial" panose="020B0604020202020204" pitchFamily="34" charset="0"/>
              </a:rPr>
              <a:t>ADM</a:t>
            </a:r>
          </a:p>
          <a:p>
            <a:pPr algn="r"/>
            <a:r>
              <a:rPr lang="en-GB" sz="600" dirty="0">
                <a:solidFill>
                  <a:srgbClr val="CC00CC"/>
                </a:solidFill>
                <a:latin typeface="Arial" panose="020B0604020202020204" pitchFamily="34" charset="0"/>
                <a:cs typeface="Arial" panose="020B0604020202020204" pitchFamily="34" charset="0"/>
              </a:rPr>
              <a:t>SMM</a:t>
            </a:r>
          </a:p>
          <a:p>
            <a:pPr algn="r"/>
            <a:r>
              <a:rPr lang="en-GB" sz="600" dirty="0">
                <a:solidFill>
                  <a:srgbClr val="CC00CC"/>
                </a:solidFill>
                <a:latin typeface="Arial" panose="020B0604020202020204" pitchFamily="34" charset="0"/>
                <a:cs typeface="Arial" panose="020B0604020202020204" pitchFamily="34" charset="0"/>
              </a:rPr>
              <a:t>PRM</a:t>
            </a:r>
          </a:p>
          <a:p>
            <a:pPr marL="0" marR="0" indent="0" algn="r" defTabSz="914400" rtl="0" eaLnBrk="1" fontAlgn="base" latinLnBrk="0" hangingPunct="1">
              <a:lnSpc>
                <a:spcPct val="100000"/>
              </a:lnSpc>
              <a:spcBef>
                <a:spcPct val="0"/>
              </a:spcBef>
              <a:spcAft>
                <a:spcPct val="0"/>
              </a:spcAft>
              <a:buClrTx/>
              <a:buSzTx/>
              <a:buFontTx/>
              <a:buNone/>
              <a:tabLst/>
            </a:pPr>
            <a:endParaRPr lang="en-GB" sz="600" dirty="0">
              <a:solidFill>
                <a:srgbClr val="FF0000"/>
              </a:solidFill>
              <a:latin typeface="Arial" panose="020B0604020202020204" pitchFamily="34" charset="0"/>
              <a:cs typeface="Arial" panose="020B0604020202020204" pitchFamily="34" charset="0"/>
            </a:endParaRPr>
          </a:p>
        </p:txBody>
      </p:sp>
      <p:cxnSp>
        <p:nvCxnSpPr>
          <p:cNvPr id="136" name="Straight Connector 135"/>
          <p:cNvCxnSpPr>
            <a:endCxn id="42" idx="0"/>
          </p:cNvCxnSpPr>
          <p:nvPr/>
        </p:nvCxnSpPr>
        <p:spPr bwMode="auto">
          <a:xfrm>
            <a:off x="854086" y="2567820"/>
            <a:ext cx="1583" cy="2612961"/>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8" name="Straight Connector 137"/>
          <p:cNvCxnSpPr>
            <a:endCxn id="42" idx="0"/>
          </p:cNvCxnSpPr>
          <p:nvPr/>
        </p:nvCxnSpPr>
        <p:spPr bwMode="auto">
          <a:xfrm>
            <a:off x="854086" y="2724781"/>
            <a:ext cx="1583" cy="245600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7" name="Straight Connector 146"/>
          <p:cNvCxnSpPr>
            <a:endCxn id="42" idx="0"/>
          </p:cNvCxnSpPr>
          <p:nvPr/>
        </p:nvCxnSpPr>
        <p:spPr bwMode="auto">
          <a:xfrm>
            <a:off x="855669" y="2884243"/>
            <a:ext cx="0" cy="229653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8" name="Straight Connector 147"/>
          <p:cNvCxnSpPr>
            <a:endCxn id="42" idx="0"/>
          </p:cNvCxnSpPr>
          <p:nvPr/>
        </p:nvCxnSpPr>
        <p:spPr bwMode="auto">
          <a:xfrm>
            <a:off x="855669"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50" name="Rectangle 149"/>
          <p:cNvSpPr/>
          <p:nvPr/>
        </p:nvSpPr>
        <p:spPr bwMode="auto">
          <a:xfrm>
            <a:off x="413928" y="4653136"/>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OPD[PDB]</a:t>
            </a: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sp>
        <p:nvSpPr>
          <p:cNvPr id="125" name="Rectangle 124"/>
          <p:cNvSpPr/>
          <p:nvPr/>
        </p:nvSpPr>
        <p:spPr bwMode="auto">
          <a:xfrm rot="5400000">
            <a:off x="6980904" y="21365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NHM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67" name="Straight Connector 166"/>
          <p:cNvCxnSpPr/>
          <p:nvPr/>
        </p:nvCxnSpPr>
        <p:spPr bwMode="auto">
          <a:xfrm flipH="1" flipV="1">
            <a:off x="6930383" y="1842909"/>
            <a:ext cx="1712" cy="87442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9" name="Straight Connector 168"/>
          <p:cNvCxnSpPr>
            <a:endCxn id="133" idx="0"/>
          </p:cNvCxnSpPr>
          <p:nvPr/>
        </p:nvCxnSpPr>
        <p:spPr bwMode="auto">
          <a:xfrm>
            <a:off x="2331833" y="3976784"/>
            <a:ext cx="0" cy="1196196"/>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0" name="Straight Connector 169"/>
          <p:cNvCxnSpPr/>
          <p:nvPr/>
        </p:nvCxnSpPr>
        <p:spPr bwMode="auto">
          <a:xfrm flipH="1">
            <a:off x="2527889" y="4133118"/>
            <a:ext cx="1130" cy="1047663"/>
          </a:xfrm>
          <a:prstGeom prst="line">
            <a:avLst/>
          </a:prstGeom>
          <a:noFill/>
          <a:ln w="19050" cap="flat" cmpd="sng" algn="ctr">
            <a:solidFill>
              <a:srgbClr val="0080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1" name="Rectangle 170"/>
          <p:cNvSpPr/>
          <p:nvPr/>
        </p:nvSpPr>
        <p:spPr bwMode="auto">
          <a:xfrm rot="5400000">
            <a:off x="2352425"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FTM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72" name="Rectangle 171"/>
          <p:cNvSpPr/>
          <p:nvPr/>
        </p:nvSpPr>
        <p:spPr bwMode="auto">
          <a:xfrm rot="5400000">
            <a:off x="2142374" y="4779658"/>
            <a:ext cx="350926" cy="159462"/>
          </a:xfrm>
          <a:prstGeom prst="rect">
            <a:avLst/>
          </a:prstGeom>
          <a:solidFill>
            <a:srgbClr val="008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CAR</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56" name="Straight Connector 55"/>
          <p:cNvCxnSpPr/>
          <p:nvPr/>
        </p:nvCxnSpPr>
        <p:spPr bwMode="auto">
          <a:xfrm flipH="1" flipV="1">
            <a:off x="1682822" y="1861687"/>
            <a:ext cx="1" cy="2475136"/>
          </a:xfrm>
          <a:prstGeom prst="line">
            <a:avLst/>
          </a:prstGeom>
          <a:noFill/>
          <a:ln w="19050" cap="flat" cmpd="sng" algn="ctr">
            <a:solidFill>
              <a:schemeClr val="bg1">
                <a:lumMod val="50000"/>
              </a:schemeClr>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2" name="Rectangle 101"/>
          <p:cNvSpPr/>
          <p:nvPr/>
        </p:nvSpPr>
        <p:spPr bwMode="auto">
          <a:xfrm>
            <a:off x="1187624" y="1929089"/>
            <a:ext cx="49519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chemeClr val="bg1">
                    <a:lumMod val="50000"/>
                  </a:schemeClr>
                </a:solidFill>
                <a:latin typeface="Arial" panose="020B0604020202020204" pitchFamily="34" charset="0"/>
                <a:cs typeface="Arial" panose="020B0604020202020204" pitchFamily="34" charset="0"/>
              </a:rPr>
              <a:t>CSS-M&amp;C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OPD[SDB</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CC00CC"/>
                </a:solidFill>
                <a:effectLst/>
                <a:latin typeface="Arial" panose="020B0604020202020204" pitchFamily="34" charset="0"/>
                <a:cs typeface="Arial" panose="020B0604020202020204" pitchFamily="34" charset="0"/>
              </a:rPr>
              <a:t>TCM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M&amp;C</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M&amp;C</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p:txBody>
      </p:sp>
      <p:cxnSp>
        <p:nvCxnSpPr>
          <p:cNvPr id="187" name="Straight Connector 186"/>
          <p:cNvCxnSpPr/>
          <p:nvPr/>
        </p:nvCxnSpPr>
        <p:spPr bwMode="auto">
          <a:xfrm flipH="1">
            <a:off x="3828162" y="3782938"/>
            <a:ext cx="1112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3" name="Straight Connector 192"/>
          <p:cNvCxnSpPr/>
          <p:nvPr/>
        </p:nvCxnSpPr>
        <p:spPr bwMode="auto">
          <a:xfrm>
            <a:off x="3665554" y="3782938"/>
            <a:ext cx="1"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5" name="Straight Connector 194"/>
          <p:cNvCxnSpPr/>
          <p:nvPr/>
        </p:nvCxnSpPr>
        <p:spPr bwMode="auto">
          <a:xfrm>
            <a:off x="3995936" y="3782938"/>
            <a:ext cx="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96" name="Rectangle 195"/>
          <p:cNvSpPr/>
          <p:nvPr/>
        </p:nvSpPr>
        <p:spPr bwMode="auto">
          <a:xfrm rot="5400000">
            <a:off x="3663819"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SDB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7" name="Rectangle 196"/>
          <p:cNvSpPr/>
          <p:nvPr/>
        </p:nvSpPr>
        <p:spPr bwMode="auto">
          <a:xfrm rot="5400000">
            <a:off x="3820473"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APD</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198" name="Rectangle 197"/>
          <p:cNvSpPr/>
          <p:nvPr/>
        </p:nvSpPr>
        <p:spPr bwMode="auto">
          <a:xfrm rot="5400000">
            <a:off x="3498524"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OSW</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85" name="Straight Connector 184"/>
          <p:cNvCxnSpPr/>
          <p:nvPr/>
        </p:nvCxnSpPr>
        <p:spPr bwMode="auto">
          <a:xfrm flipV="1">
            <a:off x="3473415" y="1846462"/>
            <a:ext cx="0" cy="2130322"/>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8" name="Straight Connector 177"/>
          <p:cNvCxnSpPr/>
          <p:nvPr/>
        </p:nvCxnSpPr>
        <p:spPr bwMode="auto">
          <a:xfrm flipV="1">
            <a:off x="3473415" y="1857961"/>
            <a:ext cx="8202" cy="2275157"/>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31" name="Straight Connector 130"/>
          <p:cNvCxnSpPr/>
          <p:nvPr/>
        </p:nvCxnSpPr>
        <p:spPr bwMode="auto">
          <a:xfrm flipV="1">
            <a:off x="3473415" y="1842909"/>
            <a:ext cx="3226" cy="1940029"/>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6" name="Straight Connector 125"/>
          <p:cNvCxnSpPr/>
          <p:nvPr/>
        </p:nvCxnSpPr>
        <p:spPr bwMode="auto">
          <a:xfrm flipH="1" flipV="1">
            <a:off x="3476660" y="1852114"/>
            <a:ext cx="1713" cy="118225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14" name="Straight Connector 113"/>
          <p:cNvCxnSpPr/>
          <p:nvPr/>
        </p:nvCxnSpPr>
        <p:spPr bwMode="auto">
          <a:xfrm flipH="1" flipV="1">
            <a:off x="3477131" y="1842909"/>
            <a:ext cx="770" cy="104133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79" name="Rectangle 178"/>
          <p:cNvSpPr/>
          <p:nvPr/>
        </p:nvSpPr>
        <p:spPr bwMode="auto">
          <a:xfrm>
            <a:off x="3035667" y="1921896"/>
            <a:ext cx="440158" cy="590349"/>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OPD</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OPD[APD</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AUT</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FTM [</a:t>
            </a:r>
            <a:r>
              <a:rPr kumimoji="0" lang="en-GB" sz="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AUT</a:t>
            </a:r>
            <a:r>
              <a:rPr kumimoji="0" lang="en-GB" sz="600" b="1" i="0" u="none" strike="noStrike" cap="none" normalizeH="0" baseline="0" dirty="0">
                <a:ln>
                  <a:noFill/>
                </a:ln>
                <a:solidFill>
                  <a:srgbClr val="008000"/>
                </a:solidFill>
                <a:effectLst/>
                <a:latin typeface="Arial" panose="020B0604020202020204" pitchFamily="34" charset="0"/>
                <a:cs typeface="Arial" panose="020B0604020202020204" pitchFamily="34" charset="0"/>
              </a:rPr>
              <a:t>]</a:t>
            </a:r>
          </a:p>
        </p:txBody>
      </p:sp>
      <p:cxnSp>
        <p:nvCxnSpPr>
          <p:cNvPr id="181" name="Straight Connector 180"/>
          <p:cNvCxnSpPr/>
          <p:nvPr/>
        </p:nvCxnSpPr>
        <p:spPr bwMode="auto">
          <a:xfrm flipH="1" flipV="1">
            <a:off x="3476660" y="1852114"/>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Straight Connector 198"/>
          <p:cNvCxnSpPr/>
          <p:nvPr/>
        </p:nvCxnSpPr>
        <p:spPr bwMode="auto">
          <a:xfrm flipV="1">
            <a:off x="5196624" y="1991527"/>
            <a:ext cx="8202" cy="214159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0" name="Straight Connector 199"/>
          <p:cNvCxnSpPr/>
          <p:nvPr/>
        </p:nvCxnSpPr>
        <p:spPr bwMode="auto">
          <a:xfrm flipV="1">
            <a:off x="5196624" y="1846463"/>
            <a:ext cx="8202" cy="2130321"/>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6" name="Straight Connector 165"/>
          <p:cNvCxnSpPr/>
          <p:nvPr/>
        </p:nvCxnSpPr>
        <p:spPr bwMode="auto">
          <a:xfrm flipH="1" flipV="1">
            <a:off x="5194874" y="1845285"/>
            <a:ext cx="1750" cy="1937653"/>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9" name="Straight Connector 158"/>
          <p:cNvCxnSpPr/>
          <p:nvPr/>
        </p:nvCxnSpPr>
        <p:spPr bwMode="auto">
          <a:xfrm flipH="1" flipV="1">
            <a:off x="5193162" y="1842910"/>
            <a:ext cx="1712" cy="707518"/>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65" name="Rectangle 164"/>
          <p:cNvSpPr/>
          <p:nvPr/>
        </p:nvSpPr>
        <p:spPr bwMode="auto">
          <a:xfrm>
            <a:off x="4469298" y="1921020"/>
            <a:ext cx="723864"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kumimoji="0" lang="en-GB" sz="600" b="1" i="0" u="none" strike="noStrike" cap="none" normalizeH="0" baseline="0" dirty="0" smtClean="0">
                <a:ln>
                  <a:noFill/>
                </a:ln>
                <a:solidFill>
                  <a:srgbClr val="FF9900"/>
                </a:solidFill>
                <a:effectLst/>
                <a:latin typeface="Arial" panose="020B0604020202020204" pitchFamily="34" charset="0"/>
                <a:cs typeface="Arial" panose="020B0604020202020204" pitchFamily="34" charset="0"/>
              </a:rPr>
              <a:t>OPD[OSW/APD</a:t>
            </a:r>
            <a:r>
              <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CAR [</a:t>
            </a:r>
            <a:r>
              <a:rPr lang="en-GB" sz="600" dirty="0">
                <a:solidFill>
                  <a:srgbClr val="FF0000"/>
                </a:solidFill>
                <a:latin typeface="Arial" panose="020B0604020202020204" pitchFamily="34" charset="0"/>
                <a:cs typeface="Arial" panose="020B0604020202020204" pitchFamily="34" charset="0"/>
              </a:rPr>
              <a:t>OSM/OPM</a:t>
            </a:r>
            <a:r>
              <a:rPr lang="en-GB" sz="600" dirty="0">
                <a:solidFill>
                  <a:srgbClr val="008000"/>
                </a:solidFill>
                <a:latin typeface="Arial" panose="020B0604020202020204" pitchFamily="34" charset="0"/>
                <a:cs typeface="Arial" panose="020B0604020202020204" pitchFamily="34" charset="0"/>
              </a:rPr>
              <a:t>]</a:t>
            </a:r>
          </a:p>
          <a:p>
            <a:pPr algn="r"/>
            <a:r>
              <a:rPr lang="en-GB" sz="600" dirty="0">
                <a:solidFill>
                  <a:srgbClr val="008000"/>
                </a:solidFill>
                <a:latin typeface="Arial" panose="020B0604020202020204" pitchFamily="34" charset="0"/>
                <a:cs typeface="Arial" panose="020B0604020202020204" pitchFamily="34" charset="0"/>
              </a:rPr>
              <a:t>FTM [</a:t>
            </a:r>
            <a:r>
              <a:rPr lang="en-GB" sz="600" dirty="0">
                <a:solidFill>
                  <a:srgbClr val="FF0000"/>
                </a:solidFill>
                <a:latin typeface="Arial" panose="020B0604020202020204" pitchFamily="34" charset="0"/>
                <a:cs typeface="Arial" panose="020B0604020202020204" pitchFamily="34" charset="0"/>
              </a:rPr>
              <a:t>OSM/OPM</a:t>
            </a:r>
            <a:r>
              <a:rPr lang="en-GB" sz="600" dirty="0">
                <a:solidFill>
                  <a:srgbClr val="008000"/>
                </a:solidFill>
                <a:latin typeface="Arial" panose="020B0604020202020204" pitchFamily="34" charset="0"/>
                <a:cs typeface="Arial" panose="020B0604020202020204" pitchFamily="34" charset="0"/>
              </a:rPr>
              <a:t>]</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201" name="Straight Connector 200"/>
          <p:cNvCxnSpPr/>
          <p:nvPr/>
        </p:nvCxnSpPr>
        <p:spPr bwMode="auto">
          <a:xfrm>
            <a:off x="5384448" y="3281307"/>
            <a:ext cx="0" cy="188724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2" name="Straight Connector 201"/>
          <p:cNvCxnSpPr/>
          <p:nvPr/>
        </p:nvCxnSpPr>
        <p:spPr bwMode="auto">
          <a:xfrm>
            <a:off x="5578571" y="3575627"/>
            <a:ext cx="0" cy="1592922"/>
          </a:xfrm>
          <a:prstGeom prst="line">
            <a:avLst/>
          </a:prstGeom>
          <a:noFill/>
          <a:ln w="19050" cap="flat" cmpd="sng" algn="ctr">
            <a:solidFill>
              <a:srgbClr val="CC00CC"/>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4" name="Rectangle 203"/>
          <p:cNvSpPr/>
          <p:nvPr/>
        </p:nvSpPr>
        <p:spPr bwMode="auto">
          <a:xfrm rot="5400000">
            <a:off x="5398056"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TCM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205" name="Rectangle 204"/>
          <p:cNvSpPr/>
          <p:nvPr/>
        </p:nvSpPr>
        <p:spPr bwMode="auto">
          <a:xfrm rot="5400000">
            <a:off x="5204415" y="4778442"/>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NDM*</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07" name="Straight Connector 206"/>
          <p:cNvCxnSpPr/>
          <p:nvPr/>
        </p:nvCxnSpPr>
        <p:spPr bwMode="auto">
          <a:xfrm>
            <a:off x="5012208" y="3431611"/>
            <a:ext cx="0" cy="1787481"/>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8" name="Rectangle 207"/>
          <p:cNvSpPr/>
          <p:nvPr/>
        </p:nvSpPr>
        <p:spPr bwMode="auto">
          <a:xfrm>
            <a:off x="4572000" y="4793830"/>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algn="r"/>
            <a:r>
              <a:rPr lang="en-GB" sz="600" dirty="0">
                <a:solidFill>
                  <a:srgbClr val="CC00CC"/>
                </a:solidFill>
                <a:latin typeface="Arial" panose="020B0604020202020204" pitchFamily="34" charset="0"/>
                <a:cs typeface="Arial" panose="020B0604020202020204" pitchFamily="34" charset="0"/>
              </a:rPr>
              <a:t>NHM</a:t>
            </a:r>
            <a:endParaRPr lang="en-GB" sz="600" dirty="0">
              <a:solidFill>
                <a:srgbClr val="FF0000"/>
              </a:solidFill>
              <a:latin typeface="Arial" panose="020B0604020202020204" pitchFamily="34" charset="0"/>
              <a:cs typeface="Arial" panose="020B0604020202020204" pitchFamily="34" charset="0"/>
            </a:endParaRPr>
          </a:p>
        </p:txBody>
      </p:sp>
      <p:cxnSp>
        <p:nvCxnSpPr>
          <p:cNvPr id="209" name="Straight Connector 208"/>
          <p:cNvCxnSpPr/>
          <p:nvPr/>
        </p:nvCxnSpPr>
        <p:spPr bwMode="auto">
          <a:xfrm>
            <a:off x="2123728" y="2570832"/>
            <a:ext cx="0" cy="2636472"/>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0" name="Straight Connector 209"/>
          <p:cNvCxnSpPr/>
          <p:nvPr/>
        </p:nvCxnSpPr>
        <p:spPr bwMode="auto">
          <a:xfrm>
            <a:off x="2123728" y="2717334"/>
            <a:ext cx="0" cy="248997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1" name="Straight Connector 210"/>
          <p:cNvCxnSpPr/>
          <p:nvPr/>
        </p:nvCxnSpPr>
        <p:spPr bwMode="auto">
          <a:xfrm>
            <a:off x="2123728" y="2884242"/>
            <a:ext cx="0" cy="2334850"/>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2" name="Straight Connector 211"/>
          <p:cNvCxnSpPr/>
          <p:nvPr/>
        </p:nvCxnSpPr>
        <p:spPr bwMode="auto">
          <a:xfrm>
            <a:off x="2123728" y="3034366"/>
            <a:ext cx="0" cy="2146415"/>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Rectangle 213"/>
          <p:cNvSpPr/>
          <p:nvPr/>
        </p:nvSpPr>
        <p:spPr bwMode="auto">
          <a:xfrm>
            <a:off x="1655676" y="4709288"/>
            <a:ext cx="440158" cy="498016"/>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AUT</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OSM</a:t>
            </a:r>
          </a:p>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OPM</a:t>
            </a:r>
          </a:p>
          <a:p>
            <a:pPr marL="0" marR="0" indent="0" algn="r" defTabSz="914400" rtl="0" eaLnBrk="1" fontAlgn="base" latinLnBrk="0" hangingPunct="1">
              <a:lnSpc>
                <a:spcPct val="100000"/>
              </a:lnSpc>
              <a:spcBef>
                <a:spcPct val="0"/>
              </a:spcBef>
              <a:spcAft>
                <a:spcPct val="0"/>
              </a:spcAft>
              <a:buClrTx/>
              <a:buSzTx/>
              <a:buFontTx/>
              <a:buNone/>
              <a:tabLst/>
            </a:pPr>
            <a:endParaRPr kumimoji="0" lang="en-GB" sz="600" b="1" i="0" u="none" strike="noStrike" cap="none" normalizeH="0" baseline="0" dirty="0">
              <a:ln>
                <a:noFill/>
              </a:ln>
              <a:solidFill>
                <a:srgbClr val="FF9900"/>
              </a:solidFill>
              <a:effectLst/>
              <a:latin typeface="Arial" panose="020B0604020202020204" pitchFamily="34" charset="0"/>
              <a:cs typeface="Arial" panose="020B0604020202020204" pitchFamily="34" charset="0"/>
            </a:endParaRPr>
          </a:p>
        </p:txBody>
      </p:sp>
      <p:cxnSp>
        <p:nvCxnSpPr>
          <p:cNvPr id="176" name="Straight Connector 175"/>
          <p:cNvCxnSpPr/>
          <p:nvPr/>
        </p:nvCxnSpPr>
        <p:spPr bwMode="auto">
          <a:xfrm flipH="1" flipV="1">
            <a:off x="1682822" y="1861687"/>
            <a:ext cx="4303" cy="2271430"/>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7" name="Straight Connector 176"/>
          <p:cNvCxnSpPr/>
          <p:nvPr/>
        </p:nvCxnSpPr>
        <p:spPr bwMode="auto">
          <a:xfrm flipV="1">
            <a:off x="1682822" y="1857959"/>
            <a:ext cx="0" cy="2118824"/>
          </a:xfrm>
          <a:prstGeom prst="line">
            <a:avLst/>
          </a:prstGeom>
          <a:noFill/>
          <a:ln w="19050" cap="flat" cmpd="sng" algn="ctr">
            <a:solidFill>
              <a:srgbClr val="008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2" name="Straight Connector 71"/>
          <p:cNvCxnSpPr/>
          <p:nvPr/>
        </p:nvCxnSpPr>
        <p:spPr bwMode="auto">
          <a:xfrm flipV="1">
            <a:off x="1682822" y="1861688"/>
            <a:ext cx="2554" cy="1921250"/>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5" name="Straight Connector 74"/>
          <p:cNvCxnSpPr/>
          <p:nvPr/>
        </p:nvCxnSpPr>
        <p:spPr bwMode="auto">
          <a:xfrm flipH="1" flipV="1">
            <a:off x="1682822" y="1857961"/>
            <a:ext cx="4304" cy="1717666"/>
          </a:xfrm>
          <a:prstGeom prst="line">
            <a:avLst/>
          </a:prstGeom>
          <a:noFill/>
          <a:ln w="19050" cap="flat" cmpd="sng" algn="ctr">
            <a:solidFill>
              <a:srgbClr val="CC00CC"/>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4" name="Straight Connector 223"/>
          <p:cNvCxnSpPr/>
          <p:nvPr/>
        </p:nvCxnSpPr>
        <p:spPr bwMode="auto">
          <a:xfrm>
            <a:off x="6832332" y="4336823"/>
            <a:ext cx="0" cy="855395"/>
          </a:xfrm>
          <a:prstGeom prst="line">
            <a:avLst/>
          </a:prstGeom>
          <a:noFill/>
          <a:ln w="19050" cap="flat" cmpd="sng" algn="ctr">
            <a:solidFill>
              <a:schemeClr val="bg1">
                <a:lumMod val="50000"/>
              </a:schemeClr>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26" name="Rectangle 225"/>
          <p:cNvSpPr/>
          <p:nvPr/>
        </p:nvSpPr>
        <p:spPr bwMode="auto">
          <a:xfrm rot="5400000">
            <a:off x="6548857" y="4714099"/>
            <a:ext cx="566950" cy="159462"/>
          </a:xfrm>
          <a:prstGeom prst="rect">
            <a:avLst/>
          </a:prstGeom>
          <a:solidFill>
            <a:schemeClr val="bg1">
              <a:lumMod val="6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a:solidFill>
                  <a:schemeClr val="bg1"/>
                </a:solidFill>
                <a:latin typeface="Arial" panose="020B0604020202020204" pitchFamily="34" charset="0"/>
                <a:cs typeface="Arial" panose="020B0604020202020204" pitchFamily="34" charset="0"/>
              </a:rPr>
              <a:t>CSS M&amp;C</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228" name="Straight Connector 227"/>
          <p:cNvCxnSpPr>
            <a:endCxn id="41" idx="0"/>
          </p:cNvCxnSpPr>
          <p:nvPr/>
        </p:nvCxnSpPr>
        <p:spPr bwMode="auto">
          <a:xfrm>
            <a:off x="8324336" y="2550428"/>
            <a:ext cx="0" cy="2630353"/>
          </a:xfrm>
          <a:prstGeom prst="line">
            <a:avLst/>
          </a:prstGeom>
          <a:noFill/>
          <a:ln w="19050" cap="flat" cmpd="sng" algn="ctr">
            <a:solidFill>
              <a:srgbClr val="FF00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32" name="Rectangle 231"/>
          <p:cNvSpPr/>
          <p:nvPr/>
        </p:nvSpPr>
        <p:spPr bwMode="auto">
          <a:xfrm>
            <a:off x="7872756" y="4672567"/>
            <a:ext cx="440158" cy="128685"/>
          </a:xfrm>
          <a:prstGeom prst="rect">
            <a:avLst/>
          </a:prstGeom>
          <a:noFill/>
          <a:ln>
            <a:noFill/>
          </a:ln>
          <a:effectLst/>
          <a:extLst/>
        </p:spPr>
        <p:txBody>
          <a:bodyPr vert="horz" wrap="square" lIns="18000" tIns="18000" rIns="18000" bIns="18000" numCol="1" rtlCol="0" anchor="t" anchorCtr="0"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r>
              <a:rPr lang="en-GB" sz="600" dirty="0">
                <a:solidFill>
                  <a:srgbClr val="FF0000"/>
                </a:solidFill>
                <a:latin typeface="Arial" panose="020B0604020202020204" pitchFamily="34" charset="0"/>
                <a:cs typeface="Arial" panose="020B0604020202020204" pitchFamily="34" charset="0"/>
              </a:rPr>
              <a:t>M&amp;C</a:t>
            </a:r>
          </a:p>
        </p:txBody>
      </p:sp>
      <p:cxnSp>
        <p:nvCxnSpPr>
          <p:cNvPr id="103" name="Straight Connector 102"/>
          <p:cNvCxnSpPr/>
          <p:nvPr/>
        </p:nvCxnSpPr>
        <p:spPr bwMode="auto">
          <a:xfrm>
            <a:off x="4170163" y="3782938"/>
            <a:ext cx="0" cy="1385611"/>
          </a:xfrm>
          <a:prstGeom prst="line">
            <a:avLst/>
          </a:prstGeom>
          <a:noFill/>
          <a:ln w="19050" cap="flat" cmpd="sng" algn="ctr">
            <a:solidFill>
              <a:srgbClr val="FF9900"/>
            </a:solidFill>
            <a:prstDash val="solid"/>
            <a:round/>
            <a:headEnd type="oval" w="med" len="med"/>
            <a:tailEnd type="oval"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04" name="Rectangle 103"/>
          <p:cNvSpPr/>
          <p:nvPr/>
        </p:nvSpPr>
        <p:spPr bwMode="auto">
          <a:xfrm rot="5400000">
            <a:off x="3985047" y="4779658"/>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800" dirty="0" smtClean="0">
                <a:solidFill>
                  <a:schemeClr val="bg1"/>
                </a:solidFill>
                <a:latin typeface="Arial" panose="020B0604020202020204" pitchFamily="34" charset="0"/>
                <a:cs typeface="Arial" panose="020B0604020202020204" pitchFamily="34" charset="0"/>
              </a:rPr>
              <a:t>PDB</a:t>
            </a:r>
            <a:endParaRPr kumimoji="0" lang="en-GB" sz="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cxnSp>
        <p:nvCxnSpPr>
          <p:cNvPr id="106" name="Straight Connector 105"/>
          <p:cNvCxnSpPr>
            <a:endCxn id="42" idx="0"/>
          </p:cNvCxnSpPr>
          <p:nvPr/>
        </p:nvCxnSpPr>
        <p:spPr bwMode="auto">
          <a:xfrm>
            <a:off x="850860" y="3782938"/>
            <a:ext cx="4809" cy="1397843"/>
          </a:xfrm>
          <a:prstGeom prst="line">
            <a:avLst/>
          </a:prstGeom>
          <a:noFill/>
          <a:ln w="19050" cap="flat" cmpd="sng" algn="ctr">
            <a:solidFill>
              <a:srgbClr val="FF9900"/>
            </a:solidFill>
            <a:prstDash val="solid"/>
            <a:round/>
            <a:headEnd type="oval" w="med" len="med"/>
            <a:tailEnd type="none" w="lg" len="lg"/>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3167040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Updated input from NAV WG</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15/12/2016</a:t>
            </a:fld>
            <a:endParaRPr lang="en-GB" dirty="0"/>
          </a:p>
        </p:txBody>
      </p:sp>
      <p:grpSp>
        <p:nvGrpSpPr>
          <p:cNvPr id="91" name="Group 90"/>
          <p:cNvGrpSpPr/>
          <p:nvPr/>
        </p:nvGrpSpPr>
        <p:grpSpPr>
          <a:xfrm>
            <a:off x="755576" y="822514"/>
            <a:ext cx="7766334" cy="5792688"/>
            <a:chOff x="228600" y="152400"/>
            <a:chExt cx="8534400" cy="6477000"/>
          </a:xfrm>
        </p:grpSpPr>
        <p:grpSp>
          <p:nvGrpSpPr>
            <p:cNvPr id="92" name="Group 69"/>
            <p:cNvGrpSpPr>
              <a:grpSpLocks/>
            </p:cNvGrpSpPr>
            <p:nvPr/>
          </p:nvGrpSpPr>
          <p:grpSpPr bwMode="auto">
            <a:xfrm>
              <a:off x="7467600" y="1676400"/>
              <a:ext cx="914400" cy="914400"/>
              <a:chOff x="7013575" y="1371600"/>
              <a:chExt cx="914400" cy="914400"/>
            </a:xfrm>
          </p:grpSpPr>
          <p:sp>
            <p:nvSpPr>
              <p:cNvPr id="176" name="Oval 175"/>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7" name="TextBox 12"/>
              <p:cNvSpPr txBox="1">
                <a:spLocks noChangeArrowheads="1"/>
              </p:cNvSpPr>
              <p:nvPr/>
            </p:nvSpPr>
            <p:spPr bwMode="auto">
              <a:xfrm>
                <a:off x="7086600" y="1676400"/>
                <a:ext cx="841375"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Trk Stn</a:t>
                </a:r>
              </a:p>
            </p:txBody>
          </p:sp>
        </p:grpSp>
        <p:grpSp>
          <p:nvGrpSpPr>
            <p:cNvPr id="93" name="Group 67"/>
            <p:cNvGrpSpPr>
              <a:grpSpLocks/>
            </p:cNvGrpSpPr>
            <p:nvPr/>
          </p:nvGrpSpPr>
          <p:grpSpPr bwMode="auto">
            <a:xfrm>
              <a:off x="1295400" y="4953000"/>
              <a:ext cx="914400" cy="914400"/>
              <a:chOff x="4876800" y="76200"/>
              <a:chExt cx="914400" cy="914400"/>
            </a:xfrm>
          </p:grpSpPr>
          <p:sp>
            <p:nvSpPr>
              <p:cNvPr id="174" name="Oval 173"/>
              <p:cNvSpPr/>
              <p:nvPr/>
            </p:nvSpPr>
            <p:spPr>
              <a:xfrm>
                <a:off x="4876800" y="76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5" name="TextBox 31"/>
              <p:cNvSpPr txBox="1">
                <a:spLocks noChangeArrowheads="1"/>
              </p:cNvSpPr>
              <p:nvPr/>
            </p:nvSpPr>
            <p:spPr bwMode="auto">
              <a:xfrm>
                <a:off x="4953000" y="228601"/>
                <a:ext cx="838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Sched</a:t>
                </a:r>
              </a:p>
            </p:txBody>
          </p:sp>
        </p:grpSp>
        <p:grpSp>
          <p:nvGrpSpPr>
            <p:cNvPr id="94" name="Group 56"/>
            <p:cNvGrpSpPr>
              <a:grpSpLocks/>
            </p:cNvGrpSpPr>
            <p:nvPr/>
          </p:nvGrpSpPr>
          <p:grpSpPr bwMode="auto">
            <a:xfrm>
              <a:off x="5029200" y="5562600"/>
              <a:ext cx="1066800" cy="914400"/>
              <a:chOff x="3657600" y="3581400"/>
              <a:chExt cx="1066800" cy="914400"/>
            </a:xfrm>
          </p:grpSpPr>
          <p:sp>
            <p:nvSpPr>
              <p:cNvPr id="172" name="Oval 171"/>
              <p:cNvSpPr/>
              <p:nvPr/>
            </p:nvSpPr>
            <p:spPr>
              <a:xfrm>
                <a:off x="3657600" y="3581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3" name="TextBox 59"/>
              <p:cNvSpPr txBox="1">
                <a:spLocks noChangeArrowheads="1"/>
              </p:cNvSpPr>
              <p:nvPr/>
            </p:nvSpPr>
            <p:spPr bwMode="auto">
              <a:xfrm>
                <a:off x="3733800" y="3733801"/>
                <a:ext cx="9906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Science</a:t>
                </a:r>
              </a:p>
            </p:txBody>
          </p:sp>
        </p:grpSp>
        <p:grpSp>
          <p:nvGrpSpPr>
            <p:cNvPr id="95" name="Group 70"/>
            <p:cNvGrpSpPr>
              <a:grpSpLocks/>
            </p:cNvGrpSpPr>
            <p:nvPr/>
          </p:nvGrpSpPr>
          <p:grpSpPr bwMode="auto">
            <a:xfrm>
              <a:off x="7467600" y="4114800"/>
              <a:ext cx="1295400" cy="914400"/>
              <a:chOff x="6324600" y="3352800"/>
              <a:chExt cx="1295400" cy="914400"/>
            </a:xfrm>
          </p:grpSpPr>
          <p:sp>
            <p:nvSpPr>
              <p:cNvPr id="170" name="Oval 169"/>
              <p:cNvSpPr/>
              <p:nvPr/>
            </p:nvSpPr>
            <p:spPr>
              <a:xfrm>
                <a:off x="6324600" y="3352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71" name="TextBox 12"/>
              <p:cNvSpPr txBox="1">
                <a:spLocks noChangeArrowheads="1"/>
              </p:cNvSpPr>
              <p:nvPr/>
            </p:nvSpPr>
            <p:spPr bwMode="auto">
              <a:xfrm>
                <a:off x="6324600" y="3505201"/>
                <a:ext cx="1295400" cy="550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Mission </a:t>
                </a:r>
              </a:p>
              <a:p>
                <a:pPr eaLnBrk="1" hangingPunct="1">
                  <a:spcBef>
                    <a:spcPct val="0"/>
                  </a:spcBef>
                  <a:buFontTx/>
                  <a:buNone/>
                </a:pPr>
                <a:r>
                  <a:rPr lang="en-US" altLang="en-US" sz="1200">
                    <a:solidFill>
                      <a:srgbClr val="000000"/>
                    </a:solidFill>
                  </a:rPr>
                  <a:t>S/C Team</a:t>
                </a:r>
              </a:p>
            </p:txBody>
          </p:sp>
        </p:grpSp>
        <p:grpSp>
          <p:nvGrpSpPr>
            <p:cNvPr id="96" name="Group 68"/>
            <p:cNvGrpSpPr>
              <a:grpSpLocks/>
            </p:cNvGrpSpPr>
            <p:nvPr/>
          </p:nvGrpSpPr>
          <p:grpSpPr bwMode="auto">
            <a:xfrm>
              <a:off x="7467600" y="152400"/>
              <a:ext cx="914400" cy="914400"/>
              <a:chOff x="8001000" y="304800"/>
              <a:chExt cx="914400" cy="914400"/>
            </a:xfrm>
          </p:grpSpPr>
          <p:sp>
            <p:nvSpPr>
              <p:cNvPr id="168" name="Oval 167"/>
              <p:cNvSpPr/>
              <p:nvPr/>
            </p:nvSpPr>
            <p:spPr>
              <a:xfrm>
                <a:off x="8001000" y="3048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9" name="TextBox 12"/>
              <p:cNvSpPr txBox="1">
                <a:spLocks noChangeArrowheads="1"/>
              </p:cNvSpPr>
              <p:nvPr/>
            </p:nvSpPr>
            <p:spPr bwMode="auto">
              <a:xfrm>
                <a:off x="8153401" y="457201"/>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S/C</a:t>
                </a:r>
                <a:endParaRPr lang="en-US" altLang="en-US" sz="600">
                  <a:solidFill>
                    <a:srgbClr val="000000"/>
                  </a:solidFill>
                </a:endParaRPr>
              </a:p>
            </p:txBody>
          </p:sp>
        </p:grpSp>
        <p:sp>
          <p:nvSpPr>
            <p:cNvPr id="97" name="TextBox 62"/>
            <p:cNvSpPr txBox="1">
              <a:spLocks noChangeArrowheads="1"/>
            </p:cNvSpPr>
            <p:nvPr/>
          </p:nvSpPr>
          <p:spPr bwMode="auto">
            <a:xfrm>
              <a:off x="228600" y="762000"/>
              <a:ext cx="3505200" cy="3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700">
                  <a:solidFill>
                    <a:srgbClr val="000000"/>
                  </a:solidFill>
                  <a:latin typeface="Arial" pitchFamily="34" charset="0"/>
                </a:rPr>
                <a:t>NOTE:  Exchanges may be predicted future data or </a:t>
              </a:r>
            </a:p>
            <a:p>
              <a:pPr eaLnBrk="1" hangingPunct="1">
                <a:spcBef>
                  <a:spcPct val="0"/>
                </a:spcBef>
                <a:buFontTx/>
                <a:buNone/>
              </a:pPr>
              <a:r>
                <a:rPr lang="en-US" altLang="en-US" sz="700">
                  <a:solidFill>
                    <a:srgbClr val="000000"/>
                  </a:solidFill>
                  <a:latin typeface="Arial" pitchFamily="34" charset="0"/>
                </a:rPr>
                <a:t>reconstructed actual data, depending on the message type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Messages</a:t>
              </a:r>
            </a:p>
            <a:p>
              <a:pPr eaLnBrk="1" hangingPunct="1">
                <a:spcBef>
                  <a:spcPct val="0"/>
                </a:spcBef>
                <a:buFontTx/>
                <a:buNone/>
              </a:pPr>
              <a:r>
                <a:rPr lang="en-US" altLang="en-US" sz="700">
                  <a:solidFill>
                    <a:srgbClr val="000000"/>
                  </a:solidFill>
                  <a:latin typeface="Arial" pitchFamily="34" charset="0"/>
                </a:rPr>
                <a:t>ADM = Attitude Data Message</a:t>
              </a:r>
            </a:p>
            <a:p>
              <a:pPr eaLnBrk="1" hangingPunct="1">
                <a:spcBef>
                  <a:spcPct val="0"/>
                </a:spcBef>
                <a:buFontTx/>
                <a:buNone/>
              </a:pPr>
              <a:r>
                <a:rPr lang="en-US" altLang="en-US" sz="700">
                  <a:solidFill>
                    <a:srgbClr val="000000"/>
                  </a:solidFill>
                  <a:latin typeface="Arial" pitchFamily="34" charset="0"/>
                </a:rPr>
                <a:t>CDM = Conjunction Data Message</a:t>
              </a:r>
            </a:p>
            <a:p>
              <a:pPr eaLnBrk="1" hangingPunct="1">
                <a:spcBef>
                  <a:spcPct val="0"/>
                </a:spcBef>
                <a:buFontTx/>
                <a:buNone/>
              </a:pPr>
              <a:r>
                <a:rPr lang="en-US" altLang="en-US" sz="700">
                  <a:solidFill>
                    <a:srgbClr val="000000"/>
                  </a:solidFill>
                  <a:latin typeface="Arial" pitchFamily="34" charset="0"/>
                </a:rPr>
                <a:t>EVM = Events Message</a:t>
              </a:r>
            </a:p>
            <a:p>
              <a:pPr eaLnBrk="1" hangingPunct="1">
                <a:spcBef>
                  <a:spcPct val="0"/>
                </a:spcBef>
                <a:buFontTx/>
                <a:buNone/>
              </a:pPr>
              <a:r>
                <a:rPr lang="en-US" altLang="en-US" sz="700">
                  <a:solidFill>
                    <a:srgbClr val="000000"/>
                  </a:solidFill>
                  <a:latin typeface="Arial" pitchFamily="34" charset="0"/>
                </a:rPr>
                <a:t>NHM = Navigation H/W Message</a:t>
              </a:r>
            </a:p>
            <a:p>
              <a:pPr eaLnBrk="1" hangingPunct="1">
                <a:spcBef>
                  <a:spcPct val="0"/>
                </a:spcBef>
                <a:buFontTx/>
                <a:buNone/>
              </a:pPr>
              <a:r>
                <a:rPr lang="en-US" altLang="en-US" sz="700">
                  <a:solidFill>
                    <a:srgbClr val="000000"/>
                  </a:solidFill>
                  <a:latin typeface="Arial" pitchFamily="34" charset="0"/>
                </a:rPr>
                <a:t>ODM = Orbit Data Message</a:t>
              </a:r>
            </a:p>
            <a:p>
              <a:pPr eaLnBrk="1" hangingPunct="1">
                <a:spcBef>
                  <a:spcPct val="0"/>
                </a:spcBef>
                <a:buFontTx/>
                <a:buNone/>
              </a:pPr>
              <a:r>
                <a:rPr lang="en-US" altLang="en-US" sz="700">
                  <a:solidFill>
                    <a:srgbClr val="000000"/>
                  </a:solidFill>
                  <a:latin typeface="Arial" pitchFamily="34" charset="0"/>
                </a:rPr>
                <a:t>PRM = Pointing Request Message</a:t>
              </a:r>
            </a:p>
            <a:p>
              <a:pPr eaLnBrk="1" hangingPunct="1">
                <a:spcBef>
                  <a:spcPct val="0"/>
                </a:spcBef>
                <a:buFontTx/>
                <a:buNone/>
              </a:pPr>
              <a:r>
                <a:rPr lang="en-US" altLang="en-US" sz="700">
                  <a:solidFill>
                    <a:srgbClr val="000000"/>
                  </a:solidFill>
                  <a:latin typeface="Arial" pitchFamily="34" charset="0"/>
                </a:rPr>
                <a:t>SMM = Spacecraft Maneuver Message</a:t>
              </a:r>
            </a:p>
            <a:p>
              <a:pPr eaLnBrk="1" hangingPunct="1">
                <a:spcBef>
                  <a:spcPct val="0"/>
                </a:spcBef>
                <a:buFontTx/>
                <a:buNone/>
              </a:pPr>
              <a:r>
                <a:rPr lang="en-US" altLang="en-US" sz="700">
                  <a:solidFill>
                    <a:srgbClr val="000000"/>
                  </a:solidFill>
                  <a:latin typeface="Arial" pitchFamily="34" charset="0"/>
                </a:rPr>
                <a:t>TDM = Tracking Data Message</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r>
                <a:rPr lang="en-US" altLang="en-US" sz="700" b="1" u="sng">
                  <a:solidFill>
                    <a:srgbClr val="000000"/>
                  </a:solidFill>
                  <a:latin typeface="Arial" pitchFamily="34" charset="0"/>
                </a:rPr>
                <a:t>Functions</a:t>
              </a:r>
              <a:endParaRPr lang="en-US" altLang="en-US" sz="700">
                <a:solidFill>
                  <a:srgbClr val="000000"/>
                </a:solidFill>
                <a:latin typeface="Arial" pitchFamily="34" charset="0"/>
              </a:endParaRPr>
            </a:p>
            <a:p>
              <a:pPr eaLnBrk="1" hangingPunct="1">
                <a:spcBef>
                  <a:spcPct val="0"/>
                </a:spcBef>
                <a:buFontTx/>
                <a:buNone/>
              </a:pPr>
              <a:r>
                <a:rPr lang="en-US" altLang="en-US" sz="700">
                  <a:solidFill>
                    <a:srgbClr val="000000"/>
                  </a:solidFill>
                  <a:latin typeface="Arial" pitchFamily="34" charset="0"/>
                </a:rPr>
                <a:t>Att Det = Attitude Determination function</a:t>
              </a:r>
            </a:p>
            <a:p>
              <a:pPr eaLnBrk="1" hangingPunct="1">
                <a:spcBef>
                  <a:spcPct val="0"/>
                </a:spcBef>
                <a:buFontTx/>
                <a:buNone/>
              </a:pPr>
              <a:r>
                <a:rPr lang="en-US" altLang="en-US" sz="700">
                  <a:solidFill>
                    <a:srgbClr val="000000"/>
                  </a:solidFill>
                  <a:latin typeface="Arial" pitchFamily="34" charset="0"/>
                </a:rPr>
                <a:t>Cmd Gen = Command Generation function</a:t>
              </a:r>
            </a:p>
            <a:p>
              <a:pPr eaLnBrk="1" hangingPunct="1">
                <a:spcBef>
                  <a:spcPct val="0"/>
                </a:spcBef>
                <a:buFontTx/>
                <a:buNone/>
              </a:pPr>
              <a:r>
                <a:rPr lang="en-US" altLang="en-US" sz="700">
                  <a:solidFill>
                    <a:srgbClr val="000000"/>
                  </a:solidFill>
                  <a:latin typeface="Arial" pitchFamily="34" charset="0"/>
                </a:rPr>
                <a:t>Mission S/C Team = Spacecraft Team function</a:t>
              </a:r>
            </a:p>
            <a:p>
              <a:pPr eaLnBrk="1" hangingPunct="1">
                <a:spcBef>
                  <a:spcPct val="0"/>
                </a:spcBef>
                <a:buFontTx/>
                <a:buNone/>
              </a:pPr>
              <a:r>
                <a:rPr lang="en-US" altLang="en-US" sz="700">
                  <a:solidFill>
                    <a:srgbClr val="000000"/>
                  </a:solidFill>
                  <a:latin typeface="Arial" pitchFamily="34" charset="0"/>
                </a:rPr>
                <a:t>Mnvr = Maneuver Design function</a:t>
              </a:r>
            </a:p>
            <a:p>
              <a:pPr eaLnBrk="1" hangingPunct="1">
                <a:spcBef>
                  <a:spcPct val="0"/>
                </a:spcBef>
                <a:buFontTx/>
                <a:buNone/>
              </a:pPr>
              <a:r>
                <a:rPr lang="en-US" altLang="en-US" sz="700">
                  <a:solidFill>
                    <a:srgbClr val="000000"/>
                  </a:solidFill>
                  <a:latin typeface="Arial" pitchFamily="34" charset="0"/>
                </a:rPr>
                <a:t>Orbit Det = Orbit Determination function</a:t>
              </a:r>
            </a:p>
            <a:p>
              <a:pPr eaLnBrk="1" hangingPunct="1">
                <a:spcBef>
                  <a:spcPct val="0"/>
                </a:spcBef>
                <a:buFontTx/>
                <a:buNone/>
              </a:pPr>
              <a:r>
                <a:rPr lang="en-US" altLang="en-US" sz="700">
                  <a:solidFill>
                    <a:srgbClr val="000000"/>
                  </a:solidFill>
                  <a:latin typeface="Arial" pitchFamily="34" charset="0"/>
                </a:rPr>
                <a:t>S/C = Spacecraft</a:t>
              </a:r>
            </a:p>
            <a:p>
              <a:pPr eaLnBrk="1" hangingPunct="1">
                <a:spcBef>
                  <a:spcPct val="0"/>
                </a:spcBef>
                <a:buFontTx/>
                <a:buNone/>
              </a:pPr>
              <a:r>
                <a:rPr lang="en-US" altLang="en-US" sz="700">
                  <a:solidFill>
                    <a:srgbClr val="000000"/>
                  </a:solidFill>
                  <a:latin typeface="Arial" pitchFamily="34" charset="0"/>
                </a:rPr>
                <a:t>Sched = Scheduling function</a:t>
              </a:r>
            </a:p>
            <a:p>
              <a:pPr eaLnBrk="1" hangingPunct="1">
                <a:spcBef>
                  <a:spcPct val="0"/>
                </a:spcBef>
                <a:buFontTx/>
                <a:buNone/>
              </a:pPr>
              <a:r>
                <a:rPr lang="en-US" altLang="en-US" sz="700">
                  <a:solidFill>
                    <a:srgbClr val="000000"/>
                  </a:solidFill>
                  <a:latin typeface="Arial" pitchFamily="34" charset="0"/>
                </a:rPr>
                <a:t>Science = Science function</a:t>
              </a:r>
            </a:p>
            <a:p>
              <a:pPr eaLnBrk="1" hangingPunct="1">
                <a:spcBef>
                  <a:spcPct val="0"/>
                </a:spcBef>
                <a:buFontTx/>
                <a:buNone/>
              </a:pPr>
              <a:r>
                <a:rPr lang="en-US" altLang="en-US" sz="700">
                  <a:solidFill>
                    <a:srgbClr val="000000"/>
                  </a:solidFill>
                  <a:latin typeface="Arial" pitchFamily="34" charset="0"/>
                </a:rPr>
                <a:t>Trk Stn = Tracking Station</a:t>
              </a:r>
            </a:p>
            <a:p>
              <a:pPr eaLnBrk="1" hangingPunct="1">
                <a:spcBef>
                  <a:spcPct val="0"/>
                </a:spcBef>
                <a:buFontTx/>
                <a:buNone/>
              </a:pPr>
              <a:endParaRPr lang="en-US" altLang="en-US" sz="700">
                <a:solidFill>
                  <a:srgbClr val="000000"/>
                </a:solidFill>
                <a:latin typeface="Arial" pitchFamily="34" charset="0"/>
              </a:endParaRPr>
            </a:p>
            <a:p>
              <a:pPr eaLnBrk="1" hangingPunct="1">
                <a:spcBef>
                  <a:spcPct val="0"/>
                </a:spcBef>
                <a:buFontTx/>
                <a:buNone/>
              </a:pPr>
              <a:endParaRPr lang="en-US" altLang="en-US" sz="700">
                <a:solidFill>
                  <a:srgbClr val="000000"/>
                </a:solidFill>
                <a:latin typeface="Arial" pitchFamily="34" charset="0"/>
              </a:endParaRPr>
            </a:p>
          </p:txBody>
        </p:sp>
        <p:cxnSp>
          <p:nvCxnSpPr>
            <p:cNvPr id="98" name="Straight Arrow Connector 97"/>
            <p:cNvCxnSpPr/>
            <p:nvPr/>
          </p:nvCxnSpPr>
          <p:spPr bwMode="auto">
            <a:xfrm rot="10800000">
              <a:off x="4114800" y="3048000"/>
              <a:ext cx="6858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9" name="TextBox 47"/>
            <p:cNvSpPr txBox="1">
              <a:spLocks noChangeArrowheads="1"/>
            </p:cNvSpPr>
            <p:nvPr/>
          </p:nvSpPr>
          <p:spPr bwMode="auto">
            <a:xfrm rot="3180000">
              <a:off x="3211513" y="3740871"/>
              <a:ext cx="660400" cy="652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SMM, </a:t>
              </a:r>
            </a:p>
            <a:p>
              <a:pPr eaLnBrk="1" hangingPunct="1">
                <a:spcBef>
                  <a:spcPct val="0"/>
                </a:spcBef>
                <a:buFontTx/>
                <a:buNone/>
              </a:pPr>
              <a:r>
                <a:rPr lang="en-US" altLang="en-US" sz="1100">
                  <a:solidFill>
                    <a:srgbClr val="000000"/>
                  </a:solidFill>
                </a:rPr>
                <a:t>ADM, </a:t>
              </a:r>
            </a:p>
            <a:p>
              <a:pPr eaLnBrk="1" hangingPunct="1">
                <a:spcBef>
                  <a:spcPct val="0"/>
                </a:spcBef>
                <a:buFontTx/>
                <a:buNone/>
              </a:pPr>
              <a:r>
                <a:rPr lang="en-US" altLang="en-US" sz="1100">
                  <a:solidFill>
                    <a:srgbClr val="000000"/>
                  </a:solidFill>
                </a:rPr>
                <a:t>PRM</a:t>
              </a:r>
            </a:p>
          </p:txBody>
        </p:sp>
        <p:sp>
          <p:nvSpPr>
            <p:cNvPr id="100" name="TextBox 72"/>
            <p:cNvSpPr txBox="1">
              <a:spLocks noChangeArrowheads="1"/>
            </p:cNvSpPr>
            <p:nvPr/>
          </p:nvSpPr>
          <p:spPr bwMode="auto">
            <a:xfrm rot="18990868">
              <a:off x="1993901" y="4176504"/>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01" name="Straight Arrow Connector 100"/>
            <p:cNvCxnSpPr/>
            <p:nvPr/>
          </p:nvCxnSpPr>
          <p:spPr bwMode="auto">
            <a:xfrm rot="5400000">
              <a:off x="7850188" y="1560512"/>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auto">
            <a:xfrm rot="5400000" flipH="1" flipV="1">
              <a:off x="7820818" y="1323182"/>
              <a:ext cx="5127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auto">
            <a:xfrm rot="16200000" flipV="1">
              <a:off x="7962900" y="1447800"/>
              <a:ext cx="1143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4" name="Group 106"/>
            <p:cNvGrpSpPr>
              <a:grpSpLocks/>
            </p:cNvGrpSpPr>
            <p:nvPr/>
          </p:nvGrpSpPr>
          <p:grpSpPr bwMode="auto">
            <a:xfrm rot="16200000" flipV="1">
              <a:off x="7600950" y="1314450"/>
              <a:ext cx="609600" cy="114300"/>
              <a:chOff x="5410200" y="1524000"/>
              <a:chExt cx="1219200" cy="76200"/>
            </a:xfrm>
          </p:grpSpPr>
          <p:cxnSp>
            <p:nvCxnSpPr>
              <p:cNvPr id="165" name="Straight Arrow Connector 164"/>
              <p:cNvCxnSpPr/>
              <p:nvPr/>
            </p:nvCxnSpPr>
            <p:spPr>
              <a:xfrm>
                <a:off x="5959475" y="1524000"/>
                <a:ext cx="685800" cy="21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410200" y="1605491"/>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5959474" y="1524000"/>
                <a:ext cx="2286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5" name="Straight Arrow Connector 104"/>
            <p:cNvCxnSpPr/>
            <p:nvPr/>
          </p:nvCxnSpPr>
          <p:spPr>
            <a:xfrm rot="5400000">
              <a:off x="7162801" y="3352800"/>
              <a:ext cx="15240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TextBox 39"/>
            <p:cNvSpPr txBox="1">
              <a:spLocks noChangeArrowheads="1"/>
            </p:cNvSpPr>
            <p:nvPr/>
          </p:nvSpPr>
          <p:spPr bwMode="auto">
            <a:xfrm rot="5400000" flipV="1">
              <a:off x="7285832" y="3066896"/>
              <a:ext cx="896937"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TLM Data</a:t>
              </a:r>
            </a:p>
          </p:txBody>
        </p:sp>
        <p:cxnSp>
          <p:nvCxnSpPr>
            <p:cNvPr id="107" name="Straight Arrow Connector 106"/>
            <p:cNvCxnSpPr/>
            <p:nvPr/>
          </p:nvCxnSpPr>
          <p:spPr bwMode="auto">
            <a:xfrm flipH="1" flipV="1">
              <a:off x="6324600" y="3657600"/>
              <a:ext cx="1219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bwMode="auto">
            <a:xfrm rot="1362398" flipH="1">
              <a:off x="6454775" y="3833605"/>
              <a:ext cx="754063" cy="292515"/>
            </a:xfrm>
            <a:prstGeom prst="rect">
              <a:avLst/>
            </a:prstGeom>
            <a:noFill/>
          </p:spPr>
          <p:txBody>
            <a:bodyPr>
              <a:spAutoFit/>
            </a:bodyPr>
            <a:lstStyle/>
            <a:p>
              <a:pPr eaLnBrk="1" hangingPunct="1">
                <a:defRPr/>
              </a:pPr>
              <a:r>
                <a:rPr lang="en-US" sz="1100" dirty="0">
                  <a:solidFill>
                    <a:srgbClr val="000000"/>
                  </a:solidFill>
                  <a:latin typeface="+mn-lt"/>
                  <a:ea typeface="+mn-ea"/>
                </a:rPr>
                <a:t>NHM</a:t>
              </a:r>
            </a:p>
          </p:txBody>
        </p:sp>
        <p:cxnSp>
          <p:nvCxnSpPr>
            <p:cNvPr id="109" name="Straight Arrow Connector 108"/>
            <p:cNvCxnSpPr/>
            <p:nvPr/>
          </p:nvCxnSpPr>
          <p:spPr>
            <a:xfrm flipH="1" flipV="1">
              <a:off x="5029200" y="5105400"/>
              <a:ext cx="3048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rot="19860000">
              <a:off x="2192338" y="4761498"/>
              <a:ext cx="1462087" cy="292515"/>
            </a:xfrm>
            <a:prstGeom prst="rect">
              <a:avLst/>
            </a:prstGeom>
            <a:noFill/>
          </p:spPr>
          <p:txBody>
            <a:bodyPr>
              <a:spAutoFit/>
            </a:bodyPr>
            <a:lstStyle/>
            <a:p>
              <a:pPr eaLnBrk="1" hangingPunct="1">
                <a:defRPr/>
              </a:pPr>
              <a:r>
                <a:rPr lang="en-US" sz="1100" dirty="0">
                  <a:solidFill>
                    <a:srgbClr val="000000"/>
                  </a:solidFill>
                  <a:latin typeface="Calibri" pitchFamily="34" charset="0"/>
                  <a:ea typeface="+mn-ea"/>
                </a:rPr>
                <a:t>ODM</a:t>
              </a:r>
              <a:r>
                <a:rPr lang="en-US" sz="1100" dirty="0">
                  <a:solidFill>
                    <a:srgbClr val="000000"/>
                  </a:solidFill>
                  <a:latin typeface="+mn-lt"/>
                  <a:ea typeface="+mn-ea"/>
                </a:rPr>
                <a:t>, EVM</a:t>
              </a:r>
            </a:p>
          </p:txBody>
        </p:sp>
        <p:cxnSp>
          <p:nvCxnSpPr>
            <p:cNvPr id="111" name="Straight Arrow Connector 110"/>
            <p:cNvCxnSpPr/>
            <p:nvPr/>
          </p:nvCxnSpPr>
          <p:spPr>
            <a:xfrm>
              <a:off x="5410200" y="4953000"/>
              <a:ext cx="762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a:off x="1905000" y="4191000"/>
              <a:ext cx="990600" cy="762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TextBox 66"/>
            <p:cNvSpPr txBox="1">
              <a:spLocks noChangeArrowheads="1"/>
            </p:cNvSpPr>
            <p:nvPr/>
          </p:nvSpPr>
          <p:spPr bwMode="auto">
            <a:xfrm rot="3710985">
              <a:off x="4999831" y="5152079"/>
              <a:ext cx="625475"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14" name="Straight Arrow Connector 113"/>
            <p:cNvCxnSpPr/>
            <p:nvPr/>
          </p:nvCxnSpPr>
          <p:spPr>
            <a:xfrm>
              <a:off x="4800600" y="5181600"/>
              <a:ext cx="3238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5" name="Rectangle 70"/>
            <p:cNvSpPr>
              <a:spLocks noChangeArrowheads="1"/>
            </p:cNvSpPr>
            <p:nvPr/>
          </p:nvSpPr>
          <p:spPr bwMode="auto">
            <a:xfrm rot="3600000">
              <a:off x="4574428" y="53560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sp>
          <p:nvSpPr>
            <p:cNvPr id="116" name="Rectangle 62"/>
            <p:cNvSpPr>
              <a:spLocks noChangeArrowheads="1"/>
            </p:cNvSpPr>
            <p:nvPr/>
          </p:nvSpPr>
          <p:spPr bwMode="auto">
            <a:xfrm rot="20471907">
              <a:off x="6357938" y="2143711"/>
              <a:ext cx="785812"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17" name="Straight Arrow Connector 116"/>
            <p:cNvCxnSpPr>
              <a:stCxn id="127" idx="6"/>
            </p:cNvCxnSpPr>
            <p:nvPr/>
          </p:nvCxnSpPr>
          <p:spPr>
            <a:xfrm>
              <a:off x="6324600" y="3505200"/>
              <a:ext cx="1371600" cy="68580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8" name="TextBox 34"/>
            <p:cNvSpPr txBox="1">
              <a:spLocks noChangeArrowheads="1"/>
            </p:cNvSpPr>
            <p:nvPr/>
          </p:nvSpPr>
          <p:spPr bwMode="auto">
            <a:xfrm rot="1620000">
              <a:off x="6470650" y="3587543"/>
              <a:ext cx="1193800"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 SMM</a:t>
              </a:r>
            </a:p>
          </p:txBody>
        </p:sp>
        <p:cxnSp>
          <p:nvCxnSpPr>
            <p:cNvPr id="119" name="Straight Arrow Connector 118"/>
            <p:cNvCxnSpPr/>
            <p:nvPr/>
          </p:nvCxnSpPr>
          <p:spPr>
            <a:xfrm flipV="1">
              <a:off x="6096000" y="2133600"/>
              <a:ext cx="137160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TextBox 15"/>
            <p:cNvSpPr txBox="1">
              <a:spLocks noChangeArrowheads="1"/>
            </p:cNvSpPr>
            <p:nvPr/>
          </p:nvSpPr>
          <p:spPr bwMode="auto">
            <a:xfrm rot="5220000">
              <a:off x="5280026" y="5112391"/>
              <a:ext cx="600076"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ODM</a:t>
              </a:r>
            </a:p>
          </p:txBody>
        </p:sp>
        <p:cxnSp>
          <p:nvCxnSpPr>
            <p:cNvPr id="121" name="Straight Arrow Connector 120"/>
            <p:cNvCxnSpPr/>
            <p:nvPr/>
          </p:nvCxnSpPr>
          <p:spPr>
            <a:xfrm flipH="1">
              <a:off x="2133600" y="4572000"/>
              <a:ext cx="9906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 name="TextBox 20"/>
            <p:cNvSpPr txBox="1">
              <a:spLocks noChangeArrowheads="1"/>
            </p:cNvSpPr>
            <p:nvPr/>
          </p:nvSpPr>
          <p:spPr bwMode="auto">
            <a:xfrm rot="20400000">
              <a:off x="6511925" y="2614404"/>
              <a:ext cx="592137"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TDM</a:t>
              </a:r>
            </a:p>
          </p:txBody>
        </p:sp>
        <p:sp>
          <p:nvSpPr>
            <p:cNvPr id="123" name="TextBox 115"/>
            <p:cNvSpPr txBox="1">
              <a:spLocks noChangeArrowheads="1"/>
            </p:cNvSpPr>
            <p:nvPr/>
          </p:nvSpPr>
          <p:spPr bwMode="auto">
            <a:xfrm>
              <a:off x="1600200" y="304801"/>
              <a:ext cx="57912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CCSDS Navigation Working Group Technical Program</a:t>
              </a:r>
            </a:p>
          </p:txBody>
        </p:sp>
        <p:cxnSp>
          <p:nvCxnSpPr>
            <p:cNvPr id="124" name="Straight Arrow Connector 123"/>
            <p:cNvCxnSpPr/>
            <p:nvPr/>
          </p:nvCxnSpPr>
          <p:spPr>
            <a:xfrm>
              <a:off x="3886200" y="3733800"/>
              <a:ext cx="762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6172200" y="2362200"/>
              <a:ext cx="1352550"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TextBox 72"/>
            <p:cNvSpPr txBox="1">
              <a:spLocks noChangeArrowheads="1"/>
            </p:cNvSpPr>
            <p:nvPr/>
          </p:nvSpPr>
          <p:spPr bwMode="auto">
            <a:xfrm rot="21480000">
              <a:off x="4271963" y="2745373"/>
              <a:ext cx="620712"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sp>
          <p:nvSpPr>
            <p:cNvPr id="127" name="Oval 126"/>
            <p:cNvSpPr/>
            <p:nvPr/>
          </p:nvSpPr>
          <p:spPr>
            <a:xfrm>
              <a:off x="2743200" y="1828800"/>
              <a:ext cx="3581400" cy="3352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8" name="Oval 127"/>
            <p:cNvSpPr/>
            <p:nvPr/>
          </p:nvSpPr>
          <p:spPr bwMode="auto">
            <a:xfrm>
              <a:off x="4800600" y="27432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29" name="TextBox 11"/>
            <p:cNvSpPr txBox="1">
              <a:spLocks noChangeArrowheads="1"/>
            </p:cNvSpPr>
            <p:nvPr/>
          </p:nvSpPr>
          <p:spPr bwMode="auto">
            <a:xfrm>
              <a:off x="4876800" y="2895600"/>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Orbit</a:t>
              </a:r>
            </a:p>
            <a:p>
              <a:pPr eaLnBrk="1" hangingPunct="1">
                <a:spcBef>
                  <a:spcPct val="0"/>
                </a:spcBef>
                <a:buFontTx/>
                <a:buNone/>
              </a:pPr>
              <a:r>
                <a:rPr lang="en-US" altLang="en-US" sz="1400">
                  <a:solidFill>
                    <a:srgbClr val="000000"/>
                  </a:solidFill>
                </a:rPr>
                <a:t>Det</a:t>
              </a:r>
            </a:p>
          </p:txBody>
        </p:sp>
        <p:grpSp>
          <p:nvGrpSpPr>
            <p:cNvPr id="130" name="Group 52"/>
            <p:cNvGrpSpPr>
              <a:grpSpLocks/>
            </p:cNvGrpSpPr>
            <p:nvPr/>
          </p:nvGrpSpPr>
          <p:grpSpPr bwMode="auto">
            <a:xfrm>
              <a:off x="3276600" y="2819400"/>
              <a:ext cx="914400" cy="914400"/>
              <a:chOff x="1828800" y="2438400"/>
              <a:chExt cx="914400" cy="914400"/>
            </a:xfrm>
          </p:grpSpPr>
          <p:sp>
            <p:nvSpPr>
              <p:cNvPr id="163" name="Oval 162"/>
              <p:cNvSpPr/>
              <p:nvPr/>
            </p:nvSpPr>
            <p:spPr>
              <a:xfrm>
                <a:off x="1828800" y="24384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4" name="TextBox 36"/>
              <p:cNvSpPr txBox="1">
                <a:spLocks noChangeArrowheads="1"/>
              </p:cNvSpPr>
              <p:nvPr/>
            </p:nvSpPr>
            <p:spPr bwMode="auto">
              <a:xfrm>
                <a:off x="1981201" y="2667000"/>
                <a:ext cx="685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Mnvr</a:t>
                </a:r>
              </a:p>
            </p:txBody>
          </p:sp>
        </p:grpSp>
        <p:grpSp>
          <p:nvGrpSpPr>
            <p:cNvPr id="131" name="Group 54"/>
            <p:cNvGrpSpPr>
              <a:grpSpLocks/>
            </p:cNvGrpSpPr>
            <p:nvPr/>
          </p:nvGrpSpPr>
          <p:grpSpPr bwMode="auto">
            <a:xfrm>
              <a:off x="3657600" y="3962400"/>
              <a:ext cx="914400" cy="914400"/>
              <a:chOff x="4343400" y="5334000"/>
              <a:chExt cx="914400" cy="914400"/>
            </a:xfrm>
          </p:grpSpPr>
          <p:sp>
            <p:nvSpPr>
              <p:cNvPr id="161" name="Oval 160"/>
              <p:cNvSpPr/>
              <p:nvPr/>
            </p:nvSpPr>
            <p:spPr>
              <a:xfrm>
                <a:off x="4343400" y="53340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2" name="TextBox 38"/>
              <p:cNvSpPr txBox="1">
                <a:spLocks noChangeArrowheads="1"/>
              </p:cNvSpPr>
              <p:nvPr/>
            </p:nvSpPr>
            <p:spPr bwMode="auto">
              <a:xfrm>
                <a:off x="4495801" y="5486401"/>
                <a:ext cx="685800"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Att</a:t>
                </a:r>
              </a:p>
              <a:p>
                <a:pPr eaLnBrk="1" hangingPunct="1">
                  <a:spcBef>
                    <a:spcPct val="0"/>
                  </a:spcBef>
                  <a:buFontTx/>
                  <a:buNone/>
                </a:pPr>
                <a:r>
                  <a:rPr lang="en-US" altLang="en-US" sz="1400">
                    <a:solidFill>
                      <a:srgbClr val="000000"/>
                    </a:solidFill>
                  </a:rPr>
                  <a:t>Det</a:t>
                </a:r>
              </a:p>
            </p:txBody>
          </p:sp>
        </p:grpSp>
        <p:sp>
          <p:nvSpPr>
            <p:cNvPr id="132" name="TextBox 115"/>
            <p:cNvSpPr txBox="1">
              <a:spLocks noChangeArrowheads="1"/>
            </p:cNvSpPr>
            <p:nvPr/>
          </p:nvSpPr>
          <p:spPr bwMode="auto">
            <a:xfrm>
              <a:off x="3733800" y="1981199"/>
              <a:ext cx="1447800" cy="34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latin typeface="Arial" pitchFamily="34" charset="0"/>
                </a:rPr>
                <a:t>Navigation</a:t>
              </a:r>
            </a:p>
          </p:txBody>
        </p:sp>
        <p:cxnSp>
          <p:nvCxnSpPr>
            <p:cNvPr id="133" name="Straight Arrow Connector 132"/>
            <p:cNvCxnSpPr/>
            <p:nvPr/>
          </p:nvCxnSpPr>
          <p:spPr>
            <a:xfrm rot="10800000">
              <a:off x="4191000" y="32766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TextBox 72"/>
            <p:cNvSpPr txBox="1">
              <a:spLocks noChangeArrowheads="1"/>
            </p:cNvSpPr>
            <p:nvPr/>
          </p:nvSpPr>
          <p:spPr bwMode="auto">
            <a:xfrm rot="21540000">
              <a:off x="4198938" y="3228767"/>
              <a:ext cx="77787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CDM</a:t>
              </a:r>
            </a:p>
          </p:txBody>
        </p:sp>
        <p:grpSp>
          <p:nvGrpSpPr>
            <p:cNvPr id="135" name="Group 68"/>
            <p:cNvGrpSpPr>
              <a:grpSpLocks/>
            </p:cNvGrpSpPr>
            <p:nvPr/>
          </p:nvGrpSpPr>
          <p:grpSpPr bwMode="auto">
            <a:xfrm>
              <a:off x="5867400" y="685800"/>
              <a:ext cx="1600200" cy="1447800"/>
              <a:chOff x="8001000" y="304800"/>
              <a:chExt cx="1040130" cy="913907"/>
            </a:xfrm>
          </p:grpSpPr>
          <p:sp>
            <p:nvSpPr>
              <p:cNvPr id="159" name="Oval 158"/>
              <p:cNvSpPr/>
              <p:nvPr/>
            </p:nvSpPr>
            <p:spPr>
              <a:xfrm>
                <a:off x="8001000" y="304800"/>
                <a:ext cx="914241" cy="91390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60" name="TextBox 12"/>
              <p:cNvSpPr txBox="1">
                <a:spLocks noChangeArrowheads="1"/>
              </p:cNvSpPr>
              <p:nvPr/>
            </p:nvSpPr>
            <p:spPr bwMode="auto">
              <a:xfrm>
                <a:off x="8050530" y="497202"/>
                <a:ext cx="990600" cy="44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Conjunction </a:t>
                </a:r>
              </a:p>
              <a:p>
                <a:pPr eaLnBrk="1" hangingPunct="1">
                  <a:spcBef>
                    <a:spcPct val="0"/>
                  </a:spcBef>
                  <a:buFontTx/>
                  <a:buNone/>
                </a:pPr>
                <a:r>
                  <a:rPr lang="en-US" altLang="en-US" sz="1400">
                    <a:solidFill>
                      <a:srgbClr val="000000"/>
                    </a:solidFill>
                  </a:rPr>
                  <a:t>Assessment</a:t>
                </a:r>
              </a:p>
              <a:p>
                <a:pPr eaLnBrk="1" hangingPunct="1">
                  <a:spcBef>
                    <a:spcPct val="0"/>
                  </a:spcBef>
                  <a:buFontTx/>
                  <a:buNone/>
                </a:pPr>
                <a:endParaRPr lang="en-US" altLang="en-US" sz="600">
                  <a:solidFill>
                    <a:srgbClr val="000000"/>
                  </a:solidFill>
                </a:endParaRPr>
              </a:p>
            </p:txBody>
          </p:sp>
        </p:grpSp>
        <p:cxnSp>
          <p:nvCxnSpPr>
            <p:cNvPr id="136" name="Straight Arrow Connector 135"/>
            <p:cNvCxnSpPr>
              <a:stCxn id="127" idx="7"/>
            </p:cNvCxnSpPr>
            <p:nvPr/>
          </p:nvCxnSpPr>
          <p:spPr>
            <a:xfrm flipV="1">
              <a:off x="5800725" y="1828800"/>
              <a:ext cx="219075" cy="4905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7" name="TextBox 72"/>
            <p:cNvSpPr txBox="1">
              <a:spLocks noChangeArrowheads="1"/>
            </p:cNvSpPr>
            <p:nvPr/>
          </p:nvSpPr>
          <p:spPr bwMode="auto">
            <a:xfrm rot="17846879">
              <a:off x="5657851" y="1958027"/>
              <a:ext cx="622300"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ODM</a:t>
              </a:r>
            </a:p>
          </p:txBody>
        </p:sp>
        <p:grpSp>
          <p:nvGrpSpPr>
            <p:cNvPr id="138" name="Group 69"/>
            <p:cNvGrpSpPr>
              <a:grpSpLocks/>
            </p:cNvGrpSpPr>
            <p:nvPr/>
          </p:nvGrpSpPr>
          <p:grpSpPr bwMode="auto">
            <a:xfrm>
              <a:off x="6553200" y="5715000"/>
              <a:ext cx="990600" cy="914400"/>
              <a:chOff x="7013575" y="1371600"/>
              <a:chExt cx="990600" cy="914400"/>
            </a:xfrm>
          </p:grpSpPr>
          <p:sp>
            <p:nvSpPr>
              <p:cNvPr id="157" name="Oval 156"/>
              <p:cNvSpPr/>
              <p:nvPr/>
            </p:nvSpPr>
            <p:spPr>
              <a:xfrm>
                <a:off x="7013575" y="1371600"/>
                <a:ext cx="914400" cy="914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endParaRPr lang="en-US" altLang="en-US" sz="1600">
                  <a:solidFill>
                    <a:srgbClr val="000000"/>
                  </a:solidFill>
                  <a:latin typeface="Calibri" pitchFamily="34" charset="0"/>
                </a:endParaRPr>
              </a:p>
            </p:txBody>
          </p:sp>
          <p:sp>
            <p:nvSpPr>
              <p:cNvPr id="158" name="TextBox 12"/>
              <p:cNvSpPr txBox="1">
                <a:spLocks noChangeArrowheads="1"/>
              </p:cNvSpPr>
              <p:nvPr/>
            </p:nvSpPr>
            <p:spPr bwMode="auto">
              <a:xfrm>
                <a:off x="7165976" y="1524001"/>
                <a:ext cx="838199" cy="5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400">
                    <a:solidFill>
                      <a:srgbClr val="000000"/>
                    </a:solidFill>
                  </a:rPr>
                  <a:t>Cmd Gen</a:t>
                </a:r>
              </a:p>
            </p:txBody>
          </p:sp>
        </p:grpSp>
        <p:sp>
          <p:nvSpPr>
            <p:cNvPr id="139" name="TextBox 39"/>
            <p:cNvSpPr txBox="1">
              <a:spLocks noChangeArrowheads="1"/>
            </p:cNvSpPr>
            <p:nvPr/>
          </p:nvSpPr>
          <p:spPr bwMode="auto">
            <a:xfrm rot="5400000" flipV="1">
              <a:off x="7659688" y="3020064"/>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0" name="Straight Arrow Connector 139"/>
            <p:cNvCxnSpPr/>
            <p:nvPr/>
          </p:nvCxnSpPr>
          <p:spPr>
            <a:xfrm rot="5400000" flipH="1" flipV="1">
              <a:off x="7315200" y="335280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1" name="TextBox 39"/>
            <p:cNvSpPr txBox="1">
              <a:spLocks noChangeArrowheads="1"/>
            </p:cNvSpPr>
            <p:nvPr/>
          </p:nvSpPr>
          <p:spPr bwMode="auto">
            <a:xfrm rot="7020000" flipV="1">
              <a:off x="6988176" y="5237802"/>
              <a:ext cx="11430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Commands</a:t>
              </a:r>
            </a:p>
          </p:txBody>
        </p:sp>
        <p:cxnSp>
          <p:nvCxnSpPr>
            <p:cNvPr id="142" name="Straight Arrow Connector 141"/>
            <p:cNvCxnSpPr/>
            <p:nvPr/>
          </p:nvCxnSpPr>
          <p:spPr>
            <a:xfrm rot="5400000" flipH="1" flipV="1">
              <a:off x="7048500" y="5143500"/>
              <a:ext cx="8382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endCxn id="157" idx="2"/>
            </p:cNvCxnSpPr>
            <p:nvPr/>
          </p:nvCxnSpPr>
          <p:spPr>
            <a:xfrm>
              <a:off x="5943600" y="61722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4" name="TextBox 66"/>
            <p:cNvSpPr txBox="1">
              <a:spLocks noChangeArrowheads="1"/>
            </p:cNvSpPr>
            <p:nvPr/>
          </p:nvSpPr>
          <p:spPr bwMode="auto">
            <a:xfrm rot="21540000">
              <a:off x="5946775" y="6184692"/>
              <a:ext cx="582613" cy="292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PRM</a:t>
              </a:r>
            </a:p>
          </p:txBody>
        </p:sp>
        <p:cxnSp>
          <p:nvCxnSpPr>
            <p:cNvPr id="145" name="Straight Arrow Connector 144"/>
            <p:cNvCxnSpPr>
              <a:endCxn id="157" idx="1"/>
            </p:cNvCxnSpPr>
            <p:nvPr/>
          </p:nvCxnSpPr>
          <p:spPr>
            <a:xfrm>
              <a:off x="5562600" y="4876800"/>
              <a:ext cx="1123950" cy="971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6" name="TextBox 72"/>
            <p:cNvSpPr txBox="1">
              <a:spLocks noChangeArrowheads="1"/>
            </p:cNvSpPr>
            <p:nvPr/>
          </p:nvSpPr>
          <p:spPr bwMode="auto">
            <a:xfrm rot="2400000">
              <a:off x="5470525" y="5144880"/>
              <a:ext cx="1635125" cy="292515"/>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 </a:t>
              </a:r>
              <a:r>
                <a:rPr lang="en-US" sz="1100" dirty="0">
                  <a:solidFill>
                    <a:srgbClr val="000000"/>
                  </a:solidFill>
                  <a:latin typeface="Calibri" pitchFamily="34" charset="0"/>
                  <a:ea typeface="+mn-ea"/>
                </a:rPr>
                <a:t>ADM, ODM</a:t>
              </a:r>
            </a:p>
          </p:txBody>
        </p:sp>
        <p:cxnSp>
          <p:nvCxnSpPr>
            <p:cNvPr id="147" name="Straight Arrow Connector 146"/>
            <p:cNvCxnSpPr>
              <a:stCxn id="159" idx="2"/>
            </p:cNvCxnSpPr>
            <p:nvPr/>
          </p:nvCxnSpPr>
          <p:spPr>
            <a:xfrm flipH="1">
              <a:off x="5334000" y="1409700"/>
              <a:ext cx="5334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8" name="TextBox 5"/>
            <p:cNvSpPr txBox="1">
              <a:spLocks noChangeArrowheads="1"/>
            </p:cNvSpPr>
            <p:nvPr/>
          </p:nvSpPr>
          <p:spPr bwMode="auto">
            <a:xfrm rot="18627059">
              <a:off x="5178426" y="1437328"/>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49" name="Straight Arrow Connector 148"/>
            <p:cNvCxnSpPr/>
            <p:nvPr/>
          </p:nvCxnSpPr>
          <p:spPr>
            <a:xfrm>
              <a:off x="6858000" y="2057400"/>
              <a:ext cx="914400" cy="2057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0" name="TextBox 98"/>
            <p:cNvSpPr txBox="1">
              <a:spLocks noChangeArrowheads="1"/>
            </p:cNvSpPr>
            <p:nvPr/>
          </p:nvSpPr>
          <p:spPr bwMode="auto">
            <a:xfrm rot="4260186">
              <a:off x="7077076" y="2823214"/>
              <a:ext cx="685800"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CDM</a:t>
              </a:r>
            </a:p>
          </p:txBody>
        </p:sp>
        <p:cxnSp>
          <p:nvCxnSpPr>
            <p:cNvPr id="151" name="Straight Arrow Connector 150"/>
            <p:cNvCxnSpPr/>
            <p:nvPr/>
          </p:nvCxnSpPr>
          <p:spPr>
            <a:xfrm flipV="1">
              <a:off x="5715000" y="1752600"/>
              <a:ext cx="228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2" name="TextBox 72"/>
            <p:cNvSpPr txBox="1">
              <a:spLocks noChangeArrowheads="1"/>
            </p:cNvSpPr>
            <p:nvPr/>
          </p:nvSpPr>
          <p:spPr bwMode="auto">
            <a:xfrm rot="17938400">
              <a:off x="5402263" y="1798485"/>
              <a:ext cx="620712" cy="284469"/>
            </a:xfrm>
            <a:prstGeom prst="rect">
              <a:avLst/>
            </a:prstGeom>
            <a:noFill/>
            <a:ln w="9525">
              <a:noFill/>
              <a:miter lim="800000"/>
              <a:headEnd/>
              <a:tailEnd/>
            </a:ln>
          </p:spPr>
          <p:txBody>
            <a:bodyPr>
              <a:spAutoFit/>
            </a:bodyPr>
            <a:lstStyle/>
            <a:p>
              <a:pPr eaLnBrk="1" hangingPunct="1">
                <a:defRPr/>
              </a:pPr>
              <a:r>
                <a:rPr lang="en-US" sz="1100" dirty="0">
                  <a:solidFill>
                    <a:srgbClr val="000000"/>
                  </a:solidFill>
                  <a:latin typeface="+mn-lt"/>
                  <a:ea typeface="+mn-ea"/>
                </a:rPr>
                <a:t>SMM</a:t>
              </a:r>
            </a:p>
          </p:txBody>
        </p:sp>
        <p:cxnSp>
          <p:nvCxnSpPr>
            <p:cNvPr id="153" name="Straight Arrow Connector 152"/>
            <p:cNvCxnSpPr/>
            <p:nvPr/>
          </p:nvCxnSpPr>
          <p:spPr>
            <a:xfrm flipH="1">
              <a:off x="4495800" y="3429000"/>
              <a:ext cx="3810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4" name="TextBox 34"/>
            <p:cNvSpPr txBox="1">
              <a:spLocks noChangeArrowheads="1"/>
            </p:cNvSpPr>
            <p:nvPr/>
          </p:nvSpPr>
          <p:spPr bwMode="auto">
            <a:xfrm rot="17906580">
              <a:off x="4323557" y="3544734"/>
              <a:ext cx="592138"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EVM</a:t>
              </a:r>
            </a:p>
          </p:txBody>
        </p:sp>
        <p:cxnSp>
          <p:nvCxnSpPr>
            <p:cNvPr id="155" name="Straight Arrow Connector 154"/>
            <p:cNvCxnSpPr>
              <a:endCxn id="128" idx="3"/>
            </p:cNvCxnSpPr>
            <p:nvPr/>
          </p:nvCxnSpPr>
          <p:spPr>
            <a:xfrm flipV="1">
              <a:off x="4572000" y="3524250"/>
              <a:ext cx="361950" cy="742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6" name="Rectangle 70"/>
            <p:cNvSpPr>
              <a:spLocks noChangeArrowheads="1"/>
            </p:cNvSpPr>
            <p:nvPr/>
          </p:nvSpPr>
          <p:spPr bwMode="auto">
            <a:xfrm rot="17829431">
              <a:off x="4566490" y="3679671"/>
              <a:ext cx="538071" cy="284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1100">
                  <a:solidFill>
                    <a:srgbClr val="000000"/>
                  </a:solidFill>
                </a:rPr>
                <a:t>ADM</a:t>
              </a:r>
            </a:p>
          </p:txBody>
        </p:sp>
      </p:grpSp>
    </p:spTree>
    <p:extLst>
      <p:ext uri="{BB962C8B-B14F-4D97-AF65-F5344CB8AC3E}">
        <p14:creationId xmlns:p14="http://schemas.microsoft.com/office/powerpoint/2010/main" val="1319080085"/>
      </p:ext>
    </p:extLst>
  </p:cSld>
  <p:clrMapOvr>
    <a:masterClrMapping/>
  </p:clrMapOvr>
</p:sld>
</file>

<file path=ppt/theme/theme1.xml><?xml version="1.0" encoding="utf-8"?>
<a:theme xmlns:a="http://schemas.openxmlformats.org/drawingml/2006/main" name="CCSDS 2010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IMS Services 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CCSDS 2010 Template</Template>
  <TotalTime>11437</TotalTime>
  <Words>2267</Words>
  <Application>Microsoft Office PowerPoint</Application>
  <PresentationFormat>On-screen Show (4:3)</PresentationFormat>
  <Paragraphs>971</Paragraphs>
  <Slides>22</Slides>
  <Notes>11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CCSDS 2010 Template</vt:lpstr>
      <vt:lpstr>MOIMS Services v4</vt:lpstr>
      <vt:lpstr>MOIMS Services</vt:lpstr>
      <vt:lpstr>Background </vt:lpstr>
      <vt:lpstr>MOIMS Services Overview</vt:lpstr>
      <vt:lpstr>RASDS Graphical Conventions</vt:lpstr>
      <vt:lpstr>MOIMS Data and Services</vt:lpstr>
      <vt:lpstr>Common Services</vt:lpstr>
      <vt:lpstr>Mission Control</vt:lpstr>
      <vt:lpstr>Mission Control (Alternative View)</vt:lpstr>
      <vt:lpstr>Updated input from NAV WG</vt:lpstr>
      <vt:lpstr>Navigation and Timing</vt:lpstr>
      <vt:lpstr>Navigation and Timing (Alternative View)</vt:lpstr>
      <vt:lpstr>Mission Planning and Scheduling</vt:lpstr>
      <vt:lpstr>Mission Planning (Alternative View)</vt:lpstr>
      <vt:lpstr>Hierarchical and Distributed Planning</vt:lpstr>
      <vt:lpstr>Operations Preparation</vt:lpstr>
      <vt:lpstr>Operations Preparation (Alternative View)</vt:lpstr>
      <vt:lpstr>Data Storage and Archiving</vt:lpstr>
      <vt:lpstr>Data Storage/Archiving (Alternative View)</vt:lpstr>
      <vt:lpstr>MOIMS Deployment (Example)</vt:lpstr>
      <vt:lpstr>MOIMS Deployment (Example)</vt:lpstr>
      <vt:lpstr>Protocol Stack</vt:lpstr>
      <vt:lpstr>Future Work</vt:lpstr>
    </vt:vector>
  </TitlesOfParts>
  <Company>Scisys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Thompson</dc:creator>
  <cp:lastModifiedBy>Roger Thompson</cp:lastModifiedBy>
  <cp:revision>227</cp:revision>
  <cp:lastPrinted>2016-06-22T11:22:57Z</cp:lastPrinted>
  <dcterms:created xsi:type="dcterms:W3CDTF">2016-02-24T12:58:29Z</dcterms:created>
  <dcterms:modified xsi:type="dcterms:W3CDTF">2016-12-15T16:49:50Z</dcterms:modified>
</cp:coreProperties>
</file>