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4" r:id="rId4"/>
    <p:sldId id="279" r:id="rId5"/>
    <p:sldId id="280" r:id="rId6"/>
    <p:sldId id="275" r:id="rId7"/>
    <p:sldId id="281" r:id="rId8"/>
    <p:sldId id="282" r:id="rId9"/>
    <p:sldId id="277" r:id="rId10"/>
    <p:sldId id="278" r:id="rId11"/>
  </p:sldIdLst>
  <p:sldSz cx="9144000" cy="6858000" type="screen4x3"/>
  <p:notesSz cx="6864350" cy="99964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7C80"/>
    <a:srgbClr val="009999"/>
    <a:srgbClr val="008000"/>
    <a:srgbClr val="CC00CC"/>
    <a:srgbClr val="FF9900"/>
    <a:srgbClr val="FF5050"/>
    <a:srgbClr val="CC0000"/>
    <a:srgbClr val="CC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830" autoAdjust="0"/>
    <p:restoredTop sz="88136" autoAdjust="0"/>
  </p:normalViewPr>
  <p:slideViewPr>
    <p:cSldViewPr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66" y="-96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961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r">
              <a:defRPr sz="1200"/>
            </a:lvl1pPr>
          </a:lstStyle>
          <a:p>
            <a:fld id="{D4168C6B-248F-4DEB-8641-6445C1432AC5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961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r">
              <a:defRPr sz="1200"/>
            </a:lvl1pPr>
          </a:lstStyle>
          <a:p>
            <a:fld id="{CA2732B1-67AB-4C4B-8719-85A543D35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6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961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0888"/>
            <a:ext cx="4997450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747044"/>
            <a:ext cx="5492129" cy="449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961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87653B5-CE8F-4032-ADA5-1E1B0879BA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13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 Event Service may</a:t>
            </a:r>
            <a:r>
              <a:rPr lang="en-GB" baseline="0" dirty="0"/>
              <a:t> be applied to all Event Objects</a:t>
            </a:r>
          </a:p>
          <a:p>
            <a:r>
              <a:rPr lang="en-GB" baseline="0" dirty="0"/>
              <a:t>COM Activity Tracking Service may be applied to all Activities</a:t>
            </a:r>
          </a:p>
          <a:p>
            <a:r>
              <a:rPr lang="en-GB" baseline="0" dirty="0"/>
              <a:t>COM Archive Service may be applied to all MO Objects with Events</a:t>
            </a:r>
          </a:p>
          <a:p>
            <a:endParaRPr lang="en-GB" baseline="0" dirty="0"/>
          </a:p>
          <a:p>
            <a:r>
              <a:rPr lang="en-GB" baseline="0" dirty="0"/>
              <a:t>Italics indicate an abstract class.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53B5-CE8F-4032-ADA5-1E1B0879BAD9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66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53B5-CE8F-4032-ADA5-1E1B0879BAD9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566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7F674BE-59F1-4230-B4A5-10EF736F6A9E}" type="datetime1">
              <a:rPr lang="en-GB" smtClean="0"/>
              <a:t>15/12/2016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E6B5339-250B-497B-86A8-407D7FFBC494}" type="datetime1">
              <a:rPr lang="en-GB" smtClean="0"/>
              <a:pPr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85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9386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EBE3F0-7A38-4F52-85BE-1AF6CC94C437}" type="datetime1">
              <a:rPr lang="en-GB" smtClean="0"/>
              <a:pPr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37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855DAC-E062-42E1-AF07-8E9CA1B2E8F6}" type="datetime1">
              <a:rPr lang="en-GB" smtClean="0"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8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A3BB37-FB89-4FC9-8563-C22EB5D4D988}" type="datetime1">
              <a:rPr lang="en-GB" smtClean="0"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5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E6B5339-250B-497B-86A8-407D7FFBC494}" type="datetime1">
              <a:rPr lang="en-GB" smtClean="0"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97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EBE3F0-7A38-4F52-85BE-1AF6CC94C437}" type="datetime1">
              <a:rPr lang="en-GB" smtClean="0"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4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7F674BE-59F1-4230-B4A5-10EF736F6A9E}" type="datetime1">
              <a:rPr lang="en-GB" smtClean="0"/>
              <a:pPr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5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855DAC-E062-42E1-AF07-8E9CA1B2E8F6}" type="datetime1">
              <a:rPr lang="en-GB" smtClean="0"/>
              <a:pPr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98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A3BB37-FB89-4FC9-8563-C22EB5D4D988}" type="datetime1">
              <a:rPr lang="en-GB" smtClean="0"/>
              <a:pPr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27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ccsds.org/sites/pr/CCSDS%20Logos/CCSDSLogoNoOrg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ccsds.org/sites/pr/CCSDS%20Logos/CCSDSLogoNoOrg.jpg" TargetMode="External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 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MOIMS Services for SEA Reference Architecture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9CDB1-908F-484F-9B0F-F5CF5F026024}" type="datetime1">
              <a:rPr lang="en-GB" smtClean="0"/>
              <a:pPr/>
              <a:t>15/12/2016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3" r:id="rId6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 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rgbClr val="1F497D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9CDB1-908F-484F-9B0F-F5CF5F026024}" type="datetime1">
              <a:rPr lang="en-GB" smtClean="0"/>
              <a:pPr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63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Inputs to SEA Reference Architecture</a:t>
            </a:r>
          </a:p>
          <a:p>
            <a:r>
              <a:rPr lang="en-GB" altLang="en-US" b="0" dirty="0"/>
              <a:t>Roger Thompson ESA</a:t>
            </a:r>
          </a:p>
        </p:txBody>
      </p: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5288" y="3357563"/>
            <a:ext cx="8353425" cy="1152525"/>
          </a:xfrm>
        </p:spPr>
        <p:txBody>
          <a:bodyPr/>
          <a:lstStyle/>
          <a:p>
            <a:r>
              <a:rPr lang="en-GB" altLang="en-US" dirty="0"/>
              <a:t>MOIMS Services: Information Model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FB93782-B255-40CA-9A74-72A09D70D8E4}" type="datetime1">
              <a:rPr lang="en-GB" smtClean="0"/>
              <a:t>15/12/2016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Draft of Information Model associated with the MOIMS Services</a:t>
            </a:r>
          </a:p>
          <a:p>
            <a:r>
              <a:rPr lang="en-GB" dirty="0"/>
              <a:t>Uses subset of UML Class Diagram notation to represent relationships between Entities:</a:t>
            </a:r>
          </a:p>
          <a:p>
            <a:pPr lvl="1"/>
            <a:r>
              <a:rPr lang="en-GB" dirty="0"/>
              <a:t>Inheritance</a:t>
            </a:r>
          </a:p>
          <a:p>
            <a:pPr lvl="1">
              <a:spcBef>
                <a:spcPts val="450"/>
              </a:spcBef>
            </a:pPr>
            <a:r>
              <a:rPr lang="en-GB" dirty="0"/>
              <a:t>Composition</a:t>
            </a:r>
          </a:p>
          <a:p>
            <a:pPr lvl="1">
              <a:spcBef>
                <a:spcPts val="450"/>
              </a:spcBef>
            </a:pPr>
            <a:r>
              <a:rPr lang="en-GB" dirty="0"/>
              <a:t>Aggregation</a:t>
            </a:r>
          </a:p>
          <a:p>
            <a:pPr lvl="1">
              <a:spcBef>
                <a:spcPts val="450"/>
              </a:spcBef>
            </a:pPr>
            <a:r>
              <a:rPr lang="en-GB" dirty="0"/>
              <a:t>Association</a:t>
            </a:r>
          </a:p>
          <a:p>
            <a:pPr lvl="1">
              <a:spcBef>
                <a:spcPts val="450"/>
              </a:spcBef>
            </a:pPr>
            <a:r>
              <a:rPr lang="en-GB" i="1" dirty="0"/>
              <a:t>Source</a:t>
            </a:r>
          </a:p>
          <a:p>
            <a:pPr lvl="1">
              <a:spcBef>
                <a:spcPts val="450"/>
              </a:spcBef>
            </a:pPr>
            <a:r>
              <a:rPr lang="en-GB" i="1" dirty="0"/>
              <a:t>Related</a:t>
            </a:r>
          </a:p>
          <a:p>
            <a:r>
              <a:rPr lang="en-GB" dirty="0"/>
              <a:t>The last two of these are custom associations to represent the standard relationships of MO COM objects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855DAC-E062-42E1-AF07-8E9CA1B2E8F6}" type="datetime1">
              <a:rPr lang="en-GB" smtClean="0"/>
              <a:t>15/12/2016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131840" y="2060848"/>
            <a:ext cx="72008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3131840" y="2369427"/>
            <a:ext cx="72008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131840" y="3068960"/>
            <a:ext cx="87428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Flowchart: Decision 10"/>
          <p:cNvSpPr/>
          <p:nvPr/>
        </p:nvSpPr>
        <p:spPr bwMode="auto">
          <a:xfrm>
            <a:off x="3790103" y="2307692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2" name="Flowchart: Decision 11"/>
          <p:cNvSpPr/>
          <p:nvPr/>
        </p:nvSpPr>
        <p:spPr bwMode="auto">
          <a:xfrm>
            <a:off x="3790103" y="2647185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>
            <a:off x="3866013" y="1983744"/>
            <a:ext cx="126020" cy="15420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125072" y="3411860"/>
            <a:ext cx="8708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125072" y="3789040"/>
            <a:ext cx="8708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4936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Common Object Model (Summary)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855DAC-E062-42E1-AF07-8E9CA1B2E8F6}" type="datetime1">
              <a:rPr lang="en-GB" smtClean="0"/>
              <a:t>15/12/2016</a:t>
            </a:fld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611560" y="2892389"/>
            <a:ext cx="1080120" cy="1083576"/>
          </a:xfrm>
          <a:prstGeom prst="ellipse">
            <a:avLst/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  <a:b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Definition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Static data,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Version Controlled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1560" y="989361"/>
            <a:ext cx="1080120" cy="1083576"/>
          </a:xfrm>
          <a:prstGeom prst="ellipse">
            <a:avLst/>
          </a:prstGeom>
          <a:solidFill>
            <a:srgbClr val="66248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  <a:b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Identity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Unique name for an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11550" y="4793696"/>
            <a:ext cx="1080120" cy="1083576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0" kern="0" dirty="0">
                <a:solidFill>
                  <a:prstClr val="white"/>
                </a:solidFill>
                <a:latin typeface="Verdana"/>
              </a:rPr>
              <a:t>Object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0" kern="0" dirty="0">
                <a:solidFill>
                  <a:prstClr val="white"/>
                </a:solidFill>
                <a:latin typeface="Verdana"/>
              </a:rPr>
              <a:t>State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700" b="0" i="1" kern="0" dirty="0">
              <a:solidFill>
                <a:prstClr val="white"/>
              </a:solidFill>
              <a:latin typeface="Verdan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0" i="1" kern="0" dirty="0">
                <a:solidFill>
                  <a:prstClr val="white"/>
                </a:solidFill>
                <a:latin typeface="Verdana"/>
              </a:rPr>
              <a:t>Dynamic data,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0" i="1" kern="0" dirty="0">
                <a:solidFill>
                  <a:prstClr val="white"/>
                </a:solidFill>
                <a:latin typeface="Verdana"/>
              </a:rPr>
              <a:t>Variable with time</a:t>
            </a:r>
            <a:endParaRPr lang="en-GB" sz="800" b="0" kern="0" dirty="0">
              <a:solidFill>
                <a:prstClr val="white"/>
              </a:solidFill>
              <a:latin typeface="Verdan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150938" y="2073275"/>
            <a:ext cx="0" cy="819150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3" name="TextBox 3"/>
          <p:cNvSpPr txBox="1">
            <a:spLocks noChangeArrowheads="1"/>
          </p:cNvSpPr>
          <p:nvPr/>
        </p:nvSpPr>
        <p:spPr bwMode="auto">
          <a:xfrm>
            <a:off x="1171575" y="2141538"/>
            <a:ext cx="71438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AD2F2F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›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34" name="TextBox 23"/>
          <p:cNvSpPr txBox="1">
            <a:spLocks noChangeArrowheads="1"/>
          </p:cNvSpPr>
          <p:nvPr/>
        </p:nvSpPr>
        <p:spPr bwMode="auto">
          <a:xfrm>
            <a:off x="1182688" y="2738438"/>
            <a:ext cx="49212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AD2F2F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›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*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150938" y="3976688"/>
            <a:ext cx="0" cy="817562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6" name="TextBox 28"/>
          <p:cNvSpPr txBox="1">
            <a:spLocks noChangeArrowheads="1"/>
          </p:cNvSpPr>
          <p:nvPr/>
        </p:nvSpPr>
        <p:spPr bwMode="auto">
          <a:xfrm>
            <a:off x="1182688" y="4086225"/>
            <a:ext cx="698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AD2F2F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›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37" name="TextBox 29"/>
          <p:cNvSpPr txBox="1">
            <a:spLocks noChangeArrowheads="1"/>
          </p:cNvSpPr>
          <p:nvPr/>
        </p:nvSpPr>
        <p:spPr bwMode="auto">
          <a:xfrm>
            <a:off x="1169988" y="4486275"/>
            <a:ext cx="1003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AD2F2F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›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 </a:t>
            </a:r>
            <a:r>
              <a:rPr kumimoji="0" lang="en-GB" altLang="en-US" sz="10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or</a:t>
            </a: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/>
            </a:r>
            <a:b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0..* (for Activities)</a:t>
            </a:r>
            <a:endParaRPr kumimoji="0" lang="en-GB" altLang="en-US" sz="10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023065" y="2887212"/>
            <a:ext cx="1080120" cy="1083576"/>
          </a:xfrm>
          <a:prstGeom prst="ellipse">
            <a:avLst/>
          </a:prstGeom>
          <a:solidFill>
            <a:srgbClr val="66248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Common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</p:txBody>
      </p:sp>
      <p:cxnSp>
        <p:nvCxnSpPr>
          <p:cNvPr id="39" name="Elbow Connector 38"/>
          <p:cNvCxnSpPr/>
          <p:nvPr/>
        </p:nvCxnSpPr>
        <p:spPr>
          <a:xfrm>
            <a:off x="1692275" y="1531938"/>
            <a:ext cx="2330450" cy="189706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0" name="Straight Connector 39"/>
          <p:cNvCxnSpPr/>
          <p:nvPr/>
        </p:nvCxnSpPr>
        <p:spPr>
          <a:xfrm>
            <a:off x="1692275" y="3429000"/>
            <a:ext cx="2339975" cy="0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1" name="Elbow Connector 40"/>
          <p:cNvCxnSpPr>
            <a:endCxn id="42" idx="3"/>
          </p:cNvCxnSpPr>
          <p:nvPr/>
        </p:nvCxnSpPr>
        <p:spPr>
          <a:xfrm flipV="1">
            <a:off x="1692275" y="3429000"/>
            <a:ext cx="2330450" cy="1906588"/>
          </a:xfrm>
          <a:prstGeom prst="bentConnector3">
            <a:avLst>
              <a:gd name="adj1" fmla="val 49921"/>
            </a:avLst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2" name="Flowchart: Decision 41"/>
          <p:cNvSpPr/>
          <p:nvPr/>
        </p:nvSpPr>
        <p:spPr>
          <a:xfrm>
            <a:off x="3806825" y="3357563"/>
            <a:ext cx="215900" cy="142875"/>
          </a:xfrm>
          <a:prstGeom prst="flowChartDecision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023065" y="989361"/>
            <a:ext cx="1080120" cy="1083576"/>
          </a:xfrm>
          <a:prstGeom prst="ellipse">
            <a:avLst/>
          </a:prstGeom>
          <a:solidFill>
            <a:srgbClr val="662483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Source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Parent or originator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of an Object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023065" y="4793696"/>
            <a:ext cx="1080120" cy="1083576"/>
          </a:xfrm>
          <a:prstGeom prst="ellipse">
            <a:avLst/>
          </a:prstGeom>
          <a:solidFill>
            <a:srgbClr val="662483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Related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Any other relationship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4562475" y="2073275"/>
            <a:ext cx="0" cy="814388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>
          <a:xfrm>
            <a:off x="4562475" y="3970338"/>
            <a:ext cx="0" cy="823912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47" name="Oval 46"/>
          <p:cNvSpPr/>
          <p:nvPr/>
        </p:nvSpPr>
        <p:spPr>
          <a:xfrm>
            <a:off x="7236296" y="1938286"/>
            <a:ext cx="1080120" cy="1083576"/>
          </a:xfrm>
          <a:prstGeom prst="ellipse">
            <a:avLst/>
          </a:prstGeom>
          <a:solidFill>
            <a:srgbClr val="66248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Activity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Has multiple instances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 each with a limited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lifetime or duration</a:t>
            </a:r>
          </a:p>
        </p:txBody>
      </p:sp>
      <p:sp>
        <p:nvSpPr>
          <p:cNvPr id="48" name="Oval 47"/>
          <p:cNvSpPr/>
          <p:nvPr/>
        </p:nvSpPr>
        <p:spPr>
          <a:xfrm>
            <a:off x="7236296" y="3944131"/>
            <a:ext cx="1080120" cy="1083576"/>
          </a:xfrm>
          <a:prstGeom prst="ellipse">
            <a:avLst/>
          </a:prstGeom>
          <a:solidFill>
            <a:srgbClr val="66248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Event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An instantaneous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notification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49" name="Elbow Connector 48"/>
          <p:cNvCxnSpPr/>
          <p:nvPr/>
        </p:nvCxnSpPr>
        <p:spPr>
          <a:xfrm flipV="1">
            <a:off x="5103813" y="2479675"/>
            <a:ext cx="2132012" cy="949325"/>
          </a:xfrm>
          <a:prstGeom prst="bentConnector3">
            <a:avLst>
              <a:gd name="adj1" fmla="val 60821"/>
            </a:avLst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0" name="Elbow Connector 49"/>
          <p:cNvCxnSpPr>
            <a:stCxn id="38" idx="6"/>
            <a:endCxn id="48" idx="2"/>
          </p:cNvCxnSpPr>
          <p:nvPr/>
        </p:nvCxnSpPr>
        <p:spPr>
          <a:xfrm>
            <a:off x="5103813" y="3429000"/>
            <a:ext cx="2132012" cy="1057275"/>
          </a:xfrm>
          <a:prstGeom prst="bentConnector3">
            <a:avLst>
              <a:gd name="adj1" fmla="val 60821"/>
            </a:avLst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1" name="Isosceles Triangle 50"/>
          <p:cNvSpPr/>
          <p:nvPr/>
        </p:nvSpPr>
        <p:spPr>
          <a:xfrm rot="16200000">
            <a:off x="5103019" y="3350419"/>
            <a:ext cx="144463" cy="142875"/>
          </a:xfrm>
          <a:prstGeom prst="triangle">
            <a:avLst/>
          </a:prstGeom>
          <a:solidFill>
            <a:sysClr val="window" lastClr="FFFFFF"/>
          </a:solidFill>
          <a:ln w="9525" cap="flat" cmpd="sng" algn="ctr">
            <a:solidFill>
              <a:srgbClr val="27697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63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ounded Rectangle 73"/>
          <p:cNvSpPr/>
          <p:nvPr/>
        </p:nvSpPr>
        <p:spPr bwMode="auto">
          <a:xfrm>
            <a:off x="1835696" y="3651130"/>
            <a:ext cx="7200800" cy="450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Common Object Model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15/12/2016</a:t>
            </a:fld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785875" y="2062490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kumimoji="0" lang="en-GB" sz="10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Object</a:t>
            </a: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769731" y="1994386"/>
            <a:ext cx="1296144" cy="34668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or Originator</a:t>
            </a:r>
            <a:endParaRPr lang="en-GB" sz="1000" b="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806558" y="1994386"/>
            <a:ext cx="1296144" cy="34668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Relationship</a:t>
            </a:r>
            <a:endParaRPr lang="en-GB" sz="1000" b="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>
            <a:stCxn id="5" idx="1"/>
            <a:endCxn id="6" idx="3"/>
          </p:cNvCxnSpPr>
          <p:nvPr/>
        </p:nvCxnSpPr>
        <p:spPr bwMode="auto">
          <a:xfrm flipH="1">
            <a:off x="4065875" y="2167729"/>
            <a:ext cx="72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>
            <a:stCxn id="5" idx="3"/>
            <a:endCxn id="7" idx="1"/>
          </p:cNvCxnSpPr>
          <p:nvPr/>
        </p:nvCxnSpPr>
        <p:spPr bwMode="auto">
          <a:xfrm>
            <a:off x="6082019" y="2167729"/>
            <a:ext cx="72453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6" name="Rounded Rectangle 25"/>
          <p:cNvSpPr/>
          <p:nvPr/>
        </p:nvSpPr>
        <p:spPr bwMode="auto">
          <a:xfrm>
            <a:off x="1979712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3851920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5724128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7596336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</a:t>
            </a:r>
            <a:r>
              <a:rPr lang="en-GB" sz="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Tracking</a:t>
            </a:r>
            <a:endParaRPr kumimoji="0" lang="en-GB" sz="9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>
            <a:stCxn id="27" idx="1"/>
            <a:endCxn id="26" idx="3"/>
          </p:cNvCxnSpPr>
          <p:nvPr/>
        </p:nvCxnSpPr>
        <p:spPr bwMode="auto">
          <a:xfrm flipH="1">
            <a:off x="3275856" y="3876130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>
            <a:stCxn id="28" idx="1"/>
            <a:endCxn id="27" idx="3"/>
          </p:cNvCxnSpPr>
          <p:nvPr/>
        </p:nvCxnSpPr>
        <p:spPr bwMode="auto">
          <a:xfrm flipH="1">
            <a:off x="5148064" y="3876130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>
            <a:stCxn id="29" idx="1"/>
            <a:endCxn id="28" idx="3"/>
          </p:cNvCxnSpPr>
          <p:nvPr/>
        </p:nvCxnSpPr>
        <p:spPr bwMode="auto">
          <a:xfrm flipH="1">
            <a:off x="7020272" y="3876130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Elbow Connector 40"/>
          <p:cNvCxnSpPr>
            <a:stCxn id="5" idx="2"/>
            <a:endCxn id="26" idx="0"/>
          </p:cNvCxnSpPr>
          <p:nvPr/>
        </p:nvCxnSpPr>
        <p:spPr bwMode="auto">
          <a:xfrm rot="5400000">
            <a:off x="3281905" y="1618848"/>
            <a:ext cx="1497923" cy="2806163"/>
          </a:xfrm>
          <a:prstGeom prst="bentConnector3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>
            <a:stCxn id="5" idx="2"/>
            <a:endCxn id="27" idx="0"/>
          </p:cNvCxnSpPr>
          <p:nvPr/>
        </p:nvCxnSpPr>
        <p:spPr bwMode="auto">
          <a:xfrm rot="5400000">
            <a:off x="4218009" y="2554952"/>
            <a:ext cx="1497923" cy="933955"/>
          </a:xfrm>
          <a:prstGeom prst="bentConnector3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Elbow Connector 44"/>
          <p:cNvCxnSpPr>
            <a:stCxn id="5" idx="2"/>
            <a:endCxn id="28" idx="0"/>
          </p:cNvCxnSpPr>
          <p:nvPr/>
        </p:nvCxnSpPr>
        <p:spPr bwMode="auto">
          <a:xfrm rot="16200000" flipH="1">
            <a:off x="5154112" y="2552802"/>
            <a:ext cx="1497923" cy="938253"/>
          </a:xfrm>
          <a:prstGeom prst="bentConnector3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Elbow Connector 47"/>
          <p:cNvCxnSpPr>
            <a:stCxn id="5" idx="2"/>
            <a:endCxn id="153" idx="0"/>
          </p:cNvCxnSpPr>
          <p:nvPr/>
        </p:nvCxnSpPr>
        <p:spPr bwMode="auto">
          <a:xfrm rot="16200000" flipH="1">
            <a:off x="6404443" y="1302471"/>
            <a:ext cx="869468" cy="2810461"/>
          </a:xfrm>
          <a:prstGeom prst="bentConnector3">
            <a:avLst>
              <a:gd name="adj1" fmla="val 85056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1" name="Isosceles Triangle 50"/>
          <p:cNvSpPr/>
          <p:nvPr/>
        </p:nvSpPr>
        <p:spPr bwMode="auto">
          <a:xfrm>
            <a:off x="5370938" y="2263968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4785876" y="1130290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cxnSp>
        <p:nvCxnSpPr>
          <p:cNvPr id="60" name="Straight Connector 59"/>
          <p:cNvCxnSpPr>
            <a:stCxn id="5" idx="0"/>
            <a:endCxn id="58" idx="2"/>
          </p:cNvCxnSpPr>
          <p:nvPr/>
        </p:nvCxnSpPr>
        <p:spPr bwMode="auto">
          <a:xfrm flipV="1">
            <a:off x="5433947" y="1340768"/>
            <a:ext cx="1" cy="7217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4139952" y="2000934"/>
            <a:ext cx="17312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0..1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16016" y="2000934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16973" y="2000934"/>
            <a:ext cx="17312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0..1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116100" y="2000934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450396" y="1378251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9212" y="193283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107504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Activity</a:t>
            </a:r>
          </a:p>
        </p:txBody>
      </p:sp>
      <p:sp>
        <p:nvSpPr>
          <p:cNvPr id="78" name="Flowchart: Decision 77"/>
          <p:cNvSpPr/>
          <p:nvPr/>
        </p:nvSpPr>
        <p:spPr bwMode="auto">
          <a:xfrm>
            <a:off x="1403648" y="3814395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80" name="Straight Connector 79"/>
          <p:cNvCxnSpPr>
            <a:stCxn id="77" idx="3"/>
            <a:endCxn id="74" idx="1"/>
          </p:cNvCxnSpPr>
          <p:nvPr/>
        </p:nvCxnSpPr>
        <p:spPr bwMode="auto">
          <a:xfrm>
            <a:off x="1403648" y="3876130"/>
            <a:ext cx="43204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4" name="Rounded Rectangle 83"/>
          <p:cNvSpPr/>
          <p:nvPr/>
        </p:nvSpPr>
        <p:spPr bwMode="auto">
          <a:xfrm>
            <a:off x="107504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kumimoji="0" lang="en-GB" sz="10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</a:p>
        </p:txBody>
      </p:sp>
      <p:sp>
        <p:nvSpPr>
          <p:cNvPr id="89" name="Rounded Rectangle 88"/>
          <p:cNvSpPr/>
          <p:nvPr/>
        </p:nvSpPr>
        <p:spPr bwMode="auto">
          <a:xfrm>
            <a:off x="1835696" y="4278806"/>
            <a:ext cx="7200800" cy="450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1979712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3851920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92" name="Rounded Rectangle 91"/>
          <p:cNvSpPr/>
          <p:nvPr/>
        </p:nvSpPr>
        <p:spPr bwMode="auto">
          <a:xfrm>
            <a:off x="5724128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</a:p>
        </p:txBody>
      </p:sp>
      <p:sp>
        <p:nvSpPr>
          <p:cNvPr id="93" name="Rounded Rectangle 92"/>
          <p:cNvSpPr/>
          <p:nvPr/>
        </p:nvSpPr>
        <p:spPr bwMode="auto">
          <a:xfrm>
            <a:off x="7596336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</a:t>
            </a:r>
            <a:r>
              <a:rPr lang="en-GB" sz="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Create/Update/Delete</a:t>
            </a:r>
            <a:endParaRPr kumimoji="0" lang="en-GB" sz="9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4" name="Straight Connector 93"/>
          <p:cNvCxnSpPr>
            <a:stCxn id="91" idx="1"/>
            <a:endCxn id="90" idx="3"/>
          </p:cNvCxnSpPr>
          <p:nvPr/>
        </p:nvCxnSpPr>
        <p:spPr bwMode="auto">
          <a:xfrm flipH="1">
            <a:off x="3275856" y="4503806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stCxn id="92" idx="1"/>
            <a:endCxn id="91" idx="3"/>
          </p:cNvCxnSpPr>
          <p:nvPr/>
        </p:nvCxnSpPr>
        <p:spPr bwMode="auto">
          <a:xfrm flipH="1">
            <a:off x="5148064" y="4503806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>
            <a:stCxn id="93" idx="1"/>
            <a:endCxn id="92" idx="3"/>
          </p:cNvCxnSpPr>
          <p:nvPr/>
        </p:nvCxnSpPr>
        <p:spPr bwMode="auto">
          <a:xfrm flipH="1">
            <a:off x="7020272" y="4503806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7" name="Flowchart: Decision 96"/>
          <p:cNvSpPr/>
          <p:nvPr/>
        </p:nvSpPr>
        <p:spPr bwMode="auto">
          <a:xfrm>
            <a:off x="1403648" y="4442071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98" name="Straight Connector 97"/>
          <p:cNvCxnSpPr>
            <a:endCxn id="89" idx="1"/>
          </p:cNvCxnSpPr>
          <p:nvPr/>
        </p:nvCxnSpPr>
        <p:spPr bwMode="auto">
          <a:xfrm>
            <a:off x="1403648" y="4503806"/>
            <a:ext cx="43204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9" name="TextBox 98"/>
          <p:cNvSpPr txBox="1"/>
          <p:nvPr/>
        </p:nvSpPr>
        <p:spPr>
          <a:xfrm>
            <a:off x="3343699" y="3719985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779912" y="3719985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20072" y="3719985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656285" y="3719985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92280" y="3709335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528493" y="3709335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47864" y="435780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784077" y="4357802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224237" y="435780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660450" y="435780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096445" y="434715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532658" y="4347152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107504" y="504297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Static Item</a:t>
            </a:r>
          </a:p>
        </p:txBody>
      </p:sp>
      <p:sp>
        <p:nvSpPr>
          <p:cNvPr id="112" name="Rounded Rectangle 111"/>
          <p:cNvSpPr/>
          <p:nvPr/>
        </p:nvSpPr>
        <p:spPr bwMode="auto">
          <a:xfrm>
            <a:off x="1835696" y="4923216"/>
            <a:ext cx="7200800" cy="450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1979712" y="504297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</p:txBody>
      </p:sp>
      <p:sp>
        <p:nvSpPr>
          <p:cNvPr id="114" name="Rounded Rectangle 113"/>
          <p:cNvSpPr/>
          <p:nvPr/>
        </p:nvSpPr>
        <p:spPr bwMode="auto">
          <a:xfrm>
            <a:off x="3851920" y="504297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cxnSp>
        <p:nvCxnSpPr>
          <p:cNvPr id="117" name="Straight Connector 116"/>
          <p:cNvCxnSpPr>
            <a:stCxn id="114" idx="1"/>
            <a:endCxn id="113" idx="3"/>
          </p:cNvCxnSpPr>
          <p:nvPr/>
        </p:nvCxnSpPr>
        <p:spPr bwMode="auto">
          <a:xfrm flipH="1">
            <a:off x="3275856" y="5148216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0" name="Flowchart: Decision 119"/>
          <p:cNvSpPr/>
          <p:nvPr/>
        </p:nvSpPr>
        <p:spPr bwMode="auto">
          <a:xfrm>
            <a:off x="1403648" y="5086481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21" name="Straight Connector 120"/>
          <p:cNvCxnSpPr>
            <a:endCxn id="112" idx="1"/>
          </p:cNvCxnSpPr>
          <p:nvPr/>
        </p:nvCxnSpPr>
        <p:spPr bwMode="auto">
          <a:xfrm>
            <a:off x="1403648" y="5148216"/>
            <a:ext cx="43204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2" name="TextBox 121"/>
          <p:cNvSpPr txBox="1"/>
          <p:nvPr/>
        </p:nvSpPr>
        <p:spPr>
          <a:xfrm>
            <a:off x="3347864" y="500221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784077" y="5002212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107504" y="5691049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Defined Event</a:t>
            </a:r>
          </a:p>
        </p:txBody>
      </p:sp>
      <p:sp>
        <p:nvSpPr>
          <p:cNvPr id="129" name="Rounded Rectangle 128"/>
          <p:cNvSpPr/>
          <p:nvPr/>
        </p:nvSpPr>
        <p:spPr bwMode="auto">
          <a:xfrm>
            <a:off x="1835696" y="5571288"/>
            <a:ext cx="7200800" cy="450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 bwMode="auto">
          <a:xfrm>
            <a:off x="1979712" y="5691049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3851920" y="5691049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7596336" y="5691049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</a:t>
            </a:r>
            <a:r>
              <a:rPr lang="en-GB" sz="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kumimoji="0" lang="en-GB" sz="9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4" name="Straight Connector 133"/>
          <p:cNvCxnSpPr>
            <a:stCxn id="131" idx="1"/>
            <a:endCxn id="130" idx="3"/>
          </p:cNvCxnSpPr>
          <p:nvPr/>
        </p:nvCxnSpPr>
        <p:spPr bwMode="auto">
          <a:xfrm flipH="1">
            <a:off x="3275856" y="5796288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33" idx="1"/>
            <a:endCxn id="131" idx="3"/>
          </p:cNvCxnSpPr>
          <p:nvPr/>
        </p:nvCxnSpPr>
        <p:spPr bwMode="auto">
          <a:xfrm flipH="1">
            <a:off x="5148064" y="5796288"/>
            <a:ext cx="244827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7" name="Flowchart: Decision 136"/>
          <p:cNvSpPr/>
          <p:nvPr/>
        </p:nvSpPr>
        <p:spPr bwMode="auto">
          <a:xfrm>
            <a:off x="1403648" y="5734553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38" name="Straight Connector 137"/>
          <p:cNvCxnSpPr>
            <a:endCxn id="129" idx="1"/>
          </p:cNvCxnSpPr>
          <p:nvPr/>
        </p:nvCxnSpPr>
        <p:spPr bwMode="auto">
          <a:xfrm>
            <a:off x="1403648" y="5796288"/>
            <a:ext cx="43204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Box 138"/>
          <p:cNvSpPr txBox="1"/>
          <p:nvPr/>
        </p:nvSpPr>
        <p:spPr>
          <a:xfrm>
            <a:off x="3347864" y="5650284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784077" y="5650284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224237" y="5650284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532658" y="5639634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62465" y="3411048"/>
            <a:ext cx="118622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 Object Patterns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627784" y="2775707"/>
            <a:ext cx="207108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 from COM Object and Event</a:t>
            </a:r>
          </a:p>
          <a:p>
            <a:r>
              <a:rPr lang="en-GB" sz="8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applies to all elements of MO Object Patterns</a:t>
            </a: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7596336" y="3142436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Event</a:t>
            </a:r>
            <a:endParaRPr kumimoji="0" lang="en-GB" sz="9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8" name="Straight Connector 157"/>
          <p:cNvCxnSpPr>
            <a:stCxn id="153" idx="2"/>
            <a:endCxn id="29" idx="0"/>
          </p:cNvCxnSpPr>
          <p:nvPr/>
        </p:nvCxnSpPr>
        <p:spPr bwMode="auto">
          <a:xfrm>
            <a:off x="8244408" y="3352914"/>
            <a:ext cx="0" cy="41797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9" name="Isosceles Triangle 158"/>
          <p:cNvSpPr/>
          <p:nvPr/>
        </p:nvSpPr>
        <p:spPr bwMode="auto">
          <a:xfrm>
            <a:off x="8181398" y="3346800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11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Mission Control: M&amp;C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855DAC-E062-42E1-AF07-8E9CA1B2E8F6}" type="datetime1">
              <a:rPr lang="en-GB" smtClean="0"/>
              <a:t>15/12/2016</a:t>
            </a:fld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4968026" y="280970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799917" y="280970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164288" y="2809702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4096061" y="3573016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575538" y="1340768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1503773" y="3573016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Statistic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2799917" y="4335592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Conversion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575538" y="280970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Aggregation</a:t>
            </a:r>
          </a:p>
        </p:txBody>
      </p:sp>
      <p:cxnSp>
        <p:nvCxnSpPr>
          <p:cNvPr id="26" name="Straight Connector 25"/>
          <p:cNvCxnSpPr>
            <a:stCxn id="7" idx="2"/>
            <a:endCxn id="32" idx="0"/>
          </p:cNvCxnSpPr>
          <p:nvPr/>
        </p:nvCxnSpPr>
        <p:spPr bwMode="auto">
          <a:xfrm>
            <a:off x="3447989" y="3020181"/>
            <a:ext cx="1296144" cy="55283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>
            <a:stCxn id="39" idx="3"/>
            <a:endCxn id="7" idx="1"/>
          </p:cNvCxnSpPr>
          <p:nvPr/>
        </p:nvCxnSpPr>
        <p:spPr bwMode="auto">
          <a:xfrm>
            <a:off x="1871682" y="2914942"/>
            <a:ext cx="9282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2" name="Flowchart: Decision 41"/>
          <p:cNvSpPr/>
          <p:nvPr/>
        </p:nvSpPr>
        <p:spPr bwMode="auto">
          <a:xfrm rot="10800000">
            <a:off x="1871682" y="2853207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3" name="Straight Connector 42"/>
          <p:cNvCxnSpPr>
            <a:stCxn id="7" idx="2"/>
            <a:endCxn id="35" idx="0"/>
          </p:cNvCxnSpPr>
          <p:nvPr/>
        </p:nvCxnSpPr>
        <p:spPr bwMode="auto">
          <a:xfrm flipH="1">
            <a:off x="2151845" y="3020181"/>
            <a:ext cx="1296144" cy="55283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980105" y="2730096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95702" y="2730096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2799917" y="1340768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kumimoji="0" lang="en-GB" sz="10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Object</a:t>
            </a: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1871682" y="1446007"/>
            <a:ext cx="9282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Flowchart: Decision 54"/>
          <p:cNvSpPr/>
          <p:nvPr/>
        </p:nvSpPr>
        <p:spPr bwMode="auto">
          <a:xfrm rot="10800000">
            <a:off x="1871682" y="1384272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80105" y="1261161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695702" y="1261161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75822" y="306896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684837" y="342900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110118" y="3017857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151845" y="342900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cxnSp>
        <p:nvCxnSpPr>
          <p:cNvPr id="64" name="Straight Connector 63"/>
          <p:cNvCxnSpPr>
            <a:stCxn id="7" idx="2"/>
            <a:endCxn id="36" idx="0"/>
          </p:cNvCxnSpPr>
          <p:nvPr/>
        </p:nvCxnSpPr>
        <p:spPr bwMode="auto">
          <a:xfrm>
            <a:off x="3447989" y="3020181"/>
            <a:ext cx="0" cy="13154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3339844" y="4077376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339286" y="315142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7" name="Rounded Rectangle 66"/>
          <p:cNvSpPr/>
          <p:nvPr/>
        </p:nvSpPr>
        <p:spPr bwMode="auto">
          <a:xfrm>
            <a:off x="2799917" y="2060848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State</a:t>
            </a:r>
          </a:p>
        </p:txBody>
      </p:sp>
      <p:cxnSp>
        <p:nvCxnSpPr>
          <p:cNvPr id="69" name="Straight Connector 68"/>
          <p:cNvCxnSpPr>
            <a:stCxn id="67" idx="2"/>
            <a:endCxn id="7" idx="0"/>
          </p:cNvCxnSpPr>
          <p:nvPr/>
        </p:nvCxnSpPr>
        <p:spPr bwMode="auto">
          <a:xfrm>
            <a:off x="3447989" y="2271326"/>
            <a:ext cx="0" cy="53837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Rounded Rectangle 71"/>
          <p:cNvSpPr/>
          <p:nvPr/>
        </p:nvSpPr>
        <p:spPr bwMode="auto">
          <a:xfrm>
            <a:off x="7164288" y="2074392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Defined Event</a:t>
            </a:r>
          </a:p>
        </p:txBody>
      </p:sp>
      <p:cxnSp>
        <p:nvCxnSpPr>
          <p:cNvPr id="74" name="Straight Connector 73"/>
          <p:cNvCxnSpPr>
            <a:stCxn id="72" idx="2"/>
            <a:endCxn id="8" idx="0"/>
          </p:cNvCxnSpPr>
          <p:nvPr/>
        </p:nvCxnSpPr>
        <p:spPr bwMode="auto">
          <a:xfrm>
            <a:off x="7812360" y="2284870"/>
            <a:ext cx="0" cy="52483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5" name="Isosceles Triangle 74"/>
          <p:cNvSpPr/>
          <p:nvPr/>
        </p:nvSpPr>
        <p:spPr bwMode="auto">
          <a:xfrm>
            <a:off x="7749350" y="2284870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4968026" y="2060848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Activity</a:t>
            </a: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5616098" y="2284870"/>
            <a:ext cx="0" cy="52483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0" name="Isosceles Triangle 79"/>
          <p:cNvSpPr/>
          <p:nvPr/>
        </p:nvSpPr>
        <p:spPr bwMode="auto">
          <a:xfrm>
            <a:off x="5553088" y="2284870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82" name="Elbow Connector 81"/>
          <p:cNvCxnSpPr>
            <a:stCxn id="67" idx="2"/>
            <a:endCxn id="39" idx="0"/>
          </p:cNvCxnSpPr>
          <p:nvPr/>
        </p:nvCxnSpPr>
        <p:spPr bwMode="auto">
          <a:xfrm rot="5400000">
            <a:off x="2066612" y="1428325"/>
            <a:ext cx="538377" cy="2224379"/>
          </a:xfrm>
          <a:prstGeom prst="bentConnector3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1" name="Isosceles Triangle 70"/>
          <p:cNvSpPr/>
          <p:nvPr/>
        </p:nvSpPr>
        <p:spPr bwMode="auto">
          <a:xfrm>
            <a:off x="3384979" y="2284870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83" name="Elbow Connector 82"/>
          <p:cNvCxnSpPr>
            <a:stCxn id="67" idx="1"/>
            <a:endCxn id="34" idx="2"/>
          </p:cNvCxnSpPr>
          <p:nvPr/>
        </p:nvCxnSpPr>
        <p:spPr bwMode="auto">
          <a:xfrm rot="10800000">
            <a:off x="1223611" y="1551247"/>
            <a:ext cx="1576307" cy="614841"/>
          </a:xfrm>
          <a:prstGeom prst="bentConnector2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7" name="Isosceles Triangle 86"/>
          <p:cNvSpPr/>
          <p:nvPr/>
        </p:nvSpPr>
        <p:spPr bwMode="auto">
          <a:xfrm rot="5400000">
            <a:off x="2672768" y="2088984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2799300" y="5085488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Static Item</a:t>
            </a: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3442372" y="4546070"/>
            <a:ext cx="0" cy="52483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8" name="Elbow Connector 97"/>
          <p:cNvCxnSpPr>
            <a:stCxn id="94" idx="0"/>
            <a:endCxn id="32" idx="2"/>
          </p:cNvCxnSpPr>
          <p:nvPr/>
        </p:nvCxnSpPr>
        <p:spPr bwMode="auto">
          <a:xfrm rot="5400000" flipH="1" flipV="1">
            <a:off x="3444755" y="3786111"/>
            <a:ext cx="1301994" cy="1296761"/>
          </a:xfrm>
          <a:prstGeom prst="bentConnector3">
            <a:avLst>
              <a:gd name="adj1" fmla="val 2805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02" name="Rounded Rectangle 101"/>
          <p:cNvSpPr/>
          <p:nvPr/>
        </p:nvSpPr>
        <p:spPr bwMode="auto">
          <a:xfrm>
            <a:off x="7164288" y="357264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cxnSp>
        <p:nvCxnSpPr>
          <p:cNvPr id="104" name="Straight Connector 103"/>
          <p:cNvCxnSpPr>
            <a:stCxn id="8" idx="2"/>
            <a:endCxn id="102" idx="0"/>
          </p:cNvCxnSpPr>
          <p:nvPr/>
        </p:nvCxnSpPr>
        <p:spPr bwMode="auto">
          <a:xfrm>
            <a:off x="7812360" y="3020180"/>
            <a:ext cx="0" cy="55246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>
            <a:stCxn id="6" idx="2"/>
            <a:endCxn id="102" idx="0"/>
          </p:cNvCxnSpPr>
          <p:nvPr/>
        </p:nvCxnSpPr>
        <p:spPr bwMode="auto">
          <a:xfrm>
            <a:off x="5616098" y="3020181"/>
            <a:ext cx="2196262" cy="552466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>
            <a:stCxn id="7" idx="3"/>
            <a:endCxn id="102" idx="0"/>
          </p:cNvCxnSpPr>
          <p:nvPr/>
        </p:nvCxnSpPr>
        <p:spPr bwMode="auto">
          <a:xfrm>
            <a:off x="4096061" y="2914942"/>
            <a:ext cx="3716299" cy="65770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6" name="TextBox 125"/>
          <p:cNvSpPr txBox="1"/>
          <p:nvPr/>
        </p:nvSpPr>
        <p:spPr>
          <a:xfrm>
            <a:off x="7720496" y="3428999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175938" y="2801833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76138" y="3017857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36262" y="3089865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96" name="Isosceles Triangle 95"/>
          <p:cNvSpPr/>
          <p:nvPr/>
        </p:nvSpPr>
        <p:spPr bwMode="auto">
          <a:xfrm flipV="1">
            <a:off x="3379362" y="4916694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Mission Control: Other Service Data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15/12/2016</a:t>
            </a:fld>
            <a:endParaRPr lang="en-GB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3767047" y="2580135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305427" y="436510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OBSW</a:t>
            </a:r>
            <a:r>
              <a:rPr kumimoji="0" lang="en-GB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Image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238646" y="4998645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OBCP Definition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58335" y="1844824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Activity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406407" y="2068846"/>
            <a:ext cx="0" cy="52483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Isosceles Triangle 14"/>
          <p:cNvSpPr/>
          <p:nvPr/>
        </p:nvSpPr>
        <p:spPr bwMode="auto">
          <a:xfrm>
            <a:off x="4343397" y="2068846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547664" y="1844824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cxnSp>
        <p:nvCxnSpPr>
          <p:cNvPr id="18" name="Elbow Connector 17"/>
          <p:cNvCxnSpPr>
            <a:stCxn id="10" idx="1"/>
            <a:endCxn id="20" idx="0"/>
          </p:cNvCxnSpPr>
          <p:nvPr/>
        </p:nvCxnSpPr>
        <p:spPr bwMode="auto">
          <a:xfrm rot="10800000" flipV="1">
            <a:off x="2238299" y="2685373"/>
            <a:ext cx="1528749" cy="671619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Rounded Rectangle 18"/>
          <p:cNvSpPr/>
          <p:nvPr/>
        </p:nvSpPr>
        <p:spPr bwMode="auto">
          <a:xfrm>
            <a:off x="3767047" y="335699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1590226" y="335699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954597" y="3356992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cxnSp>
        <p:nvCxnSpPr>
          <p:cNvPr id="22" name="Straight Connector 21"/>
          <p:cNvCxnSpPr>
            <a:stCxn id="19" idx="0"/>
            <a:endCxn id="10" idx="2"/>
          </p:cNvCxnSpPr>
          <p:nvPr/>
        </p:nvCxnSpPr>
        <p:spPr bwMode="auto">
          <a:xfrm flipV="1">
            <a:off x="4415119" y="2790613"/>
            <a:ext cx="0" cy="5663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>
            <a:stCxn id="10" idx="0"/>
            <a:endCxn id="16" idx="2"/>
          </p:cNvCxnSpPr>
          <p:nvPr/>
        </p:nvCxnSpPr>
        <p:spPr bwMode="auto">
          <a:xfrm flipH="1" flipV="1">
            <a:off x="2195736" y="2055302"/>
            <a:ext cx="2219383" cy="524833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Elbow Connector 35"/>
          <p:cNvCxnSpPr>
            <a:stCxn id="10" idx="1"/>
            <a:endCxn id="11" idx="1"/>
          </p:cNvCxnSpPr>
          <p:nvPr/>
        </p:nvCxnSpPr>
        <p:spPr bwMode="auto">
          <a:xfrm rot="10800000" flipV="1">
            <a:off x="3305427" y="2685374"/>
            <a:ext cx="461620" cy="1784968"/>
          </a:xfrm>
          <a:prstGeom prst="bentConnector3">
            <a:avLst>
              <a:gd name="adj1" fmla="val 55807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Elbow Connector 37"/>
          <p:cNvCxnSpPr>
            <a:stCxn id="10" idx="1"/>
            <a:endCxn id="12" idx="1"/>
          </p:cNvCxnSpPr>
          <p:nvPr/>
        </p:nvCxnSpPr>
        <p:spPr bwMode="auto">
          <a:xfrm rot="10800000" flipH="1" flipV="1">
            <a:off x="3767046" y="2685374"/>
            <a:ext cx="471599" cy="2418510"/>
          </a:xfrm>
          <a:prstGeom prst="bentConnector3">
            <a:avLst>
              <a:gd name="adj1" fmla="val -56350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>
            <a:off x="8244408" y="3717032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>
            <a:endCxn id="11" idx="0"/>
          </p:cNvCxnSpPr>
          <p:nvPr/>
        </p:nvCxnSpPr>
        <p:spPr bwMode="auto">
          <a:xfrm>
            <a:off x="3953499" y="3577858"/>
            <a:ext cx="0" cy="78724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>
            <a:endCxn id="12" idx="0"/>
          </p:cNvCxnSpPr>
          <p:nvPr/>
        </p:nvCxnSpPr>
        <p:spPr bwMode="auto">
          <a:xfrm>
            <a:off x="4886718" y="3567469"/>
            <a:ext cx="0" cy="14311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stCxn id="21" idx="0"/>
            <a:endCxn id="10" idx="3"/>
          </p:cNvCxnSpPr>
          <p:nvPr/>
        </p:nvCxnSpPr>
        <p:spPr bwMode="auto">
          <a:xfrm rot="16200000" flipV="1">
            <a:off x="5497121" y="2251444"/>
            <a:ext cx="671618" cy="1539478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4744263" y="2790613"/>
            <a:ext cx="1483921" cy="56637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2" name="TextBox 81"/>
          <p:cNvSpPr txBox="1"/>
          <p:nvPr/>
        </p:nvSpPr>
        <p:spPr>
          <a:xfrm>
            <a:off x="3681283" y="3019879"/>
            <a:ext cx="67165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Sends/Tracks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603036" y="2532122"/>
            <a:ext cx="33342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633813" y="3028649"/>
            <a:ext cx="5562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Reads/Sets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63464" y="3010128"/>
            <a:ext cx="44884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993309" y="3971480"/>
            <a:ext cx="6796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Loads/Dumps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917485" y="3974619"/>
            <a:ext cx="6796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Loads/Dumps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898461" y="4303547"/>
            <a:ext cx="6796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Loads/Dumps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85294" y="4949753"/>
            <a:ext cx="6796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Loads/Dumps</a:t>
            </a:r>
          </a:p>
        </p:txBody>
      </p:sp>
    </p:spTree>
    <p:extLst>
      <p:ext uri="{BB962C8B-B14F-4D97-AF65-F5344CB8AC3E}">
        <p14:creationId xmlns:p14="http://schemas.microsoft.com/office/powerpoint/2010/main" val="142212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Elbow Connector 86"/>
          <p:cNvCxnSpPr>
            <a:endCxn id="8" idx="1"/>
          </p:cNvCxnSpPr>
          <p:nvPr/>
        </p:nvCxnSpPr>
        <p:spPr bwMode="auto">
          <a:xfrm>
            <a:off x="2519346" y="1977346"/>
            <a:ext cx="1464840" cy="827798"/>
          </a:xfrm>
          <a:prstGeom prst="bentConnector3">
            <a:avLst>
              <a:gd name="adj1" fmla="val 14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MPS </a:t>
            </a:r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pPr/>
              <a:t>15/12/2016</a:t>
            </a:fld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221710" y="1772817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685206" y="1772816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Request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984293" y="3429068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Activity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984186" y="2699905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Event</a:t>
            </a:r>
          </a:p>
        </p:txBody>
      </p:sp>
      <p:cxnSp>
        <p:nvCxnSpPr>
          <p:cNvPr id="11" name="Elbow Connector 10"/>
          <p:cNvCxnSpPr>
            <a:stCxn id="5" idx="2"/>
          </p:cNvCxnSpPr>
          <p:nvPr/>
        </p:nvCxnSpPr>
        <p:spPr bwMode="auto">
          <a:xfrm rot="16200000" flipH="1">
            <a:off x="6615393" y="2237684"/>
            <a:ext cx="868819" cy="360040"/>
          </a:xfrm>
          <a:prstGeom prst="bentConnector3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>
            <a:stCxn id="5" idx="2"/>
            <a:endCxn id="8" idx="3"/>
          </p:cNvCxnSpPr>
          <p:nvPr/>
        </p:nvCxnSpPr>
        <p:spPr bwMode="auto">
          <a:xfrm rot="5400000">
            <a:off x="5664132" y="1599493"/>
            <a:ext cx="821849" cy="1589452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Flowchart: Decision 13"/>
          <p:cNvSpPr/>
          <p:nvPr/>
        </p:nvSpPr>
        <p:spPr bwMode="auto">
          <a:xfrm rot="16200000">
            <a:off x="6761770" y="2043061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5" name="Elbow Connector 14"/>
          <p:cNvCxnSpPr>
            <a:stCxn id="5" idx="2"/>
            <a:endCxn id="9" idx="3"/>
          </p:cNvCxnSpPr>
          <p:nvPr/>
        </p:nvCxnSpPr>
        <p:spPr bwMode="auto">
          <a:xfrm rot="5400000">
            <a:off x="4687381" y="2581520"/>
            <a:ext cx="2780626" cy="1584176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Elbow Connector 20"/>
          <p:cNvCxnSpPr>
            <a:stCxn id="5" idx="2"/>
            <a:endCxn id="7" idx="3"/>
          </p:cNvCxnSpPr>
          <p:nvPr/>
        </p:nvCxnSpPr>
        <p:spPr bwMode="auto">
          <a:xfrm rot="5400000">
            <a:off x="5299604" y="1964129"/>
            <a:ext cx="1551012" cy="1589345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63"/>
          <p:cNvCxnSpPr>
            <a:stCxn id="7" idx="1"/>
            <a:endCxn id="6" idx="2"/>
          </p:cNvCxnSpPr>
          <p:nvPr/>
        </p:nvCxnSpPr>
        <p:spPr bwMode="auto">
          <a:xfrm rot="10800000">
            <a:off x="2333279" y="1983295"/>
            <a:ext cx="1651015" cy="1551013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Elbow Connector 89"/>
          <p:cNvCxnSpPr>
            <a:endCxn id="9" idx="1"/>
          </p:cNvCxnSpPr>
          <p:nvPr/>
        </p:nvCxnSpPr>
        <p:spPr bwMode="auto">
          <a:xfrm rot="16200000" flipH="1">
            <a:off x="1663397" y="2437855"/>
            <a:ext cx="2791197" cy="1860934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4" name="Rounded Rectangle 93"/>
          <p:cNvSpPr/>
          <p:nvPr/>
        </p:nvSpPr>
        <p:spPr bwMode="auto">
          <a:xfrm>
            <a:off x="7740352" y="3716210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</p:txBody>
      </p:sp>
      <p:sp>
        <p:nvSpPr>
          <p:cNvPr id="95" name="Rounded Rectangle 94"/>
          <p:cNvSpPr/>
          <p:nvPr/>
        </p:nvSpPr>
        <p:spPr bwMode="auto">
          <a:xfrm>
            <a:off x="7740352" y="3980497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</p:txBody>
      </p:sp>
      <p:sp>
        <p:nvSpPr>
          <p:cNvPr id="110" name="Oval 109"/>
          <p:cNvSpPr/>
          <p:nvPr/>
        </p:nvSpPr>
        <p:spPr bwMode="auto">
          <a:xfrm>
            <a:off x="6823517" y="3767450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1" name="Oval 110"/>
          <p:cNvSpPr/>
          <p:nvPr/>
        </p:nvSpPr>
        <p:spPr bwMode="auto">
          <a:xfrm>
            <a:off x="6792650" y="4015899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cxnSp>
        <p:nvCxnSpPr>
          <p:cNvPr id="96" name="Straight Connector 63"/>
          <p:cNvCxnSpPr>
            <a:stCxn id="94" idx="1"/>
          </p:cNvCxnSpPr>
          <p:nvPr/>
        </p:nvCxnSpPr>
        <p:spPr bwMode="auto">
          <a:xfrm rot="10800000">
            <a:off x="5141594" y="3639549"/>
            <a:ext cx="2598758" cy="181901"/>
          </a:xfrm>
          <a:prstGeom prst="bentConnector3">
            <a:avLst>
              <a:gd name="adj1" fmla="val 99847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" name="Straight Connector 63"/>
          <p:cNvCxnSpPr>
            <a:stCxn id="95" idx="1"/>
          </p:cNvCxnSpPr>
          <p:nvPr/>
        </p:nvCxnSpPr>
        <p:spPr bwMode="auto">
          <a:xfrm rot="10800000">
            <a:off x="5141594" y="3639548"/>
            <a:ext cx="2598758" cy="446188"/>
          </a:xfrm>
          <a:prstGeom prst="bentConnector3">
            <a:avLst>
              <a:gd name="adj1" fmla="val 99846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4" name="Rounded Rectangle 113"/>
          <p:cNvSpPr/>
          <p:nvPr/>
        </p:nvSpPr>
        <p:spPr bwMode="auto">
          <a:xfrm>
            <a:off x="161234" y="2272247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Event</a:t>
            </a:r>
          </a:p>
        </p:txBody>
      </p:sp>
      <p:sp>
        <p:nvSpPr>
          <p:cNvPr id="121" name="Oval 120"/>
          <p:cNvSpPr/>
          <p:nvPr/>
        </p:nvSpPr>
        <p:spPr bwMode="auto">
          <a:xfrm>
            <a:off x="2079822" y="2326883"/>
            <a:ext cx="81910" cy="723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2642668" y="3367512"/>
            <a:ext cx="46326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993030" y="3871672"/>
            <a:ext cx="3847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656467" y="2210692"/>
            <a:ext cx="3847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227217" y="3116692"/>
            <a:ext cx="3847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648351" y="2647104"/>
            <a:ext cx="5562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29321" y="4614409"/>
            <a:ext cx="5562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077694" y="3367512"/>
            <a:ext cx="4392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083070" y="2642320"/>
            <a:ext cx="4392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077692" y="4597125"/>
            <a:ext cx="4392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02050" y="3662973"/>
            <a:ext cx="389530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Initiates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102050" y="3930241"/>
            <a:ext cx="389530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Initiates</a:t>
            </a: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7740352" y="4244784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6808047" y="4280185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cxnSp>
        <p:nvCxnSpPr>
          <p:cNvPr id="141" name="Straight Connector 63"/>
          <p:cNvCxnSpPr>
            <a:stCxn id="7" idx="2"/>
            <a:endCxn id="140" idx="1"/>
          </p:cNvCxnSpPr>
          <p:nvPr/>
        </p:nvCxnSpPr>
        <p:spPr bwMode="auto">
          <a:xfrm rot="16200000" flipH="1">
            <a:off x="5831120" y="2440790"/>
            <a:ext cx="710477" cy="3107987"/>
          </a:xfrm>
          <a:prstGeom prst="bentConnector2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5" name="TextBox 144"/>
          <p:cNvSpPr txBox="1"/>
          <p:nvPr/>
        </p:nvSpPr>
        <p:spPr>
          <a:xfrm>
            <a:off x="6102050" y="4216225"/>
            <a:ext cx="384721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sp>
        <p:nvSpPr>
          <p:cNvPr id="89" name="Oval 88"/>
          <p:cNvSpPr/>
          <p:nvPr/>
        </p:nvSpPr>
        <p:spPr bwMode="auto">
          <a:xfrm>
            <a:off x="2649041" y="4297341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9" name="Oval 118"/>
          <p:cNvSpPr/>
          <p:nvPr/>
        </p:nvSpPr>
        <p:spPr bwMode="auto">
          <a:xfrm>
            <a:off x="2631033" y="492464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0" name="Oval 119"/>
          <p:cNvSpPr/>
          <p:nvPr/>
        </p:nvSpPr>
        <p:spPr bwMode="auto">
          <a:xfrm>
            <a:off x="2282986" y="2336323"/>
            <a:ext cx="81910" cy="723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54" name="Elbow Connector 153"/>
          <p:cNvCxnSpPr>
            <a:stCxn id="7" idx="1"/>
            <a:endCxn id="9" idx="1"/>
          </p:cNvCxnSpPr>
          <p:nvPr/>
        </p:nvCxnSpPr>
        <p:spPr bwMode="auto">
          <a:xfrm rot="10800000" flipH="1" flipV="1">
            <a:off x="3984292" y="3534307"/>
            <a:ext cx="5169" cy="1229614"/>
          </a:xfrm>
          <a:prstGeom prst="curvedConnector3">
            <a:avLst>
              <a:gd name="adj1" fmla="val -44225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8" name="TextBox 157"/>
          <p:cNvSpPr txBox="1"/>
          <p:nvPr/>
        </p:nvSpPr>
        <p:spPr>
          <a:xfrm>
            <a:off x="3201171" y="4056272"/>
            <a:ext cx="5370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Constrains</a:t>
            </a:r>
          </a:p>
        </p:txBody>
      </p:sp>
      <p:sp>
        <p:nvSpPr>
          <p:cNvPr id="66" name="Rounded Rectangle 8"/>
          <p:cNvSpPr/>
          <p:nvPr/>
        </p:nvSpPr>
        <p:spPr bwMode="auto">
          <a:xfrm>
            <a:off x="3994227" y="5367449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Constraint</a:t>
            </a:r>
          </a:p>
        </p:txBody>
      </p:sp>
      <p:cxnSp>
        <p:nvCxnSpPr>
          <p:cNvPr id="19" name="Connector: Elbow 18"/>
          <p:cNvCxnSpPr>
            <a:stCxn id="66" idx="1"/>
          </p:cNvCxnSpPr>
          <p:nvPr/>
        </p:nvCxnSpPr>
        <p:spPr bwMode="auto">
          <a:xfrm rot="10800000">
            <a:off x="1927297" y="2000216"/>
            <a:ext cx="2066931" cy="3472473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Oval 71"/>
          <p:cNvSpPr/>
          <p:nvPr/>
        </p:nvSpPr>
        <p:spPr bwMode="auto">
          <a:xfrm>
            <a:off x="1883722" y="2338683"/>
            <a:ext cx="81910" cy="723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2642668" y="5315848"/>
            <a:ext cx="46326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</a:p>
        </p:txBody>
      </p:sp>
      <p:cxnSp>
        <p:nvCxnSpPr>
          <p:cNvPr id="24" name="Straight Connector 23"/>
          <p:cNvCxnSpPr>
            <a:stCxn id="66" idx="0"/>
            <a:endCxn id="9" idx="2"/>
          </p:cNvCxnSpPr>
          <p:nvPr/>
        </p:nvCxnSpPr>
        <p:spPr bwMode="auto">
          <a:xfrm flipH="1" flipV="1">
            <a:off x="4637534" y="4869160"/>
            <a:ext cx="4765" cy="49828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TextBox 78"/>
          <p:cNvSpPr txBox="1"/>
          <p:nvPr/>
        </p:nvSpPr>
        <p:spPr>
          <a:xfrm>
            <a:off x="4683395" y="5076097"/>
            <a:ext cx="5562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cxnSp>
        <p:nvCxnSpPr>
          <p:cNvPr id="48" name="Straight Connector 63"/>
          <p:cNvCxnSpPr>
            <a:stCxn id="7" idx="0"/>
            <a:endCxn id="8" idx="2"/>
          </p:cNvCxnSpPr>
          <p:nvPr/>
        </p:nvCxnSpPr>
        <p:spPr bwMode="auto">
          <a:xfrm rot="16200000" flipV="1">
            <a:off x="4372970" y="3169672"/>
            <a:ext cx="518685" cy="10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2" name="Arc 141"/>
          <p:cNvSpPr/>
          <p:nvPr/>
        </p:nvSpPr>
        <p:spPr bwMode="auto">
          <a:xfrm flipH="1">
            <a:off x="4033812" y="3587913"/>
            <a:ext cx="288032" cy="288000"/>
          </a:xfrm>
          <a:prstGeom prst="arc">
            <a:avLst>
              <a:gd name="adj1" fmla="val 19323400"/>
              <a:gd name="adj2" fmla="val 128872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lg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8" name="TextBox 147"/>
          <p:cNvSpPr txBox="1"/>
          <p:nvPr/>
        </p:nvSpPr>
        <p:spPr>
          <a:xfrm>
            <a:off x="326000" y="2027852"/>
            <a:ext cx="96661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Navigation Data</a:t>
            </a:r>
            <a:endParaRPr lang="en-GB" sz="105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085456" y="3470666"/>
            <a:ext cx="60593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M&amp;C Data</a:t>
            </a:r>
            <a:endParaRPr lang="en-GB" sz="105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Rounded Rectangle 29"/>
          <p:cNvSpPr/>
          <p:nvPr/>
        </p:nvSpPr>
        <p:spPr bwMode="auto">
          <a:xfrm>
            <a:off x="3984186" y="90872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Activity</a:t>
            </a:r>
          </a:p>
        </p:txBody>
      </p:sp>
      <p:sp>
        <p:nvSpPr>
          <p:cNvPr id="152" name="Rounded Rectangle 58"/>
          <p:cNvSpPr/>
          <p:nvPr/>
        </p:nvSpPr>
        <p:spPr bwMode="auto">
          <a:xfrm>
            <a:off x="5458324" y="5930326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State</a:t>
            </a:r>
          </a:p>
        </p:txBody>
      </p:sp>
      <p:sp>
        <p:nvSpPr>
          <p:cNvPr id="155" name="Rounded Rectangle 68"/>
          <p:cNvSpPr/>
          <p:nvPr/>
        </p:nvSpPr>
        <p:spPr bwMode="auto">
          <a:xfrm>
            <a:off x="5627899" y="908720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cxnSp>
        <p:nvCxnSpPr>
          <p:cNvPr id="156" name="Elbow Connector 41"/>
          <p:cNvCxnSpPr>
            <a:stCxn id="150" idx="2"/>
            <a:endCxn id="6" idx="0"/>
          </p:cNvCxnSpPr>
          <p:nvPr/>
        </p:nvCxnSpPr>
        <p:spPr bwMode="auto">
          <a:xfrm rot="5400000">
            <a:off x="3155960" y="296517"/>
            <a:ext cx="653617" cy="229898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" name="Elbow Connector 41"/>
          <p:cNvCxnSpPr>
            <a:stCxn id="150" idx="2"/>
            <a:endCxn id="5" idx="0"/>
          </p:cNvCxnSpPr>
          <p:nvPr/>
        </p:nvCxnSpPr>
        <p:spPr bwMode="auto">
          <a:xfrm rot="16200000" flipH="1">
            <a:off x="5424211" y="327246"/>
            <a:ext cx="653618" cy="223752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6" name="Oval 165"/>
          <p:cNvSpPr/>
          <p:nvPr/>
        </p:nvSpPr>
        <p:spPr bwMode="auto">
          <a:xfrm>
            <a:off x="2490838" y="2326883"/>
            <a:ext cx="81910" cy="723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15" name="Straight Connector 63"/>
          <p:cNvCxnSpPr>
            <a:endCxn id="114" idx="3"/>
          </p:cNvCxnSpPr>
          <p:nvPr/>
        </p:nvCxnSpPr>
        <p:spPr bwMode="auto">
          <a:xfrm rot="10800000">
            <a:off x="1457378" y="2377486"/>
            <a:ext cx="2728014" cy="315540"/>
          </a:xfrm>
          <a:prstGeom prst="bentConnector3">
            <a:avLst>
              <a:gd name="adj1" fmla="val 424"/>
            </a:avLst>
          </a:prstGeom>
          <a:noFill/>
          <a:ln w="9525" cap="flat" cmpd="sng" algn="ctr">
            <a:solidFill>
              <a:srgbClr val="CC00CC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>
            <a:stCxn id="150" idx="2"/>
            <a:endCxn id="8" idx="0"/>
          </p:cNvCxnSpPr>
          <p:nvPr/>
        </p:nvCxnSpPr>
        <p:spPr bwMode="auto">
          <a:xfrm>
            <a:off x="4632258" y="1119199"/>
            <a:ext cx="0" cy="1580706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7" name="Elbow Connector 70"/>
          <p:cNvCxnSpPr>
            <a:stCxn id="155" idx="2"/>
          </p:cNvCxnSpPr>
          <p:nvPr/>
        </p:nvCxnSpPr>
        <p:spPr bwMode="auto">
          <a:xfrm>
            <a:off x="6275971" y="1119198"/>
            <a:ext cx="222498" cy="653618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>
            <a:stCxn id="155" idx="2"/>
          </p:cNvCxnSpPr>
          <p:nvPr/>
        </p:nvCxnSpPr>
        <p:spPr bwMode="auto">
          <a:xfrm flipH="1">
            <a:off x="5239638" y="1119198"/>
            <a:ext cx="1036333" cy="1573829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>
            <a:stCxn id="155" idx="2"/>
          </p:cNvCxnSpPr>
          <p:nvPr/>
        </p:nvCxnSpPr>
        <p:spPr bwMode="auto">
          <a:xfrm flipH="1">
            <a:off x="5239638" y="1119198"/>
            <a:ext cx="1036333" cy="2309869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>
            <a:stCxn id="155" idx="2"/>
          </p:cNvCxnSpPr>
          <p:nvPr/>
        </p:nvCxnSpPr>
        <p:spPr bwMode="auto">
          <a:xfrm flipH="1">
            <a:off x="5239638" y="1119198"/>
            <a:ext cx="1036333" cy="353948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>
            <a:stCxn id="155" idx="2"/>
            <a:endCxn id="6" idx="3"/>
          </p:cNvCxnSpPr>
          <p:nvPr/>
        </p:nvCxnSpPr>
        <p:spPr bwMode="auto">
          <a:xfrm flipH="1">
            <a:off x="2981350" y="1119198"/>
            <a:ext cx="3294621" cy="75885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Elbow Connector 41"/>
          <p:cNvCxnSpPr>
            <a:endCxn id="152" idx="0"/>
          </p:cNvCxnSpPr>
          <p:nvPr/>
        </p:nvCxnSpPr>
        <p:spPr bwMode="auto">
          <a:xfrm>
            <a:off x="4732709" y="4828133"/>
            <a:ext cx="1373687" cy="1102193"/>
          </a:xfrm>
          <a:prstGeom prst="bentConnector2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Rounded Rectangle 8"/>
          <p:cNvSpPr/>
          <p:nvPr/>
        </p:nvSpPr>
        <p:spPr bwMode="auto">
          <a:xfrm>
            <a:off x="3989462" y="4658682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Resource</a:t>
            </a:r>
          </a:p>
        </p:txBody>
      </p:sp>
      <p:sp>
        <p:nvSpPr>
          <p:cNvPr id="153" name="Isosceles Triangle 152"/>
          <p:cNvSpPr/>
          <p:nvPr/>
        </p:nvSpPr>
        <p:spPr bwMode="auto">
          <a:xfrm flipV="1">
            <a:off x="6039040" y="5770604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83" name="Straight Connector 82"/>
          <p:cNvCxnSpPr>
            <a:stCxn id="150" idx="2"/>
          </p:cNvCxnSpPr>
          <p:nvPr/>
        </p:nvCxnSpPr>
        <p:spPr bwMode="auto">
          <a:xfrm rot="16200000" flipH="1">
            <a:off x="3731990" y="2019466"/>
            <a:ext cx="2309870" cy="50933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1" name="Isosceles Triangle 150"/>
          <p:cNvSpPr/>
          <p:nvPr/>
        </p:nvSpPr>
        <p:spPr bwMode="auto">
          <a:xfrm>
            <a:off x="4572000" y="1119199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59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NAV Data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15/12/2016</a:t>
            </a:fld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785617" y="2850350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Orbit Vector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785617" y="3210390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Attitude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785617" y="3570430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Tracking Data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785617" y="3930470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Predicted Orbital Event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785617" y="4704239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Spacecraft Manoeuvre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3785617" y="4310149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Conjunction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785617" y="5424319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Navigation Hardware Data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1403648" y="2850350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ODM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1403648" y="3210390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403648" y="3570430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TDM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403648" y="3930470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EVM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403648" y="4704239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SMM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403648" y="4310149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CDM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1403648" y="5424319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NHM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3785617" y="5057296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Pointing Request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1403648" y="5053421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PRM</a:t>
            </a:r>
          </a:p>
        </p:txBody>
      </p:sp>
      <p:sp>
        <p:nvSpPr>
          <p:cNvPr id="23" name="Flowchart: Decision 22"/>
          <p:cNvSpPr/>
          <p:nvPr/>
        </p:nvSpPr>
        <p:spPr bwMode="auto">
          <a:xfrm>
            <a:off x="2711971" y="2893854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25" name="Straight Connector 24"/>
          <p:cNvCxnSpPr>
            <a:stCxn id="14" idx="3"/>
            <a:endCxn id="5" idx="1"/>
          </p:cNvCxnSpPr>
          <p:nvPr/>
        </p:nvCxnSpPr>
        <p:spPr bwMode="auto">
          <a:xfrm>
            <a:off x="2699792" y="2955589"/>
            <a:ext cx="10858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>
            <a:stCxn id="15" idx="3"/>
            <a:endCxn id="6" idx="1"/>
          </p:cNvCxnSpPr>
          <p:nvPr/>
        </p:nvCxnSpPr>
        <p:spPr bwMode="auto">
          <a:xfrm>
            <a:off x="2699792" y="3315629"/>
            <a:ext cx="10858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>
            <a:stCxn id="16" idx="3"/>
            <a:endCxn id="7" idx="1"/>
          </p:cNvCxnSpPr>
          <p:nvPr/>
        </p:nvCxnSpPr>
        <p:spPr bwMode="auto">
          <a:xfrm>
            <a:off x="2699792" y="3675669"/>
            <a:ext cx="10858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>
            <a:stCxn id="17" idx="3"/>
            <a:endCxn id="8" idx="1"/>
          </p:cNvCxnSpPr>
          <p:nvPr/>
        </p:nvCxnSpPr>
        <p:spPr bwMode="auto">
          <a:xfrm>
            <a:off x="2699792" y="4035709"/>
            <a:ext cx="10858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>
            <a:stCxn id="18" idx="3"/>
            <a:endCxn id="9" idx="1"/>
          </p:cNvCxnSpPr>
          <p:nvPr/>
        </p:nvCxnSpPr>
        <p:spPr bwMode="auto">
          <a:xfrm>
            <a:off x="2699792" y="4809478"/>
            <a:ext cx="10858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>
            <a:stCxn id="19" idx="3"/>
            <a:endCxn id="10" idx="1"/>
          </p:cNvCxnSpPr>
          <p:nvPr/>
        </p:nvCxnSpPr>
        <p:spPr bwMode="auto">
          <a:xfrm>
            <a:off x="2699792" y="4415388"/>
            <a:ext cx="10858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>
            <a:stCxn id="20" idx="3"/>
            <a:endCxn id="11" idx="1"/>
          </p:cNvCxnSpPr>
          <p:nvPr/>
        </p:nvCxnSpPr>
        <p:spPr bwMode="auto">
          <a:xfrm>
            <a:off x="2699792" y="5529558"/>
            <a:ext cx="10858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>
            <a:stCxn id="22" idx="3"/>
            <a:endCxn id="21" idx="1"/>
          </p:cNvCxnSpPr>
          <p:nvPr/>
        </p:nvCxnSpPr>
        <p:spPr bwMode="auto">
          <a:xfrm>
            <a:off x="2699792" y="5158660"/>
            <a:ext cx="1085825" cy="3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7" name="Flowchart: Decision 46"/>
          <p:cNvSpPr/>
          <p:nvPr/>
        </p:nvSpPr>
        <p:spPr bwMode="auto">
          <a:xfrm>
            <a:off x="2711971" y="3253894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2700189" y="3315629"/>
            <a:ext cx="107324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Flowchart: Decision 49"/>
          <p:cNvSpPr/>
          <p:nvPr/>
        </p:nvSpPr>
        <p:spPr bwMode="auto">
          <a:xfrm>
            <a:off x="2711971" y="3613934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1" name="Flowchart: Decision 50"/>
          <p:cNvSpPr/>
          <p:nvPr/>
        </p:nvSpPr>
        <p:spPr bwMode="auto">
          <a:xfrm>
            <a:off x="2711971" y="3973974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2" name="Flowchart: Decision 51"/>
          <p:cNvSpPr/>
          <p:nvPr/>
        </p:nvSpPr>
        <p:spPr bwMode="auto">
          <a:xfrm>
            <a:off x="2692152" y="4747743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3" name="Flowchart: Decision 52"/>
          <p:cNvSpPr/>
          <p:nvPr/>
        </p:nvSpPr>
        <p:spPr bwMode="auto">
          <a:xfrm>
            <a:off x="2699792" y="4353653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4" name="Flowchart: Decision 53"/>
          <p:cNvSpPr/>
          <p:nvPr/>
        </p:nvSpPr>
        <p:spPr bwMode="auto">
          <a:xfrm>
            <a:off x="2692152" y="5467823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5" name="Flowchart: Decision 54"/>
          <p:cNvSpPr/>
          <p:nvPr/>
        </p:nvSpPr>
        <p:spPr bwMode="auto">
          <a:xfrm>
            <a:off x="2684115" y="5096925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960615" y="3927510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676212" y="392751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6740624" y="3927510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Planning Event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6740625" y="4704239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Planning Request</a:t>
            </a:r>
          </a:p>
        </p:txBody>
      </p:sp>
      <p:sp>
        <p:nvSpPr>
          <p:cNvPr id="62" name="Rounded Rectangle 61"/>
          <p:cNvSpPr/>
          <p:nvPr/>
        </p:nvSpPr>
        <p:spPr bwMode="auto">
          <a:xfrm>
            <a:off x="6740624" y="5424318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</a:p>
        </p:txBody>
      </p:sp>
      <p:cxnSp>
        <p:nvCxnSpPr>
          <p:cNvPr id="64" name="Straight Connector 63"/>
          <p:cNvCxnSpPr>
            <a:stCxn id="8" idx="3"/>
            <a:endCxn id="58" idx="1"/>
          </p:cNvCxnSpPr>
          <p:nvPr/>
        </p:nvCxnSpPr>
        <p:spPr bwMode="auto">
          <a:xfrm flipV="1">
            <a:off x="5441801" y="4032749"/>
            <a:ext cx="1298823" cy="296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lg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5948536" y="3868914"/>
            <a:ext cx="3847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cxnSp>
        <p:nvCxnSpPr>
          <p:cNvPr id="72" name="Straight Connector 71"/>
          <p:cNvCxnSpPr>
            <a:stCxn id="9" idx="3"/>
            <a:endCxn id="60" idx="1"/>
          </p:cNvCxnSpPr>
          <p:nvPr/>
        </p:nvCxnSpPr>
        <p:spPr bwMode="auto">
          <a:xfrm>
            <a:off x="5441801" y="4809478"/>
            <a:ext cx="12988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>
            <a:stCxn id="11" idx="3"/>
            <a:endCxn id="62" idx="1"/>
          </p:cNvCxnSpPr>
          <p:nvPr/>
        </p:nvCxnSpPr>
        <p:spPr bwMode="auto">
          <a:xfrm flipV="1">
            <a:off x="5441801" y="5529557"/>
            <a:ext cx="1298823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7" name="Elbow Connector 76"/>
          <p:cNvCxnSpPr>
            <a:stCxn id="60" idx="1"/>
            <a:endCxn id="21" idx="3"/>
          </p:cNvCxnSpPr>
          <p:nvPr/>
        </p:nvCxnSpPr>
        <p:spPr bwMode="auto">
          <a:xfrm rot="10800000" flipV="1">
            <a:off x="5441801" y="4809477"/>
            <a:ext cx="1298824" cy="353057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TextBox 78"/>
          <p:cNvSpPr txBox="1"/>
          <p:nvPr/>
        </p:nvSpPr>
        <p:spPr>
          <a:xfrm>
            <a:off x="5516488" y="5418773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628540" y="5418773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74797" y="5403369"/>
            <a:ext cx="53219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Comprises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876528" y="4675340"/>
            <a:ext cx="5273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Elaborates</a:t>
            </a:r>
          </a:p>
        </p:txBody>
      </p:sp>
      <p:cxnSp>
        <p:nvCxnSpPr>
          <p:cNvPr id="83" name="Straight Connector 82"/>
          <p:cNvCxnSpPr>
            <a:stCxn id="10" idx="3"/>
            <a:endCxn id="58" idx="1"/>
          </p:cNvCxnSpPr>
          <p:nvPr/>
        </p:nvCxnSpPr>
        <p:spPr bwMode="auto">
          <a:xfrm flipV="1">
            <a:off x="5441801" y="4032749"/>
            <a:ext cx="1298823" cy="38263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lg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951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OPD Data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15/12/2016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193527"/>
      </p:ext>
    </p:extLst>
  </p:cSld>
  <p:clrMapOvr>
    <a:masterClrMapping/>
  </p:clrMapOvr>
</p:sld>
</file>

<file path=ppt/theme/theme1.xml><?xml version="1.0" encoding="utf-8"?>
<a:theme xmlns:a="http://schemas.openxmlformats.org/drawingml/2006/main" name="MOIMS Services Information Model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IMS Services 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MOIMS Services Information Model v1</Template>
  <TotalTime>274</TotalTime>
  <Words>437</Words>
  <Application>Microsoft Office PowerPoint</Application>
  <PresentationFormat>On-screen Show (4:3)</PresentationFormat>
  <Paragraphs>228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MOIMS Services Information Model v1</vt:lpstr>
      <vt:lpstr>MOIMS Services v4</vt:lpstr>
      <vt:lpstr>MOIMS Services: Information Model</vt:lpstr>
      <vt:lpstr>Introduction</vt:lpstr>
      <vt:lpstr>MO Common Object Model (Summary)</vt:lpstr>
      <vt:lpstr>MO Common Object Model</vt:lpstr>
      <vt:lpstr>Mission Control: M&amp;C Data</vt:lpstr>
      <vt:lpstr>Mission Control: Other Service Data</vt:lpstr>
      <vt:lpstr>MPS Data</vt:lpstr>
      <vt:lpstr>NAV Data</vt:lpstr>
      <vt:lpstr>OPD Data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MOIMS Services: Information Model</dc:title>
  <dc:creator>Roger Thompson</dc:creator>
  <cp:lastModifiedBy>Roger Thompson</cp:lastModifiedBy>
  <cp:revision>2</cp:revision>
  <cp:lastPrinted>2016-06-22T11:22:57Z</cp:lastPrinted>
  <dcterms:created xsi:type="dcterms:W3CDTF">2016-11-07T12:45:49Z</dcterms:created>
  <dcterms:modified xsi:type="dcterms:W3CDTF">2016-12-15T16:56:56Z</dcterms:modified>
</cp:coreProperties>
</file>