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8"/>
  </p:notesMasterIdLst>
  <p:handoutMasterIdLst>
    <p:handoutMasterId r:id="rId19"/>
  </p:handoutMasterIdLst>
  <p:sldIdLst>
    <p:sldId id="2787" r:id="rId6"/>
    <p:sldId id="2788" r:id="rId7"/>
    <p:sldId id="2798" r:id="rId8"/>
    <p:sldId id="2800" r:id="rId9"/>
    <p:sldId id="2801" r:id="rId10"/>
    <p:sldId id="2807" r:id="rId11"/>
    <p:sldId id="2808" r:id="rId12"/>
    <p:sldId id="2805" r:id="rId13"/>
    <p:sldId id="2806" r:id="rId14"/>
    <p:sldId id="2792" r:id="rId15"/>
    <p:sldId id="2796" r:id="rId16"/>
    <p:sldId id="2802" r:id="rId17"/>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7DF5"/>
    <a:srgbClr val="E814F5"/>
    <a:srgbClr val="FF97FD"/>
    <a:srgbClr val="FFFF99"/>
    <a:srgbClr val="FF9933"/>
    <a:srgbClr val="FFFF00"/>
    <a:srgbClr val="000099"/>
    <a:srgbClr val="FF0066"/>
    <a:srgbClr val="0033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13837" autoAdjust="0"/>
    <p:restoredTop sz="95701" autoAdjust="0"/>
  </p:normalViewPr>
  <p:slideViewPr>
    <p:cSldViewPr>
      <p:cViewPr varScale="1">
        <p:scale>
          <a:sx n="103" d="100"/>
          <a:sy n="103" d="100"/>
        </p:scale>
        <p:origin x="1320" y="184"/>
      </p:cViewPr>
      <p:guideLst>
        <p:guide orient="horz" pos="792"/>
        <p:guide pos="2880"/>
      </p:guideLst>
    </p:cSldViewPr>
  </p:slideViewPr>
  <p:outlineViewPr>
    <p:cViewPr>
      <p:scale>
        <a:sx n="33" d="100"/>
        <a:sy n="33" d="100"/>
      </p:scale>
      <p:origin x="0" y="-136"/>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smtClean="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smtClean="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3274667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239174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6 </a:t>
            </a:r>
            <a:r>
              <a:rPr lang="en-GB" dirty="0" err="1" smtClean="0"/>
              <a:t>MOIMS</a:t>
            </a:r>
            <a:r>
              <a:rPr lang="en-GB" dirty="0" smtClean="0"/>
              <a:t> Areas are colour coded.</a:t>
            </a:r>
          </a:p>
          <a:p>
            <a:r>
              <a:rPr lang="en-GB" dirty="0" smtClean="0"/>
              <a:t>Each application</a:t>
            </a:r>
            <a:r>
              <a:rPr lang="en-GB" baseline="0" dirty="0" smtClean="0"/>
              <a:t> level interaction is annotated with the Data exchanged.  At this level all Data generated by each Function is grouped as a single type (the abbreviation reflects the function name).</a:t>
            </a:r>
          </a:p>
          <a:p>
            <a:r>
              <a:rPr lang="en-GB" baseline="0" dirty="0" smtClean="0"/>
              <a:t>Potential service interfaces identified by MO are indicated by a colour-coded circle representing the Service Provider</a:t>
            </a:r>
          </a:p>
          <a:p>
            <a:r>
              <a:rPr lang="en-GB" baseline="0" dirty="0" smtClean="0"/>
              <a:t>Data formats may be separately defined [</a:t>
            </a:r>
            <a:r>
              <a:rPr lang="en-GB" baseline="0" dirty="0" err="1" smtClean="0"/>
              <a:t>NAV</a:t>
            </a:r>
            <a:r>
              <a:rPr lang="en-GB" baseline="0" dirty="0" smtClean="0"/>
              <a:t>, MPS] or specified in the context of the service [MO M&amp;C, MPS].</a:t>
            </a:r>
          </a:p>
          <a:p>
            <a:endParaRPr lang="en-GB" baseline="0" dirty="0" smtClean="0"/>
          </a:p>
          <a:p>
            <a:r>
              <a:rPr lang="en-GB" baseline="0" dirty="0" smtClean="0"/>
              <a:t>File Handling is a bit different – there are special services for File Management and File Transfer [the latter delegated to a lower level protocol, such as </a:t>
            </a:r>
            <a:r>
              <a:rPr lang="en-GB" baseline="0" dirty="0" err="1" smtClean="0"/>
              <a:t>CFDP</a:t>
            </a:r>
            <a:r>
              <a:rPr lang="en-GB" baseline="0" dirty="0" smtClean="0"/>
              <a:t> or FTP], but the file </a:t>
            </a:r>
            <a:r>
              <a:rPr lang="en-GB" i="1" baseline="0" dirty="0" smtClean="0"/>
              <a:t>content </a:t>
            </a:r>
            <a:r>
              <a:rPr lang="en-GB" i="0" baseline="0" dirty="0" smtClean="0"/>
              <a:t>my be associated with any of the other Functional Areas.  It essentially provides the transport layer for bulk transfer of service messages or data formats.  Mission Data Products may also be transferred as files.</a:t>
            </a:r>
          </a:p>
          <a:p>
            <a:endParaRPr lang="en-GB" i="0" baseline="0" dirty="0" smtClean="0"/>
          </a:p>
          <a:p>
            <a:r>
              <a:rPr lang="en-GB" i="0" baseline="0" dirty="0" smtClean="0"/>
              <a:t>Note Planning/Scheduling interactions with the </a:t>
            </a:r>
            <a:r>
              <a:rPr lang="en-GB" i="0" baseline="0" dirty="0" smtClean="0"/>
              <a:t>CSTS </a:t>
            </a:r>
            <a:r>
              <a:rPr lang="en-GB" i="0" baseline="0" dirty="0" smtClean="0"/>
              <a:t>are greyed out as they are outside the scope of MOIMS standardisation [CSS boundary agreement].</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4</a:t>
            </a:fld>
            <a:endParaRPr lang="en-GB" altLang="en-US"/>
          </a:p>
        </p:txBody>
      </p:sp>
    </p:spTree>
    <p:extLst>
      <p:ext uri="{BB962C8B-B14F-4D97-AF65-F5344CB8AC3E}">
        <p14:creationId xmlns:p14="http://schemas.microsoft.com/office/powerpoint/2010/main" val="642490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1318770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a:t>
            </a:r>
            <a:r>
              <a:rPr lang="en-GB" baseline="0" dirty="0"/>
              <a:t> generic deployment example.  **Health Warning** : many other deployment architectures are possible.</a:t>
            </a:r>
          </a:p>
          <a:p>
            <a:endParaRPr lang="en-GB" baseline="0" dirty="0"/>
          </a:p>
          <a:p>
            <a:r>
              <a:rPr lang="en-GB" baseline="0" dirty="0"/>
              <a:t>The intention is to highlight potential areas of interoperability.</a:t>
            </a:r>
          </a:p>
          <a:p>
            <a:endParaRPr lang="en-GB" baseline="0" dirty="0"/>
          </a:p>
          <a:p>
            <a:r>
              <a:rPr lang="en-GB" baseline="0" dirty="0"/>
              <a:t>Note that interactions between functions within the same node [which can be any of those shown on the previous diagram] are omitted for clarity.</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6</a:t>
            </a:fld>
            <a:endParaRPr lang="en-GB" altLang="en-US"/>
          </a:p>
        </p:txBody>
      </p:sp>
    </p:spTree>
    <p:extLst>
      <p:ext uri="{BB962C8B-B14F-4D97-AF65-F5344CB8AC3E}">
        <p14:creationId xmlns:p14="http://schemas.microsoft.com/office/powerpoint/2010/main" val="936679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11</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11</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11</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4688" y="808038"/>
            <a:ext cx="5389562"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smtClean="0"/>
          </a:p>
        </p:txBody>
      </p:sp>
    </p:spTree>
    <p:extLst>
      <p:ext uri="{BB962C8B-B14F-4D97-AF65-F5344CB8AC3E}">
        <p14:creationId xmlns:p14="http://schemas.microsoft.com/office/powerpoint/2010/main" val="2361572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27166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7272932" cy="506412"/>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30178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7926950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theme" Target="../theme/theme2.xml"/><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153955" y="1009485"/>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733300"/>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timing>
    <p:tnLst>
      <p:par>
        <p:cTn id="1" dur="indefinite" restart="never" nodeType="tmRoot"/>
      </p:par>
    </p:tnLst>
  </p:timing>
  <p:hf hd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1003"/>
          <p:cNvSpPr>
            <a:spLocks noChangeArrowheads="1"/>
          </p:cNvSpPr>
          <p:nvPr userDrawn="1"/>
        </p:nvSpPr>
        <p:spPr bwMode="auto">
          <a:xfrm>
            <a:off x="8143665" y="6578210"/>
            <a:ext cx="861422"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smtClean="0">
                <a:solidFill>
                  <a:schemeClr val="tx1"/>
                </a:solidFill>
              </a:rPr>
              <a:t>15Oct16-</a:t>
            </a:r>
            <a:fld id="{A695BC2C-BEAC-4E31-AADE-93F4F0C57784}" type="slidenum">
              <a:rPr lang="en-US" sz="1000" smtClean="0">
                <a:solidFill>
                  <a:schemeClr val="tx1"/>
                </a:solidFill>
              </a:rPr>
              <a:pPr defTabSz="820738" eaLnBrk="0" hangingPunct="0">
                <a:defRPr/>
              </a:pPr>
              <a:t>‹#›</a:t>
            </a:fld>
            <a:endParaRPr lang="en-US" sz="1000" dirty="0">
              <a:solidFill>
                <a:schemeClr val="tx1"/>
              </a:solidFill>
            </a:endParaRPr>
          </a:p>
        </p:txBody>
      </p:sp>
      <p:sp>
        <p:nvSpPr>
          <p:cNvPr id="7" name="Rectangle 1003"/>
          <p:cNvSpPr>
            <a:spLocks noChangeArrowheads="1"/>
          </p:cNvSpPr>
          <p:nvPr userDrawn="1"/>
        </p:nvSpPr>
        <p:spPr bwMode="auto">
          <a:xfrm>
            <a:off x="3650280" y="6578210"/>
            <a:ext cx="206688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aseline="0" dirty="0" smtClean="0">
                <a:solidFill>
                  <a:schemeClr val="tx1"/>
                </a:solidFill>
              </a:rPr>
              <a:t>SEA-SA Working </a:t>
            </a:r>
            <a:r>
              <a:rPr lang="en-US" sz="1000" baseline="0" dirty="0" smtClean="0">
                <a:solidFill>
                  <a:schemeClr val="tx1"/>
                </a:solidFill>
              </a:rPr>
              <a:t>Group Report</a:t>
            </a:r>
            <a:endParaRPr lang="en-US" sz="1000" dirty="0">
              <a:solidFill>
                <a:schemeClr val="tx1"/>
              </a:solidFill>
            </a:endParaRPr>
          </a:p>
        </p:txBody>
      </p:sp>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iming>
    <p:tnLst>
      <p:par>
        <p:cTn id="1" dur="indefinite" restart="never" nodeType="tmRoot"/>
      </p:par>
    </p:tnLst>
  </p:timing>
  <p:hf hd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8740" y="2584090"/>
            <a:ext cx="5991180" cy="1600438"/>
          </a:xfrm>
          <a:prstGeom prst="rect">
            <a:avLst/>
          </a:prstGeom>
          <a:noFill/>
        </p:spPr>
        <p:txBody>
          <a:bodyPr wrap="square" rtlCol="0">
            <a:spAutoFit/>
          </a:bodyPr>
          <a:lstStyle/>
          <a:p>
            <a:r>
              <a:rPr lang="en-US" sz="2800" dirty="0" smtClean="0"/>
              <a:t>System Architecture WG (SAWG)</a:t>
            </a:r>
            <a:endParaRPr lang="en-US" sz="2800" dirty="0" smtClean="0"/>
          </a:p>
          <a:p>
            <a:r>
              <a:rPr lang="en-US" sz="2800" dirty="0" smtClean="0"/>
              <a:t>Working Group Report</a:t>
            </a:r>
          </a:p>
          <a:p>
            <a:endParaRPr lang="en-US" sz="2800" dirty="0"/>
          </a:p>
          <a:p>
            <a:r>
              <a:rPr lang="en-US" sz="1400" dirty="0" smtClean="0"/>
              <a:t>Peter Shames (WG </a:t>
            </a:r>
            <a:r>
              <a:rPr lang="en-US" sz="1400" dirty="0" smtClean="0"/>
              <a:t>Chair</a:t>
            </a:r>
            <a:r>
              <a:rPr lang="en-US" sz="1400" dirty="0" smtClean="0"/>
              <a:t>)</a:t>
            </a:r>
            <a:endParaRPr lang="en-US" sz="1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3"/>
          <p:cNvSpPr>
            <a:spLocks/>
          </p:cNvSpPr>
          <p:nvPr/>
        </p:nvSpPr>
        <p:spPr bwMode="auto">
          <a:xfrm>
            <a:off x="-190220" y="126170"/>
            <a:ext cx="9358878"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defTabSz="914400">
              <a:lnSpc>
                <a:spcPct val="90000"/>
              </a:lnSpc>
              <a:spcBef>
                <a:spcPts val="1600"/>
              </a:spcBef>
            </a:pPr>
            <a:r>
              <a:rPr lang="en-US" sz="2800" b="1" dirty="0" smtClean="0"/>
              <a:t>SEA-SA Resource </a:t>
            </a:r>
            <a:r>
              <a:rPr lang="en-US" sz="2800" b="1" dirty="0" smtClean="0"/>
              <a:t>Issues for Approved Projects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731419369"/>
              </p:ext>
            </p:extLst>
          </p:nvPr>
        </p:nvGraphicFramePr>
        <p:xfrm>
          <a:off x="193830" y="1623964"/>
          <a:ext cx="8679531" cy="1203101"/>
        </p:xfrm>
        <a:graphic>
          <a:graphicData uri="http://schemas.openxmlformats.org/drawingml/2006/table">
            <a:tbl>
              <a:tblPr>
                <a:tableStyleId>{5C22544A-7EE6-4342-B048-85BDC9FD1C3A}</a:tableStyleId>
              </a:tblPr>
              <a:tblGrid>
                <a:gridCol w="638548"/>
                <a:gridCol w="748915"/>
                <a:gridCol w="748915"/>
                <a:gridCol w="1568780"/>
                <a:gridCol w="1631847"/>
                <a:gridCol w="1174614"/>
                <a:gridCol w="2167912"/>
              </a:tblGrid>
              <a:tr h="905810">
                <a:tc>
                  <a:txBody>
                    <a:bodyPr/>
                    <a:lstStyle/>
                    <a:p>
                      <a:pPr algn="ctr" fontAlgn="t"/>
                      <a:r>
                        <a:rPr lang="en-US" sz="1000" b="1" u="none" strike="noStrike">
                          <a:effectLst/>
                        </a:rPr>
                        <a:t>Area and WG name</a:t>
                      </a:r>
                      <a:endParaRPr lang="en-US" sz="1000" b="1" i="0" u="none" strike="noStrike">
                        <a:solidFill>
                          <a:srgbClr val="000000"/>
                        </a:solidFill>
                        <a:effectLst/>
                        <a:latin typeface="Calibri" charset="0"/>
                      </a:endParaRPr>
                    </a:p>
                  </a:txBody>
                  <a:tcPr marL="4780" marR="4780" marT="4780" marB="0"/>
                </a:tc>
                <a:tc>
                  <a:txBody>
                    <a:bodyPr/>
                    <a:lstStyle/>
                    <a:p>
                      <a:pPr algn="ctr" fontAlgn="t"/>
                      <a:r>
                        <a:rPr lang="en-US" sz="1000" b="1" u="none" strike="noStrike">
                          <a:effectLst/>
                        </a:rPr>
                        <a:t>CCSDS Ref Nr</a:t>
                      </a:r>
                      <a:endParaRPr lang="en-US" sz="1000" b="1" i="0" u="none" strike="noStrike">
                        <a:solidFill>
                          <a:srgbClr val="000000"/>
                        </a:solidFill>
                        <a:effectLst/>
                        <a:latin typeface="Calibri" charset="0"/>
                      </a:endParaRPr>
                    </a:p>
                  </a:txBody>
                  <a:tcPr marL="4780" marR="4780" marT="4780" marB="0"/>
                </a:tc>
                <a:tc>
                  <a:txBody>
                    <a:bodyPr/>
                    <a:lstStyle/>
                    <a:p>
                      <a:pPr algn="ctr" fontAlgn="t"/>
                      <a:r>
                        <a:rPr lang="en-US" sz="1000" b="1" u="none" strike="noStrike">
                          <a:effectLst/>
                        </a:rPr>
                        <a:t>Activity</a:t>
                      </a:r>
                      <a:br>
                        <a:rPr lang="en-US" sz="1000" b="1" u="none" strike="noStrike">
                          <a:effectLst/>
                        </a:rPr>
                      </a:br>
                      <a:r>
                        <a:rPr lang="en-US" sz="800" b="1" u="none" strike="noStrike">
                          <a:effectLst/>
                        </a:rPr>
                        <a:t>(RB, Pink, Draft. Update)</a:t>
                      </a:r>
                      <a:endParaRPr lang="en-US" sz="1000" b="1" i="0" u="none" strike="noStrike">
                        <a:solidFill>
                          <a:srgbClr val="000000"/>
                        </a:solidFill>
                        <a:effectLst/>
                        <a:latin typeface="Calibri" charset="0"/>
                      </a:endParaRPr>
                    </a:p>
                  </a:txBody>
                  <a:tcPr marL="4780" marR="4780" marT="4780" marB="0"/>
                </a:tc>
                <a:tc>
                  <a:txBody>
                    <a:bodyPr/>
                    <a:lstStyle/>
                    <a:p>
                      <a:pPr algn="ctr" fontAlgn="t"/>
                      <a:r>
                        <a:rPr lang="en-US" sz="1000" b="1" u="none" strike="noStrike">
                          <a:effectLst/>
                        </a:rPr>
                        <a:t>Document Title</a:t>
                      </a:r>
                      <a:endParaRPr lang="en-US" sz="1000" b="1" i="0" u="none" strike="noStrike">
                        <a:solidFill>
                          <a:srgbClr val="000000"/>
                        </a:solidFill>
                        <a:effectLst/>
                        <a:latin typeface="Calibri" charset="0"/>
                      </a:endParaRPr>
                    </a:p>
                  </a:txBody>
                  <a:tcPr marL="4780" marR="4780" marT="4780" marB="0"/>
                </a:tc>
                <a:tc>
                  <a:txBody>
                    <a:bodyPr/>
                    <a:lstStyle/>
                    <a:p>
                      <a:pPr algn="ctr" fontAlgn="t"/>
                      <a:r>
                        <a:rPr lang="en-US" sz="1000" b="1" u="none" strike="noStrike">
                          <a:effectLst/>
                        </a:rPr>
                        <a:t>Target Publication Date</a:t>
                      </a:r>
                      <a:endParaRPr lang="en-US" sz="1000" b="1" i="0" u="none" strike="noStrike">
                        <a:solidFill>
                          <a:srgbClr val="000000"/>
                        </a:solidFill>
                        <a:effectLst/>
                        <a:latin typeface="Calibri" charset="0"/>
                      </a:endParaRPr>
                    </a:p>
                  </a:txBody>
                  <a:tcPr marL="4780" marR="4780" marT="4780" marB="0"/>
                </a:tc>
                <a:tc>
                  <a:txBody>
                    <a:bodyPr/>
                    <a:lstStyle/>
                    <a:p>
                      <a:pPr algn="ctr" fontAlgn="t"/>
                      <a:r>
                        <a:rPr lang="en-US" sz="1000" b="1" u="none" strike="noStrike">
                          <a:effectLst/>
                        </a:rPr>
                        <a:t>Missing Resources for Prototype 2</a:t>
                      </a:r>
                      <a:br>
                        <a:rPr lang="en-US" sz="1000" b="1" u="none" strike="noStrike">
                          <a:effectLst/>
                        </a:rPr>
                      </a:br>
                      <a:endParaRPr lang="en-US" sz="1000" b="1" i="0" u="none" strike="noStrike">
                        <a:solidFill>
                          <a:srgbClr val="000000"/>
                        </a:solidFill>
                        <a:effectLst/>
                        <a:latin typeface="Calibri" charset="0"/>
                      </a:endParaRPr>
                    </a:p>
                  </a:txBody>
                  <a:tcPr marL="4780" marR="4780" marT="4780" marB="0"/>
                </a:tc>
                <a:tc>
                  <a:txBody>
                    <a:bodyPr/>
                    <a:lstStyle/>
                    <a:p>
                      <a:pPr algn="ctr" fontAlgn="t"/>
                      <a:r>
                        <a:rPr lang="en-US" sz="1000" b="1" u="none" strike="noStrike">
                          <a:effectLst/>
                        </a:rPr>
                        <a:t>Comments</a:t>
                      </a:r>
                      <a:endParaRPr lang="en-US" sz="1000" b="1" i="0" u="none" strike="noStrike">
                        <a:solidFill>
                          <a:srgbClr val="000000"/>
                        </a:solidFill>
                        <a:effectLst/>
                        <a:latin typeface="Calibri" charset="0"/>
                      </a:endParaRPr>
                    </a:p>
                  </a:txBody>
                  <a:tcPr marL="4780" marR="4780" marT="4780" marB="0"/>
                </a:tc>
              </a:tr>
              <a:tr h="297291">
                <a:tc>
                  <a:txBody>
                    <a:bodyPr/>
                    <a:lstStyle/>
                    <a:p>
                      <a:pPr algn="l" fontAlgn="t"/>
                      <a:r>
                        <a:rPr lang="sk-SK" sz="1000" b="1" u="none" strike="noStrike">
                          <a:effectLst/>
                        </a:rPr>
                        <a:t> </a:t>
                      </a:r>
                      <a:endParaRPr lang="sk-SK" sz="1000" b="1" i="0" u="none" strike="noStrike">
                        <a:solidFill>
                          <a:srgbClr val="000000"/>
                        </a:solidFill>
                        <a:effectLst/>
                        <a:latin typeface="Calibri" charset="0"/>
                      </a:endParaRPr>
                    </a:p>
                  </a:txBody>
                  <a:tcPr marL="4780" marR="4780" marT="4780" marB="0"/>
                </a:tc>
                <a:tc>
                  <a:txBody>
                    <a:bodyPr/>
                    <a:lstStyle/>
                    <a:p>
                      <a:pPr algn="l" fontAlgn="t"/>
                      <a:r>
                        <a:rPr lang="bg-BG" sz="1000" b="1" u="none" strike="noStrike">
                          <a:effectLst/>
                        </a:rPr>
                        <a:t>N/A</a:t>
                      </a:r>
                      <a:endParaRPr lang="bg-BG" sz="1000" b="1" i="0" u="none" strike="noStrike">
                        <a:solidFill>
                          <a:srgbClr val="000000"/>
                        </a:solidFill>
                        <a:effectLst/>
                        <a:latin typeface="Calibri" charset="0"/>
                      </a:endParaRPr>
                    </a:p>
                  </a:txBody>
                  <a:tcPr marL="4780" marR="4780" marT="4780" marB="0"/>
                </a:tc>
                <a:tc>
                  <a:txBody>
                    <a:bodyPr/>
                    <a:lstStyle/>
                    <a:p>
                      <a:pPr algn="l" fontAlgn="t"/>
                      <a:r>
                        <a:rPr lang="sk-SK" sz="1000" b="1" u="none" strike="noStrike">
                          <a:effectLst/>
                        </a:rPr>
                        <a:t> </a:t>
                      </a:r>
                      <a:endParaRPr lang="sk-SK" sz="1000" b="1" i="0" u="none" strike="noStrike">
                        <a:solidFill>
                          <a:srgbClr val="000000"/>
                        </a:solidFill>
                        <a:effectLst/>
                        <a:latin typeface="Calibri" charset="0"/>
                      </a:endParaRPr>
                    </a:p>
                  </a:txBody>
                  <a:tcPr marL="4780" marR="4780" marT="4780" marB="0"/>
                </a:tc>
                <a:tc>
                  <a:txBody>
                    <a:bodyPr/>
                    <a:lstStyle/>
                    <a:p>
                      <a:pPr algn="l" fontAlgn="t"/>
                      <a:r>
                        <a:rPr lang="bg-BG" sz="1000" b="1" u="none" strike="noStrike">
                          <a:effectLst/>
                        </a:rPr>
                        <a:t>N/A</a:t>
                      </a:r>
                      <a:endParaRPr lang="bg-BG" sz="1000" b="1" i="0" u="none" strike="noStrike">
                        <a:solidFill>
                          <a:srgbClr val="000000"/>
                        </a:solidFill>
                        <a:effectLst/>
                        <a:latin typeface="Calibri" charset="0"/>
                      </a:endParaRPr>
                    </a:p>
                  </a:txBody>
                  <a:tcPr marL="4780" marR="4780" marT="4780" marB="0"/>
                </a:tc>
                <a:tc>
                  <a:txBody>
                    <a:bodyPr/>
                    <a:lstStyle/>
                    <a:p>
                      <a:pPr algn="l" fontAlgn="t"/>
                      <a:r>
                        <a:rPr lang="sk-SK" sz="1000" b="1" u="none" strike="noStrike">
                          <a:effectLst/>
                        </a:rPr>
                        <a:t> </a:t>
                      </a:r>
                      <a:endParaRPr lang="sk-SK" sz="1000" b="1" i="0" u="none" strike="noStrike">
                        <a:solidFill>
                          <a:srgbClr val="000000"/>
                        </a:solidFill>
                        <a:effectLst/>
                        <a:latin typeface="Calibri" charset="0"/>
                      </a:endParaRPr>
                    </a:p>
                  </a:txBody>
                  <a:tcPr marL="4780" marR="4780" marT="4780" marB="0"/>
                </a:tc>
                <a:tc>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780" marR="4780" marT="4780" marB="0"/>
                </a:tc>
                <a:tc>
                  <a:txBody>
                    <a:bodyPr/>
                    <a:lstStyle/>
                    <a:p>
                      <a:pPr algn="l" fontAlgn="t"/>
                      <a:r>
                        <a:rPr lang="sk-SK" sz="1000" b="1" u="none" strike="noStrike" dirty="0">
                          <a:effectLst/>
                        </a:rPr>
                        <a:t> </a:t>
                      </a:r>
                      <a:endParaRPr lang="sk-SK" sz="1000" b="1" i="0" u="none" strike="noStrike" dirty="0">
                        <a:solidFill>
                          <a:srgbClr val="000000"/>
                        </a:solidFill>
                        <a:effectLst/>
                        <a:latin typeface="Calibri" charset="0"/>
                      </a:endParaRPr>
                    </a:p>
                  </a:txBody>
                  <a:tcPr marL="4780" marR="4780" marT="4780" marB="0"/>
                </a:tc>
              </a:tr>
            </a:tbl>
          </a:graphicData>
        </a:graphic>
      </p:graphicFrame>
    </p:spTree>
    <p:extLst>
      <p:ext uri="{BB962C8B-B14F-4D97-AF65-F5344CB8AC3E}">
        <p14:creationId xmlns:p14="http://schemas.microsoft.com/office/powerpoint/2010/main" val="1169748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61" name="Text Box 2"/>
          <p:cNvSpPr txBox="1">
            <a:spLocks noChangeArrowheads="1"/>
          </p:cNvSpPr>
          <p:nvPr/>
        </p:nvSpPr>
        <p:spPr bwMode="auto">
          <a:xfrm>
            <a:off x="990600" y="1176338"/>
            <a:ext cx="7162800" cy="425450"/>
          </a:xfrm>
          <a:prstGeom prst="rect">
            <a:avLst/>
          </a:prstGeom>
          <a:noFill/>
          <a:ln w="9525">
            <a:noFill/>
            <a:miter lim="800000"/>
            <a:headEnd/>
            <a:tailEnd/>
          </a:ln>
        </p:spPr>
        <p:txBody>
          <a:bodyPr>
            <a:spAutoFit/>
          </a:bodyPr>
          <a:lstStyle/>
          <a:p>
            <a:pPr marL="457200" indent="-457200" eaLnBrk="0" fontAlgn="base" hangingPunct="0">
              <a:lnSpc>
                <a:spcPct val="90000"/>
              </a:lnSpc>
              <a:spcBef>
                <a:spcPct val="50000"/>
              </a:spcBef>
              <a:spcAft>
                <a:spcPct val="10000"/>
              </a:spcAft>
              <a:buSzPct val="125000"/>
            </a:pPr>
            <a:endParaRPr lang="en-GB" sz="2400">
              <a:solidFill>
                <a:srgbClr val="000000"/>
              </a:solidFill>
              <a:latin typeface="Calibri" pitchFamily="34" charset="0"/>
            </a:endParaRPr>
          </a:p>
        </p:txBody>
      </p:sp>
      <p:sp>
        <p:nvSpPr>
          <p:cNvPr id="10" name="AutoShape 3"/>
          <p:cNvSpPr>
            <a:spLocks/>
          </p:cNvSpPr>
          <p:nvPr/>
        </p:nvSpPr>
        <p:spPr bwMode="auto">
          <a:xfrm>
            <a:off x="577880" y="126170"/>
            <a:ext cx="760419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smtClean="0"/>
              <a:t>SEA-SA Upcoming </a:t>
            </a:r>
            <a:r>
              <a:rPr lang="en-US" sz="2800" b="1" dirty="0" smtClean="0"/>
              <a:t>New Work Items</a:t>
            </a:r>
          </a:p>
        </p:txBody>
      </p:sp>
      <p:graphicFrame>
        <p:nvGraphicFramePr>
          <p:cNvPr id="3" name="Table 2"/>
          <p:cNvGraphicFramePr>
            <a:graphicFrameLocks noGrp="1"/>
          </p:cNvGraphicFramePr>
          <p:nvPr>
            <p:extLst>
              <p:ext uri="{D42A27DB-BD31-4B8C-83A1-F6EECF244321}">
                <p14:modId xmlns:p14="http://schemas.microsoft.com/office/powerpoint/2010/main" val="2129176728"/>
              </p:ext>
            </p:extLst>
          </p:nvPr>
        </p:nvGraphicFramePr>
        <p:xfrm>
          <a:off x="193830" y="1099536"/>
          <a:ext cx="8756339" cy="2977682"/>
        </p:xfrm>
        <a:graphic>
          <a:graphicData uri="http://schemas.openxmlformats.org/drawingml/2006/table">
            <a:tbl>
              <a:tblPr>
                <a:tableStyleId>{5C22544A-7EE6-4342-B048-85BDC9FD1C3A}</a:tableStyleId>
              </a:tblPr>
              <a:tblGrid>
                <a:gridCol w="528907"/>
                <a:gridCol w="620322"/>
                <a:gridCol w="600733"/>
                <a:gridCol w="894569"/>
                <a:gridCol w="966397"/>
                <a:gridCol w="1064343"/>
                <a:gridCol w="1416947"/>
                <a:gridCol w="757446"/>
                <a:gridCol w="705209"/>
                <a:gridCol w="1201466"/>
              </a:tblGrid>
              <a:tr h="595537">
                <a:tc>
                  <a:txBody>
                    <a:bodyPr/>
                    <a:lstStyle/>
                    <a:p>
                      <a:pPr algn="ctr" fontAlgn="t"/>
                      <a:r>
                        <a:rPr lang="en-US" sz="1000" b="1" u="none" strike="noStrike">
                          <a:effectLst/>
                        </a:rPr>
                        <a:t>Area and WG name</a:t>
                      </a:r>
                      <a:endParaRPr lang="en-US" sz="1000" b="1" i="0" u="none" strike="noStrike">
                        <a:solidFill>
                          <a:srgbClr val="000000"/>
                        </a:solidFill>
                        <a:effectLst/>
                        <a:latin typeface="Calibri" charset="0"/>
                      </a:endParaRPr>
                    </a:p>
                  </a:txBody>
                  <a:tcPr marL="4277" marR="4277" marT="4277" marB="0"/>
                </a:tc>
                <a:tc>
                  <a:txBody>
                    <a:bodyPr/>
                    <a:lstStyle/>
                    <a:p>
                      <a:pPr algn="ctr" fontAlgn="t"/>
                      <a:r>
                        <a:rPr lang="en-US" sz="1000" b="1" u="none" strike="noStrike">
                          <a:effectLst/>
                        </a:rPr>
                        <a:t>CCSDS Ref Nr</a:t>
                      </a:r>
                      <a:endParaRPr lang="en-US" sz="1000" b="1" i="0" u="none" strike="noStrike">
                        <a:solidFill>
                          <a:srgbClr val="000000"/>
                        </a:solidFill>
                        <a:effectLst/>
                        <a:latin typeface="Calibri" charset="0"/>
                      </a:endParaRPr>
                    </a:p>
                  </a:txBody>
                  <a:tcPr marL="4277" marR="4277" marT="4277" marB="0"/>
                </a:tc>
                <a:tc>
                  <a:txBody>
                    <a:bodyPr/>
                    <a:lstStyle/>
                    <a:p>
                      <a:pPr algn="ctr" fontAlgn="t"/>
                      <a:r>
                        <a:rPr lang="en-US" sz="1000" b="1" u="none" strike="noStrike">
                          <a:effectLst/>
                        </a:rPr>
                        <a:t>Activity</a:t>
                      </a:r>
                      <a:br>
                        <a:rPr lang="en-US" sz="1000" b="1" u="none" strike="noStrike">
                          <a:effectLst/>
                        </a:rPr>
                      </a:br>
                      <a:r>
                        <a:rPr lang="en-US" sz="800" b="1" u="none" strike="noStrike">
                          <a:effectLst/>
                        </a:rPr>
                        <a:t>(RB, Pink, Draft. Update)</a:t>
                      </a:r>
                      <a:endParaRPr lang="en-US" sz="1000" b="1" i="0" u="none" strike="noStrike">
                        <a:solidFill>
                          <a:srgbClr val="000000"/>
                        </a:solidFill>
                        <a:effectLst/>
                        <a:latin typeface="Calibri" charset="0"/>
                      </a:endParaRPr>
                    </a:p>
                  </a:txBody>
                  <a:tcPr marL="4277" marR="4277" marT="4277" marB="0"/>
                </a:tc>
                <a:tc>
                  <a:txBody>
                    <a:bodyPr/>
                    <a:lstStyle/>
                    <a:p>
                      <a:pPr algn="ctr" fontAlgn="t"/>
                      <a:r>
                        <a:rPr lang="en-US" sz="1000" b="1" u="none" strike="noStrike">
                          <a:effectLst/>
                        </a:rPr>
                        <a:t>Document Title</a:t>
                      </a:r>
                      <a:endParaRPr lang="en-US" sz="1000" b="1" i="0" u="none" strike="noStrike">
                        <a:solidFill>
                          <a:srgbClr val="000000"/>
                        </a:solidFill>
                        <a:effectLst/>
                        <a:latin typeface="Calibri" charset="0"/>
                      </a:endParaRPr>
                    </a:p>
                  </a:txBody>
                  <a:tcPr marL="4277" marR="4277" marT="4277" marB="0"/>
                </a:tc>
                <a:tc>
                  <a:txBody>
                    <a:bodyPr/>
                    <a:lstStyle/>
                    <a:p>
                      <a:pPr algn="ctr" fontAlgn="t"/>
                      <a:r>
                        <a:rPr lang="en-US" sz="1000" b="1" u="none" strike="noStrike">
                          <a:effectLst/>
                        </a:rPr>
                        <a:t>Target Start / Publication Date</a:t>
                      </a:r>
                      <a:endParaRPr lang="en-US" sz="1000" b="1" i="0" u="none" strike="noStrike">
                        <a:solidFill>
                          <a:srgbClr val="000000"/>
                        </a:solidFill>
                        <a:effectLst/>
                        <a:latin typeface="Calibri" charset="0"/>
                      </a:endParaRPr>
                    </a:p>
                  </a:txBody>
                  <a:tcPr marL="4277" marR="4277" marT="4277" marB="0"/>
                </a:tc>
                <a:tc gridSpan="4">
                  <a:txBody>
                    <a:bodyPr/>
                    <a:lstStyle/>
                    <a:p>
                      <a:pPr algn="ctr" fontAlgn="t"/>
                      <a:r>
                        <a:rPr lang="en-US" sz="1000" b="1" u="none" strike="noStrike">
                          <a:effectLst/>
                        </a:rPr>
                        <a:t>Resources Needed (total, Editor, Proto 1, Proto 2)</a:t>
                      </a:r>
                      <a:br>
                        <a:rPr lang="en-US" sz="1000" b="1" u="none" strike="noStrike">
                          <a:effectLst/>
                        </a:rPr>
                      </a:br>
                      <a:endParaRPr lang="en-US" sz="1000" b="1" i="0" u="none" strike="noStrike">
                        <a:solidFill>
                          <a:srgbClr val="000000"/>
                        </a:solidFill>
                        <a:effectLst/>
                        <a:latin typeface="Calibri" charset="0"/>
                      </a:endParaRPr>
                    </a:p>
                  </a:txBody>
                  <a:tcPr marL="4277" marR="4277" marT="4277"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t"/>
                      <a:r>
                        <a:rPr lang="en-US" sz="1000" b="1" u="none" strike="noStrike">
                          <a:effectLst/>
                        </a:rPr>
                        <a:t>Comments</a:t>
                      </a:r>
                      <a:br>
                        <a:rPr lang="en-US" sz="1000" b="1" u="none" strike="noStrike">
                          <a:effectLst/>
                        </a:rPr>
                      </a:br>
                      <a:r>
                        <a:rPr lang="en-US" sz="1000" b="1" u="none" strike="noStrike">
                          <a:effectLst/>
                        </a:rPr>
                        <a:t>Rationale</a:t>
                      </a:r>
                      <a:br>
                        <a:rPr lang="en-US" sz="1000" b="1" u="none" strike="noStrike">
                          <a:effectLst/>
                        </a:rPr>
                      </a:br>
                      <a:r>
                        <a:rPr lang="en-US" sz="1000" b="1" u="none" strike="noStrike">
                          <a:effectLst/>
                        </a:rPr>
                        <a:t>What if not started?</a:t>
                      </a:r>
                      <a:endParaRPr lang="en-US" sz="1000" b="1" i="0" u="none" strike="noStrike">
                        <a:solidFill>
                          <a:srgbClr val="000000"/>
                        </a:solidFill>
                        <a:effectLst/>
                        <a:latin typeface="Calibri" charset="0"/>
                      </a:endParaRPr>
                    </a:p>
                  </a:txBody>
                  <a:tcPr marL="4277" marR="4277" marT="4277" marB="0"/>
                </a:tc>
              </a:tr>
              <a:tr h="621429">
                <a:tc rowSpan="3">
                  <a:txBody>
                    <a:bodyPr/>
                    <a:lstStyle/>
                    <a:p>
                      <a:pPr algn="ctr" fontAlgn="t"/>
                      <a:r>
                        <a:rPr lang="en-US" sz="1000" b="1" u="none" strike="noStrike">
                          <a:effectLst/>
                        </a:rPr>
                        <a:t>SEA-SA</a:t>
                      </a:r>
                      <a:endParaRPr lang="en-US" sz="1000" b="1" i="0" u="none" strike="noStrike">
                        <a:solidFill>
                          <a:srgbClr val="000000"/>
                        </a:solidFill>
                        <a:effectLst/>
                        <a:latin typeface="Calibri" charset="0"/>
                      </a:endParaRPr>
                    </a:p>
                  </a:txBody>
                  <a:tcPr marL="4277" marR="4277" marT="4277" marB="0"/>
                </a:tc>
                <a:tc rowSpan="3">
                  <a:txBody>
                    <a:bodyPr/>
                    <a:lstStyle/>
                    <a:p>
                      <a:pPr algn="ctr" fontAlgn="t"/>
                      <a:r>
                        <a:rPr lang="en-US" sz="1000" b="1" u="none" strike="noStrike">
                          <a:effectLst/>
                        </a:rPr>
                        <a:t>MB - TBS</a:t>
                      </a:r>
                      <a:endParaRPr lang="en-US" sz="1000" b="1" i="0" u="none" strike="noStrike">
                        <a:solidFill>
                          <a:srgbClr val="000000"/>
                        </a:solidFill>
                        <a:effectLst/>
                        <a:latin typeface="Calibri" charset="0"/>
                      </a:endParaRPr>
                    </a:p>
                  </a:txBody>
                  <a:tcPr marL="4277" marR="4277" marT="4277" marB="0"/>
                </a:tc>
                <a:tc rowSpan="3">
                  <a:txBody>
                    <a:bodyPr/>
                    <a:lstStyle/>
                    <a:p>
                      <a:pPr algn="ctr" fontAlgn="t"/>
                      <a:r>
                        <a:rPr lang="en-US" sz="1000" b="1" u="none" strike="noStrike">
                          <a:effectLst/>
                        </a:rPr>
                        <a:t>WB - PPT form</a:t>
                      </a:r>
                      <a:endParaRPr lang="en-US" sz="1000" b="1" i="0" u="none" strike="noStrike">
                        <a:solidFill>
                          <a:srgbClr val="000000"/>
                        </a:solidFill>
                        <a:effectLst/>
                        <a:latin typeface="Calibri" charset="0"/>
                      </a:endParaRPr>
                    </a:p>
                  </a:txBody>
                  <a:tcPr marL="4277" marR="4277" marT="4277" marB="0"/>
                </a:tc>
                <a:tc rowSpan="3">
                  <a:txBody>
                    <a:bodyPr/>
                    <a:lstStyle/>
                    <a:p>
                      <a:pPr algn="ctr" fontAlgn="t"/>
                      <a:r>
                        <a:rPr lang="en-US" sz="1000" b="1" u="none" strike="noStrike">
                          <a:effectLst/>
                        </a:rPr>
                        <a:t>CCSDS Application &amp; Support Architecture MB</a:t>
                      </a:r>
                      <a:endParaRPr lang="en-US" sz="1000" b="1" i="0" u="none" strike="noStrike">
                        <a:solidFill>
                          <a:srgbClr val="000000"/>
                        </a:solidFill>
                        <a:effectLst/>
                        <a:latin typeface="Calibri" charset="0"/>
                      </a:endParaRPr>
                    </a:p>
                  </a:txBody>
                  <a:tcPr marL="4277" marR="4277" marT="4277" marB="0"/>
                </a:tc>
                <a:tc rowSpan="3">
                  <a:txBody>
                    <a:bodyPr/>
                    <a:lstStyle/>
                    <a:p>
                      <a:pPr algn="ctr" fontAlgn="t"/>
                      <a:r>
                        <a:rPr lang="nb-NO" sz="1000" b="1" u="none" strike="noStrike">
                          <a:effectLst/>
                        </a:rPr>
                        <a:t>Start Nov 2016</a:t>
                      </a:r>
                      <a:br>
                        <a:rPr lang="nb-NO" sz="1000" b="1" u="none" strike="noStrike">
                          <a:effectLst/>
                        </a:rPr>
                      </a:br>
                      <a:r>
                        <a:rPr lang="nb-NO" sz="1000" b="1" u="none" strike="noStrike">
                          <a:effectLst/>
                        </a:rPr>
                        <a:t>End Nov 2018</a:t>
                      </a:r>
                      <a:endParaRPr lang="nb-NO" sz="1000" b="1" i="0" u="none" strike="noStrike">
                        <a:solidFill>
                          <a:srgbClr val="000000"/>
                        </a:solidFill>
                        <a:effectLst/>
                        <a:latin typeface="Calibri" charset="0"/>
                      </a:endParaRPr>
                    </a:p>
                  </a:txBody>
                  <a:tcPr marL="4277" marR="4277" marT="4277" marB="0"/>
                </a:tc>
                <a:tc>
                  <a:txBody>
                    <a:bodyPr/>
                    <a:lstStyle/>
                    <a:p>
                      <a:pPr algn="ctr" fontAlgn="t"/>
                      <a:r>
                        <a:rPr lang="is-IS" sz="1000" b="1" u="none" strike="noStrike">
                          <a:effectLst/>
                        </a:rPr>
                        <a:t>2017</a:t>
                      </a:r>
                      <a:br>
                        <a:rPr lang="is-IS" sz="1000" b="1" u="none" strike="noStrike">
                          <a:effectLst/>
                        </a:rPr>
                      </a:br>
                      <a:endParaRPr lang="is-IS" sz="1000" b="1" i="0" u="none" strike="noStrike">
                        <a:solidFill>
                          <a:srgbClr val="000000"/>
                        </a:solidFill>
                        <a:effectLst/>
                        <a:latin typeface="Calibri" charset="0"/>
                      </a:endParaRPr>
                    </a:p>
                  </a:txBody>
                  <a:tcPr marL="4277" marR="4277" marT="4277" marB="0"/>
                </a:tc>
                <a:tc>
                  <a:txBody>
                    <a:bodyPr/>
                    <a:lstStyle/>
                    <a:p>
                      <a:pPr algn="ctr" fontAlgn="t"/>
                      <a:r>
                        <a:rPr lang="en-US" sz="1000" b="1" u="none" strike="noStrike">
                          <a:effectLst/>
                        </a:rPr>
                        <a:t>3 WMs for MB </a:t>
                      </a:r>
                      <a:br>
                        <a:rPr lang="en-US" sz="1000" b="1" u="none" strike="noStrike">
                          <a:effectLst/>
                        </a:rPr>
                      </a:br>
                      <a:endParaRPr lang="en-US" sz="1000" b="1" i="0" u="none" strike="noStrike">
                        <a:solidFill>
                          <a:srgbClr val="000000"/>
                        </a:solidFill>
                        <a:effectLst/>
                        <a:latin typeface="Calibri" charset="0"/>
                      </a:endParaRPr>
                    </a:p>
                  </a:txBody>
                  <a:tcPr marL="4277" marR="4277" marT="4277" marB="0"/>
                </a:tc>
                <a:tc>
                  <a:txBody>
                    <a:bodyPr/>
                    <a:lstStyle/>
                    <a:p>
                      <a:pPr algn="ctr" fontAlgn="t"/>
                      <a:r>
                        <a:rPr lang="bg-BG" sz="1000" b="1" u="none" strike="noStrike">
                          <a:effectLst/>
                        </a:rPr>
                        <a:t>N/A</a:t>
                      </a:r>
                      <a:endParaRPr lang="bg-BG" sz="1000" b="1" i="0" u="none" strike="noStrike">
                        <a:solidFill>
                          <a:srgbClr val="000000"/>
                        </a:solidFill>
                        <a:effectLst/>
                        <a:latin typeface="Calibri" charset="0"/>
                      </a:endParaRPr>
                    </a:p>
                  </a:txBody>
                  <a:tcPr marL="4277" marR="4277" marT="4277" marB="0"/>
                </a:tc>
                <a:tc>
                  <a:txBody>
                    <a:bodyPr/>
                    <a:lstStyle/>
                    <a:p>
                      <a:pPr algn="ctr" fontAlgn="t"/>
                      <a:r>
                        <a:rPr lang="bg-BG" sz="1000" b="1" u="none" strike="noStrike">
                          <a:effectLst/>
                        </a:rPr>
                        <a:t>N/A</a:t>
                      </a:r>
                      <a:endParaRPr lang="bg-BG" sz="1000" b="1" i="0" u="none" strike="noStrike">
                        <a:solidFill>
                          <a:srgbClr val="000000"/>
                        </a:solidFill>
                        <a:effectLst/>
                        <a:latin typeface="Calibri" charset="0"/>
                      </a:endParaRPr>
                    </a:p>
                  </a:txBody>
                  <a:tcPr marL="4277" marR="4277" marT="4277" marB="0"/>
                </a:tc>
                <a:tc rowSpan="3">
                  <a:txBody>
                    <a:bodyPr/>
                    <a:lstStyle/>
                    <a:p>
                      <a:pPr algn="ctr" fontAlgn="t"/>
                      <a:r>
                        <a:rPr lang="en-US" sz="1000" b="1" u="none" strike="noStrike">
                          <a:effectLst/>
                        </a:rPr>
                        <a:t>Requested by CMC as "CCSDS Reference Architecture".  Companion to published SCCS-ARD MB.</a:t>
                      </a:r>
                      <a:endParaRPr lang="en-US" sz="1000" b="1" i="0" u="none" strike="noStrike">
                        <a:solidFill>
                          <a:srgbClr val="000000"/>
                        </a:solidFill>
                        <a:effectLst/>
                        <a:latin typeface="Calibri" charset="0"/>
                      </a:endParaRPr>
                    </a:p>
                  </a:txBody>
                  <a:tcPr marL="4277" marR="4277" marT="4277" marB="0"/>
                </a:tc>
              </a:tr>
              <a:tr h="38839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is-IS" sz="1000" b="1" u="none" strike="noStrike">
                          <a:effectLst/>
                        </a:rPr>
                        <a:t>2018</a:t>
                      </a:r>
                      <a:endParaRPr lang="is-IS" sz="1000" b="1" i="0" u="none" strike="noStrike">
                        <a:solidFill>
                          <a:srgbClr val="000000"/>
                        </a:solidFill>
                        <a:effectLst/>
                        <a:latin typeface="Calibri" charset="0"/>
                      </a:endParaRPr>
                    </a:p>
                  </a:txBody>
                  <a:tcPr marL="4277" marR="4277" marT="4277" marB="0"/>
                </a:tc>
                <a:tc>
                  <a:txBody>
                    <a:bodyPr/>
                    <a:lstStyle/>
                    <a:p>
                      <a:pPr algn="ctr" fontAlgn="t"/>
                      <a:r>
                        <a:rPr lang="en-US" sz="1000" b="1" u="none" strike="noStrike">
                          <a:effectLst/>
                        </a:rPr>
                        <a:t>3 WMs for MB </a:t>
                      </a:r>
                      <a:br>
                        <a:rPr lang="en-US" sz="1000" b="1" u="none" strike="noStrike">
                          <a:effectLst/>
                        </a:rPr>
                      </a:br>
                      <a:endParaRPr lang="en-US" sz="1000" b="1" i="0" u="none" strike="noStrike">
                        <a:solidFill>
                          <a:srgbClr val="000000"/>
                        </a:solidFill>
                        <a:effectLst/>
                        <a:latin typeface="Calibri" charset="0"/>
                      </a:endParaRPr>
                    </a:p>
                  </a:txBody>
                  <a:tcPr marL="4277" marR="4277" marT="4277" marB="0"/>
                </a:tc>
                <a:tc>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277" marR="4277" marT="4277" marB="0"/>
                </a:tc>
                <a:tc>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277" marR="4277" marT="4277" marB="0"/>
                </a:tc>
                <a:tc vMerge="1">
                  <a:txBody>
                    <a:bodyPr/>
                    <a:lstStyle/>
                    <a:p>
                      <a:endParaRPr lang="en-US"/>
                    </a:p>
                  </a:txBody>
                  <a:tcPr/>
                </a:tc>
              </a:tr>
              <a:tr h="19419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is-IS" sz="1000" b="1" u="none" strike="noStrike">
                          <a:effectLst/>
                        </a:rPr>
                        <a:t>2019</a:t>
                      </a:r>
                      <a:endParaRPr lang="is-IS" sz="1000" b="1" i="0" u="none" strike="noStrike">
                        <a:solidFill>
                          <a:srgbClr val="000000"/>
                        </a:solidFill>
                        <a:effectLst/>
                        <a:latin typeface="Calibri" charset="0"/>
                      </a:endParaRPr>
                    </a:p>
                  </a:txBody>
                  <a:tcPr marL="4277" marR="4277" marT="4277" marB="0"/>
                </a:tc>
                <a:tc>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277" marR="4277" marT="4277" marB="0"/>
                </a:tc>
                <a:tc>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277" marR="4277" marT="4277" marB="0"/>
                </a:tc>
                <a:tc>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277" marR="4277" marT="4277" marB="0"/>
                </a:tc>
                <a:tc vMerge="1">
                  <a:txBody>
                    <a:bodyPr/>
                    <a:lstStyle/>
                    <a:p>
                      <a:endParaRPr lang="en-US"/>
                    </a:p>
                  </a:txBody>
                  <a:tcPr/>
                </a:tc>
              </a:tr>
              <a:tr h="388393">
                <a:tc rowSpan="3">
                  <a:txBody>
                    <a:bodyPr/>
                    <a:lstStyle/>
                    <a:p>
                      <a:pPr algn="ctr" fontAlgn="t"/>
                      <a:r>
                        <a:rPr lang="en-US" sz="1000" b="1" u="none" strike="noStrike">
                          <a:effectLst/>
                        </a:rPr>
                        <a:t>SEA-SA</a:t>
                      </a:r>
                      <a:endParaRPr lang="en-US" sz="1000" b="1" i="0" u="none" strike="noStrike">
                        <a:solidFill>
                          <a:srgbClr val="000000"/>
                        </a:solidFill>
                        <a:effectLst/>
                        <a:latin typeface="Calibri" charset="0"/>
                      </a:endParaRPr>
                    </a:p>
                  </a:txBody>
                  <a:tcPr marL="4277" marR="4277" marT="4277" marB="0"/>
                </a:tc>
                <a:tc rowSpan="3">
                  <a:txBody>
                    <a:bodyPr/>
                    <a:lstStyle/>
                    <a:p>
                      <a:pPr algn="ctr" fontAlgn="t"/>
                      <a:r>
                        <a:rPr lang="en-US" sz="1000" b="1" u="none" strike="noStrike">
                          <a:effectLst/>
                        </a:rPr>
                        <a:t>GB-TBS</a:t>
                      </a:r>
                      <a:endParaRPr lang="en-US" sz="1000" b="1" i="0" u="none" strike="noStrike">
                        <a:solidFill>
                          <a:srgbClr val="000000"/>
                        </a:solidFill>
                        <a:effectLst/>
                        <a:latin typeface="Calibri" charset="0"/>
                      </a:endParaRPr>
                    </a:p>
                  </a:txBody>
                  <a:tcPr marL="4277" marR="4277" marT="4277" marB="0"/>
                </a:tc>
                <a:tc rowSpan="3">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277" marR="4277" marT="4277" marB="0"/>
                </a:tc>
                <a:tc rowSpan="3">
                  <a:txBody>
                    <a:bodyPr/>
                    <a:lstStyle/>
                    <a:p>
                      <a:pPr algn="ctr" fontAlgn="t"/>
                      <a:r>
                        <a:rPr lang="en-US" sz="1000" b="1" u="none" strike="noStrike">
                          <a:effectLst/>
                        </a:rPr>
                        <a:t>CCSDS Application &amp; Support Architecture GB</a:t>
                      </a:r>
                      <a:endParaRPr lang="en-US" sz="1000" b="1" i="0" u="none" strike="noStrike">
                        <a:solidFill>
                          <a:srgbClr val="000000"/>
                        </a:solidFill>
                        <a:effectLst/>
                        <a:latin typeface="Calibri" charset="0"/>
                      </a:endParaRPr>
                    </a:p>
                  </a:txBody>
                  <a:tcPr marL="4277" marR="4277" marT="4277" marB="0"/>
                </a:tc>
                <a:tc rowSpan="3">
                  <a:txBody>
                    <a:bodyPr/>
                    <a:lstStyle/>
                    <a:p>
                      <a:pPr algn="ctr" fontAlgn="t"/>
                      <a:r>
                        <a:rPr lang="nb-NO" sz="1000" b="1" u="none" strike="noStrike">
                          <a:effectLst/>
                        </a:rPr>
                        <a:t>Start Nov 2016</a:t>
                      </a:r>
                      <a:br>
                        <a:rPr lang="nb-NO" sz="1000" b="1" u="none" strike="noStrike">
                          <a:effectLst/>
                        </a:rPr>
                      </a:br>
                      <a:r>
                        <a:rPr lang="nb-NO" sz="1000" b="1" u="none" strike="noStrike">
                          <a:effectLst/>
                        </a:rPr>
                        <a:t>End Nov 2019</a:t>
                      </a:r>
                      <a:endParaRPr lang="nb-NO" sz="1000" b="1" i="0" u="none" strike="noStrike">
                        <a:solidFill>
                          <a:srgbClr val="000000"/>
                        </a:solidFill>
                        <a:effectLst/>
                        <a:latin typeface="Calibri" charset="0"/>
                      </a:endParaRPr>
                    </a:p>
                  </a:txBody>
                  <a:tcPr marL="4277" marR="4277" marT="4277" marB="0"/>
                </a:tc>
                <a:tc>
                  <a:txBody>
                    <a:bodyPr/>
                    <a:lstStyle/>
                    <a:p>
                      <a:pPr algn="ctr" fontAlgn="t"/>
                      <a:r>
                        <a:rPr lang="is-IS" sz="1000" b="1" u="none" strike="noStrike">
                          <a:effectLst/>
                        </a:rPr>
                        <a:t>2017</a:t>
                      </a:r>
                      <a:br>
                        <a:rPr lang="is-IS" sz="1000" b="1" u="none" strike="noStrike">
                          <a:effectLst/>
                        </a:rPr>
                      </a:br>
                      <a:endParaRPr lang="is-IS" sz="1000" b="1" i="0" u="none" strike="noStrike">
                        <a:solidFill>
                          <a:srgbClr val="000000"/>
                        </a:solidFill>
                        <a:effectLst/>
                        <a:latin typeface="Calibri" charset="0"/>
                      </a:endParaRPr>
                    </a:p>
                  </a:txBody>
                  <a:tcPr marL="4277" marR="4277" marT="4277" marB="0"/>
                </a:tc>
                <a:tc>
                  <a:txBody>
                    <a:bodyPr/>
                    <a:lstStyle/>
                    <a:p>
                      <a:pPr algn="ctr" fontAlgn="t"/>
                      <a:r>
                        <a:rPr lang="en-US" sz="1000" b="1" u="none" strike="noStrike">
                          <a:effectLst/>
                        </a:rPr>
                        <a:t>1 WMs for GB </a:t>
                      </a:r>
                      <a:br>
                        <a:rPr lang="en-US" sz="1000" b="1" u="none" strike="noStrike">
                          <a:effectLst/>
                        </a:rPr>
                      </a:br>
                      <a:endParaRPr lang="en-US" sz="1000" b="1" i="0" u="none" strike="noStrike">
                        <a:solidFill>
                          <a:srgbClr val="000000"/>
                        </a:solidFill>
                        <a:effectLst/>
                        <a:latin typeface="Calibri" charset="0"/>
                      </a:endParaRPr>
                    </a:p>
                  </a:txBody>
                  <a:tcPr marL="4277" marR="4277" marT="4277" marB="0"/>
                </a:tc>
                <a:tc>
                  <a:txBody>
                    <a:bodyPr/>
                    <a:lstStyle/>
                    <a:p>
                      <a:pPr algn="ctr" fontAlgn="t"/>
                      <a:r>
                        <a:rPr lang="bg-BG" sz="1000" b="1" u="none" strike="noStrike">
                          <a:effectLst/>
                        </a:rPr>
                        <a:t>N/A</a:t>
                      </a:r>
                      <a:endParaRPr lang="bg-BG" sz="1000" b="1" i="0" u="none" strike="noStrike">
                        <a:solidFill>
                          <a:srgbClr val="000000"/>
                        </a:solidFill>
                        <a:effectLst/>
                        <a:latin typeface="Calibri" charset="0"/>
                      </a:endParaRPr>
                    </a:p>
                  </a:txBody>
                  <a:tcPr marL="4277" marR="4277" marT="4277" marB="0"/>
                </a:tc>
                <a:tc>
                  <a:txBody>
                    <a:bodyPr/>
                    <a:lstStyle/>
                    <a:p>
                      <a:pPr algn="ctr" fontAlgn="t"/>
                      <a:r>
                        <a:rPr lang="bg-BG" sz="1000" b="1" u="none" strike="noStrike">
                          <a:effectLst/>
                        </a:rPr>
                        <a:t>N/A</a:t>
                      </a:r>
                      <a:endParaRPr lang="bg-BG" sz="1000" b="1" i="0" u="none" strike="noStrike">
                        <a:solidFill>
                          <a:srgbClr val="000000"/>
                        </a:solidFill>
                        <a:effectLst/>
                        <a:latin typeface="Calibri" charset="0"/>
                      </a:endParaRPr>
                    </a:p>
                  </a:txBody>
                  <a:tcPr marL="4277" marR="4277" marT="4277" marB="0"/>
                </a:tc>
                <a:tc rowSpan="3">
                  <a:txBody>
                    <a:bodyPr/>
                    <a:lstStyle/>
                    <a:p>
                      <a:pPr algn="ctr" fontAlgn="t"/>
                      <a:r>
                        <a:rPr lang="en-US" sz="1000" b="1" u="none" strike="noStrike">
                          <a:effectLst/>
                        </a:rPr>
                        <a:t>Requested by CMC as "CCSDS Reference Architecture".  Companion to published SCCS-ARD MB.</a:t>
                      </a:r>
                      <a:endParaRPr lang="en-US" sz="1000" b="1" i="0" u="none" strike="noStrike">
                        <a:solidFill>
                          <a:srgbClr val="000000"/>
                        </a:solidFill>
                        <a:effectLst/>
                        <a:latin typeface="Calibri" charset="0"/>
                      </a:endParaRPr>
                    </a:p>
                  </a:txBody>
                  <a:tcPr marL="4277" marR="4277" marT="4277" marB="0"/>
                </a:tc>
              </a:tr>
              <a:tr h="38839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is-IS" sz="1000" b="1" u="none" strike="noStrike">
                          <a:effectLst/>
                        </a:rPr>
                        <a:t>2018</a:t>
                      </a:r>
                      <a:endParaRPr lang="is-IS" sz="1000" b="1" i="0" u="none" strike="noStrike">
                        <a:solidFill>
                          <a:srgbClr val="000000"/>
                        </a:solidFill>
                        <a:effectLst/>
                        <a:latin typeface="Calibri" charset="0"/>
                      </a:endParaRPr>
                    </a:p>
                  </a:txBody>
                  <a:tcPr marL="4277" marR="4277" marT="4277" marB="0"/>
                </a:tc>
                <a:tc>
                  <a:txBody>
                    <a:bodyPr/>
                    <a:lstStyle/>
                    <a:p>
                      <a:pPr algn="ctr" fontAlgn="t"/>
                      <a:r>
                        <a:rPr lang="en-US" sz="1000" b="1" u="none" strike="noStrike">
                          <a:effectLst/>
                        </a:rPr>
                        <a:t>3 WMs for GB </a:t>
                      </a:r>
                      <a:br>
                        <a:rPr lang="en-US" sz="1000" b="1" u="none" strike="noStrike">
                          <a:effectLst/>
                        </a:rPr>
                      </a:br>
                      <a:endParaRPr lang="en-US" sz="1000" b="1" i="0" u="none" strike="noStrike">
                        <a:solidFill>
                          <a:srgbClr val="000000"/>
                        </a:solidFill>
                        <a:effectLst/>
                        <a:latin typeface="Calibri" charset="0"/>
                      </a:endParaRPr>
                    </a:p>
                  </a:txBody>
                  <a:tcPr marL="4277" marR="4277" marT="4277" marB="0"/>
                </a:tc>
                <a:tc>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277" marR="4277" marT="4277" marB="0"/>
                </a:tc>
                <a:tc>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277" marR="4277" marT="4277" marB="0"/>
                </a:tc>
                <a:tc vMerge="1">
                  <a:txBody>
                    <a:bodyPr/>
                    <a:lstStyle/>
                    <a:p>
                      <a:endParaRPr lang="en-US"/>
                    </a:p>
                  </a:txBody>
                  <a:tcPr/>
                </a:tc>
              </a:tr>
              <a:tr h="4013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is-IS" sz="1000" b="1" u="none" strike="noStrike">
                          <a:effectLst/>
                        </a:rPr>
                        <a:t>2019</a:t>
                      </a:r>
                      <a:endParaRPr lang="is-IS" sz="1000" b="1" i="0" u="none" strike="noStrike">
                        <a:solidFill>
                          <a:srgbClr val="000000"/>
                        </a:solidFill>
                        <a:effectLst/>
                        <a:latin typeface="Calibri" charset="0"/>
                      </a:endParaRPr>
                    </a:p>
                  </a:txBody>
                  <a:tcPr marL="4277" marR="4277" marT="4277" marB="0"/>
                </a:tc>
                <a:tc>
                  <a:txBody>
                    <a:bodyPr/>
                    <a:lstStyle/>
                    <a:p>
                      <a:pPr algn="ctr" fontAlgn="t"/>
                      <a:r>
                        <a:rPr lang="en-US" sz="1000" b="1" u="none" strike="noStrike">
                          <a:effectLst/>
                        </a:rPr>
                        <a:t>3 WMs for GB </a:t>
                      </a:r>
                      <a:br>
                        <a:rPr lang="en-US" sz="1000" b="1" u="none" strike="noStrike">
                          <a:effectLst/>
                        </a:rPr>
                      </a:br>
                      <a:endParaRPr lang="en-US" sz="1000" b="1" i="0" u="none" strike="noStrike">
                        <a:solidFill>
                          <a:srgbClr val="000000"/>
                        </a:solidFill>
                        <a:effectLst/>
                        <a:latin typeface="Calibri" charset="0"/>
                      </a:endParaRPr>
                    </a:p>
                  </a:txBody>
                  <a:tcPr marL="4277" marR="4277" marT="4277" marB="0"/>
                </a:tc>
                <a:tc>
                  <a:txBody>
                    <a:bodyPr/>
                    <a:lstStyle/>
                    <a:p>
                      <a:pPr algn="ctr" fontAlgn="t"/>
                      <a:r>
                        <a:rPr lang="sk-SK" sz="1000" b="1" u="none" strike="noStrike">
                          <a:effectLst/>
                        </a:rPr>
                        <a:t> </a:t>
                      </a:r>
                      <a:endParaRPr lang="sk-SK" sz="1000" b="1" i="0" u="none" strike="noStrike">
                        <a:solidFill>
                          <a:srgbClr val="000000"/>
                        </a:solidFill>
                        <a:effectLst/>
                        <a:latin typeface="Calibri" charset="0"/>
                      </a:endParaRPr>
                    </a:p>
                  </a:txBody>
                  <a:tcPr marL="4277" marR="4277" marT="4277" marB="0"/>
                </a:tc>
                <a:tc>
                  <a:txBody>
                    <a:bodyPr/>
                    <a:lstStyle/>
                    <a:p>
                      <a:pPr algn="ctr" fontAlgn="t"/>
                      <a:r>
                        <a:rPr lang="sk-SK" sz="1000" b="1" u="none" strike="noStrike" dirty="0">
                          <a:effectLst/>
                        </a:rPr>
                        <a:t> </a:t>
                      </a:r>
                      <a:endParaRPr lang="sk-SK" sz="1000" b="1" i="0" u="none" strike="noStrike" dirty="0">
                        <a:solidFill>
                          <a:srgbClr val="000000"/>
                        </a:solidFill>
                        <a:effectLst/>
                        <a:latin typeface="Calibri" charset="0"/>
                      </a:endParaRPr>
                    </a:p>
                  </a:txBody>
                  <a:tcPr marL="4277" marR="4277" marT="4277" marB="0"/>
                </a:tc>
                <a:tc vMerge="1">
                  <a:txBody>
                    <a:bodyPr/>
                    <a:lstStyle/>
                    <a:p>
                      <a:endParaRPr lang="en-US"/>
                    </a:p>
                  </a:txBody>
                  <a:tcPr/>
                </a:tc>
              </a:tr>
            </a:tbl>
          </a:graphicData>
        </a:graphic>
      </p:graphicFrame>
    </p:spTree>
    <p:extLst>
      <p:ext uri="{BB962C8B-B14F-4D97-AF65-F5344CB8AC3E}">
        <p14:creationId xmlns:p14="http://schemas.microsoft.com/office/powerpoint/2010/main" val="3939632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2016 Meeting Agenda</a:t>
            </a:r>
            <a:endParaRPr lang="en-US" dirty="0"/>
          </a:p>
        </p:txBody>
      </p:sp>
      <p:sp>
        <p:nvSpPr>
          <p:cNvPr id="3" name="Content Placeholder 2"/>
          <p:cNvSpPr>
            <a:spLocks noGrp="1"/>
          </p:cNvSpPr>
          <p:nvPr>
            <p:ph idx="1"/>
          </p:nvPr>
        </p:nvSpPr>
        <p:spPr/>
        <p:txBody>
          <a:bodyPr/>
          <a:lstStyle/>
          <a:p>
            <a:pPr lvl="0"/>
            <a:r>
              <a:rPr lang="en-US" sz="3200" dirty="0"/>
              <a:t>Agenda review, Tues AM</a:t>
            </a:r>
          </a:p>
          <a:p>
            <a:pPr lvl="0"/>
            <a:r>
              <a:rPr lang="en-US" sz="3200" dirty="0"/>
              <a:t>SOIS Materials focus – RK &amp; YH, Tues AM</a:t>
            </a:r>
          </a:p>
          <a:p>
            <a:pPr lvl="0"/>
            <a:r>
              <a:rPr lang="en-US" sz="3200" dirty="0"/>
              <a:t>MOIMS Materials focus – RT, Tues PM</a:t>
            </a:r>
          </a:p>
          <a:p>
            <a:pPr lvl="0"/>
            <a:r>
              <a:rPr lang="en-US" sz="3200" dirty="0"/>
              <a:t>Integration session, explore common topics / integration points, Wed AM</a:t>
            </a:r>
          </a:p>
          <a:p>
            <a:pPr lvl="0"/>
            <a:r>
              <a:rPr lang="en-US" sz="3200" dirty="0"/>
              <a:t>Joint meeting with SM&amp;C and MOIMS, Wed, 19 Oct, early afternoon</a:t>
            </a:r>
          </a:p>
          <a:p>
            <a:pPr lvl="0"/>
            <a:r>
              <a:rPr lang="en-US" sz="3200" dirty="0" smtClean="0"/>
              <a:t>Wrap-up &amp; future planning, late afternoon</a:t>
            </a:r>
            <a:endParaRPr lang="en-US" sz="3200" dirty="0"/>
          </a:p>
        </p:txBody>
      </p:sp>
    </p:spTree>
    <p:extLst>
      <p:ext uri="{BB962C8B-B14F-4D97-AF65-F5344CB8AC3E}">
        <p14:creationId xmlns:p14="http://schemas.microsoft.com/office/powerpoint/2010/main" val="736386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1"/>
            <a:ext cx="8872537" cy="5031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lnSpcReduction="10000"/>
          </a:bodyPr>
          <a:lstStyle/>
          <a:p>
            <a:pPr defTabSz="914400">
              <a:lnSpc>
                <a:spcPct val="120000"/>
              </a:lnSpc>
              <a:spcBef>
                <a:spcPts val="0"/>
              </a:spcBef>
            </a:pPr>
            <a:r>
              <a:rPr lang="en-US" sz="1900" b="0" dirty="0" smtClean="0"/>
              <a:t>Goals for this meeting cycle: </a:t>
            </a:r>
            <a:r>
              <a:rPr lang="en-US" sz="1900" b="0" dirty="0" smtClean="0"/>
              <a:t>Finalize initial Application and Support Architecture materials, review with affected WG, CESG, and CMC.  Get approval for formal document projects. </a:t>
            </a:r>
            <a:endParaRPr lang="en-US" sz="1900" b="0" dirty="0">
              <a:latin typeface="Arial" pitchFamily="34" charset="0"/>
              <a:cs typeface="Arial" pitchFamily="34" charset="0"/>
              <a:sym typeface="Arial" pitchFamily="34" charset="0"/>
            </a:endParaRPr>
          </a:p>
          <a:p>
            <a:pPr marL="747713" lvl="1" indent="-290513" defTabSz="914400">
              <a:lnSpc>
                <a:spcPct val="120000"/>
              </a:lnSpc>
              <a:spcBef>
                <a:spcPts val="0"/>
              </a:spcBef>
              <a:buSzPct val="95000"/>
              <a:buFont typeface="ArialMT" charset="0"/>
              <a:buChar char="•"/>
            </a:pPr>
            <a:endParaRPr lang="en-US" sz="1900" b="0" dirty="0" smtClean="0"/>
          </a:p>
          <a:p>
            <a:pPr>
              <a:lnSpc>
                <a:spcPct val="120000"/>
              </a:lnSpc>
              <a:spcBef>
                <a:spcPts val="0"/>
              </a:spcBef>
              <a:buSzPct val="95000"/>
            </a:pPr>
            <a:r>
              <a:rPr lang="en-US" sz="1900" b="0" dirty="0" smtClean="0"/>
              <a:t>Working </a:t>
            </a:r>
            <a:r>
              <a:rPr lang="en-US" sz="1900" b="0" dirty="0"/>
              <a:t>Group </a:t>
            </a:r>
            <a:r>
              <a:rPr lang="en-US" sz="1900" b="0" dirty="0" smtClean="0"/>
              <a:t>Status:</a:t>
            </a:r>
            <a:endParaRPr lang="en-US" sz="19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900" b="0" dirty="0" smtClean="0"/>
              <a:t>MOIMS and SOIS initial reference architecture (PPT) formulated, covering: services, operations, interfaces, and information objects</a:t>
            </a:r>
            <a:endParaRPr lang="en-US" sz="1900" b="0" dirty="0" smtClean="0"/>
          </a:p>
          <a:p>
            <a:pPr marL="747713" lvl="1" indent="-290513">
              <a:lnSpc>
                <a:spcPct val="120000"/>
              </a:lnSpc>
              <a:spcBef>
                <a:spcPts val="0"/>
              </a:spcBef>
              <a:buClr>
                <a:srgbClr val="000000"/>
              </a:buClr>
              <a:buSzPct val="95000"/>
              <a:buFont typeface="ArialMT" charset="0"/>
              <a:buChar char="•"/>
            </a:pPr>
            <a:r>
              <a:rPr lang="en-US" sz="1900" b="0" dirty="0" smtClean="0"/>
              <a:t>Reviewed initial materials with affected WG</a:t>
            </a:r>
            <a:endParaRPr lang="en-US" sz="1900" b="0" dirty="0" smtClean="0"/>
          </a:p>
          <a:p>
            <a:pPr defTabSz="914400">
              <a:lnSpc>
                <a:spcPct val="120000"/>
              </a:lnSpc>
              <a:spcBef>
                <a:spcPts val="0"/>
              </a:spcBef>
            </a:pPr>
            <a:r>
              <a:rPr lang="en-US" sz="1900" b="0" dirty="0" smtClean="0"/>
              <a:t>Problems and Issues:</a:t>
            </a:r>
            <a:endParaRPr lang="en-US" sz="1900" b="0" dirty="0"/>
          </a:p>
          <a:p>
            <a:pPr marL="747713" lvl="1" indent="-290513">
              <a:lnSpc>
                <a:spcPct val="120000"/>
              </a:lnSpc>
              <a:spcBef>
                <a:spcPts val="0"/>
              </a:spcBef>
              <a:buClr>
                <a:srgbClr val="000000"/>
              </a:buClr>
              <a:buSzPct val="95000"/>
              <a:buFont typeface="ArialMT" charset="0"/>
              <a:buChar char="•"/>
            </a:pPr>
            <a:r>
              <a:rPr lang="en-US" sz="1900" b="0" dirty="0" smtClean="0"/>
              <a:t>Resources are constrained, but progress is being made</a:t>
            </a:r>
            <a:endParaRPr lang="en-US" sz="1900" b="0" dirty="0" smtClean="0"/>
          </a:p>
          <a:p>
            <a:pPr marL="747713" lvl="1" indent="-290513">
              <a:lnSpc>
                <a:spcPct val="120000"/>
              </a:lnSpc>
              <a:spcBef>
                <a:spcPts val="0"/>
              </a:spcBef>
              <a:buClr>
                <a:srgbClr val="000000"/>
              </a:buClr>
              <a:buSzPct val="95000"/>
              <a:buFont typeface="ArialMT" charset="0"/>
              <a:buChar char="•"/>
            </a:pPr>
            <a:r>
              <a:rPr lang="en-US" sz="1900" b="0" dirty="0" smtClean="0"/>
              <a:t>Formal approval, and adequate resources, are required for work to progress.</a:t>
            </a:r>
            <a:endParaRPr lang="en-US" sz="1900" b="0" dirty="0" smtClean="0"/>
          </a:p>
          <a:p>
            <a:pPr defTabSz="914400">
              <a:lnSpc>
                <a:spcPct val="120000"/>
              </a:lnSpc>
              <a:spcBef>
                <a:spcPts val="0"/>
              </a:spcBef>
            </a:pPr>
            <a:r>
              <a:rPr lang="en-US" sz="1900" b="0" dirty="0" smtClean="0"/>
              <a:t>Planning</a:t>
            </a:r>
            <a:r>
              <a:rPr lang="en-US" sz="1900" b="0" dirty="0" smtClean="0"/>
              <a:t>:</a:t>
            </a:r>
          </a:p>
          <a:p>
            <a:pPr marL="800100" lvl="1" indent="-342900">
              <a:lnSpc>
                <a:spcPct val="120000"/>
              </a:lnSpc>
              <a:spcBef>
                <a:spcPts val="0"/>
              </a:spcBef>
              <a:buFont typeface="Arial" charset="0"/>
              <a:buChar char="•"/>
            </a:pPr>
            <a:r>
              <a:rPr lang="en-US" sz="1900" b="0" dirty="0" smtClean="0"/>
              <a:t>Cross area meeting with MOIMS &amp; SOIS to review PPT materials</a:t>
            </a:r>
          </a:p>
          <a:p>
            <a:pPr marL="800100" lvl="1" indent="-342900">
              <a:lnSpc>
                <a:spcPct val="120000"/>
              </a:lnSpc>
              <a:spcBef>
                <a:spcPts val="0"/>
              </a:spcBef>
              <a:buFont typeface="Arial" charset="0"/>
              <a:buChar char="•"/>
            </a:pPr>
            <a:r>
              <a:rPr lang="en-US" sz="1900" b="0" dirty="0"/>
              <a:t>Request CMC approval to proceed with formal document </a:t>
            </a:r>
            <a:r>
              <a:rPr lang="en-US" sz="1900" b="0" dirty="0" smtClean="0"/>
              <a:t>projects</a:t>
            </a: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smtClean="0"/>
          </a:p>
          <a:p>
            <a:pPr>
              <a:lnSpc>
                <a:spcPct val="120000"/>
              </a:lnSpc>
              <a:spcBef>
                <a:spcPts val="0"/>
              </a:spcBef>
              <a:buClr>
                <a:srgbClr val="000000"/>
              </a:buClr>
              <a:buSzPct val="95000"/>
            </a:pPr>
            <a:endParaRPr lang="en-US" sz="1800" b="0" dirty="0" smtClean="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 Architecture WG </a:t>
            </a:r>
            <a:r>
              <a:rPr lang="en-US" sz="2800" b="1" dirty="0" smtClean="0"/>
              <a:t>Executive </a:t>
            </a:r>
            <a:r>
              <a:rPr lang="en-US" sz="2800" b="1" dirty="0" smtClean="0"/>
              <a:t>Summary </a:t>
            </a:r>
            <a:endParaRPr lang="en-US" dirty="0"/>
          </a:p>
        </p:txBody>
      </p:sp>
    </p:spTree>
    <p:extLst>
      <p:ext uri="{BB962C8B-B14F-4D97-AF65-F5344CB8AC3E}">
        <p14:creationId xmlns:p14="http://schemas.microsoft.com/office/powerpoint/2010/main" val="414404142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3997073"/>
            <a:ext cx="8872537" cy="24275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endParaRPr lang="en-US" sz="1800" b="0" dirty="0" smtClean="0"/>
          </a:p>
          <a:p>
            <a:pPr>
              <a:lnSpc>
                <a:spcPct val="120000"/>
              </a:lnSpc>
              <a:spcBef>
                <a:spcPts val="0"/>
              </a:spcBef>
              <a:buClr>
                <a:srgbClr val="000000"/>
              </a:buClr>
              <a:buSzPct val="95000"/>
            </a:pPr>
            <a:r>
              <a:rPr lang="en-US" sz="1800" b="0" dirty="0" smtClean="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200" b="0" dirty="0" smtClean="0"/>
              <a:t>MOIMS: DAI, </a:t>
            </a:r>
            <a:r>
              <a:rPr lang="en-US" sz="1200" b="0" dirty="0" err="1" smtClean="0"/>
              <a:t>Nav</a:t>
            </a:r>
            <a:r>
              <a:rPr lang="en-US" sz="1200" b="0" dirty="0" smtClean="0"/>
              <a:t>, SM&amp;C, (MP)</a:t>
            </a:r>
            <a:endParaRPr lang="en-US" sz="1200" b="0" dirty="0"/>
          </a:p>
          <a:p>
            <a:pPr marL="628650" lvl="1" indent="-171450">
              <a:lnSpc>
                <a:spcPct val="120000"/>
              </a:lnSpc>
              <a:spcBef>
                <a:spcPts val="0"/>
              </a:spcBef>
              <a:buClr>
                <a:srgbClr val="000000"/>
              </a:buClr>
              <a:buSzPct val="95000"/>
              <a:buFont typeface="Arial" panose="020B0604020202020204" pitchFamily="34" charset="0"/>
              <a:buChar char="•"/>
            </a:pPr>
            <a:r>
              <a:rPr lang="en-US" sz="1200" b="0" dirty="0" smtClean="0"/>
              <a:t>SOIS: APP, Subnet, (WIR)</a:t>
            </a:r>
          </a:p>
          <a:p>
            <a:pPr marL="628650" lvl="1" indent="-171450">
              <a:lnSpc>
                <a:spcPct val="120000"/>
              </a:lnSpc>
              <a:spcBef>
                <a:spcPts val="0"/>
              </a:spcBef>
              <a:buClr>
                <a:srgbClr val="000000"/>
              </a:buClr>
              <a:buSzPct val="95000"/>
              <a:buFont typeface="Arial" panose="020B0604020202020204" pitchFamily="34" charset="0"/>
              <a:buChar char="•"/>
            </a:pPr>
            <a:r>
              <a:rPr lang="en-US" sz="1200" b="0" dirty="0" smtClean="0"/>
              <a:t>CSS, SEA as needed</a:t>
            </a:r>
            <a:endParaRPr lang="en-US" sz="1200" b="0" dirty="0" smtClean="0"/>
          </a:p>
          <a:p>
            <a:pPr>
              <a:lnSpc>
                <a:spcPct val="120000"/>
              </a:lnSpc>
              <a:spcBef>
                <a:spcPts val="0"/>
              </a:spcBef>
              <a:buClr>
                <a:srgbClr val="000000"/>
              </a:buClr>
              <a:buSzPct val="95000"/>
            </a:pPr>
            <a:r>
              <a:rPr lang="en-US" sz="1800" b="0" dirty="0" smtClean="0"/>
              <a:t>Resolutions</a:t>
            </a:r>
          </a:p>
          <a:p>
            <a:pPr marL="742950" lvl="1" indent="-285750">
              <a:lnSpc>
                <a:spcPct val="120000"/>
              </a:lnSpc>
              <a:spcBef>
                <a:spcPts val="0"/>
              </a:spcBef>
              <a:buClr>
                <a:srgbClr val="000000"/>
              </a:buClr>
              <a:buSzPct val="95000"/>
              <a:buFont typeface="Arial" panose="020B0604020202020204" pitchFamily="34" charset="0"/>
              <a:buChar char="•"/>
            </a:pPr>
            <a:r>
              <a:rPr lang="en-US" sz="1200" b="0" dirty="0"/>
              <a:t>SEA-R-2016-10-001: Request CMC approval of SEA Application &amp; Support Architecture document </a:t>
            </a:r>
            <a:r>
              <a:rPr lang="en-US" sz="1200" b="0" dirty="0" smtClean="0"/>
              <a:t>project</a:t>
            </a:r>
            <a:endParaRPr lang="en-US" sz="1200" b="0" dirty="0" smtClean="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 Architecture WG </a:t>
            </a:r>
            <a:r>
              <a:rPr lang="en-US" sz="2800" b="1" dirty="0" smtClean="0"/>
              <a:t>Executive </a:t>
            </a:r>
            <a:r>
              <a:rPr lang="en-US" sz="2800" b="1" dirty="0" smtClean="0"/>
              <a:t>Summary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53257535"/>
              </p:ext>
            </p:extLst>
          </p:nvPr>
        </p:nvGraphicFramePr>
        <p:xfrm>
          <a:off x="255823" y="1078904"/>
          <a:ext cx="8754336" cy="3009616"/>
        </p:xfrm>
        <a:graphic>
          <a:graphicData uri="http://schemas.openxmlformats.org/drawingml/2006/table">
            <a:tbl>
              <a:tblPr>
                <a:tableStyleId>{5C22544A-7EE6-4342-B048-85BDC9FD1C3A}</a:tableStyleId>
              </a:tblPr>
              <a:tblGrid>
                <a:gridCol w="1542615"/>
                <a:gridCol w="547628"/>
                <a:gridCol w="501349"/>
                <a:gridCol w="1935981"/>
                <a:gridCol w="1889702"/>
                <a:gridCol w="1511762"/>
                <a:gridCol w="825299"/>
              </a:tblGrid>
              <a:tr h="521676">
                <a:tc>
                  <a:txBody>
                    <a:bodyPr/>
                    <a:lstStyle/>
                    <a:p>
                      <a:pPr algn="ctr" fontAlgn="t"/>
                      <a:r>
                        <a:rPr lang="en-US" sz="1000" b="1" u="none" strike="noStrike">
                          <a:effectLst/>
                        </a:rPr>
                        <a:t>Area and WG name</a:t>
                      </a:r>
                      <a:endParaRPr lang="en-US" sz="1000" b="1" i="0" u="none" strike="noStrike">
                        <a:solidFill>
                          <a:srgbClr val="000000"/>
                        </a:solidFill>
                        <a:effectLst/>
                        <a:latin typeface="Calibri" charset="0"/>
                      </a:endParaRPr>
                    </a:p>
                  </a:txBody>
                  <a:tcPr marL="4634" marR="4634" marT="4634" marB="0"/>
                </a:tc>
                <a:tc>
                  <a:txBody>
                    <a:bodyPr/>
                    <a:lstStyle/>
                    <a:p>
                      <a:pPr algn="ctr" fontAlgn="t"/>
                      <a:r>
                        <a:rPr lang="en-US" sz="1000" b="1" u="none" strike="noStrike">
                          <a:effectLst/>
                        </a:rPr>
                        <a:t>CCSDS Ref Nr</a:t>
                      </a:r>
                      <a:endParaRPr lang="en-US" sz="1000" b="1" i="0" u="none" strike="noStrike">
                        <a:solidFill>
                          <a:srgbClr val="000000"/>
                        </a:solidFill>
                        <a:effectLst/>
                        <a:latin typeface="Calibri" charset="0"/>
                      </a:endParaRPr>
                    </a:p>
                  </a:txBody>
                  <a:tcPr marL="4634" marR="4634" marT="4634" marB="0"/>
                </a:tc>
                <a:tc>
                  <a:txBody>
                    <a:bodyPr/>
                    <a:lstStyle/>
                    <a:p>
                      <a:pPr algn="ctr" fontAlgn="t"/>
                      <a:r>
                        <a:rPr lang="en-US" sz="1000" b="1" u="none" strike="noStrike">
                          <a:effectLst/>
                        </a:rPr>
                        <a:t>Activity</a:t>
                      </a:r>
                      <a:br>
                        <a:rPr lang="en-US" sz="1000" b="1" u="none" strike="noStrike">
                          <a:effectLst/>
                        </a:rPr>
                      </a:br>
                      <a:r>
                        <a:rPr lang="en-US" sz="800" b="1" u="none" strike="noStrike">
                          <a:effectLst/>
                        </a:rPr>
                        <a:t>(RB, Pink, Draft. Update)</a:t>
                      </a:r>
                      <a:endParaRPr lang="en-US" sz="1000" b="1" i="0" u="none" strike="noStrike">
                        <a:solidFill>
                          <a:srgbClr val="000000"/>
                        </a:solidFill>
                        <a:effectLst/>
                        <a:latin typeface="Calibri" charset="0"/>
                      </a:endParaRPr>
                    </a:p>
                  </a:txBody>
                  <a:tcPr marL="4634" marR="4634" marT="4634" marB="0"/>
                </a:tc>
                <a:tc>
                  <a:txBody>
                    <a:bodyPr/>
                    <a:lstStyle/>
                    <a:p>
                      <a:pPr algn="ctr" fontAlgn="t"/>
                      <a:r>
                        <a:rPr lang="en-US" sz="1000" b="1" u="none" strike="noStrike">
                          <a:effectLst/>
                        </a:rPr>
                        <a:t>Document Title</a:t>
                      </a:r>
                      <a:endParaRPr lang="en-US" sz="1000" b="1" i="0" u="none" strike="noStrike">
                        <a:solidFill>
                          <a:srgbClr val="000000"/>
                        </a:solidFill>
                        <a:effectLst/>
                        <a:latin typeface="Calibri" charset="0"/>
                      </a:endParaRPr>
                    </a:p>
                  </a:txBody>
                  <a:tcPr marL="4634" marR="4634" marT="4634" marB="0"/>
                </a:tc>
                <a:tc>
                  <a:txBody>
                    <a:bodyPr/>
                    <a:lstStyle/>
                    <a:p>
                      <a:pPr algn="ctr" fontAlgn="t"/>
                      <a:r>
                        <a:rPr lang="en-US" sz="1000" b="1" u="none" strike="noStrike" dirty="0">
                          <a:effectLst/>
                        </a:rPr>
                        <a:t>Status</a:t>
                      </a:r>
                      <a:endParaRPr lang="en-US" sz="1000" b="1" i="0" u="none" strike="noStrike" dirty="0">
                        <a:solidFill>
                          <a:srgbClr val="000000"/>
                        </a:solidFill>
                        <a:effectLst/>
                        <a:latin typeface="Calibri" charset="0"/>
                      </a:endParaRPr>
                    </a:p>
                  </a:txBody>
                  <a:tcPr marL="4634" marR="4634" marT="4634" marB="0"/>
                </a:tc>
                <a:tc>
                  <a:txBody>
                    <a:bodyPr/>
                    <a:lstStyle/>
                    <a:p>
                      <a:pPr algn="ctr" fontAlgn="t"/>
                      <a:r>
                        <a:rPr lang="en-US" sz="1000" b="1" u="none" strike="noStrike">
                          <a:effectLst/>
                        </a:rPr>
                        <a:t>Start and / or Target Publication Date</a:t>
                      </a:r>
                      <a:endParaRPr lang="en-US" sz="1000" b="1" i="0" u="none" strike="noStrike">
                        <a:solidFill>
                          <a:srgbClr val="000000"/>
                        </a:solidFill>
                        <a:effectLst/>
                        <a:latin typeface="Calibri" charset="0"/>
                      </a:endParaRPr>
                    </a:p>
                  </a:txBody>
                  <a:tcPr marL="4634" marR="4634" marT="4634" marB="0"/>
                </a:tc>
                <a:tc>
                  <a:txBody>
                    <a:bodyPr/>
                    <a:lstStyle/>
                    <a:p>
                      <a:pPr algn="ctr" fontAlgn="t"/>
                      <a:r>
                        <a:rPr lang="en-US" sz="1000" b="1" u="none" strike="noStrike">
                          <a:effectLst/>
                        </a:rPr>
                        <a:t>Comments</a:t>
                      </a:r>
                      <a:endParaRPr lang="en-US" sz="1000" b="1" i="0" u="none" strike="noStrike">
                        <a:solidFill>
                          <a:srgbClr val="000000"/>
                        </a:solidFill>
                        <a:effectLst/>
                        <a:latin typeface="Calibri" charset="0"/>
                      </a:endParaRPr>
                    </a:p>
                  </a:txBody>
                  <a:tcPr marL="4634" marR="4634" marT="4634" marB="0"/>
                </a:tc>
              </a:tr>
              <a:tr h="665137">
                <a:tc>
                  <a:txBody>
                    <a:bodyPr/>
                    <a:lstStyle/>
                    <a:p>
                      <a:pPr algn="ctr" fontAlgn="t"/>
                      <a:r>
                        <a:rPr lang="en-US" sz="1000" b="1" u="none" strike="noStrike">
                          <a:effectLst/>
                        </a:rPr>
                        <a:t>SEA SA</a:t>
                      </a:r>
                      <a:endParaRPr lang="en-US" sz="1000" b="1" i="0" u="none" strike="noStrike">
                        <a:solidFill>
                          <a:srgbClr val="000000"/>
                        </a:solidFill>
                        <a:effectLst/>
                        <a:latin typeface="Calibri" charset="0"/>
                      </a:endParaRPr>
                    </a:p>
                  </a:txBody>
                  <a:tcPr marL="4634" marR="4634" marT="4634" marB="0"/>
                </a:tc>
                <a:tc>
                  <a:txBody>
                    <a:bodyPr/>
                    <a:lstStyle/>
                    <a:p>
                      <a:pPr algn="ctr" fontAlgn="t"/>
                      <a:r>
                        <a:rPr lang="nb-NO" sz="1000" b="1" u="none" strike="noStrike">
                          <a:effectLst/>
                        </a:rPr>
                        <a:t>320.0</a:t>
                      </a:r>
                      <a:endParaRPr lang="nb-NO" sz="1000" b="1" i="0" u="none" strike="noStrike">
                        <a:solidFill>
                          <a:srgbClr val="000000"/>
                        </a:solidFill>
                        <a:effectLst/>
                        <a:latin typeface="Calibri" charset="0"/>
                      </a:endParaRPr>
                    </a:p>
                  </a:txBody>
                  <a:tcPr marL="4634" marR="4634" marT="4634" marB="0"/>
                </a:tc>
                <a:tc>
                  <a:txBody>
                    <a:bodyPr/>
                    <a:lstStyle/>
                    <a:p>
                      <a:pPr algn="ctr" fontAlgn="t"/>
                      <a:r>
                        <a:rPr lang="en-US" sz="1000" b="1" u="none" strike="noStrike">
                          <a:effectLst/>
                        </a:rPr>
                        <a:t>MB</a:t>
                      </a:r>
                      <a:endParaRPr lang="en-US" sz="1000" b="1" i="0" u="none" strike="noStrike">
                        <a:solidFill>
                          <a:srgbClr val="000000"/>
                        </a:solidFill>
                        <a:effectLst/>
                        <a:latin typeface="Calibri" charset="0"/>
                      </a:endParaRPr>
                    </a:p>
                  </a:txBody>
                  <a:tcPr marL="4634" marR="4634" marT="4634" marB="0"/>
                </a:tc>
                <a:tc>
                  <a:txBody>
                    <a:bodyPr/>
                    <a:lstStyle/>
                    <a:p>
                      <a:pPr algn="l" fontAlgn="t"/>
                      <a:r>
                        <a:rPr lang="en-US" sz="1000" b="1" u="none" strike="noStrike">
                          <a:effectLst/>
                        </a:rPr>
                        <a:t>CCSDS Global Spacecraft Identifier Field: Code Assignment Control Procedures (Issue 7)</a:t>
                      </a:r>
                      <a:endParaRPr lang="en-US" sz="1000" b="1" i="0" u="none" strike="noStrike">
                        <a:solidFill>
                          <a:srgbClr val="000000"/>
                        </a:solidFill>
                        <a:effectLst/>
                        <a:latin typeface="Calibri" charset="0"/>
                      </a:endParaRPr>
                    </a:p>
                  </a:txBody>
                  <a:tcPr marL="4634" marR="4634" marT="4634" marB="0"/>
                </a:tc>
                <a:tc>
                  <a:txBody>
                    <a:bodyPr/>
                    <a:lstStyle/>
                    <a:p>
                      <a:pPr algn="l" fontAlgn="t"/>
                      <a:r>
                        <a:rPr lang="en-US" sz="1000" b="1" u="none" strike="noStrike">
                          <a:effectLst/>
                        </a:rPr>
                        <a:t>Queued for CMC approval to release for agency review</a:t>
                      </a:r>
                      <a:endParaRPr lang="en-US" sz="1000" b="1" i="0" u="none" strike="noStrike">
                        <a:solidFill>
                          <a:srgbClr val="000000"/>
                        </a:solidFill>
                        <a:effectLst/>
                        <a:latin typeface="Calibri" charset="0"/>
                      </a:endParaRPr>
                    </a:p>
                  </a:txBody>
                  <a:tcPr marL="4634" marR="4634" marT="4634" marB="0"/>
                </a:tc>
                <a:tc>
                  <a:txBody>
                    <a:bodyPr/>
                    <a:lstStyle/>
                    <a:p>
                      <a:pPr algn="l" fontAlgn="t"/>
                      <a:r>
                        <a:rPr lang="de-DE" sz="1000" b="1" u="none" strike="noStrike">
                          <a:effectLst/>
                        </a:rPr>
                        <a:t>Start date    5/1/2015</a:t>
                      </a:r>
                      <a:br>
                        <a:rPr lang="de-DE" sz="1000" b="1" u="none" strike="noStrike">
                          <a:effectLst/>
                        </a:rPr>
                      </a:br>
                      <a:r>
                        <a:rPr lang="de-DE" sz="1000" b="1" u="none" strike="noStrike">
                          <a:effectLst/>
                        </a:rPr>
                        <a:t>End date      02/15/2017</a:t>
                      </a:r>
                      <a:endParaRPr lang="de-DE" sz="1000" b="1" i="0" u="none" strike="noStrike">
                        <a:solidFill>
                          <a:srgbClr val="000000"/>
                        </a:solidFill>
                        <a:effectLst/>
                        <a:latin typeface="Calibri" charset="0"/>
                      </a:endParaRPr>
                    </a:p>
                  </a:txBody>
                  <a:tcPr marL="4634" marR="4634" marT="4634" marB="0"/>
                </a:tc>
                <a:tc>
                  <a:txBody>
                    <a:bodyPr/>
                    <a:lstStyle/>
                    <a:p>
                      <a:pPr algn="l" fontAlgn="t"/>
                      <a:r>
                        <a:rPr lang="en-US" sz="1000" b="1" u="none" strike="noStrike">
                          <a:effectLst/>
                        </a:rPr>
                        <a:t>Update to align with RMP, convert to MB from BB.</a:t>
                      </a:r>
                      <a:endParaRPr lang="en-US" sz="1000" b="1" i="0" u="none" strike="noStrike">
                        <a:solidFill>
                          <a:srgbClr val="000000"/>
                        </a:solidFill>
                        <a:effectLst/>
                        <a:latin typeface="Calibri" charset="0"/>
                      </a:endParaRPr>
                    </a:p>
                  </a:txBody>
                  <a:tcPr marL="4634" marR="4634" marT="4634" marB="0"/>
                </a:tc>
              </a:tr>
              <a:tr h="469508">
                <a:tc>
                  <a:txBody>
                    <a:bodyPr/>
                    <a:lstStyle/>
                    <a:p>
                      <a:pPr algn="ctr" fontAlgn="t"/>
                      <a:r>
                        <a:rPr lang="en-US" sz="1000" b="1" u="none" strike="noStrike" dirty="0">
                          <a:effectLst/>
                        </a:rPr>
                        <a:t>SEA SA</a:t>
                      </a:r>
                      <a:endParaRPr lang="en-US" sz="1000" b="1" i="0" u="none" strike="noStrike" dirty="0">
                        <a:solidFill>
                          <a:srgbClr val="000000"/>
                        </a:solidFill>
                        <a:effectLst/>
                        <a:latin typeface="Calibri" charset="0"/>
                      </a:endParaRPr>
                    </a:p>
                  </a:txBody>
                  <a:tcPr marL="4634" marR="4634" marT="4634" marB="0"/>
                </a:tc>
                <a:tc>
                  <a:txBody>
                    <a:bodyPr/>
                    <a:lstStyle/>
                    <a:p>
                      <a:pPr algn="ctr" fontAlgn="t"/>
                      <a:r>
                        <a:rPr lang="nb-NO" sz="1000" b="1" u="none" strike="noStrike" dirty="0">
                          <a:effectLst/>
                        </a:rPr>
                        <a:t>311.0</a:t>
                      </a:r>
                      <a:endParaRPr lang="nb-NO" sz="1000" b="1" i="0" u="none" strike="noStrike" dirty="0">
                        <a:solidFill>
                          <a:srgbClr val="000000"/>
                        </a:solidFill>
                        <a:effectLst/>
                        <a:latin typeface="Calibri" charset="0"/>
                      </a:endParaRPr>
                    </a:p>
                  </a:txBody>
                  <a:tcPr marL="4634" marR="4634" marT="4634" marB="0"/>
                </a:tc>
                <a:tc>
                  <a:txBody>
                    <a:bodyPr/>
                    <a:lstStyle/>
                    <a:p>
                      <a:pPr algn="ctr" fontAlgn="t"/>
                      <a:r>
                        <a:rPr lang="en-US" sz="1000" b="1" u="none" strike="noStrike" dirty="0">
                          <a:effectLst/>
                        </a:rPr>
                        <a:t>MB</a:t>
                      </a:r>
                      <a:endParaRPr lang="en-US" sz="1000" b="1" i="0" u="none" strike="noStrike" dirty="0">
                        <a:solidFill>
                          <a:srgbClr val="000000"/>
                        </a:solidFill>
                        <a:effectLst/>
                        <a:latin typeface="Calibri" charset="0"/>
                      </a:endParaRPr>
                    </a:p>
                  </a:txBody>
                  <a:tcPr marL="4634" marR="4634" marT="4634" marB="0"/>
                </a:tc>
                <a:tc>
                  <a:txBody>
                    <a:bodyPr/>
                    <a:lstStyle/>
                    <a:p>
                      <a:pPr algn="l" fontAlgn="t"/>
                      <a:r>
                        <a:rPr lang="en-US" sz="1000" b="1" u="none" strike="noStrike" dirty="0">
                          <a:effectLst/>
                        </a:rPr>
                        <a:t>Reference Architecture for Space Data Systems (Issue 2)</a:t>
                      </a:r>
                      <a:endParaRPr lang="en-US" sz="1000" b="1" i="0" u="none" strike="noStrike" dirty="0">
                        <a:solidFill>
                          <a:srgbClr val="000000"/>
                        </a:solidFill>
                        <a:effectLst/>
                        <a:latin typeface="Calibri" charset="0"/>
                      </a:endParaRPr>
                    </a:p>
                  </a:txBody>
                  <a:tcPr marL="4634" marR="4634" marT="4634" marB="0"/>
                </a:tc>
                <a:tc>
                  <a:txBody>
                    <a:bodyPr/>
                    <a:lstStyle/>
                    <a:p>
                      <a:pPr algn="l" fontAlgn="t"/>
                      <a:r>
                        <a:rPr lang="en-US" sz="1000" b="1" u="none" strike="noStrike" dirty="0">
                          <a:effectLst/>
                        </a:rPr>
                        <a:t>Not yet started, waiting completion of CCSDS Application &amp; Support Architecture</a:t>
                      </a:r>
                      <a:endParaRPr lang="en-US" sz="1000" b="1" i="0" u="none" strike="noStrike" dirty="0">
                        <a:solidFill>
                          <a:srgbClr val="000000"/>
                        </a:solidFill>
                        <a:effectLst/>
                        <a:latin typeface="Calibri" charset="0"/>
                      </a:endParaRPr>
                    </a:p>
                  </a:txBody>
                  <a:tcPr marL="4634" marR="4634" marT="4634" marB="0"/>
                </a:tc>
                <a:tc>
                  <a:txBody>
                    <a:bodyPr/>
                    <a:lstStyle/>
                    <a:p>
                      <a:pPr algn="l" fontAlgn="t"/>
                      <a:r>
                        <a:rPr lang="en-US" sz="1000" b="1" u="none" strike="noStrike" dirty="0">
                          <a:effectLst/>
                        </a:rPr>
                        <a:t>Start date    </a:t>
                      </a:r>
                      <a:r>
                        <a:rPr lang="en-US" sz="1000" b="1" u="none" strike="noStrike" dirty="0" err="1">
                          <a:effectLst/>
                        </a:rPr>
                        <a:t>dd</a:t>
                      </a:r>
                      <a:r>
                        <a:rPr lang="en-US" sz="1000" b="1" u="none" strike="noStrike" dirty="0">
                          <a:effectLst/>
                        </a:rPr>
                        <a:t>/mm/year</a:t>
                      </a:r>
                      <a:br>
                        <a:rPr lang="en-US" sz="1000" b="1" u="none" strike="noStrike" dirty="0">
                          <a:effectLst/>
                        </a:rPr>
                      </a:br>
                      <a:r>
                        <a:rPr lang="en-US" sz="1000" b="1" u="none" strike="noStrike" dirty="0">
                          <a:effectLst/>
                        </a:rPr>
                        <a:t>End date      </a:t>
                      </a:r>
                      <a:r>
                        <a:rPr lang="en-US" sz="1000" b="1" u="none" strike="noStrike" dirty="0" err="1">
                          <a:effectLst/>
                        </a:rPr>
                        <a:t>dd</a:t>
                      </a:r>
                      <a:r>
                        <a:rPr lang="en-US" sz="1000" b="1" u="none" strike="noStrike" dirty="0">
                          <a:effectLst/>
                        </a:rPr>
                        <a:t>/mm/year</a:t>
                      </a:r>
                      <a:endParaRPr lang="en-US" sz="1000" b="1" i="0" u="none" strike="noStrike" dirty="0">
                        <a:solidFill>
                          <a:srgbClr val="000000"/>
                        </a:solidFill>
                        <a:effectLst/>
                        <a:latin typeface="Calibri" charset="0"/>
                      </a:endParaRPr>
                    </a:p>
                  </a:txBody>
                  <a:tcPr marL="4634" marR="4634" marT="4634" marB="0"/>
                </a:tc>
                <a:tc>
                  <a:txBody>
                    <a:bodyPr/>
                    <a:lstStyle/>
                    <a:p>
                      <a:pPr algn="l" fontAlgn="t"/>
                      <a:r>
                        <a:rPr lang="sk-SK" sz="1000" b="1" u="none" strike="noStrike" dirty="0">
                          <a:effectLst/>
                        </a:rPr>
                        <a:t> </a:t>
                      </a:r>
                      <a:endParaRPr lang="sk-SK" sz="1000" b="1" i="0" u="none" strike="noStrike" dirty="0">
                        <a:solidFill>
                          <a:srgbClr val="000000"/>
                        </a:solidFill>
                        <a:effectLst/>
                        <a:latin typeface="Calibri" charset="0"/>
                      </a:endParaRPr>
                    </a:p>
                  </a:txBody>
                  <a:tcPr marL="4634" marR="4634" marT="4634" marB="0"/>
                </a:tc>
              </a:tr>
              <a:tr h="469508">
                <a:tc>
                  <a:txBody>
                    <a:bodyPr/>
                    <a:lstStyle/>
                    <a:p>
                      <a:pPr algn="ctr" fontAlgn="t"/>
                      <a:r>
                        <a:rPr lang="en-US" sz="1000" b="1" u="none" strike="noStrike" dirty="0">
                          <a:effectLst/>
                        </a:rPr>
                        <a:t>SEA SA</a:t>
                      </a:r>
                      <a:endParaRPr lang="en-US" sz="1000" b="1" i="0" u="none" strike="noStrike" dirty="0">
                        <a:solidFill>
                          <a:srgbClr val="000000"/>
                        </a:solidFill>
                        <a:effectLst/>
                        <a:latin typeface="Calibri" charset="0"/>
                      </a:endParaRPr>
                    </a:p>
                  </a:txBody>
                  <a:tcPr marL="4634" marR="4634" marT="4634" marB="0"/>
                </a:tc>
                <a:tc>
                  <a:txBody>
                    <a:bodyPr/>
                    <a:lstStyle/>
                    <a:p>
                      <a:pPr algn="ctr" fontAlgn="t"/>
                      <a:r>
                        <a:rPr lang="nb-NO" sz="1000" b="1" u="none" strike="noStrike" dirty="0">
                          <a:effectLst/>
                        </a:rPr>
                        <a:t>311.0</a:t>
                      </a:r>
                      <a:endParaRPr lang="nb-NO" sz="1000" b="1" i="0" u="none" strike="noStrike" dirty="0">
                        <a:solidFill>
                          <a:srgbClr val="000000"/>
                        </a:solidFill>
                        <a:effectLst/>
                        <a:latin typeface="Calibri" charset="0"/>
                      </a:endParaRPr>
                    </a:p>
                  </a:txBody>
                  <a:tcPr marL="4634" marR="4634" marT="4634" marB="0"/>
                </a:tc>
                <a:tc>
                  <a:txBody>
                    <a:bodyPr/>
                    <a:lstStyle/>
                    <a:p>
                      <a:pPr algn="ctr" fontAlgn="t"/>
                      <a:r>
                        <a:rPr lang="en-US" sz="1000" b="1" u="none" strike="noStrike" dirty="0">
                          <a:effectLst/>
                        </a:rPr>
                        <a:t>MB</a:t>
                      </a:r>
                      <a:endParaRPr lang="en-US" sz="1000" b="1" i="0" u="none" strike="noStrike" dirty="0">
                        <a:solidFill>
                          <a:srgbClr val="000000"/>
                        </a:solidFill>
                        <a:effectLst/>
                        <a:latin typeface="Calibri" charset="0"/>
                      </a:endParaRPr>
                    </a:p>
                  </a:txBody>
                  <a:tcPr marL="4634" marR="4634" marT="4634" marB="0"/>
                </a:tc>
                <a:tc>
                  <a:txBody>
                    <a:bodyPr/>
                    <a:lstStyle/>
                    <a:p>
                      <a:pPr algn="l" fontAlgn="t"/>
                      <a:r>
                        <a:rPr lang="en-US" sz="1000" b="1" u="none" strike="noStrike" dirty="0">
                          <a:effectLst/>
                        </a:rPr>
                        <a:t>Reference Architecture for Space Data Systems (Issue </a:t>
                      </a:r>
                      <a:r>
                        <a:rPr lang="en-US" sz="1000" b="1" u="none" strike="noStrike" dirty="0" smtClean="0">
                          <a:effectLst/>
                        </a:rPr>
                        <a:t>1)</a:t>
                      </a:r>
                      <a:endParaRPr lang="en-US" sz="1000" b="1" i="0" u="none" strike="noStrike" dirty="0">
                        <a:solidFill>
                          <a:srgbClr val="000000"/>
                        </a:solidFill>
                        <a:effectLst/>
                        <a:latin typeface="Calibri" charset="0"/>
                      </a:endParaRPr>
                    </a:p>
                  </a:txBody>
                  <a:tcPr marL="4634" marR="4634" marT="4634" marB="0"/>
                </a:tc>
                <a:tc>
                  <a:txBody>
                    <a:bodyPr/>
                    <a:lstStyle/>
                    <a:p>
                      <a:pPr algn="l" fontAlgn="t"/>
                      <a:r>
                        <a:rPr lang="en-US" sz="1000" b="1" u="none" strike="noStrike" dirty="0" smtClean="0">
                          <a:effectLst/>
                        </a:rPr>
                        <a:t>Re-confirmed for 5 years</a:t>
                      </a:r>
                      <a:endParaRPr lang="en-US" sz="1000" b="1" i="0" u="none" strike="noStrike" dirty="0">
                        <a:solidFill>
                          <a:srgbClr val="000000"/>
                        </a:solidFill>
                        <a:effectLst/>
                        <a:latin typeface="Calibri" charset="0"/>
                      </a:endParaRPr>
                    </a:p>
                  </a:txBody>
                  <a:tcPr marL="4634" marR="4634" marT="4634" marB="0"/>
                </a:tc>
                <a:tc>
                  <a:txBody>
                    <a:bodyPr/>
                    <a:lstStyle/>
                    <a:p>
                      <a:pPr algn="l" fontAlgn="t"/>
                      <a:r>
                        <a:rPr lang="en-US" sz="1000" b="1" u="none" strike="noStrike" dirty="0">
                          <a:effectLst/>
                        </a:rPr>
                        <a:t>Start date    </a:t>
                      </a:r>
                      <a:r>
                        <a:rPr lang="en-US" sz="1000" b="1" u="none" strike="noStrike" dirty="0" smtClean="0">
                          <a:effectLst/>
                        </a:rPr>
                        <a:t>Apr 2015</a:t>
                      </a:r>
                    </a:p>
                    <a:p>
                      <a:pPr algn="l" fontAlgn="t"/>
                      <a:r>
                        <a:rPr lang="en-US" sz="1000" b="1" u="none" strike="noStrike" dirty="0" smtClean="0">
                          <a:effectLst/>
                        </a:rPr>
                        <a:t>End </a:t>
                      </a:r>
                      <a:r>
                        <a:rPr lang="en-US" sz="1000" b="1" u="none" strike="noStrike" dirty="0">
                          <a:effectLst/>
                        </a:rPr>
                        <a:t>date      </a:t>
                      </a:r>
                      <a:r>
                        <a:rPr lang="en-US" sz="1000" b="1" u="none" strike="noStrike" dirty="0" smtClean="0">
                          <a:effectLst/>
                        </a:rPr>
                        <a:t>Apr 2016</a:t>
                      </a:r>
                      <a:endParaRPr lang="en-US" sz="1000" b="1" i="0" u="none" strike="noStrike" dirty="0">
                        <a:solidFill>
                          <a:srgbClr val="000000"/>
                        </a:solidFill>
                        <a:effectLst/>
                        <a:latin typeface="Calibri" charset="0"/>
                      </a:endParaRPr>
                    </a:p>
                  </a:txBody>
                  <a:tcPr marL="4634" marR="4634" marT="4634" marB="0"/>
                </a:tc>
                <a:tc>
                  <a:txBody>
                    <a:bodyPr/>
                    <a:lstStyle/>
                    <a:p>
                      <a:pPr algn="l" fontAlgn="t"/>
                      <a:endParaRPr lang="sk-SK" sz="1000" b="1" i="0" u="none" strike="noStrike" dirty="0">
                        <a:solidFill>
                          <a:srgbClr val="000000"/>
                        </a:solidFill>
                        <a:effectLst/>
                        <a:latin typeface="Calibri" charset="0"/>
                      </a:endParaRPr>
                    </a:p>
                  </a:txBody>
                  <a:tcPr marL="4634" marR="4634" marT="4634" marB="0"/>
                </a:tc>
              </a:tr>
              <a:tr h="313006">
                <a:tc>
                  <a:txBody>
                    <a:bodyPr/>
                    <a:lstStyle/>
                    <a:p>
                      <a:pPr algn="ctr" fontAlgn="t"/>
                      <a:r>
                        <a:rPr lang="en-US" sz="1000" b="1" u="none" strike="noStrike">
                          <a:effectLst/>
                        </a:rPr>
                        <a:t>SEA SA</a:t>
                      </a:r>
                      <a:endParaRPr lang="en-US" sz="1000" b="1" i="0" u="none" strike="noStrike">
                        <a:solidFill>
                          <a:srgbClr val="000000"/>
                        </a:solidFill>
                        <a:effectLst/>
                        <a:latin typeface="Calibri" charset="0"/>
                      </a:endParaRPr>
                    </a:p>
                  </a:txBody>
                  <a:tcPr marL="4634" marR="4634" marT="4634" marB="0"/>
                </a:tc>
                <a:tc>
                  <a:txBody>
                    <a:bodyPr/>
                    <a:lstStyle/>
                    <a:p>
                      <a:pPr algn="ctr" fontAlgn="t"/>
                      <a:r>
                        <a:rPr lang="hr-HR" sz="1000" b="1" u="none" strike="noStrike">
                          <a:effectLst/>
                        </a:rPr>
                        <a:t>313.1</a:t>
                      </a:r>
                      <a:endParaRPr lang="hr-HR" sz="1000" b="1" i="0" u="none" strike="noStrike">
                        <a:solidFill>
                          <a:srgbClr val="000000"/>
                        </a:solidFill>
                        <a:effectLst/>
                        <a:latin typeface="Calibri" charset="0"/>
                      </a:endParaRPr>
                    </a:p>
                  </a:txBody>
                  <a:tcPr marL="4634" marR="4634" marT="4634" marB="0"/>
                </a:tc>
                <a:tc>
                  <a:txBody>
                    <a:bodyPr/>
                    <a:lstStyle/>
                    <a:p>
                      <a:pPr algn="ctr" fontAlgn="t"/>
                      <a:r>
                        <a:rPr lang="en-US" sz="1000" b="1" u="none" strike="noStrike">
                          <a:effectLst/>
                        </a:rPr>
                        <a:t>YB</a:t>
                      </a:r>
                      <a:endParaRPr lang="en-US" sz="1000" b="1" i="0" u="none" strike="noStrike">
                        <a:solidFill>
                          <a:srgbClr val="000000"/>
                        </a:solidFill>
                        <a:effectLst/>
                        <a:latin typeface="Calibri" charset="0"/>
                      </a:endParaRPr>
                    </a:p>
                  </a:txBody>
                  <a:tcPr marL="4634" marR="4634" marT="4634" marB="0"/>
                </a:tc>
                <a:tc>
                  <a:txBody>
                    <a:bodyPr/>
                    <a:lstStyle/>
                    <a:p>
                      <a:pPr algn="l" fontAlgn="t"/>
                      <a:r>
                        <a:rPr lang="en-US" sz="1000" b="1" u="none" strike="noStrike" dirty="0">
                          <a:effectLst/>
                        </a:rPr>
                        <a:t>Registry Management Policy </a:t>
                      </a:r>
                      <a:endParaRPr lang="en-US" sz="1000" b="1" i="0" u="none" strike="noStrike" dirty="0">
                        <a:solidFill>
                          <a:srgbClr val="000000"/>
                        </a:solidFill>
                        <a:effectLst/>
                        <a:latin typeface="Calibri" charset="0"/>
                      </a:endParaRPr>
                    </a:p>
                  </a:txBody>
                  <a:tcPr marL="4634" marR="4634" marT="4634" marB="0"/>
                </a:tc>
                <a:tc>
                  <a:txBody>
                    <a:bodyPr/>
                    <a:lstStyle/>
                    <a:p>
                      <a:pPr algn="l" fontAlgn="t"/>
                      <a:r>
                        <a:rPr lang="en-US" sz="1000" b="1" u="none" strike="noStrike">
                          <a:effectLst/>
                        </a:rPr>
                        <a:t>Published</a:t>
                      </a:r>
                      <a:endParaRPr lang="en-US" sz="1000" b="1" i="0" u="none" strike="noStrike">
                        <a:solidFill>
                          <a:srgbClr val="000000"/>
                        </a:solidFill>
                        <a:effectLst/>
                        <a:latin typeface="Calibri" charset="0"/>
                      </a:endParaRPr>
                    </a:p>
                  </a:txBody>
                  <a:tcPr marL="4634" marR="4634" marT="4634" marB="0"/>
                </a:tc>
                <a:tc>
                  <a:txBody>
                    <a:bodyPr/>
                    <a:lstStyle/>
                    <a:p>
                      <a:pPr algn="l" fontAlgn="t"/>
                      <a:r>
                        <a:rPr lang="ro-RO" sz="1000" b="1" u="none" strike="noStrike">
                          <a:effectLst/>
                        </a:rPr>
                        <a:t>Start date    Apr 2015</a:t>
                      </a:r>
                      <a:br>
                        <a:rPr lang="ro-RO" sz="1000" b="1" u="none" strike="noStrike">
                          <a:effectLst/>
                        </a:rPr>
                      </a:br>
                      <a:r>
                        <a:rPr lang="ro-RO" sz="1000" b="1" u="none" strike="noStrike">
                          <a:effectLst/>
                        </a:rPr>
                        <a:t>End date      June 2016</a:t>
                      </a:r>
                      <a:endParaRPr lang="ro-RO" sz="1000" b="1" i="0" u="none" strike="noStrike">
                        <a:solidFill>
                          <a:srgbClr val="000000"/>
                        </a:solidFill>
                        <a:effectLst/>
                        <a:latin typeface="Calibri" charset="0"/>
                      </a:endParaRPr>
                    </a:p>
                  </a:txBody>
                  <a:tcPr marL="4634" marR="4634" marT="4634" marB="0"/>
                </a:tc>
                <a:tc>
                  <a:txBody>
                    <a:bodyPr/>
                    <a:lstStyle/>
                    <a:p>
                      <a:pPr algn="l" fontAlgn="t"/>
                      <a:r>
                        <a:rPr lang="sk-SK" sz="1000" b="1" u="none" strike="noStrike">
                          <a:effectLst/>
                        </a:rPr>
                        <a:t> </a:t>
                      </a:r>
                      <a:endParaRPr lang="sk-SK" sz="1000" b="1" i="0" u="none" strike="noStrike">
                        <a:solidFill>
                          <a:srgbClr val="000000"/>
                        </a:solidFill>
                        <a:effectLst/>
                        <a:latin typeface="Calibri" charset="0"/>
                      </a:endParaRPr>
                    </a:p>
                  </a:txBody>
                  <a:tcPr marL="4634" marR="4634" marT="4634" marB="0"/>
                </a:tc>
              </a:tr>
              <a:tr h="323440">
                <a:tc>
                  <a:txBody>
                    <a:bodyPr/>
                    <a:lstStyle/>
                    <a:p>
                      <a:pPr algn="ctr" fontAlgn="t"/>
                      <a:r>
                        <a:rPr lang="en-US" sz="1000" b="1" u="none" strike="noStrike" dirty="0">
                          <a:effectLst/>
                        </a:rPr>
                        <a:t>SEA SA</a:t>
                      </a:r>
                      <a:endParaRPr lang="en-US" sz="1000" b="1" i="0" u="none" strike="noStrike" dirty="0">
                        <a:solidFill>
                          <a:srgbClr val="000000"/>
                        </a:solidFill>
                        <a:effectLst/>
                        <a:latin typeface="Calibri" charset="0"/>
                      </a:endParaRPr>
                    </a:p>
                  </a:txBody>
                  <a:tcPr marL="4634" marR="4634" marT="4634" marB="0"/>
                </a:tc>
                <a:tc>
                  <a:txBody>
                    <a:bodyPr/>
                    <a:lstStyle/>
                    <a:p>
                      <a:pPr algn="ctr" fontAlgn="t"/>
                      <a:r>
                        <a:rPr lang="hr-HR" sz="1000" b="1" u="none" strike="noStrike">
                          <a:effectLst/>
                        </a:rPr>
                        <a:t>313.2</a:t>
                      </a:r>
                      <a:endParaRPr lang="hr-HR" sz="1000" b="1" i="0" u="none" strike="noStrike">
                        <a:solidFill>
                          <a:srgbClr val="000000"/>
                        </a:solidFill>
                        <a:effectLst/>
                        <a:latin typeface="Calibri" charset="0"/>
                      </a:endParaRPr>
                    </a:p>
                  </a:txBody>
                  <a:tcPr marL="4634" marR="4634" marT="4634" marB="0"/>
                </a:tc>
                <a:tc>
                  <a:txBody>
                    <a:bodyPr/>
                    <a:lstStyle/>
                    <a:p>
                      <a:pPr algn="ctr" fontAlgn="t"/>
                      <a:r>
                        <a:rPr lang="en-US" sz="1000" b="1" u="none" strike="noStrike">
                          <a:effectLst/>
                        </a:rPr>
                        <a:t>YB</a:t>
                      </a:r>
                      <a:endParaRPr lang="en-US" sz="1000" b="1" i="0" u="none" strike="noStrike">
                        <a:solidFill>
                          <a:srgbClr val="000000"/>
                        </a:solidFill>
                        <a:effectLst/>
                        <a:latin typeface="Calibri" charset="0"/>
                      </a:endParaRPr>
                    </a:p>
                  </a:txBody>
                  <a:tcPr marL="4634" marR="4634" marT="4634" marB="0"/>
                </a:tc>
                <a:tc>
                  <a:txBody>
                    <a:bodyPr/>
                    <a:lstStyle/>
                    <a:p>
                      <a:pPr algn="l" fontAlgn="t"/>
                      <a:r>
                        <a:rPr lang="en-US" sz="1000" b="1" u="none" strike="noStrike">
                          <a:effectLst/>
                        </a:rPr>
                        <a:t>Procedures for SANA Registry Specification</a:t>
                      </a:r>
                      <a:endParaRPr lang="en-US" sz="1000" b="1" i="0" u="none" strike="noStrike">
                        <a:solidFill>
                          <a:srgbClr val="000000"/>
                        </a:solidFill>
                        <a:effectLst/>
                        <a:latin typeface="Calibri" charset="0"/>
                      </a:endParaRPr>
                    </a:p>
                  </a:txBody>
                  <a:tcPr marL="4634" marR="4634" marT="4634" marB="0"/>
                </a:tc>
                <a:tc>
                  <a:txBody>
                    <a:bodyPr/>
                    <a:lstStyle/>
                    <a:p>
                      <a:pPr algn="l" fontAlgn="t"/>
                      <a:r>
                        <a:rPr lang="en-US" sz="1000" b="1" u="none" strike="noStrike">
                          <a:effectLst/>
                        </a:rPr>
                        <a:t>Published</a:t>
                      </a:r>
                      <a:endParaRPr lang="en-US" sz="1000" b="1" i="0" u="none" strike="noStrike">
                        <a:solidFill>
                          <a:srgbClr val="000000"/>
                        </a:solidFill>
                        <a:effectLst/>
                        <a:latin typeface="Calibri" charset="0"/>
                      </a:endParaRPr>
                    </a:p>
                  </a:txBody>
                  <a:tcPr marL="4634" marR="4634" marT="4634" marB="0"/>
                </a:tc>
                <a:tc>
                  <a:txBody>
                    <a:bodyPr/>
                    <a:lstStyle/>
                    <a:p>
                      <a:pPr algn="l" fontAlgn="t"/>
                      <a:r>
                        <a:rPr lang="de-DE" sz="1000" b="1" u="none" strike="noStrike">
                          <a:effectLst/>
                        </a:rPr>
                        <a:t>Start date    Apr 2015</a:t>
                      </a:r>
                      <a:br>
                        <a:rPr lang="de-DE" sz="1000" b="1" u="none" strike="noStrike">
                          <a:effectLst/>
                        </a:rPr>
                      </a:br>
                      <a:r>
                        <a:rPr lang="de-DE" sz="1000" b="1" u="none" strike="noStrike">
                          <a:effectLst/>
                        </a:rPr>
                        <a:t>End date      May 2016</a:t>
                      </a:r>
                      <a:endParaRPr lang="de-DE" sz="1000" b="1" i="0" u="none" strike="noStrike">
                        <a:solidFill>
                          <a:srgbClr val="000000"/>
                        </a:solidFill>
                        <a:effectLst/>
                        <a:latin typeface="Calibri" charset="0"/>
                      </a:endParaRPr>
                    </a:p>
                  </a:txBody>
                  <a:tcPr marL="4634" marR="4634" marT="4634" marB="0"/>
                </a:tc>
                <a:tc>
                  <a:txBody>
                    <a:bodyPr/>
                    <a:lstStyle/>
                    <a:p>
                      <a:pPr algn="l" fontAlgn="t"/>
                      <a:r>
                        <a:rPr lang="sk-SK" sz="1000" b="1" u="none" strike="noStrike" dirty="0">
                          <a:effectLst/>
                        </a:rPr>
                        <a:t> </a:t>
                      </a:r>
                      <a:endParaRPr lang="sk-SK" sz="1000" b="1" i="0" u="none" strike="noStrike" dirty="0">
                        <a:solidFill>
                          <a:srgbClr val="000000"/>
                        </a:solidFill>
                        <a:effectLst/>
                        <a:latin typeface="Calibri" charset="0"/>
                      </a:endParaRPr>
                    </a:p>
                  </a:txBody>
                  <a:tcPr marL="4634" marR="4634" marT="4634" marB="0"/>
                </a:tc>
              </a:tr>
            </a:tbl>
          </a:graphicData>
        </a:graphic>
      </p:graphicFrame>
    </p:spTree>
    <p:extLst>
      <p:ext uri="{BB962C8B-B14F-4D97-AF65-F5344CB8AC3E}">
        <p14:creationId xmlns:p14="http://schemas.microsoft.com/office/powerpoint/2010/main" val="178730531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Point Star 1"/>
          <p:cNvSpPr/>
          <p:nvPr/>
        </p:nvSpPr>
        <p:spPr bwMode="auto">
          <a:xfrm>
            <a:off x="3026347" y="1796237"/>
            <a:ext cx="3060000" cy="2700000"/>
          </a:xfrm>
          <a:prstGeom prst="star5">
            <a:avLst/>
          </a:prstGeom>
          <a:solidFill>
            <a:schemeClr val="bg1">
              <a:alpha val="50196"/>
            </a:schemeClr>
          </a:solidFill>
          <a:ln w="9525" cap="flat" cmpd="sng" algn="ctr">
            <a:solidFill>
              <a:schemeClr val="bg1">
                <a:lumMod val="85000"/>
              </a:schemeClr>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6" name="Title 5"/>
          <p:cNvSpPr>
            <a:spLocks noGrp="1"/>
          </p:cNvSpPr>
          <p:nvPr>
            <p:ph type="title"/>
          </p:nvPr>
        </p:nvSpPr>
        <p:spPr>
          <a:xfrm>
            <a:off x="1008111" y="155842"/>
            <a:ext cx="6723010" cy="506412"/>
          </a:xfrm>
          <a:noFill/>
          <a:ln w="9525">
            <a:noFill/>
            <a:round/>
            <a:headEnd/>
            <a:tailEnd/>
          </a:ln>
          <a:effectLst/>
        </p:spPr>
        <p:txBody>
          <a:bodyPr lIns="81360" tIns="39960" rIns="81360" bIns="39960" anchor="ctr">
            <a:prstTxWarp prst="textNoShape">
              <a:avLst/>
            </a:prstTxWarp>
          </a:bodyPr>
          <a:lstStyle/>
          <a:p>
            <a:pPr>
              <a:lnSpc>
                <a:spcPct val="9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dirty="0">
                <a:solidFill>
                  <a:schemeClr val="tx1"/>
                </a:solidFill>
                <a:latin typeface="Arial" charset="0"/>
                <a:ea typeface="ＭＳ Ｐゴシック" charset="-128"/>
                <a:cs typeface="ＭＳ Ｐゴシック" charset="-128"/>
              </a:rPr>
              <a:t>SEA SA WG: </a:t>
            </a:r>
            <a:br>
              <a:rPr lang="en-US" sz="2400" b="1" dirty="0">
                <a:solidFill>
                  <a:schemeClr val="tx1"/>
                </a:solidFill>
                <a:latin typeface="Arial" charset="0"/>
                <a:ea typeface="ＭＳ Ｐゴシック" charset="-128"/>
                <a:cs typeface="ＭＳ Ｐゴシック" charset="-128"/>
              </a:rPr>
            </a:br>
            <a:r>
              <a:rPr lang="en-GB" sz="2400" b="1" dirty="0" smtClean="0">
                <a:solidFill>
                  <a:schemeClr val="tx1"/>
                </a:solidFill>
                <a:latin typeface="Arial" charset="0"/>
                <a:ea typeface="ＭＳ Ｐゴシック" charset="-128"/>
                <a:cs typeface="ＭＳ Ｐゴシック" charset="-128"/>
              </a:rPr>
              <a:t>MOIMS Services &amp; Data Objects</a:t>
            </a:r>
            <a:endParaRPr lang="en-GB" sz="2400" b="1" dirty="0">
              <a:solidFill>
                <a:schemeClr val="tx1"/>
              </a:solidFill>
              <a:latin typeface="Arial" charset="0"/>
              <a:ea typeface="ＭＳ Ｐゴシック" charset="-128"/>
              <a:cs typeface="ＭＳ Ｐゴシック" charset="-128"/>
            </a:endParaRPr>
          </a:p>
        </p:txBody>
      </p:sp>
      <p:sp>
        <p:nvSpPr>
          <p:cNvPr id="7" name="Oval 8"/>
          <p:cNvSpPr>
            <a:spLocks noChangeArrowheads="1"/>
          </p:cNvSpPr>
          <p:nvPr/>
        </p:nvSpPr>
        <p:spPr bwMode="auto">
          <a:xfrm>
            <a:off x="6079677" y="25187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1684787" y="250974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2464407" y="4365104"/>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5292080" y="4365104"/>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9" name="Straight Connector 28"/>
          <p:cNvCxnSpPr>
            <a:stCxn id="8" idx="7"/>
          </p:cNvCxnSpPr>
          <p:nvPr/>
        </p:nvCxnSpPr>
        <p:spPr bwMode="auto">
          <a:xfrm>
            <a:off x="5018668" y="1266261"/>
            <a:ext cx="3068942" cy="0"/>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8" idx="5"/>
            <a:endCxn id="7" idx="1"/>
          </p:cNvCxnSpPr>
          <p:nvPr/>
        </p:nvCxnSpPr>
        <p:spPr bwMode="auto">
          <a:xfrm>
            <a:off x="5018668" y="1706205"/>
            <a:ext cx="1259051" cy="9037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8" idx="3"/>
            <a:endCxn id="9" idx="7"/>
          </p:cNvCxnSpPr>
          <p:nvPr/>
        </p:nvCxnSpPr>
        <p:spPr bwMode="auto">
          <a:xfrm flipH="1">
            <a:off x="2839058" y="1706205"/>
            <a:ext cx="1223381" cy="89465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9" idx="6"/>
            <a:endCxn id="7" idx="2"/>
          </p:cNvCxnSpPr>
          <p:nvPr/>
        </p:nvCxnSpPr>
        <p:spPr bwMode="auto">
          <a:xfrm>
            <a:off x="3037100" y="2820833"/>
            <a:ext cx="3042577" cy="904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11" idx="6"/>
            <a:endCxn id="12" idx="2"/>
          </p:cNvCxnSpPr>
          <p:nvPr/>
        </p:nvCxnSpPr>
        <p:spPr bwMode="auto">
          <a:xfrm>
            <a:off x="3816720" y="4676192"/>
            <a:ext cx="14753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Straight Connector 64"/>
          <p:cNvCxnSpPr>
            <a:stCxn id="7" idx="2"/>
            <a:endCxn id="11" idx="7"/>
          </p:cNvCxnSpPr>
          <p:nvPr/>
        </p:nvCxnSpPr>
        <p:spPr bwMode="auto">
          <a:xfrm flipH="1">
            <a:off x="3618678" y="2829880"/>
            <a:ext cx="2460999" cy="16263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9" idx="5"/>
            <a:endCxn id="11" idx="0"/>
          </p:cNvCxnSpPr>
          <p:nvPr/>
        </p:nvCxnSpPr>
        <p:spPr bwMode="auto">
          <a:xfrm>
            <a:off x="2839058" y="3040805"/>
            <a:ext cx="301506" cy="13242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Straight Connector 70"/>
          <p:cNvCxnSpPr>
            <a:stCxn id="8" idx="4"/>
            <a:endCxn id="11" idx="7"/>
          </p:cNvCxnSpPr>
          <p:nvPr/>
        </p:nvCxnSpPr>
        <p:spPr bwMode="auto">
          <a:xfrm flipH="1">
            <a:off x="3618678" y="1797321"/>
            <a:ext cx="921876" cy="26588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4" name="Straight Connector 83"/>
          <p:cNvCxnSpPr>
            <a:stCxn id="2" idx="0"/>
            <a:endCxn id="12" idx="0"/>
          </p:cNvCxnSpPr>
          <p:nvPr/>
        </p:nvCxnSpPr>
        <p:spPr bwMode="auto">
          <a:xfrm>
            <a:off x="4556347" y="1796237"/>
            <a:ext cx="1411890" cy="25688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Oval 142"/>
          <p:cNvSpPr>
            <a:spLocks noChangeArrowheads="1"/>
          </p:cNvSpPr>
          <p:nvPr/>
        </p:nvSpPr>
        <p:spPr bwMode="auto">
          <a:xfrm>
            <a:off x="483383"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4" name="Oval 143"/>
          <p:cNvSpPr>
            <a:spLocks noChangeArrowheads="1"/>
          </p:cNvSpPr>
          <p:nvPr/>
        </p:nvSpPr>
        <p:spPr bwMode="auto">
          <a:xfrm>
            <a:off x="7404428"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7" name="Straight Connector 146"/>
          <p:cNvCxnSpPr>
            <a:stCxn id="7" idx="0"/>
            <a:endCxn id="144" idx="3"/>
          </p:cNvCxnSpPr>
          <p:nvPr/>
        </p:nvCxnSpPr>
        <p:spPr bwMode="auto">
          <a:xfrm flipV="1">
            <a:off x="6755834" y="1698372"/>
            <a:ext cx="846636" cy="8204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0" name="Straight Connector 149"/>
          <p:cNvCxnSpPr>
            <a:stCxn id="8" idx="6"/>
            <a:endCxn id="144" idx="2"/>
          </p:cNvCxnSpPr>
          <p:nvPr/>
        </p:nvCxnSpPr>
        <p:spPr bwMode="auto">
          <a:xfrm flipV="1">
            <a:off x="5216710" y="1478400"/>
            <a:ext cx="2187718" cy="7833"/>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5" name="Straight Connector 154"/>
          <p:cNvCxnSpPr>
            <a:stCxn id="143" idx="6"/>
            <a:endCxn id="8" idx="2"/>
          </p:cNvCxnSpPr>
          <p:nvPr/>
        </p:nvCxnSpPr>
        <p:spPr bwMode="auto">
          <a:xfrm>
            <a:off x="1835696" y="1478400"/>
            <a:ext cx="2028701" cy="78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7" name="Straight Connector 166"/>
          <p:cNvCxnSpPr>
            <a:stCxn id="143" idx="6"/>
            <a:endCxn id="7" idx="2"/>
          </p:cNvCxnSpPr>
          <p:nvPr/>
        </p:nvCxnSpPr>
        <p:spPr bwMode="auto">
          <a:xfrm>
            <a:off x="1835696" y="1478400"/>
            <a:ext cx="4243981" cy="1351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Elbow Connector 198"/>
          <p:cNvCxnSpPr>
            <a:stCxn id="143" idx="4"/>
            <a:endCxn id="11" idx="2"/>
          </p:cNvCxnSpPr>
          <p:nvPr/>
        </p:nvCxnSpPr>
        <p:spPr bwMode="auto">
          <a:xfrm rot="16200000" flipH="1">
            <a:off x="368621" y="2580406"/>
            <a:ext cx="2886704" cy="1304867"/>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a:stCxn id="143" idx="5"/>
            <a:endCxn id="9" idx="0"/>
          </p:cNvCxnSpPr>
          <p:nvPr/>
        </p:nvCxnSpPr>
        <p:spPr bwMode="auto">
          <a:xfrm>
            <a:off x="1637654" y="1698372"/>
            <a:ext cx="723290" cy="81137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Oval 213"/>
          <p:cNvSpPr>
            <a:spLocks noChangeArrowheads="1"/>
          </p:cNvSpPr>
          <p:nvPr/>
        </p:nvSpPr>
        <p:spPr bwMode="auto">
          <a:xfrm>
            <a:off x="7404427" y="5264720"/>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15" name="Straight Connector 214"/>
          <p:cNvCxnSpPr>
            <a:stCxn id="11" idx="5"/>
            <a:endCxn id="214" idx="2"/>
          </p:cNvCxnSpPr>
          <p:nvPr/>
        </p:nvCxnSpPr>
        <p:spPr bwMode="auto">
          <a:xfrm>
            <a:off x="3618678" y="4896164"/>
            <a:ext cx="3785749" cy="6796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8" name="Straight Connector 217"/>
          <p:cNvCxnSpPr>
            <a:stCxn id="12" idx="5"/>
            <a:endCxn id="214" idx="1"/>
          </p:cNvCxnSpPr>
          <p:nvPr/>
        </p:nvCxnSpPr>
        <p:spPr bwMode="auto">
          <a:xfrm>
            <a:off x="6446351" y="4896164"/>
            <a:ext cx="1156118" cy="4596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2" name="Elbow Connector 221"/>
          <p:cNvCxnSpPr>
            <a:stCxn id="9" idx="4"/>
            <a:endCxn id="214" idx="2"/>
          </p:cNvCxnSpPr>
          <p:nvPr/>
        </p:nvCxnSpPr>
        <p:spPr bwMode="auto">
          <a:xfrm rot="16200000" flipH="1">
            <a:off x="3660742" y="1832122"/>
            <a:ext cx="2443887" cy="5043483"/>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6123356" y="1404711"/>
            <a:ext cx="460707"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948264" y="212587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2185481" y="139866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5748754" y="232038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2185481" y="15564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0" name="Rectangle 49"/>
          <p:cNvSpPr/>
          <p:nvPr/>
        </p:nvSpPr>
        <p:spPr bwMode="auto">
          <a:xfrm>
            <a:off x="5262292" y="552525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Rectangle 52"/>
          <p:cNvSpPr/>
          <p:nvPr/>
        </p:nvSpPr>
        <p:spPr bwMode="auto">
          <a:xfrm>
            <a:off x="2892758" y="41037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6" name="Rectangle 55"/>
          <p:cNvSpPr/>
          <p:nvPr/>
        </p:nvSpPr>
        <p:spPr bwMode="auto">
          <a:xfrm>
            <a:off x="1637654" y="18956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1" name="Rectangle 60"/>
          <p:cNvSpPr/>
          <p:nvPr/>
        </p:nvSpPr>
        <p:spPr bwMode="auto">
          <a:xfrm>
            <a:off x="4396331" y="460419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3450748" y="275521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6" name="Rectangle 65"/>
          <p:cNvSpPr/>
          <p:nvPr/>
        </p:nvSpPr>
        <p:spPr bwMode="auto">
          <a:xfrm>
            <a:off x="6848947" y="50462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9" name="Rectangle 68"/>
          <p:cNvSpPr/>
          <p:nvPr/>
        </p:nvSpPr>
        <p:spPr bwMode="auto">
          <a:xfrm>
            <a:off x="4571794" y="2055112"/>
            <a:ext cx="350926" cy="159462"/>
          </a:xfrm>
          <a:prstGeom prst="rect">
            <a:avLst/>
          </a:prstGeom>
          <a:solidFill>
            <a:srgbClr val="4F81BD"/>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0" name="Rectangle 69"/>
          <p:cNvSpPr/>
          <p:nvPr/>
        </p:nvSpPr>
        <p:spPr bwMode="auto">
          <a:xfrm>
            <a:off x="5155035" y="18956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3" name="Rectangle 72"/>
          <p:cNvSpPr/>
          <p:nvPr/>
        </p:nvSpPr>
        <p:spPr bwMode="auto">
          <a:xfrm>
            <a:off x="5333171" y="27466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944969" y="40987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3537794" y="410375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3" name="Oval 82"/>
          <p:cNvSpPr/>
          <p:nvPr/>
        </p:nvSpPr>
        <p:spPr>
          <a:xfrm>
            <a:off x="3779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934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2778046" y="254593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2769009" y="296880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2286905" y="244865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2278099" y="305477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6687526" y="2446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6211858" y="2518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5239000" y="460419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6401207" y="481460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3080784" y="428523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3733848" y="458555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3551306" y="48146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3554211" y="439645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bwMode="auto">
          <a:xfrm>
            <a:off x="5261504" y="498373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MCS</a:t>
            </a:r>
            <a:endParaRPr lang="en-GB" sz="800" dirty="0">
              <a:solidFill>
                <a:schemeClr val="bg1"/>
              </a:solidFill>
              <a:latin typeface="Arial" panose="020B0604020202020204" pitchFamily="34" charset="0"/>
              <a:cs typeface="Arial" panose="020B0604020202020204" pitchFamily="34" charset="0"/>
            </a:endParaRPr>
          </a:p>
        </p:txBody>
      </p:sp>
      <p:sp>
        <p:nvSpPr>
          <p:cNvPr id="114" name="Rectangle 113"/>
          <p:cNvSpPr/>
          <p:nvPr/>
        </p:nvSpPr>
        <p:spPr bwMode="auto">
          <a:xfrm>
            <a:off x="5261504" y="51431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15" name="Rectangle 114"/>
          <p:cNvSpPr/>
          <p:nvPr/>
        </p:nvSpPr>
        <p:spPr bwMode="auto">
          <a:xfrm>
            <a:off x="5261504" y="530265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7" name="Rectangle 116"/>
          <p:cNvSpPr/>
          <p:nvPr/>
        </p:nvSpPr>
        <p:spPr bwMode="auto">
          <a:xfrm>
            <a:off x="291806" y="5987781"/>
            <a:ext cx="7952602" cy="467239"/>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Functions and Data Colour Coded: Data in Rectangles; Services indicated at Provider End by Circle</a:t>
            </a:r>
            <a:b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br>
            <a:r>
              <a:rPr kumimoji="0" lang="en-GB" sz="1400" b="0" i="0" u="none" strike="noStrike" cap="none" normalizeH="0" baseline="0" dirty="0" err="1" smtClean="0">
                <a:ln>
                  <a:noFill/>
                </a:ln>
                <a:solidFill>
                  <a:srgbClr val="006699"/>
                </a:solidFill>
                <a:effectLst/>
                <a:latin typeface="Arial" panose="020B0604020202020204" pitchFamily="34" charset="0"/>
                <a:cs typeface="Arial" panose="020B0604020202020204" pitchFamily="34" charset="0"/>
              </a:rPr>
              <a:t>MDP</a:t>
            </a: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 = Mission Data Product</a:t>
            </a:r>
          </a:p>
        </p:txBody>
      </p:sp>
      <p:sp>
        <p:nvSpPr>
          <p:cNvPr id="118" name="Oval 117"/>
          <p:cNvSpPr/>
          <p:nvPr/>
        </p:nvSpPr>
        <p:spPr>
          <a:xfrm>
            <a:off x="7530471" y="162637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p:cNvSpPr/>
          <p:nvPr/>
        </p:nvSpPr>
        <p:spPr>
          <a:xfrm>
            <a:off x="7332428" y="140471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0" name="Straight Connector 119"/>
          <p:cNvCxnSpPr>
            <a:stCxn id="12" idx="1"/>
            <a:endCxn id="9" idx="6"/>
          </p:cNvCxnSpPr>
          <p:nvPr/>
        </p:nvCxnSpPr>
        <p:spPr bwMode="auto">
          <a:xfrm flipH="1" flipV="1">
            <a:off x="3037100" y="2820833"/>
            <a:ext cx="2453022" cy="16353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 name="Elbow Connector 13"/>
          <p:cNvCxnSpPr>
            <a:stCxn id="144" idx="1"/>
            <a:endCxn id="9" idx="2"/>
          </p:cNvCxnSpPr>
          <p:nvPr/>
        </p:nvCxnSpPr>
        <p:spPr bwMode="auto">
          <a:xfrm rot="16200000" flipH="1" flipV="1">
            <a:off x="3862426" y="-919212"/>
            <a:ext cx="1562405" cy="5917683"/>
          </a:xfrm>
          <a:prstGeom prst="bentConnector4">
            <a:avLst>
              <a:gd name="adj1" fmla="val -20463"/>
              <a:gd name="adj2" fmla="val 124069"/>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Oval 122"/>
          <p:cNvSpPr/>
          <p:nvPr/>
        </p:nvSpPr>
        <p:spPr>
          <a:xfrm>
            <a:off x="7536892" y="116731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6028223" y="89327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1" name="Rectangle 210"/>
          <p:cNvSpPr/>
          <p:nvPr/>
        </p:nvSpPr>
        <p:spPr bwMode="auto">
          <a:xfrm>
            <a:off x="2987824" y="232038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3" name="Oval 212"/>
          <p:cNvSpPr/>
          <p:nvPr/>
        </p:nvSpPr>
        <p:spPr>
          <a:xfrm>
            <a:off x="4484347"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2956795" y="274669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bwMode="auto">
          <a:xfrm>
            <a:off x="3366569" y="30521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4794291" y="41035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1" name="Oval 100"/>
          <p:cNvSpPr/>
          <p:nvPr/>
        </p:nvSpPr>
        <p:spPr>
          <a:xfrm>
            <a:off x="5418122" y="43842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a:spLocks noChangeArrowheads="1"/>
          </p:cNvSpPr>
          <p:nvPr/>
        </p:nvSpPr>
        <p:spPr bwMode="auto">
          <a:xfrm>
            <a:off x="483382" y="529390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309" name="Straight Connector 308"/>
          <p:cNvCxnSpPr>
            <a:stCxn id="11" idx="2"/>
            <a:endCxn id="307" idx="0"/>
          </p:cNvCxnSpPr>
          <p:nvPr/>
        </p:nvCxnSpPr>
        <p:spPr bwMode="auto">
          <a:xfrm rot="10800000" flipV="1">
            <a:off x="1159539" y="4676191"/>
            <a:ext cx="1304868" cy="617709"/>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3" name="Rectangle 312"/>
          <p:cNvSpPr/>
          <p:nvPr/>
        </p:nvSpPr>
        <p:spPr bwMode="auto">
          <a:xfrm>
            <a:off x="984075" y="40870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MCS</a:t>
            </a:r>
            <a:endParaRPr lang="en-GB" sz="800" dirty="0">
              <a:solidFill>
                <a:schemeClr val="bg1"/>
              </a:solidFill>
              <a:latin typeface="Arial" panose="020B0604020202020204" pitchFamily="34" charset="0"/>
              <a:cs typeface="Arial" panose="020B0604020202020204" pitchFamily="34" charset="0"/>
            </a:endParaRPr>
          </a:p>
        </p:txBody>
      </p:sp>
      <p:sp>
        <p:nvSpPr>
          <p:cNvPr id="314" name="Rectangle 313"/>
          <p:cNvSpPr/>
          <p:nvPr/>
        </p:nvSpPr>
        <p:spPr bwMode="auto">
          <a:xfrm>
            <a:off x="984075" y="424367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315" name="Rectangle 314"/>
          <p:cNvSpPr/>
          <p:nvPr/>
        </p:nvSpPr>
        <p:spPr bwMode="auto">
          <a:xfrm>
            <a:off x="984075" y="44008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316" name="Rectangle 315"/>
          <p:cNvSpPr/>
          <p:nvPr/>
        </p:nvSpPr>
        <p:spPr bwMode="auto">
          <a:xfrm>
            <a:off x="984075" y="45656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5" name="Oval 104"/>
          <p:cNvSpPr/>
          <p:nvPr/>
        </p:nvSpPr>
        <p:spPr>
          <a:xfrm>
            <a:off x="2422099" y="460419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3" name="Straight Connector 322"/>
          <p:cNvCxnSpPr>
            <a:stCxn id="95" idx="4"/>
            <a:endCxn id="307" idx="0"/>
          </p:cNvCxnSpPr>
          <p:nvPr/>
        </p:nvCxnSpPr>
        <p:spPr bwMode="auto">
          <a:xfrm flipH="1">
            <a:off x="1159539" y="3198770"/>
            <a:ext cx="1190560" cy="209513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6" name="Straight Connector 325"/>
          <p:cNvCxnSpPr>
            <a:stCxn id="213" idx="3"/>
            <a:endCxn id="307" idx="0"/>
          </p:cNvCxnSpPr>
          <p:nvPr/>
        </p:nvCxnSpPr>
        <p:spPr bwMode="auto">
          <a:xfrm flipH="1">
            <a:off x="1159539" y="1848233"/>
            <a:ext cx="3345896" cy="344566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9" name="Oval 98"/>
          <p:cNvSpPr/>
          <p:nvPr/>
        </p:nvSpPr>
        <p:spPr>
          <a:xfrm>
            <a:off x="6007677" y="276216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9" name="Elbow Connector 338"/>
          <p:cNvCxnSpPr>
            <a:stCxn id="307" idx="5"/>
            <a:endCxn id="7" idx="4"/>
          </p:cNvCxnSpPr>
          <p:nvPr/>
        </p:nvCxnSpPr>
        <p:spPr bwMode="auto">
          <a:xfrm rot="5400000" flipH="1" flipV="1">
            <a:off x="2854746" y="1923874"/>
            <a:ext cx="2683993" cy="5118181"/>
          </a:xfrm>
          <a:prstGeom prst="bentConnector3">
            <a:avLst>
              <a:gd name="adj1" fmla="val -30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5" name="Oval 344"/>
          <p:cNvSpPr/>
          <p:nvPr/>
        </p:nvSpPr>
        <p:spPr>
          <a:xfrm>
            <a:off x="6683834" y="306896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65652" y="575150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7" name="Straight Connector 346"/>
          <p:cNvCxnSpPr>
            <a:stCxn id="307" idx="7"/>
            <a:endCxn id="11" idx="3"/>
          </p:cNvCxnSpPr>
          <p:nvPr/>
        </p:nvCxnSpPr>
        <p:spPr bwMode="auto">
          <a:xfrm flipV="1">
            <a:off x="1637653" y="4896164"/>
            <a:ext cx="1024796" cy="48885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2" name="Oval 311"/>
          <p:cNvSpPr/>
          <p:nvPr/>
        </p:nvSpPr>
        <p:spPr>
          <a:xfrm>
            <a:off x="2590449" y="48304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Rectangle 349"/>
          <p:cNvSpPr/>
          <p:nvPr/>
        </p:nvSpPr>
        <p:spPr bwMode="auto">
          <a:xfrm>
            <a:off x="1927173" y="507652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5" name="Rectangle 354"/>
          <p:cNvSpPr/>
          <p:nvPr/>
        </p:nvSpPr>
        <p:spPr bwMode="auto">
          <a:xfrm>
            <a:off x="6580370" y="33958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6" name="Rectangle 355"/>
          <p:cNvSpPr/>
          <p:nvPr/>
        </p:nvSpPr>
        <p:spPr bwMode="auto">
          <a:xfrm>
            <a:off x="1935979" y="575661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7" name="Rectangle 356"/>
          <p:cNvSpPr/>
          <p:nvPr/>
        </p:nvSpPr>
        <p:spPr bwMode="auto">
          <a:xfrm>
            <a:off x="1927173" y="3507079"/>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8" name="Rectangle 357"/>
          <p:cNvSpPr/>
          <p:nvPr/>
        </p:nvSpPr>
        <p:spPr bwMode="auto">
          <a:xfrm>
            <a:off x="1921754" y="431672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9" name="Oval 358"/>
          <p:cNvSpPr/>
          <p:nvPr/>
        </p:nvSpPr>
        <p:spPr>
          <a:xfrm>
            <a:off x="1565652" y="5318118"/>
            <a:ext cx="144000" cy="144000"/>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2360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val 41"/>
          <p:cNvSpPr/>
          <p:nvPr/>
        </p:nvSpPr>
        <p:spPr>
          <a:xfrm>
            <a:off x="7895610" y="4573191"/>
            <a:ext cx="1036236" cy="685800"/>
          </a:xfrm>
          <a:prstGeom prst="ellipse">
            <a:avLst/>
          </a:prstGeom>
          <a:gradFill>
            <a:gsLst>
              <a:gs pos="0">
                <a:schemeClr val="accent1">
                  <a:lumMod val="5000"/>
                  <a:lumOff val="95000"/>
                </a:schemeClr>
              </a:gs>
              <a:gs pos="74000">
                <a:schemeClr val="accent1">
                  <a:lumMod val="20000"/>
                  <a:lumOff val="80000"/>
                </a:schemeClr>
              </a:gs>
              <a:gs pos="83000">
                <a:schemeClr val="accent1">
                  <a:lumMod val="20000"/>
                  <a:lumOff val="80000"/>
                </a:schemeClr>
              </a:gs>
              <a:gs pos="100000">
                <a:schemeClr val="accent1">
                  <a:lumMod val="20000"/>
                  <a:lumOff val="8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chemeClr val="tx1"/>
                </a:solidFill>
              </a:rPr>
              <a:t>Test</a:t>
            </a:r>
          </a:p>
        </p:txBody>
      </p:sp>
      <p:cxnSp>
        <p:nvCxnSpPr>
          <p:cNvPr id="89" name="Straight Arrow Connector 88"/>
          <p:cNvCxnSpPr>
            <a:stCxn id="6" idx="4"/>
            <a:endCxn id="42" idx="0"/>
          </p:cNvCxnSpPr>
          <p:nvPr/>
        </p:nvCxnSpPr>
        <p:spPr>
          <a:xfrm>
            <a:off x="6280935" y="1892674"/>
            <a:ext cx="2132794" cy="2680517"/>
          </a:xfrm>
          <a:prstGeom prst="straightConnector1">
            <a:avLst/>
          </a:prstGeom>
          <a:ln w="12700">
            <a:solidFill>
              <a:schemeClr val="accent1"/>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9841" y="1083733"/>
            <a:ext cx="2949178" cy="939800"/>
          </a:xfrm>
        </p:spPr>
        <p:txBody>
          <a:bodyPr/>
          <a:lstStyle/>
          <a:p>
            <a:r>
              <a:rPr lang="en-US" dirty="0" smtClean="0"/>
              <a:t>SOIS Functional </a:t>
            </a:r>
            <a:r>
              <a:rPr lang="en-US" dirty="0"/>
              <a:t>View</a:t>
            </a:r>
          </a:p>
        </p:txBody>
      </p:sp>
      <p:sp>
        <p:nvSpPr>
          <p:cNvPr id="4" name="Text Placeholder 3"/>
          <p:cNvSpPr>
            <a:spLocks noGrp="1"/>
          </p:cNvSpPr>
          <p:nvPr>
            <p:ph type="body" sz="half" idx="2"/>
          </p:nvPr>
        </p:nvSpPr>
        <p:spPr>
          <a:xfrm>
            <a:off x="629841" y="2057400"/>
            <a:ext cx="2815221" cy="3811588"/>
          </a:xfrm>
        </p:spPr>
        <p:txBody>
          <a:bodyPr/>
          <a:lstStyle/>
          <a:p>
            <a:r>
              <a:rPr lang="en-US" sz="1600" dirty="0"/>
              <a:t>The applications served by SOIS appear as a functional unit at the top of the diagram.</a:t>
            </a:r>
          </a:p>
          <a:p>
            <a:r>
              <a:rPr lang="en-US" sz="1600" dirty="0"/>
              <a:t>The message categories depicted by rectangles are the subject matter of SOIS magenta books</a:t>
            </a:r>
            <a:r>
              <a:rPr lang="en-US" sz="1600" dirty="0" smtClean="0"/>
              <a:t>.</a:t>
            </a:r>
          </a:p>
          <a:p>
            <a:r>
              <a:rPr lang="en-US" sz="1600" dirty="0" smtClean="0"/>
              <a:t>The SOIS Electronic Data Sheet (EDS), now in development, provides means to describe in an interoperable way, all of the services, interfaces, and components.</a:t>
            </a:r>
          </a:p>
        </p:txBody>
      </p:sp>
      <p:sp>
        <p:nvSpPr>
          <p:cNvPr id="5" name="Oval 4"/>
          <p:cNvSpPr/>
          <p:nvPr/>
        </p:nvSpPr>
        <p:spPr>
          <a:xfrm>
            <a:off x="6321113" y="2658317"/>
            <a:ext cx="1036236" cy="6858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Time Access</a:t>
            </a:r>
          </a:p>
        </p:txBody>
      </p:sp>
      <p:sp>
        <p:nvSpPr>
          <p:cNvPr id="6" name="Oval 5"/>
          <p:cNvSpPr/>
          <p:nvPr/>
        </p:nvSpPr>
        <p:spPr>
          <a:xfrm>
            <a:off x="5384464" y="1206874"/>
            <a:ext cx="1792941" cy="6858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bg1"/>
                </a:solidFill>
              </a:rPr>
              <a:t>Applications</a:t>
            </a:r>
          </a:p>
        </p:txBody>
      </p:sp>
      <p:sp>
        <p:nvSpPr>
          <p:cNvPr id="7" name="Oval 6"/>
          <p:cNvSpPr/>
          <p:nvPr/>
        </p:nvSpPr>
        <p:spPr>
          <a:xfrm>
            <a:off x="4173293" y="2658317"/>
            <a:ext cx="1036236" cy="6858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25" dirty="0">
                <a:solidFill>
                  <a:schemeClr val="tx1"/>
                </a:solidFill>
              </a:rPr>
              <a:t>Device Access, Device Virtualization, Message Transfer</a:t>
            </a:r>
          </a:p>
        </p:txBody>
      </p:sp>
      <p:sp>
        <p:nvSpPr>
          <p:cNvPr id="8" name="Oval 7"/>
          <p:cNvSpPr/>
          <p:nvPr/>
        </p:nvSpPr>
        <p:spPr>
          <a:xfrm>
            <a:off x="5244698" y="2650754"/>
            <a:ext cx="1036236" cy="685800"/>
          </a:xfrm>
          <a:prstGeom prst="ellipse">
            <a:avLst/>
          </a:prstGeom>
          <a:gradFill>
            <a:gsLst>
              <a:gs pos="0">
                <a:schemeClr val="accent1">
                  <a:lumMod val="5000"/>
                  <a:lumOff val="95000"/>
                </a:schemeClr>
              </a:gs>
              <a:gs pos="74000">
                <a:schemeClr val="accent4">
                  <a:lumMod val="20000"/>
                  <a:lumOff val="80000"/>
                </a:schemeClr>
              </a:gs>
              <a:gs pos="83000">
                <a:schemeClr val="accent4">
                  <a:lumMod val="20000"/>
                  <a:lumOff val="80000"/>
                </a:schemeClr>
              </a:gs>
              <a:gs pos="100000">
                <a:schemeClr val="accent4">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chemeClr val="tx1"/>
                </a:solidFill>
              </a:rPr>
              <a:t>File and Packet Store</a:t>
            </a:r>
          </a:p>
        </p:txBody>
      </p:sp>
      <p:sp>
        <p:nvSpPr>
          <p:cNvPr id="9" name="Oval 8"/>
          <p:cNvSpPr/>
          <p:nvPr/>
        </p:nvSpPr>
        <p:spPr>
          <a:xfrm>
            <a:off x="7387510" y="2654254"/>
            <a:ext cx="1036236" cy="6858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chemeClr val="tx1"/>
                </a:solidFill>
              </a:rPr>
              <a:t>Device</a:t>
            </a:r>
            <a:r>
              <a:rPr lang="en-US" sz="1350" dirty="0">
                <a:solidFill>
                  <a:schemeClr val="tx1"/>
                </a:solidFill>
              </a:rPr>
              <a:t> </a:t>
            </a:r>
            <a:r>
              <a:rPr lang="en-US" sz="1050" dirty="0">
                <a:solidFill>
                  <a:schemeClr val="tx1"/>
                </a:solidFill>
              </a:rPr>
              <a:t>Enumeration</a:t>
            </a:r>
            <a:endParaRPr lang="en-US" sz="1350" dirty="0">
              <a:solidFill>
                <a:schemeClr val="tx1"/>
              </a:solidFill>
            </a:endParaRPr>
          </a:p>
        </p:txBody>
      </p:sp>
      <p:cxnSp>
        <p:nvCxnSpPr>
          <p:cNvPr id="16" name="Straight Arrow Connector 15"/>
          <p:cNvCxnSpPr>
            <a:stCxn id="6" idx="4"/>
            <a:endCxn id="5" idx="0"/>
          </p:cNvCxnSpPr>
          <p:nvPr/>
        </p:nvCxnSpPr>
        <p:spPr>
          <a:xfrm>
            <a:off x="6280935" y="1892674"/>
            <a:ext cx="558296" cy="765643"/>
          </a:xfrm>
          <a:prstGeom prst="straightConnector1">
            <a:avLst/>
          </a:prstGeom>
          <a:ln w="12700">
            <a:solidFill>
              <a:schemeClr val="accent2">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4"/>
            <a:endCxn id="7" idx="7"/>
          </p:cNvCxnSpPr>
          <p:nvPr/>
        </p:nvCxnSpPr>
        <p:spPr>
          <a:xfrm flipH="1">
            <a:off x="5057776" y="1892674"/>
            <a:ext cx="1223159" cy="866076"/>
          </a:xfrm>
          <a:prstGeom prst="straightConnector1">
            <a:avLst/>
          </a:prstGeom>
          <a:ln w="12700">
            <a:solidFill>
              <a:schemeClr val="tx1"/>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4"/>
            <a:endCxn id="8" idx="0"/>
          </p:cNvCxnSpPr>
          <p:nvPr/>
        </p:nvCxnSpPr>
        <p:spPr>
          <a:xfrm flipH="1">
            <a:off x="5762816" y="1892674"/>
            <a:ext cx="518118" cy="758080"/>
          </a:xfrm>
          <a:prstGeom prst="straightConnector1">
            <a:avLst/>
          </a:prstGeom>
          <a:ln w="12700">
            <a:solidFill>
              <a:schemeClr val="accent4">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4"/>
            <a:endCxn id="9" idx="0"/>
          </p:cNvCxnSpPr>
          <p:nvPr/>
        </p:nvCxnSpPr>
        <p:spPr>
          <a:xfrm>
            <a:off x="6280934" y="1892674"/>
            <a:ext cx="1624694" cy="761580"/>
          </a:xfrm>
          <a:prstGeom prst="straightConnector1">
            <a:avLst/>
          </a:prstGeom>
          <a:ln w="12700">
            <a:solidFill>
              <a:srgbClr val="7030A0"/>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772834" y="4573191"/>
            <a:ext cx="1036236" cy="6858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err="1">
                <a:solidFill>
                  <a:schemeClr val="tx1"/>
                </a:solidFill>
              </a:rPr>
              <a:t>Synchron-ization</a:t>
            </a:r>
            <a:endParaRPr lang="en-US" sz="1050" dirty="0">
              <a:solidFill>
                <a:schemeClr val="tx1"/>
              </a:solidFill>
            </a:endParaRPr>
          </a:p>
        </p:txBody>
      </p:sp>
      <p:sp>
        <p:nvSpPr>
          <p:cNvPr id="39" name="Oval 38"/>
          <p:cNvSpPr/>
          <p:nvPr/>
        </p:nvSpPr>
        <p:spPr>
          <a:xfrm>
            <a:off x="3650058" y="4573191"/>
            <a:ext cx="1036236" cy="6858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chemeClr val="tx1"/>
                </a:solidFill>
              </a:rPr>
              <a:t>Memory Access</a:t>
            </a:r>
          </a:p>
        </p:txBody>
      </p:sp>
      <p:sp>
        <p:nvSpPr>
          <p:cNvPr id="40" name="Oval 39"/>
          <p:cNvSpPr/>
          <p:nvPr/>
        </p:nvSpPr>
        <p:spPr>
          <a:xfrm>
            <a:off x="4711446" y="4573191"/>
            <a:ext cx="1036236" cy="6858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chemeClr val="tx1"/>
                </a:solidFill>
              </a:rPr>
              <a:t>Packet</a:t>
            </a:r>
          </a:p>
        </p:txBody>
      </p:sp>
      <p:sp>
        <p:nvSpPr>
          <p:cNvPr id="41" name="Oval 40"/>
          <p:cNvSpPr/>
          <p:nvPr/>
        </p:nvSpPr>
        <p:spPr>
          <a:xfrm>
            <a:off x="6834222" y="4573191"/>
            <a:ext cx="1036236" cy="6858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chemeClr val="tx1"/>
                </a:solidFill>
              </a:rPr>
              <a:t>Device Discovery</a:t>
            </a:r>
          </a:p>
        </p:txBody>
      </p:sp>
      <p:cxnSp>
        <p:nvCxnSpPr>
          <p:cNvPr id="51" name="Straight Arrow Connector 50"/>
          <p:cNvCxnSpPr>
            <a:stCxn id="5" idx="4"/>
            <a:endCxn id="38" idx="0"/>
          </p:cNvCxnSpPr>
          <p:nvPr/>
        </p:nvCxnSpPr>
        <p:spPr>
          <a:xfrm flipH="1">
            <a:off x="6290952" y="3344116"/>
            <a:ext cx="548279" cy="1229075"/>
          </a:xfrm>
          <a:prstGeom prst="straightConnector1">
            <a:avLst/>
          </a:prstGeom>
          <a:ln w="12700">
            <a:solidFill>
              <a:schemeClr val="accent2">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7" idx="5"/>
            <a:endCxn id="38" idx="0"/>
          </p:cNvCxnSpPr>
          <p:nvPr/>
        </p:nvCxnSpPr>
        <p:spPr>
          <a:xfrm>
            <a:off x="5057775" y="3243684"/>
            <a:ext cx="1233177" cy="1329508"/>
          </a:xfrm>
          <a:prstGeom prst="straightConnector1">
            <a:avLst/>
          </a:prstGeom>
          <a:ln w="12700">
            <a:solidFill>
              <a:schemeClr val="accent2">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7" idx="4"/>
            <a:endCxn id="39" idx="0"/>
          </p:cNvCxnSpPr>
          <p:nvPr/>
        </p:nvCxnSpPr>
        <p:spPr>
          <a:xfrm flipH="1">
            <a:off x="4168176" y="3344116"/>
            <a:ext cx="523235" cy="1229075"/>
          </a:xfrm>
          <a:prstGeom prst="straightConnector1">
            <a:avLst/>
          </a:prstGeom>
          <a:ln w="12700">
            <a:solidFill>
              <a:schemeClr val="tx1"/>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7" idx="4"/>
            <a:endCxn id="40" idx="0"/>
          </p:cNvCxnSpPr>
          <p:nvPr/>
        </p:nvCxnSpPr>
        <p:spPr>
          <a:xfrm>
            <a:off x="4691410" y="3344116"/>
            <a:ext cx="538154" cy="1229075"/>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8" idx="4"/>
            <a:endCxn id="40" idx="0"/>
          </p:cNvCxnSpPr>
          <p:nvPr/>
        </p:nvCxnSpPr>
        <p:spPr>
          <a:xfrm flipH="1">
            <a:off x="5229565" y="3336553"/>
            <a:ext cx="533252" cy="1236638"/>
          </a:xfrm>
          <a:prstGeom prst="straightConnector1">
            <a:avLst/>
          </a:prstGeom>
          <a:ln w="12700">
            <a:solidFill>
              <a:schemeClr val="tx1"/>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9" idx="4"/>
            <a:endCxn id="41" idx="0"/>
          </p:cNvCxnSpPr>
          <p:nvPr/>
        </p:nvCxnSpPr>
        <p:spPr>
          <a:xfrm flipH="1">
            <a:off x="7352340" y="3340054"/>
            <a:ext cx="553288" cy="1233137"/>
          </a:xfrm>
          <a:prstGeom prst="straightConnector1">
            <a:avLst/>
          </a:prstGeom>
          <a:ln w="12700">
            <a:solidFill>
              <a:srgbClr val="7030A0"/>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5964439" y="2333418"/>
            <a:ext cx="266627" cy="14567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t>FILE</a:t>
            </a:r>
          </a:p>
        </p:txBody>
      </p:sp>
      <p:sp>
        <p:nvSpPr>
          <p:cNvPr id="96" name="Rectangle 95"/>
          <p:cNvSpPr/>
          <p:nvPr/>
        </p:nvSpPr>
        <p:spPr>
          <a:xfrm>
            <a:off x="6464629" y="2496953"/>
            <a:ext cx="266627" cy="14567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t>TIME</a:t>
            </a:r>
          </a:p>
        </p:txBody>
      </p:sp>
      <p:sp>
        <p:nvSpPr>
          <p:cNvPr id="97" name="Rectangle 96"/>
          <p:cNvSpPr/>
          <p:nvPr/>
        </p:nvSpPr>
        <p:spPr>
          <a:xfrm>
            <a:off x="6117535" y="4295567"/>
            <a:ext cx="266627" cy="14567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t>SYNC</a:t>
            </a:r>
          </a:p>
        </p:txBody>
      </p:sp>
      <p:sp>
        <p:nvSpPr>
          <p:cNvPr id="98" name="Rectangle 97"/>
          <p:cNvSpPr/>
          <p:nvPr/>
        </p:nvSpPr>
        <p:spPr>
          <a:xfrm>
            <a:off x="7692989" y="2400301"/>
            <a:ext cx="266627" cy="14567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t>LIST</a:t>
            </a:r>
          </a:p>
        </p:txBody>
      </p:sp>
      <p:sp>
        <p:nvSpPr>
          <p:cNvPr id="99" name="Rectangle 98"/>
          <p:cNvSpPr/>
          <p:nvPr/>
        </p:nvSpPr>
        <p:spPr>
          <a:xfrm>
            <a:off x="7445549" y="4356709"/>
            <a:ext cx="266627" cy="14567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t>DEV</a:t>
            </a:r>
          </a:p>
        </p:txBody>
      </p:sp>
      <p:sp>
        <p:nvSpPr>
          <p:cNvPr id="100" name="Rectangle 99"/>
          <p:cNvSpPr/>
          <p:nvPr/>
        </p:nvSpPr>
        <p:spPr>
          <a:xfrm>
            <a:off x="8327603" y="4330515"/>
            <a:ext cx="266627" cy="14567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t>STAT</a:t>
            </a:r>
          </a:p>
        </p:txBody>
      </p:sp>
      <p:sp>
        <p:nvSpPr>
          <p:cNvPr id="101" name="Rectangle 100"/>
          <p:cNvSpPr/>
          <p:nvPr/>
        </p:nvSpPr>
        <p:spPr>
          <a:xfrm>
            <a:off x="5110954" y="4304461"/>
            <a:ext cx="266627" cy="145676"/>
          </a:xfrm>
          <a:prstGeom prst="rect">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solidFill>
                  <a:schemeClr val="tx1"/>
                </a:solidFill>
              </a:rPr>
              <a:t>PKT</a:t>
            </a:r>
          </a:p>
        </p:txBody>
      </p:sp>
      <p:sp>
        <p:nvSpPr>
          <p:cNvPr id="102" name="Rectangle 101"/>
          <p:cNvSpPr/>
          <p:nvPr/>
        </p:nvSpPr>
        <p:spPr>
          <a:xfrm>
            <a:off x="3953163" y="4283870"/>
            <a:ext cx="266627" cy="145676"/>
          </a:xfrm>
          <a:prstGeom prst="rect">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solidFill>
                  <a:schemeClr val="tx1"/>
                </a:solidFill>
              </a:rPr>
              <a:t>MEM</a:t>
            </a:r>
          </a:p>
        </p:txBody>
      </p:sp>
      <p:sp>
        <p:nvSpPr>
          <p:cNvPr id="103" name="Rectangle 102"/>
          <p:cNvSpPr/>
          <p:nvPr/>
        </p:nvSpPr>
        <p:spPr>
          <a:xfrm>
            <a:off x="5251150" y="2255464"/>
            <a:ext cx="266627" cy="14567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t>CMD</a:t>
            </a:r>
          </a:p>
        </p:txBody>
      </p:sp>
      <p:sp>
        <p:nvSpPr>
          <p:cNvPr id="104" name="Rectangle 103"/>
          <p:cNvSpPr/>
          <p:nvPr/>
        </p:nvSpPr>
        <p:spPr>
          <a:xfrm>
            <a:off x="5108800" y="2410595"/>
            <a:ext cx="270936" cy="134891"/>
          </a:xfrm>
          <a:prstGeom prst="rect">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solidFill>
                  <a:schemeClr val="tx1"/>
                </a:solidFill>
              </a:rPr>
              <a:t>ACQ</a:t>
            </a:r>
          </a:p>
        </p:txBody>
      </p:sp>
      <p:sp>
        <p:nvSpPr>
          <p:cNvPr id="105" name="Rectangle 104"/>
          <p:cNvSpPr/>
          <p:nvPr/>
        </p:nvSpPr>
        <p:spPr>
          <a:xfrm>
            <a:off x="5850699" y="2485045"/>
            <a:ext cx="266627" cy="14567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750" dirty="0"/>
              <a:t>PKT</a:t>
            </a:r>
          </a:p>
        </p:txBody>
      </p:sp>
      <p:sp>
        <p:nvSpPr>
          <p:cNvPr id="36" name="Title 5"/>
          <p:cNvSpPr txBox="1">
            <a:spLocks/>
          </p:cNvSpPr>
          <p:nvPr/>
        </p:nvSpPr>
        <p:spPr>
          <a:xfrm>
            <a:off x="1802241" y="230585"/>
            <a:ext cx="5375164" cy="506412"/>
          </a:xfrm>
          <a:prstGeom prst="rect">
            <a:avLst/>
          </a:prstGeom>
          <a:noFill/>
          <a:ln w="9525">
            <a:noFill/>
            <a:round/>
            <a:headEnd/>
            <a:tailEnd/>
          </a:ln>
          <a:effectLst/>
        </p:spPr>
        <p:txBody>
          <a:bodyPr lIns="81360" tIns="39960" rIns="81360" bIns="39960" anchor="ctr">
            <a:prstTxWarp prst="textNoShape">
              <a:avLst/>
            </a:prstTxWarp>
          </a:bodyPr>
          <a:lstStyle>
            <a:lvl1pPr algn="ctr" defTabSz="457200" rtl="0" eaLnBrk="1" latinLnBrk="0" hangingPunct="1">
              <a:spcBef>
                <a:spcPct val="0"/>
              </a:spcBef>
              <a:buNone/>
              <a:defRPr sz="2400" kern="1200">
                <a:solidFill>
                  <a:schemeClr val="tx1"/>
                </a:solidFill>
                <a:latin typeface="+mj-lt"/>
                <a:ea typeface="+mj-ea"/>
                <a:cs typeface="+mj-cs"/>
              </a:defRPr>
            </a:lvl1pPr>
          </a:lstStyle>
          <a:p>
            <a:pPr>
              <a:lnSpc>
                <a:spcPct val="9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a:latin typeface="Arial" charset="0"/>
                <a:ea typeface="ＭＳ Ｐゴシック" charset="-128"/>
                <a:cs typeface="ＭＳ Ｐゴシック" charset="-128"/>
              </a:rPr>
              <a:t>SEA SA WG: </a:t>
            </a:r>
            <a:endParaRPr lang="en-US" b="1" dirty="0" smtClean="0">
              <a:latin typeface="Arial" charset="0"/>
              <a:ea typeface="ＭＳ Ｐゴシック" charset="-128"/>
              <a:cs typeface="ＭＳ Ｐゴシック" charset="-128"/>
            </a:endParaRPr>
          </a:p>
          <a:p>
            <a:pPr>
              <a:lnSpc>
                <a:spcPct val="9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latin typeface="Arial" charset="0"/>
                <a:ea typeface="ＭＳ Ｐゴシック" charset="-128"/>
                <a:cs typeface="ＭＳ Ｐゴシック" charset="-128"/>
              </a:rPr>
              <a:t>SOIS Services &amp; Data Objects</a:t>
            </a:r>
            <a:endParaRPr lang="en-GB" b="1"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985197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MOIMS</a:t>
            </a:r>
            <a:r>
              <a:rPr lang="en-GB" dirty="0"/>
              <a:t> Deployment (Example)</a:t>
            </a:r>
          </a:p>
        </p:txBody>
      </p:sp>
      <p:sp>
        <p:nvSpPr>
          <p:cNvPr id="3" name="Footer Placeholder 2"/>
          <p:cNvSpPr>
            <a:spLocks noGrp="1"/>
          </p:cNvSpPr>
          <p:nvPr>
            <p:ph type="ftr" sz="quarter" idx="4294967295"/>
          </p:nvPr>
        </p:nvSpPr>
        <p:spPr>
          <a:xfrm>
            <a:off x="179512" y="6491547"/>
            <a:ext cx="7416824" cy="274638"/>
          </a:xfrm>
          <a:prstGeom prst="rect">
            <a:avLst/>
          </a:prstGeom>
        </p:spPr>
        <p:txBody>
          <a:bodyPr/>
          <a:lstStyle/>
          <a:p>
            <a:r>
              <a:rPr lang="en-GB" altLang="en-US"/>
              <a:t>MOIMS Services for SEA Reference Architecture</a:t>
            </a:r>
          </a:p>
        </p:txBody>
      </p:sp>
      <p:sp>
        <p:nvSpPr>
          <p:cNvPr id="4" name="Date Placeholder 3"/>
          <p:cNvSpPr>
            <a:spLocks noGrp="1"/>
          </p:cNvSpPr>
          <p:nvPr>
            <p:ph type="dt" sz="half" idx="4294967295"/>
          </p:nvPr>
        </p:nvSpPr>
        <p:spPr>
          <a:xfrm>
            <a:off x="7668345" y="6487319"/>
            <a:ext cx="1008111" cy="292100"/>
          </a:xfrm>
          <a:prstGeom prst="rect">
            <a:avLst/>
          </a:prstGeom>
        </p:spPr>
        <p:txBody>
          <a:bodyPr/>
          <a:lstStyle/>
          <a:p>
            <a:fld id="{4E6B5339-250B-497B-86A8-407D7FFBC494}" type="datetime1">
              <a:rPr lang="en-GB" smtClean="0"/>
              <a:t>19/10/2016</a:t>
            </a:fld>
            <a:endParaRPr lang="en-GB" dirty="0"/>
          </a:p>
        </p:txBody>
      </p:sp>
      <p:sp>
        <p:nvSpPr>
          <p:cNvPr id="5" name="Cube 4"/>
          <p:cNvSpPr/>
          <p:nvPr/>
        </p:nvSpPr>
        <p:spPr bwMode="auto">
          <a:xfrm>
            <a:off x="683568"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Spacecraft</a:t>
            </a:r>
          </a:p>
        </p:txBody>
      </p:sp>
      <p:sp>
        <p:nvSpPr>
          <p:cNvPr id="8" name="Cube 7"/>
          <p:cNvSpPr/>
          <p:nvPr/>
        </p:nvSpPr>
        <p:spPr bwMode="auto">
          <a:xfrm>
            <a:off x="2699792" y="980728"/>
            <a:ext cx="1512168" cy="4338104"/>
          </a:xfrm>
          <a:prstGeom prst="cube">
            <a:avLst>
              <a:gd name="adj" fmla="val 14418"/>
            </a:avLst>
          </a:prstGeom>
          <a:solidFill>
            <a:srgbClr val="00C0B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Ground Station</a:t>
            </a:r>
          </a:p>
        </p:txBody>
      </p:sp>
      <p:sp>
        <p:nvSpPr>
          <p:cNvPr id="9" name="Cube 8"/>
          <p:cNvSpPr/>
          <p:nvPr/>
        </p:nvSpPr>
        <p:spPr bwMode="auto">
          <a:xfrm>
            <a:off x="4716016"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Mission Control</a:t>
            </a:r>
          </a:p>
        </p:txBody>
      </p:sp>
      <p:sp>
        <p:nvSpPr>
          <p:cNvPr id="10" name="Cube 9"/>
          <p:cNvSpPr/>
          <p:nvPr/>
        </p:nvSpPr>
        <p:spPr bwMode="auto">
          <a:xfrm>
            <a:off x="6660232" y="980728"/>
            <a:ext cx="1512168" cy="2367890"/>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User Node</a:t>
            </a:r>
          </a:p>
        </p:txBody>
      </p:sp>
      <p:sp>
        <p:nvSpPr>
          <p:cNvPr id="11" name="Cube 10"/>
          <p:cNvSpPr/>
          <p:nvPr/>
        </p:nvSpPr>
        <p:spPr bwMode="auto">
          <a:xfrm>
            <a:off x="6660232" y="3465005"/>
            <a:ext cx="1512168" cy="1843926"/>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S/C Manufacturer</a:t>
            </a:r>
          </a:p>
        </p:txBody>
      </p:sp>
      <p:sp>
        <p:nvSpPr>
          <p:cNvPr id="12" name="Oval 8"/>
          <p:cNvSpPr>
            <a:spLocks noChangeArrowheads="1"/>
          </p:cNvSpPr>
          <p:nvPr/>
        </p:nvSpPr>
        <p:spPr bwMode="auto">
          <a:xfrm>
            <a:off x="806305"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3" name="Oval 8"/>
          <p:cNvSpPr>
            <a:spLocks noChangeArrowheads="1"/>
          </p:cNvSpPr>
          <p:nvPr/>
        </p:nvSpPr>
        <p:spPr bwMode="auto">
          <a:xfrm>
            <a:off x="80630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4" name="Oval 13"/>
          <p:cNvSpPr>
            <a:spLocks noChangeArrowheads="1"/>
          </p:cNvSpPr>
          <p:nvPr/>
        </p:nvSpPr>
        <p:spPr bwMode="auto">
          <a:xfrm>
            <a:off x="813238"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 Control</a:t>
            </a:r>
          </a:p>
        </p:txBody>
      </p:sp>
      <p:sp>
        <p:nvSpPr>
          <p:cNvPr id="16" name="Oval 15"/>
          <p:cNvSpPr>
            <a:spLocks noChangeArrowheads="1"/>
          </p:cNvSpPr>
          <p:nvPr/>
        </p:nvSpPr>
        <p:spPr bwMode="auto">
          <a:xfrm>
            <a:off x="806305"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a:t>
            </a:r>
          </a:p>
        </p:txBody>
      </p:sp>
      <p:sp>
        <p:nvSpPr>
          <p:cNvPr id="17" name="Oval 16"/>
          <p:cNvSpPr>
            <a:spLocks noChangeArrowheads="1"/>
          </p:cNvSpPr>
          <p:nvPr/>
        </p:nvSpPr>
        <p:spPr bwMode="auto">
          <a:xfrm>
            <a:off x="806305"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p>
        </p:txBody>
      </p:sp>
      <p:sp>
        <p:nvSpPr>
          <p:cNvPr id="18" name="Oval 17"/>
          <p:cNvSpPr>
            <a:spLocks noChangeArrowheads="1"/>
          </p:cNvSpPr>
          <p:nvPr/>
        </p:nvSpPr>
        <p:spPr bwMode="auto">
          <a:xfrm>
            <a:off x="6804248" y="2709032"/>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9" name="Oval 18"/>
          <p:cNvSpPr>
            <a:spLocks noChangeArrowheads="1"/>
          </p:cNvSpPr>
          <p:nvPr/>
        </p:nvSpPr>
        <p:spPr bwMode="auto">
          <a:xfrm>
            <a:off x="2843808" y="148472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0" name="Oval 19"/>
          <p:cNvSpPr>
            <a:spLocks noChangeArrowheads="1"/>
          </p:cNvSpPr>
          <p:nvPr/>
        </p:nvSpPr>
        <p:spPr bwMode="auto">
          <a:xfrm>
            <a:off x="6811629" y="402576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a:t>
            </a:r>
          </a:p>
        </p:txBody>
      </p:sp>
      <p:sp>
        <p:nvSpPr>
          <p:cNvPr id="21" name="Oval 8"/>
          <p:cNvSpPr>
            <a:spLocks noChangeArrowheads="1"/>
          </p:cNvSpPr>
          <p:nvPr/>
        </p:nvSpPr>
        <p:spPr bwMode="auto">
          <a:xfrm>
            <a:off x="4806152"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22" name="Oval 8"/>
          <p:cNvSpPr>
            <a:spLocks noChangeArrowheads="1"/>
          </p:cNvSpPr>
          <p:nvPr/>
        </p:nvSpPr>
        <p:spPr bwMode="auto">
          <a:xfrm>
            <a:off x="481308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23" name="Oval 22"/>
          <p:cNvSpPr>
            <a:spLocks noChangeArrowheads="1"/>
          </p:cNvSpPr>
          <p:nvPr/>
        </p:nvSpPr>
        <p:spPr bwMode="auto">
          <a:xfrm>
            <a:off x="4813085"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25" name="Oval 24"/>
          <p:cNvSpPr>
            <a:spLocks noChangeArrowheads="1"/>
          </p:cNvSpPr>
          <p:nvPr/>
        </p:nvSpPr>
        <p:spPr bwMode="auto">
          <a:xfrm>
            <a:off x="4806152"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26" name="Oval 25"/>
          <p:cNvSpPr>
            <a:spLocks noChangeArrowheads="1"/>
          </p:cNvSpPr>
          <p:nvPr/>
        </p:nvSpPr>
        <p:spPr bwMode="auto">
          <a:xfrm>
            <a:off x="4806152"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27" name="Straight Connector 26"/>
          <p:cNvCxnSpPr>
            <a:stCxn id="21" idx="6"/>
            <a:endCxn id="18" idx="2"/>
          </p:cNvCxnSpPr>
          <p:nvPr/>
        </p:nvCxnSpPr>
        <p:spPr bwMode="auto">
          <a:xfrm>
            <a:off x="5886152" y="2960948"/>
            <a:ext cx="918096" cy="8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0" name="Straight Connector 29"/>
          <p:cNvCxnSpPr>
            <a:stCxn id="19" idx="6"/>
            <a:endCxn id="22" idx="1"/>
          </p:cNvCxnSpPr>
          <p:nvPr/>
        </p:nvCxnSpPr>
        <p:spPr bwMode="auto">
          <a:xfrm>
            <a:off x="3923808" y="1736728"/>
            <a:ext cx="1047439" cy="3979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13" idx="6"/>
            <a:endCxn id="22" idx="2"/>
          </p:cNvCxnSpPr>
          <p:nvPr/>
        </p:nvCxnSpPr>
        <p:spPr bwMode="auto">
          <a:xfrm>
            <a:off x="1886305" y="2312848"/>
            <a:ext cx="292678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35"/>
          <p:cNvCxnSpPr>
            <a:stCxn id="12" idx="6"/>
            <a:endCxn id="21" idx="2"/>
          </p:cNvCxnSpPr>
          <p:nvPr/>
        </p:nvCxnSpPr>
        <p:spPr bwMode="auto">
          <a:xfrm>
            <a:off x="1886305" y="2960948"/>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14" idx="6"/>
            <a:endCxn id="23" idx="2"/>
          </p:cNvCxnSpPr>
          <p:nvPr/>
        </p:nvCxnSpPr>
        <p:spPr bwMode="auto">
          <a:xfrm>
            <a:off x="1893238" y="3644996"/>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17" idx="6"/>
            <a:endCxn id="26" idx="2"/>
          </p:cNvCxnSpPr>
          <p:nvPr/>
        </p:nvCxnSpPr>
        <p:spPr bwMode="auto">
          <a:xfrm>
            <a:off x="1886305" y="4282467"/>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a:stCxn id="16" idx="6"/>
            <a:endCxn id="25" idx="2"/>
          </p:cNvCxnSpPr>
          <p:nvPr/>
        </p:nvCxnSpPr>
        <p:spPr bwMode="auto">
          <a:xfrm>
            <a:off x="1886305" y="4930539"/>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22" idx="6"/>
            <a:endCxn id="18" idx="1"/>
          </p:cNvCxnSpPr>
          <p:nvPr/>
        </p:nvCxnSpPr>
        <p:spPr bwMode="auto">
          <a:xfrm>
            <a:off x="5893085" y="2312848"/>
            <a:ext cx="1069325" cy="4699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a:stCxn id="23" idx="7"/>
            <a:endCxn id="18" idx="3"/>
          </p:cNvCxnSpPr>
          <p:nvPr/>
        </p:nvCxnSpPr>
        <p:spPr bwMode="auto">
          <a:xfrm flipV="1">
            <a:off x="5734923" y="3139223"/>
            <a:ext cx="1227487" cy="32758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9" name="Straight Connector 58"/>
          <p:cNvCxnSpPr>
            <a:stCxn id="25" idx="7"/>
            <a:endCxn id="18" idx="3"/>
          </p:cNvCxnSpPr>
          <p:nvPr/>
        </p:nvCxnSpPr>
        <p:spPr bwMode="auto">
          <a:xfrm flipV="1">
            <a:off x="5727990" y="3139223"/>
            <a:ext cx="1234420" cy="16131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4" name="Straight Connector 63"/>
          <p:cNvCxnSpPr>
            <a:stCxn id="26" idx="6"/>
            <a:endCxn id="20" idx="2"/>
          </p:cNvCxnSpPr>
          <p:nvPr/>
        </p:nvCxnSpPr>
        <p:spPr bwMode="auto">
          <a:xfrm flipV="1">
            <a:off x="5886152" y="4277768"/>
            <a:ext cx="925477" cy="46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a:stCxn id="23" idx="6"/>
            <a:endCxn id="20" idx="1"/>
          </p:cNvCxnSpPr>
          <p:nvPr/>
        </p:nvCxnSpPr>
        <p:spPr bwMode="auto">
          <a:xfrm>
            <a:off x="5893085" y="3644996"/>
            <a:ext cx="1076706" cy="45458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25" idx="6"/>
            <a:endCxn id="20" idx="3"/>
          </p:cNvCxnSpPr>
          <p:nvPr/>
        </p:nvCxnSpPr>
        <p:spPr bwMode="auto">
          <a:xfrm flipV="1">
            <a:off x="5886152" y="4455959"/>
            <a:ext cx="1083639" cy="474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19" idx="5"/>
          </p:cNvCxnSpPr>
          <p:nvPr/>
        </p:nvCxnSpPr>
        <p:spPr bwMode="auto">
          <a:xfrm>
            <a:off x="3765646" y="1914919"/>
            <a:ext cx="1205601" cy="867818"/>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9" name="Straight Connector 78"/>
          <p:cNvCxnSpPr>
            <a:stCxn id="13" idx="6"/>
            <a:endCxn id="21" idx="1"/>
          </p:cNvCxnSpPr>
          <p:nvPr/>
        </p:nvCxnSpPr>
        <p:spPr bwMode="auto">
          <a:xfrm>
            <a:off x="1886305" y="2312848"/>
            <a:ext cx="3078009" cy="46988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6" name="Straight Connector 85"/>
          <p:cNvCxnSpPr>
            <a:stCxn id="14" idx="6"/>
            <a:endCxn id="21" idx="3"/>
          </p:cNvCxnSpPr>
          <p:nvPr/>
        </p:nvCxnSpPr>
        <p:spPr bwMode="auto">
          <a:xfrm flipV="1">
            <a:off x="1893238" y="3139159"/>
            <a:ext cx="3071076" cy="50583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Elbow Connector 93"/>
          <p:cNvCxnSpPr>
            <a:stCxn id="18" idx="6"/>
            <a:endCxn id="16" idx="4"/>
          </p:cNvCxnSpPr>
          <p:nvPr/>
        </p:nvCxnSpPr>
        <p:spPr bwMode="auto">
          <a:xfrm flipH="1">
            <a:off x="1346305" y="2961032"/>
            <a:ext cx="6537943" cy="2221507"/>
          </a:xfrm>
          <a:prstGeom prst="bentConnector4">
            <a:avLst>
              <a:gd name="adj1" fmla="val -8159"/>
              <a:gd name="adj2" fmla="val 11029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a:stCxn id="13" idx="6"/>
            <a:endCxn id="23" idx="1"/>
          </p:cNvCxnSpPr>
          <p:nvPr/>
        </p:nvCxnSpPr>
        <p:spPr bwMode="auto">
          <a:xfrm>
            <a:off x="1886305" y="2312848"/>
            <a:ext cx="3084942" cy="11539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Oval 109"/>
          <p:cNvSpPr/>
          <p:nvPr/>
        </p:nvSpPr>
        <p:spPr>
          <a:xfrm>
            <a:off x="5832152" y="290697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839238" y="2912930"/>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3" name="Straight Connector 112"/>
          <p:cNvCxnSpPr/>
          <p:nvPr/>
        </p:nvCxnSpPr>
        <p:spPr bwMode="auto">
          <a:xfrm>
            <a:off x="1987062" y="1556792"/>
            <a:ext cx="71273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7" name="Straight Connector 116"/>
          <p:cNvCxnSpPr/>
          <p:nvPr/>
        </p:nvCxnSpPr>
        <p:spPr bwMode="auto">
          <a:xfrm>
            <a:off x="3995936" y="1553562"/>
            <a:ext cx="720080" cy="333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p:nvPr/>
        </p:nvCxnSpPr>
        <p:spPr bwMode="auto">
          <a:xfrm>
            <a:off x="6002995" y="1550332"/>
            <a:ext cx="657237"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a:off x="6030021" y="4005064"/>
            <a:ext cx="642233" cy="10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7" name="Oval 126"/>
          <p:cNvSpPr/>
          <p:nvPr/>
        </p:nvSpPr>
        <p:spPr>
          <a:xfrm>
            <a:off x="1839231" y="3590996"/>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832732" y="2258848"/>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3869808" y="1682728"/>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5839085" y="2276816"/>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4910314" y="208065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832305" y="4228467"/>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5826252" y="4223768"/>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1833302"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1292305" y="5128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5673990" y="4698348"/>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5839085"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5680923" y="3400540"/>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5832152" y="3580423"/>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3711646" y="1836737"/>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bwMode="auto">
          <a:xfrm>
            <a:off x="6169737" y="287850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1" name="Rectangle 150"/>
          <p:cNvSpPr/>
          <p:nvPr/>
        </p:nvSpPr>
        <p:spPr bwMode="auto">
          <a:xfrm>
            <a:off x="6175674" y="246811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3" name="Rectangle 152"/>
          <p:cNvSpPr/>
          <p:nvPr/>
        </p:nvSpPr>
        <p:spPr bwMode="auto">
          <a:xfrm>
            <a:off x="6184350" y="323194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4" name="Rectangle 153"/>
          <p:cNvSpPr/>
          <p:nvPr/>
        </p:nvSpPr>
        <p:spPr bwMode="auto">
          <a:xfrm>
            <a:off x="6184350" y="420273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6" name="Rectangle 155"/>
          <p:cNvSpPr/>
          <p:nvPr/>
        </p:nvSpPr>
        <p:spPr bwMode="auto">
          <a:xfrm>
            <a:off x="8244408" y="3226703"/>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8" name="Rectangle 157"/>
          <p:cNvSpPr/>
          <p:nvPr/>
        </p:nvSpPr>
        <p:spPr bwMode="auto">
          <a:xfrm>
            <a:off x="2115762" y="28871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2115762" y="232366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1" name="Rectangle 160"/>
          <p:cNvSpPr/>
          <p:nvPr/>
        </p:nvSpPr>
        <p:spPr bwMode="auto">
          <a:xfrm>
            <a:off x="2115762" y="352896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2" name="Rectangle 161"/>
          <p:cNvSpPr/>
          <p:nvPr/>
        </p:nvSpPr>
        <p:spPr bwMode="auto">
          <a:xfrm>
            <a:off x="2115762" y="421466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4" name="Rectangle 163"/>
          <p:cNvSpPr/>
          <p:nvPr/>
        </p:nvSpPr>
        <p:spPr bwMode="auto">
          <a:xfrm>
            <a:off x="6876256" y="3256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65" name="Rectangle 164"/>
          <p:cNvSpPr/>
          <p:nvPr/>
        </p:nvSpPr>
        <p:spPr bwMode="auto">
          <a:xfrm>
            <a:off x="6876256" y="342242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66" name="Rectangle 165"/>
          <p:cNvSpPr/>
          <p:nvPr/>
        </p:nvSpPr>
        <p:spPr bwMode="auto">
          <a:xfrm>
            <a:off x="7227182" y="32564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67" name="Rectangle 166"/>
          <p:cNvSpPr/>
          <p:nvPr/>
        </p:nvSpPr>
        <p:spPr bwMode="auto">
          <a:xfrm>
            <a:off x="7227182" y="34212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a:off x="6422130" y="45091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76" name="Rectangle 175"/>
          <p:cNvSpPr/>
          <p:nvPr/>
        </p:nvSpPr>
        <p:spPr bwMode="auto">
          <a:xfrm>
            <a:off x="6422130" y="46531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77" name="Rectangle 176"/>
          <p:cNvSpPr/>
          <p:nvPr/>
        </p:nvSpPr>
        <p:spPr bwMode="auto">
          <a:xfrm>
            <a:off x="6422130" y="495999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8" name="Rectangle 177"/>
          <p:cNvSpPr/>
          <p:nvPr/>
        </p:nvSpPr>
        <p:spPr bwMode="auto">
          <a:xfrm>
            <a:off x="6422130" y="4810813"/>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OPD</a:t>
            </a:r>
          </a:p>
        </p:txBody>
      </p:sp>
      <p:sp>
        <p:nvSpPr>
          <p:cNvPr id="181" name="Rectangle 180"/>
          <p:cNvSpPr/>
          <p:nvPr/>
        </p:nvSpPr>
        <p:spPr bwMode="auto">
          <a:xfrm>
            <a:off x="2483768" y="461842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83" name="Rectangle 182"/>
          <p:cNvSpPr/>
          <p:nvPr/>
        </p:nvSpPr>
        <p:spPr bwMode="auto">
          <a:xfrm>
            <a:off x="2483768" y="476114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84" name="Rectangle 183"/>
          <p:cNvSpPr/>
          <p:nvPr/>
        </p:nvSpPr>
        <p:spPr bwMode="auto">
          <a:xfrm>
            <a:off x="2483768" y="506800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5" name="Rectangle 184"/>
          <p:cNvSpPr/>
          <p:nvPr/>
        </p:nvSpPr>
        <p:spPr bwMode="auto">
          <a:xfrm>
            <a:off x="2483768" y="4918825"/>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OPD</a:t>
            </a:r>
          </a:p>
        </p:txBody>
      </p:sp>
      <p:sp>
        <p:nvSpPr>
          <p:cNvPr id="186" name="Rectangle 185"/>
          <p:cNvSpPr/>
          <p:nvPr/>
        </p:nvSpPr>
        <p:spPr bwMode="auto">
          <a:xfrm>
            <a:off x="2483768" y="445896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87" name="Rectangle 186"/>
          <p:cNvSpPr/>
          <p:nvPr/>
        </p:nvSpPr>
        <p:spPr bwMode="auto">
          <a:xfrm>
            <a:off x="4264350" y="183673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8" name="Rectangle 187"/>
          <p:cNvSpPr/>
          <p:nvPr/>
        </p:nvSpPr>
        <p:spPr bwMode="auto">
          <a:xfrm>
            <a:off x="3802344" y="2023908"/>
            <a:ext cx="462005"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0" name="Rectangle 189"/>
          <p:cNvSpPr/>
          <p:nvPr/>
        </p:nvSpPr>
        <p:spPr bwMode="auto">
          <a:xfrm>
            <a:off x="6431438" y="389699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3" name="Oval 192"/>
          <p:cNvSpPr/>
          <p:nvPr/>
        </p:nvSpPr>
        <p:spPr>
          <a:xfrm>
            <a:off x="3333592" y="1935692"/>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4" name="Straight Connector 193"/>
          <p:cNvCxnSpPr>
            <a:stCxn id="19" idx="4"/>
            <a:endCxn id="23" idx="1"/>
          </p:cNvCxnSpPr>
          <p:nvPr/>
        </p:nvCxnSpPr>
        <p:spPr bwMode="auto">
          <a:xfrm>
            <a:off x="3383808" y="1988728"/>
            <a:ext cx="1587439" cy="1478077"/>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8" name="Rectangle 197"/>
          <p:cNvSpPr/>
          <p:nvPr/>
        </p:nvSpPr>
        <p:spPr bwMode="auto">
          <a:xfrm>
            <a:off x="3131840" y="2112659"/>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 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9" name="Rectangle 198"/>
          <p:cNvSpPr/>
          <p:nvPr/>
        </p:nvSpPr>
        <p:spPr bwMode="auto">
          <a:xfrm>
            <a:off x="251520" y="6309320"/>
            <a:ext cx="7952602" cy="221018"/>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rPr>
              <a:t>Note: interaction between functions within a deployment node</a:t>
            </a:r>
            <a:r>
              <a:rPr kumimoji="0" lang="en-GB" sz="1200" b="0" i="1" u="none" strike="noStrike" cap="none" normalizeH="0" dirty="0">
                <a:ln>
                  <a:noFill/>
                </a:ln>
                <a:solidFill>
                  <a:srgbClr val="006699"/>
                </a:solidFill>
                <a:effectLst/>
                <a:latin typeface="Arial" panose="020B0604020202020204" pitchFamily="34" charset="0"/>
                <a:cs typeface="Arial" panose="020B0604020202020204" pitchFamily="34" charset="0"/>
              </a:rPr>
              <a:t> are omitted for clarity – see previous slide</a:t>
            </a:r>
            <a:endPar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614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26"/>
          <p:cNvPicPr/>
          <p:nvPr/>
        </p:nvPicPr>
        <p:blipFill>
          <a:blip r:embed="rId2" cstate="print">
            <a:extLst>
              <a:ext uri="{28A0092B-C50C-407E-A947-70E740481C1C}">
                <a14:useLocalDpi xmlns:a14="http://schemas.microsoft.com/office/drawing/2010/main" val="0"/>
              </a:ext>
            </a:extLst>
          </a:blip>
          <a:stretch>
            <a:fillRect/>
          </a:stretch>
        </p:blipFill>
        <p:spPr>
          <a:xfrm>
            <a:off x="200740" y="1238899"/>
            <a:ext cx="8742521" cy="4261961"/>
          </a:xfrm>
          <a:prstGeom prst="rect">
            <a:avLst/>
          </a:prstGeom>
        </p:spPr>
      </p:pic>
      <p:sp>
        <p:nvSpPr>
          <p:cNvPr id="8" name="Rectangle 3"/>
          <p:cNvSpPr>
            <a:spLocks noChangeArrowheads="1"/>
          </p:cNvSpPr>
          <p:nvPr/>
        </p:nvSpPr>
        <p:spPr bwMode="auto">
          <a:xfrm>
            <a:off x="140206" y="5331336"/>
            <a:ext cx="90037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eaLnBrk="0" fontAlgn="base" hangingPunct="0">
              <a:spcBef>
                <a:spcPct val="0"/>
              </a:spcBef>
              <a:spcAft>
                <a:spcPct val="0"/>
              </a:spcAft>
            </a:pPr>
            <a:r>
              <a:rPr lang="en-US" altLang="en-US" sz="1200" dirty="0">
                <a:latin typeface="Arial" panose="020B0604020202020204" pitchFamily="34" charset="0"/>
                <a:ea typeface="Times New Roman" panose="02020603050405020304" pitchFamily="18" charset="0"/>
              </a:rPr>
              <a:t>Some Use Cases for Electronic Data Sheets.</a:t>
            </a:r>
            <a:r>
              <a:rPr lang="en-GB" altLang="en-US" sz="1200" dirty="0">
                <a:latin typeface="Arial" panose="020B0604020202020204" pitchFamily="34" charset="0"/>
                <a:ea typeface="Times New Roman" panose="02020603050405020304" pitchFamily="18" charset="0"/>
              </a:rPr>
              <a:t>  The processes </a:t>
            </a:r>
            <a:r>
              <a:rPr lang="en-GB" altLang="en-US" sz="1200" dirty="0">
                <a:latin typeface="Arial" panose="020B0604020202020204" pitchFamily="34" charset="0"/>
                <a:ea typeface="Times New Roman" panose="02020603050405020304" pitchFamily="18" charset="0"/>
              </a:rPr>
              <a:t>are </a:t>
            </a:r>
            <a:r>
              <a:rPr lang="en-GB" altLang="en-US" sz="1200" dirty="0">
                <a:latin typeface="Arial" panose="020B0604020202020204" pitchFamily="34" charset="0"/>
                <a:ea typeface="Times New Roman" panose="02020603050405020304" pitchFamily="18" charset="0"/>
              </a:rPr>
              <a:t>rendered as beige blocks, while the data </a:t>
            </a:r>
            <a:r>
              <a:rPr lang="en-GB" altLang="en-US" sz="1200" dirty="0" err="1">
                <a:latin typeface="Arial" panose="020B0604020202020204" pitchFamily="34" charset="0"/>
                <a:ea typeface="Times New Roman" panose="02020603050405020304" pitchFamily="18" charset="0"/>
              </a:rPr>
              <a:t>artifacts</a:t>
            </a:r>
            <a:r>
              <a:rPr lang="en-GB" altLang="en-US" sz="1200" dirty="0">
                <a:latin typeface="Arial" panose="020B0604020202020204" pitchFamily="34" charset="0"/>
                <a:ea typeface="Times New Roman" panose="02020603050405020304" pitchFamily="18" charset="0"/>
              </a:rPr>
              <a:t> are green blocks.</a:t>
            </a:r>
            <a:r>
              <a:rPr lang="en-US" altLang="en-US" sz="600" dirty="0">
                <a:latin typeface="Arial" panose="020B0604020202020204" pitchFamily="34" charset="0"/>
              </a:rPr>
              <a:t> </a:t>
            </a:r>
            <a:endParaRPr lang="en-US" altLang="en-US" sz="2100" dirty="0">
              <a:latin typeface="Arial" panose="020B0604020202020204" pitchFamily="34" charset="0"/>
            </a:endParaRPr>
          </a:p>
          <a:p>
            <a:pPr defTabSz="685800" eaLnBrk="0" hangingPunct="0"/>
            <a:endParaRPr lang="en-US" altLang="en-US" sz="1350" b="0" dirty="0">
              <a:latin typeface="Arial" panose="020B0604020202020204" pitchFamily="34" charset="0"/>
            </a:endParaRPr>
          </a:p>
        </p:txBody>
      </p:sp>
      <p:sp>
        <p:nvSpPr>
          <p:cNvPr id="2" name="Title 1"/>
          <p:cNvSpPr>
            <a:spLocks noGrp="1"/>
          </p:cNvSpPr>
          <p:nvPr>
            <p:ph type="title"/>
          </p:nvPr>
        </p:nvSpPr>
        <p:spPr>
          <a:xfrm>
            <a:off x="935534" y="264612"/>
            <a:ext cx="7272932" cy="506412"/>
          </a:xfrm>
        </p:spPr>
        <p:txBody>
          <a:bodyPr/>
          <a:lstStyle/>
          <a:p>
            <a:r>
              <a:rPr lang="en-US" dirty="0" smtClean="0">
                <a:solidFill>
                  <a:schemeClr val="tx1"/>
                </a:solidFill>
              </a:rPr>
              <a:t>SOIS EDS Use Case</a:t>
            </a:r>
            <a:endParaRPr lang="en-US" dirty="0">
              <a:solidFill>
                <a:schemeClr val="tx1"/>
              </a:solidFill>
            </a:endParaRPr>
          </a:p>
        </p:txBody>
      </p:sp>
    </p:spTree>
    <p:extLst>
      <p:ext uri="{BB962C8B-B14F-4D97-AF65-F5344CB8AC3E}">
        <p14:creationId xmlns:p14="http://schemas.microsoft.com/office/powerpoint/2010/main" val="310294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ube 61"/>
          <p:cNvSpPr/>
          <p:nvPr/>
        </p:nvSpPr>
        <p:spPr bwMode="auto">
          <a:xfrm>
            <a:off x="387684" y="1793692"/>
            <a:ext cx="3379640" cy="3149210"/>
          </a:xfrm>
          <a:prstGeom prst="cube">
            <a:avLst>
              <a:gd name="adj" fmla="val 6951"/>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974802" y="113814"/>
            <a:ext cx="7272932" cy="506412"/>
          </a:xfrm>
        </p:spPr>
        <p:txBody>
          <a:bodyPr/>
          <a:lstStyle/>
          <a:p>
            <a:r>
              <a:rPr lang="en-US" sz="2400" dirty="0">
                <a:solidFill>
                  <a:schemeClr val="tx1"/>
                </a:solidFill>
                <a:latin typeface="Arial" charset="0"/>
                <a:ea typeface="ＭＳ Ｐゴシック" charset="-128"/>
                <a:cs typeface="ＭＳ Ｐゴシック" charset="-128"/>
              </a:rPr>
              <a:t>SEA SA WG: </a:t>
            </a:r>
            <a:br>
              <a:rPr lang="en-US" sz="2400" dirty="0">
                <a:solidFill>
                  <a:schemeClr val="tx1"/>
                </a:solidFill>
                <a:latin typeface="Arial" charset="0"/>
                <a:ea typeface="ＭＳ Ｐゴシック" charset="-128"/>
                <a:cs typeface="ＭＳ Ｐゴシック" charset="-128"/>
              </a:rPr>
            </a:br>
            <a:r>
              <a:rPr lang="en-GB" sz="2400" dirty="0">
                <a:solidFill>
                  <a:schemeClr val="tx1"/>
                </a:solidFill>
                <a:latin typeface="Arial" charset="0"/>
                <a:ea typeface="ＭＳ Ｐゴシック" charset="-128"/>
                <a:cs typeface="ＭＳ Ｐゴシック" charset="-128"/>
              </a:rPr>
              <a:t>Integrated Services </a:t>
            </a:r>
            <a:r>
              <a:rPr lang="en-GB" sz="2400" dirty="0" smtClean="0">
                <a:solidFill>
                  <a:schemeClr val="tx1"/>
                </a:solidFill>
                <a:latin typeface="Arial" charset="0"/>
                <a:ea typeface="ＭＳ Ｐゴシック" charset="-128"/>
                <a:cs typeface="ＭＳ Ｐゴシック" charset="-128"/>
              </a:rPr>
              <a:t>Deployment - Initial</a:t>
            </a:r>
            <a:endParaRPr lang="en-US" sz="2400" dirty="0"/>
          </a:p>
        </p:txBody>
      </p:sp>
      <p:grpSp>
        <p:nvGrpSpPr>
          <p:cNvPr id="60" name="Group 59"/>
          <p:cNvGrpSpPr/>
          <p:nvPr/>
        </p:nvGrpSpPr>
        <p:grpSpPr>
          <a:xfrm>
            <a:off x="472109" y="2267968"/>
            <a:ext cx="2969138" cy="2355464"/>
            <a:chOff x="1684787" y="1175145"/>
            <a:chExt cx="5747203" cy="3812135"/>
          </a:xfrm>
        </p:grpSpPr>
        <p:sp>
          <p:nvSpPr>
            <p:cNvPr id="4" name="Oval 8"/>
            <p:cNvSpPr>
              <a:spLocks noChangeArrowheads="1"/>
            </p:cNvSpPr>
            <p:nvPr/>
          </p:nvSpPr>
          <p:spPr bwMode="auto">
            <a:xfrm>
              <a:off x="6079677" y="25187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5"/>
            <p:cNvSpPr>
              <a:spLocks noChangeArrowheads="1"/>
            </p:cNvSpPr>
            <p:nvPr/>
          </p:nvSpPr>
          <p:spPr bwMode="auto">
            <a:xfrm>
              <a:off x="1684787" y="250974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6"/>
            <p:cNvSpPr>
              <a:spLocks noChangeArrowheads="1"/>
            </p:cNvSpPr>
            <p:nvPr/>
          </p:nvSpPr>
          <p:spPr bwMode="auto">
            <a:xfrm>
              <a:off x="2464407" y="4365104"/>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7"/>
            <p:cNvSpPr>
              <a:spLocks noChangeArrowheads="1"/>
            </p:cNvSpPr>
            <p:nvPr/>
          </p:nvSpPr>
          <p:spPr bwMode="auto">
            <a:xfrm>
              <a:off x="5292080" y="4365104"/>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9" name="Straight Connector 8"/>
            <p:cNvCxnSpPr>
              <a:stCxn id="9" idx="5"/>
              <a:endCxn id="8" idx="1"/>
            </p:cNvCxnSpPr>
            <p:nvPr/>
          </p:nvCxnSpPr>
          <p:spPr bwMode="auto">
            <a:xfrm>
              <a:off x="5018668" y="1706205"/>
              <a:ext cx="1259051" cy="9037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 name="Straight Connector 9"/>
            <p:cNvCxnSpPr>
              <a:stCxn id="9" idx="3"/>
              <a:endCxn id="10" idx="7"/>
            </p:cNvCxnSpPr>
            <p:nvPr/>
          </p:nvCxnSpPr>
          <p:spPr bwMode="auto">
            <a:xfrm flipH="1">
              <a:off x="2839058" y="1706205"/>
              <a:ext cx="1223381" cy="89465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 name="Straight Connector 10"/>
            <p:cNvCxnSpPr>
              <a:stCxn id="10" idx="6"/>
              <a:endCxn id="8" idx="2"/>
            </p:cNvCxnSpPr>
            <p:nvPr/>
          </p:nvCxnSpPr>
          <p:spPr bwMode="auto">
            <a:xfrm>
              <a:off x="3037100" y="2820833"/>
              <a:ext cx="3042577" cy="904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 name="Straight Connector 11"/>
            <p:cNvCxnSpPr>
              <a:stCxn id="12" idx="6"/>
              <a:endCxn id="13" idx="2"/>
            </p:cNvCxnSpPr>
            <p:nvPr/>
          </p:nvCxnSpPr>
          <p:spPr bwMode="auto">
            <a:xfrm>
              <a:off x="3816720" y="4676192"/>
              <a:ext cx="14753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8" idx="2"/>
              <a:endCxn id="12" idx="7"/>
            </p:cNvCxnSpPr>
            <p:nvPr/>
          </p:nvCxnSpPr>
          <p:spPr bwMode="auto">
            <a:xfrm flipH="1">
              <a:off x="3618678" y="2829880"/>
              <a:ext cx="2460999" cy="16263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 name="Straight Connector 13"/>
            <p:cNvCxnSpPr>
              <a:stCxn id="10" idx="5"/>
              <a:endCxn id="12" idx="0"/>
            </p:cNvCxnSpPr>
            <p:nvPr/>
          </p:nvCxnSpPr>
          <p:spPr bwMode="auto">
            <a:xfrm>
              <a:off x="2839058" y="3040805"/>
              <a:ext cx="301506" cy="13242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 name="Straight Connector 14"/>
            <p:cNvCxnSpPr>
              <a:stCxn id="9" idx="4"/>
              <a:endCxn id="12" idx="7"/>
            </p:cNvCxnSpPr>
            <p:nvPr/>
          </p:nvCxnSpPr>
          <p:spPr bwMode="auto">
            <a:xfrm flipH="1">
              <a:off x="3618678" y="1797321"/>
              <a:ext cx="921876" cy="26588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 name="Straight Connector 15"/>
            <p:cNvCxnSpPr>
              <a:endCxn id="13" idx="0"/>
            </p:cNvCxnSpPr>
            <p:nvPr/>
          </p:nvCxnSpPr>
          <p:spPr bwMode="auto">
            <a:xfrm>
              <a:off x="4556349" y="1796237"/>
              <a:ext cx="1523329" cy="103364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 name="Straight Connector 16"/>
            <p:cNvCxnSpPr>
              <a:stCxn id="8" idx="0"/>
              <a:endCxn id="56" idx="4"/>
            </p:cNvCxnSpPr>
            <p:nvPr/>
          </p:nvCxnSpPr>
          <p:spPr bwMode="auto">
            <a:xfrm flipV="1">
              <a:off x="5968237" y="3212968"/>
              <a:ext cx="787597" cy="115213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 name="Rectangle 22"/>
            <p:cNvSpPr/>
            <p:nvPr/>
          </p:nvSpPr>
          <p:spPr bwMode="auto">
            <a:xfrm>
              <a:off x="5748755" y="2320382"/>
              <a:ext cx="350926" cy="345304"/>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smtClean="0">
                  <a:solidFill>
                    <a:schemeClr val="bg1"/>
                  </a:solidFill>
                  <a:latin typeface="Arial" panose="020B0604020202020204" pitchFamily="34" charset="0"/>
                  <a:cs typeface="Arial" panose="020B0604020202020204" pitchFamily="34" charset="0"/>
                </a:rPr>
                <a:t>NAVT</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4" name="Rectangle 23"/>
            <p:cNvSpPr/>
            <p:nvPr/>
          </p:nvSpPr>
          <p:spPr bwMode="auto">
            <a:xfrm>
              <a:off x="2892759" y="4103757"/>
              <a:ext cx="350926" cy="345304"/>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MCS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5" name="Rectangle 24"/>
            <p:cNvSpPr/>
            <p:nvPr/>
          </p:nvSpPr>
          <p:spPr bwMode="auto">
            <a:xfrm>
              <a:off x="4396331" y="4604192"/>
              <a:ext cx="350926" cy="345304"/>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OPD</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6" name="Rectangle 25"/>
            <p:cNvSpPr/>
            <p:nvPr/>
          </p:nvSpPr>
          <p:spPr bwMode="auto">
            <a:xfrm>
              <a:off x="3450748" y="2755218"/>
              <a:ext cx="350926" cy="345304"/>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MCS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7" name="Rectangle 26"/>
            <p:cNvSpPr/>
            <p:nvPr/>
          </p:nvSpPr>
          <p:spPr bwMode="auto">
            <a:xfrm>
              <a:off x="4571793" y="2055112"/>
              <a:ext cx="350926" cy="345304"/>
            </a:xfrm>
            <a:prstGeom prst="rect">
              <a:avLst/>
            </a:prstGeom>
            <a:solidFill>
              <a:srgbClr val="4F81BD"/>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MPS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8" name="Rectangle 27"/>
            <p:cNvSpPr/>
            <p:nvPr/>
          </p:nvSpPr>
          <p:spPr bwMode="auto">
            <a:xfrm>
              <a:off x="5155035" y="1895650"/>
              <a:ext cx="350926" cy="345304"/>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MPS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9" name="Rectangle 28"/>
            <p:cNvSpPr/>
            <p:nvPr/>
          </p:nvSpPr>
          <p:spPr bwMode="auto">
            <a:xfrm>
              <a:off x="5333170" y="2746698"/>
              <a:ext cx="350926" cy="345304"/>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smtClean="0">
                  <a:solidFill>
                    <a:schemeClr val="bg1"/>
                  </a:solidFill>
                  <a:latin typeface="Arial" panose="020B0604020202020204" pitchFamily="34" charset="0"/>
                  <a:cs typeface="Arial" panose="020B0604020202020204" pitchFamily="34" charset="0"/>
                </a:rPr>
                <a:t>NAVT</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 name="Rectangle 29"/>
            <p:cNvSpPr/>
            <p:nvPr/>
          </p:nvSpPr>
          <p:spPr bwMode="auto">
            <a:xfrm>
              <a:off x="3944969" y="4098769"/>
              <a:ext cx="350926" cy="345304"/>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smtClean="0">
                  <a:solidFill>
                    <a:schemeClr val="bg1"/>
                  </a:solidFill>
                  <a:latin typeface="Arial" panose="020B0604020202020204" pitchFamily="34" charset="0"/>
                  <a:cs typeface="Arial" panose="020B0604020202020204" pitchFamily="34" charset="0"/>
                </a:rPr>
                <a:t>NAVT</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1" name="Rectangle 30"/>
            <p:cNvSpPr/>
            <p:nvPr/>
          </p:nvSpPr>
          <p:spPr bwMode="auto">
            <a:xfrm>
              <a:off x="3537795" y="4103757"/>
              <a:ext cx="350926" cy="345304"/>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MPS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2" name="Oval 31"/>
            <p:cNvSpPr/>
            <p:nvPr/>
          </p:nvSpPr>
          <p:spPr>
            <a:xfrm>
              <a:off x="3779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3" name="Oval 32"/>
            <p:cNvSpPr/>
            <p:nvPr/>
          </p:nvSpPr>
          <p:spPr>
            <a:xfrm>
              <a:off x="4934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4" name="Oval 33"/>
            <p:cNvSpPr/>
            <p:nvPr/>
          </p:nvSpPr>
          <p:spPr>
            <a:xfrm>
              <a:off x="2778046" y="254593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5" name="Oval 34"/>
            <p:cNvSpPr/>
            <p:nvPr/>
          </p:nvSpPr>
          <p:spPr>
            <a:xfrm>
              <a:off x="2769009" y="296880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6" name="Oval 35"/>
            <p:cNvSpPr/>
            <p:nvPr/>
          </p:nvSpPr>
          <p:spPr>
            <a:xfrm>
              <a:off x="2286905" y="244865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7" name="Oval 36"/>
            <p:cNvSpPr/>
            <p:nvPr/>
          </p:nvSpPr>
          <p:spPr>
            <a:xfrm>
              <a:off x="2278099" y="305477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8" name="Oval 37"/>
            <p:cNvSpPr/>
            <p:nvPr/>
          </p:nvSpPr>
          <p:spPr>
            <a:xfrm>
              <a:off x="6687526" y="2446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9" name="Oval 38"/>
            <p:cNvSpPr/>
            <p:nvPr/>
          </p:nvSpPr>
          <p:spPr>
            <a:xfrm>
              <a:off x="6211858" y="2518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0" name="Oval 39"/>
            <p:cNvSpPr/>
            <p:nvPr/>
          </p:nvSpPr>
          <p:spPr>
            <a:xfrm>
              <a:off x="5239000" y="460419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1" name="Oval 40"/>
            <p:cNvSpPr/>
            <p:nvPr/>
          </p:nvSpPr>
          <p:spPr>
            <a:xfrm>
              <a:off x="6401207" y="481460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2" name="Oval 41"/>
            <p:cNvSpPr/>
            <p:nvPr/>
          </p:nvSpPr>
          <p:spPr>
            <a:xfrm>
              <a:off x="3080784" y="428523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3" name="Oval 42"/>
            <p:cNvSpPr/>
            <p:nvPr/>
          </p:nvSpPr>
          <p:spPr>
            <a:xfrm>
              <a:off x="3733848" y="458555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4" name="Oval 43"/>
            <p:cNvSpPr/>
            <p:nvPr/>
          </p:nvSpPr>
          <p:spPr>
            <a:xfrm>
              <a:off x="3551306" y="48146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5" name="Oval 44"/>
            <p:cNvSpPr/>
            <p:nvPr/>
          </p:nvSpPr>
          <p:spPr>
            <a:xfrm>
              <a:off x="3554211" y="439645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cxnSp>
          <p:nvCxnSpPr>
            <p:cNvPr id="46" name="Straight Connector 45"/>
            <p:cNvCxnSpPr>
              <a:stCxn id="13" idx="1"/>
              <a:endCxn id="10" idx="6"/>
            </p:cNvCxnSpPr>
            <p:nvPr/>
          </p:nvCxnSpPr>
          <p:spPr bwMode="auto">
            <a:xfrm flipH="1" flipV="1">
              <a:off x="3037100" y="2820833"/>
              <a:ext cx="2453022" cy="16353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8" name="Rectangle 47"/>
            <p:cNvSpPr/>
            <p:nvPr/>
          </p:nvSpPr>
          <p:spPr bwMode="auto">
            <a:xfrm>
              <a:off x="2987824" y="2320382"/>
              <a:ext cx="350926" cy="345304"/>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MCS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9" name="Oval 48"/>
            <p:cNvSpPr/>
            <p:nvPr/>
          </p:nvSpPr>
          <p:spPr>
            <a:xfrm>
              <a:off x="4484347"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0" name="Oval 49"/>
            <p:cNvSpPr/>
            <p:nvPr/>
          </p:nvSpPr>
          <p:spPr>
            <a:xfrm>
              <a:off x="2956795" y="274669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1" name="Rectangle 50"/>
            <p:cNvSpPr/>
            <p:nvPr/>
          </p:nvSpPr>
          <p:spPr bwMode="auto">
            <a:xfrm>
              <a:off x="3366569" y="3052190"/>
              <a:ext cx="350926" cy="345304"/>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MCS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2" name="Rectangle 51"/>
            <p:cNvSpPr/>
            <p:nvPr/>
          </p:nvSpPr>
          <p:spPr bwMode="auto">
            <a:xfrm>
              <a:off x="4794291" y="4103570"/>
              <a:ext cx="350926" cy="345304"/>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OPD</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Oval 52"/>
            <p:cNvSpPr/>
            <p:nvPr/>
          </p:nvSpPr>
          <p:spPr>
            <a:xfrm>
              <a:off x="5418122" y="43842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4" name="Oval 53"/>
            <p:cNvSpPr/>
            <p:nvPr/>
          </p:nvSpPr>
          <p:spPr>
            <a:xfrm>
              <a:off x="2422099" y="460419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5" name="Oval 54"/>
            <p:cNvSpPr/>
            <p:nvPr/>
          </p:nvSpPr>
          <p:spPr>
            <a:xfrm>
              <a:off x="6007677" y="276216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6" name="Oval 55"/>
            <p:cNvSpPr/>
            <p:nvPr/>
          </p:nvSpPr>
          <p:spPr>
            <a:xfrm>
              <a:off x="6683834" y="306896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7" name="Oval 56"/>
            <p:cNvSpPr/>
            <p:nvPr/>
          </p:nvSpPr>
          <p:spPr>
            <a:xfrm>
              <a:off x="2590449" y="48304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8" name="Rectangle 57"/>
            <p:cNvSpPr/>
            <p:nvPr/>
          </p:nvSpPr>
          <p:spPr bwMode="auto">
            <a:xfrm>
              <a:off x="6393615" y="3476170"/>
              <a:ext cx="350926" cy="345304"/>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smtClean="0">
                  <a:solidFill>
                    <a:schemeClr val="bg1"/>
                  </a:solidFill>
                  <a:latin typeface="Arial" panose="020B0604020202020204" pitchFamily="34" charset="0"/>
                  <a:cs typeface="Arial" panose="020B0604020202020204" pitchFamily="34" charset="0"/>
                </a:rPr>
                <a:t>NAVT</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grpSp>
      <p:sp>
        <p:nvSpPr>
          <p:cNvPr id="63" name="Oval 62"/>
          <p:cNvSpPr>
            <a:spLocks noChangeArrowheads="1"/>
          </p:cNvSpPr>
          <p:nvPr/>
        </p:nvSpPr>
        <p:spPr bwMode="auto">
          <a:xfrm>
            <a:off x="287939" y="1011826"/>
            <a:ext cx="971602" cy="490767"/>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4" name="Oval 63"/>
          <p:cNvSpPr>
            <a:spLocks noChangeArrowheads="1"/>
          </p:cNvSpPr>
          <p:nvPr/>
        </p:nvSpPr>
        <p:spPr bwMode="auto">
          <a:xfrm>
            <a:off x="2620713" y="588255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5" name="Oval 64"/>
          <p:cNvSpPr>
            <a:spLocks noChangeArrowheads="1"/>
          </p:cNvSpPr>
          <p:nvPr/>
        </p:nvSpPr>
        <p:spPr bwMode="auto">
          <a:xfrm>
            <a:off x="1649111" y="1011827"/>
            <a:ext cx="971602" cy="490767"/>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6" name="Cube 65"/>
          <p:cNvSpPr/>
          <p:nvPr/>
        </p:nvSpPr>
        <p:spPr bwMode="auto">
          <a:xfrm>
            <a:off x="5532125" y="1746208"/>
            <a:ext cx="3379640" cy="3379640"/>
          </a:xfrm>
          <a:prstGeom prst="cube">
            <a:avLst>
              <a:gd name="adj" fmla="val 6951"/>
            </a:avLst>
          </a:prstGeom>
          <a:solidFill>
            <a:schemeClr val="accent2">
              <a:lumMod val="20000"/>
              <a:lumOff val="80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7" name="Oval 66"/>
          <p:cNvSpPr/>
          <p:nvPr/>
        </p:nvSpPr>
        <p:spPr>
          <a:xfrm>
            <a:off x="7899283" y="3820078"/>
            <a:ext cx="681011" cy="353604"/>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err="1">
                <a:solidFill>
                  <a:schemeClr val="tx1"/>
                </a:solidFill>
              </a:rPr>
              <a:t>Synchron-ization</a:t>
            </a:r>
            <a:endParaRPr lang="en-US" sz="900" dirty="0">
              <a:solidFill>
                <a:schemeClr val="tx1"/>
              </a:solidFill>
            </a:endParaRPr>
          </a:p>
        </p:txBody>
      </p:sp>
      <p:sp>
        <p:nvSpPr>
          <p:cNvPr id="68" name="Oval 67"/>
          <p:cNvSpPr/>
          <p:nvPr/>
        </p:nvSpPr>
        <p:spPr>
          <a:xfrm>
            <a:off x="5776507" y="3820078"/>
            <a:ext cx="681011" cy="35360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Memory Access</a:t>
            </a:r>
          </a:p>
        </p:txBody>
      </p:sp>
      <p:sp>
        <p:nvSpPr>
          <p:cNvPr id="69" name="Oval 68"/>
          <p:cNvSpPr/>
          <p:nvPr/>
        </p:nvSpPr>
        <p:spPr>
          <a:xfrm>
            <a:off x="6837895" y="3820078"/>
            <a:ext cx="681011" cy="35360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Packet</a:t>
            </a:r>
          </a:p>
        </p:txBody>
      </p:sp>
      <p:sp>
        <p:nvSpPr>
          <p:cNvPr id="70" name="Oval 69"/>
          <p:cNvSpPr/>
          <p:nvPr/>
        </p:nvSpPr>
        <p:spPr>
          <a:xfrm>
            <a:off x="6456330" y="2152943"/>
            <a:ext cx="1409621" cy="453551"/>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bg1"/>
                </a:solidFill>
              </a:rPr>
              <a:t>“Be-spoke” Applications</a:t>
            </a:r>
            <a:endParaRPr lang="en-US" sz="1050" dirty="0">
              <a:solidFill>
                <a:schemeClr val="bg1"/>
              </a:solidFill>
            </a:endParaRPr>
          </a:p>
        </p:txBody>
      </p:sp>
      <p:sp>
        <p:nvSpPr>
          <p:cNvPr id="71" name="Rectangle 70"/>
          <p:cNvSpPr/>
          <p:nvPr/>
        </p:nvSpPr>
        <p:spPr>
          <a:xfrm>
            <a:off x="1254494" y="5287444"/>
            <a:ext cx="917975" cy="297639"/>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Electronic Data Sheet</a:t>
            </a:r>
          </a:p>
        </p:txBody>
      </p:sp>
      <p:sp>
        <p:nvSpPr>
          <p:cNvPr id="72" name="Rectangle 71"/>
          <p:cNvSpPr/>
          <p:nvPr/>
        </p:nvSpPr>
        <p:spPr>
          <a:xfrm>
            <a:off x="2468189" y="5272710"/>
            <a:ext cx="881651" cy="312373"/>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Vehicle Manifest</a:t>
            </a:r>
          </a:p>
        </p:txBody>
      </p:sp>
      <p:sp>
        <p:nvSpPr>
          <p:cNvPr id="73" name="Rectangle 72"/>
          <p:cNvSpPr/>
          <p:nvPr/>
        </p:nvSpPr>
        <p:spPr>
          <a:xfrm>
            <a:off x="6200874" y="4289098"/>
            <a:ext cx="1955051" cy="211118"/>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Datalink Convergence</a:t>
            </a:r>
            <a:endParaRPr lang="en-US" sz="1000" dirty="0">
              <a:solidFill>
                <a:schemeClr val="tx1"/>
              </a:solidFill>
            </a:endParaRPr>
          </a:p>
        </p:txBody>
      </p:sp>
      <p:sp>
        <p:nvSpPr>
          <p:cNvPr id="74" name="Rectangle 73"/>
          <p:cNvSpPr/>
          <p:nvPr/>
        </p:nvSpPr>
        <p:spPr>
          <a:xfrm>
            <a:off x="5900956" y="4643679"/>
            <a:ext cx="599836" cy="3387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SpaceWire</a:t>
            </a:r>
            <a:endParaRPr lang="en-US" sz="1000" dirty="0">
              <a:solidFill>
                <a:schemeClr val="tx1"/>
              </a:solidFill>
            </a:endParaRPr>
          </a:p>
        </p:txBody>
      </p:sp>
      <p:sp>
        <p:nvSpPr>
          <p:cNvPr id="75" name="Rectangle 74"/>
          <p:cNvSpPr/>
          <p:nvPr/>
        </p:nvSpPr>
        <p:spPr>
          <a:xfrm>
            <a:off x="6837895" y="4643678"/>
            <a:ext cx="599836" cy="3387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Mil Bus</a:t>
            </a:r>
            <a:endParaRPr lang="en-US" sz="1000" dirty="0">
              <a:solidFill>
                <a:schemeClr val="tx1"/>
              </a:solidFill>
            </a:endParaRPr>
          </a:p>
        </p:txBody>
      </p:sp>
      <p:sp>
        <p:nvSpPr>
          <p:cNvPr id="76" name="Rectangle 75"/>
          <p:cNvSpPr/>
          <p:nvPr/>
        </p:nvSpPr>
        <p:spPr>
          <a:xfrm>
            <a:off x="7774834" y="4643677"/>
            <a:ext cx="599836" cy="3387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Can </a:t>
            </a:r>
            <a:r>
              <a:rPr lang="is-IS" sz="1000" dirty="0" smtClean="0">
                <a:solidFill>
                  <a:schemeClr val="tx1"/>
                </a:solidFill>
              </a:rPr>
              <a:t>…</a:t>
            </a:r>
            <a:endParaRPr lang="en-US" sz="1000" dirty="0">
              <a:solidFill>
                <a:schemeClr val="tx1"/>
              </a:solidFill>
            </a:endParaRPr>
          </a:p>
        </p:txBody>
      </p:sp>
      <p:sp>
        <p:nvSpPr>
          <p:cNvPr id="77" name="Cube 76"/>
          <p:cNvSpPr/>
          <p:nvPr/>
        </p:nvSpPr>
        <p:spPr bwMode="auto">
          <a:xfrm>
            <a:off x="4099151" y="2888368"/>
            <a:ext cx="1101146" cy="2094014"/>
          </a:xfrm>
          <a:prstGeom prst="cube">
            <a:avLst>
              <a:gd name="adj" fmla="val 9698"/>
            </a:avLst>
          </a:prstGeom>
          <a:solidFill>
            <a:srgbClr val="FF9933"/>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charset="0"/>
              </a:rPr>
              <a:t>ESLT</a:t>
            </a:r>
            <a:endParaRPr kumimoji="0" lang="en-US" sz="1800" b="1" i="0" u="none" strike="noStrike" cap="none" normalizeH="0" baseline="0" dirty="0" smtClean="0">
              <a:ln>
                <a:noFill/>
              </a:ln>
              <a:solidFill>
                <a:schemeClr val="tx1"/>
              </a:solidFill>
              <a:effectLst/>
              <a:latin typeface="Arial" charset="0"/>
            </a:endParaRPr>
          </a:p>
        </p:txBody>
      </p:sp>
      <p:sp>
        <p:nvSpPr>
          <p:cNvPr id="78" name="Rectangle 77"/>
          <p:cNvSpPr/>
          <p:nvPr/>
        </p:nvSpPr>
        <p:spPr>
          <a:xfrm>
            <a:off x="1660068" y="1752151"/>
            <a:ext cx="652744" cy="313932"/>
          </a:xfrm>
          <a:prstGeom prst="rect">
            <a:avLst/>
          </a:prstGeom>
        </p:spPr>
        <p:txBody>
          <a:bodyPr wrap="none">
            <a:spAutoFit/>
          </a:bodyPr>
          <a:lstStyle/>
          <a:p>
            <a:pPr algn="ctr" eaLnBrk="0" hangingPunct="0">
              <a:lnSpc>
                <a:spcPct val="90000"/>
              </a:lnSpc>
              <a:spcAft>
                <a:spcPct val="10000"/>
              </a:spcAft>
              <a:buSzPct val="125000"/>
            </a:pPr>
            <a:r>
              <a:rPr lang="en-US" smtClean="0"/>
              <a:t>MOS</a:t>
            </a:r>
            <a:endParaRPr lang="en-US" dirty="0"/>
          </a:p>
        </p:txBody>
      </p:sp>
      <p:sp>
        <p:nvSpPr>
          <p:cNvPr id="79" name="Rectangle 78"/>
          <p:cNvSpPr/>
          <p:nvPr/>
        </p:nvSpPr>
        <p:spPr>
          <a:xfrm>
            <a:off x="6521300" y="1724633"/>
            <a:ext cx="1233030" cy="313932"/>
          </a:xfrm>
          <a:prstGeom prst="rect">
            <a:avLst/>
          </a:prstGeom>
        </p:spPr>
        <p:txBody>
          <a:bodyPr wrap="none">
            <a:spAutoFit/>
          </a:bodyPr>
          <a:lstStyle/>
          <a:p>
            <a:pPr algn="ctr" eaLnBrk="0" hangingPunct="0">
              <a:lnSpc>
                <a:spcPct val="90000"/>
              </a:lnSpc>
              <a:spcAft>
                <a:spcPct val="10000"/>
              </a:spcAft>
              <a:buSzPct val="125000"/>
            </a:pPr>
            <a:r>
              <a:rPr lang="en-US" smtClean="0"/>
              <a:t>Spacecraft</a:t>
            </a:r>
            <a:endParaRPr lang="en-US" dirty="0"/>
          </a:p>
        </p:txBody>
      </p:sp>
      <p:cxnSp>
        <p:nvCxnSpPr>
          <p:cNvPr id="81" name="Straight Connector 80"/>
          <p:cNvCxnSpPr/>
          <p:nvPr/>
        </p:nvCxnSpPr>
        <p:spPr bwMode="auto">
          <a:xfrm>
            <a:off x="3585196" y="4615632"/>
            <a:ext cx="513955" cy="0"/>
          </a:xfrm>
          <a:prstGeom prst="line">
            <a:avLst/>
          </a:prstGeom>
          <a:solidFill>
            <a:srgbClr val="FFFFFF"/>
          </a:solidFill>
          <a:ln w="38100" cap="flat" cmpd="sng" algn="ctr">
            <a:solidFill>
              <a:srgbClr val="000000"/>
            </a:solidFill>
            <a:prstDash val="solid"/>
            <a:round/>
            <a:headEnd type="none" w="med" len="med"/>
            <a:tailEnd type="none" w="med" len="med"/>
          </a:ln>
          <a:effectLst/>
        </p:spPr>
      </p:cxnSp>
      <p:sp>
        <p:nvSpPr>
          <p:cNvPr id="82" name="Freeform 81"/>
          <p:cNvSpPr/>
          <p:nvPr/>
        </p:nvSpPr>
        <p:spPr bwMode="auto">
          <a:xfrm>
            <a:off x="5115697" y="3805881"/>
            <a:ext cx="432487" cy="815546"/>
          </a:xfrm>
          <a:custGeom>
            <a:avLst/>
            <a:gdLst>
              <a:gd name="connsiteX0" fmla="*/ 0 w 432487"/>
              <a:gd name="connsiteY0" fmla="*/ 815546 h 815546"/>
              <a:gd name="connsiteX1" fmla="*/ 333633 w 432487"/>
              <a:gd name="connsiteY1" fmla="*/ 358346 h 815546"/>
              <a:gd name="connsiteX2" fmla="*/ 123568 w 432487"/>
              <a:gd name="connsiteY2" fmla="*/ 420130 h 815546"/>
              <a:gd name="connsiteX3" fmla="*/ 123568 w 432487"/>
              <a:gd name="connsiteY3" fmla="*/ 420130 h 815546"/>
              <a:gd name="connsiteX4" fmla="*/ 234779 w 432487"/>
              <a:gd name="connsiteY4" fmla="*/ 321276 h 815546"/>
              <a:gd name="connsiteX5" fmla="*/ 308919 w 432487"/>
              <a:gd name="connsiteY5" fmla="*/ 210065 h 815546"/>
              <a:gd name="connsiteX6" fmla="*/ 333633 w 432487"/>
              <a:gd name="connsiteY6" fmla="*/ 172995 h 815546"/>
              <a:gd name="connsiteX7" fmla="*/ 370703 w 432487"/>
              <a:gd name="connsiteY7" fmla="*/ 98854 h 815546"/>
              <a:gd name="connsiteX8" fmla="*/ 383060 w 432487"/>
              <a:gd name="connsiteY8" fmla="*/ 61784 h 815546"/>
              <a:gd name="connsiteX9" fmla="*/ 432487 w 432487"/>
              <a:gd name="connsiteY9" fmla="*/ 0 h 815546"/>
              <a:gd name="connsiteX10" fmla="*/ 432487 w 432487"/>
              <a:gd name="connsiteY10" fmla="*/ 0 h 815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2487" h="815546">
                <a:moveTo>
                  <a:pt x="0" y="815546"/>
                </a:moveTo>
                <a:lnTo>
                  <a:pt x="333633" y="358346"/>
                </a:lnTo>
                <a:lnTo>
                  <a:pt x="123568" y="420130"/>
                </a:lnTo>
                <a:lnTo>
                  <a:pt x="123568" y="420130"/>
                </a:lnTo>
                <a:cubicBezTo>
                  <a:pt x="160638" y="387179"/>
                  <a:pt x="201964" y="358467"/>
                  <a:pt x="234779" y="321276"/>
                </a:cubicBezTo>
                <a:cubicBezTo>
                  <a:pt x="264256" y="287869"/>
                  <a:pt x="284206" y="247135"/>
                  <a:pt x="308919" y="210065"/>
                </a:cubicBezTo>
                <a:lnTo>
                  <a:pt x="333633" y="172995"/>
                </a:lnTo>
                <a:cubicBezTo>
                  <a:pt x="364687" y="79826"/>
                  <a:pt x="322799" y="194659"/>
                  <a:pt x="370703" y="98854"/>
                </a:cubicBezTo>
                <a:cubicBezTo>
                  <a:pt x="376528" y="87204"/>
                  <a:pt x="377235" y="73434"/>
                  <a:pt x="383060" y="61784"/>
                </a:cubicBezTo>
                <a:cubicBezTo>
                  <a:pt x="398648" y="30607"/>
                  <a:pt x="409500" y="22987"/>
                  <a:pt x="432487" y="0"/>
                </a:cubicBezTo>
                <a:lnTo>
                  <a:pt x="432487" y="0"/>
                </a:lnTo>
              </a:path>
            </a:pathLst>
          </a:custGeom>
          <a:no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3" name="Oval 82"/>
          <p:cNvSpPr/>
          <p:nvPr/>
        </p:nvSpPr>
        <p:spPr>
          <a:xfrm>
            <a:off x="5647340" y="3120478"/>
            <a:ext cx="681011" cy="353604"/>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smtClean="0">
                <a:solidFill>
                  <a:schemeClr val="tx1"/>
                </a:solidFill>
              </a:rPr>
              <a:t>TT&amp;C</a:t>
            </a:r>
            <a:endParaRPr lang="en-US" sz="900" dirty="0">
              <a:solidFill>
                <a:schemeClr val="tx1"/>
              </a:solidFill>
            </a:endParaRPr>
          </a:p>
        </p:txBody>
      </p:sp>
      <p:sp>
        <p:nvSpPr>
          <p:cNvPr id="84" name="Oval 83"/>
          <p:cNvSpPr/>
          <p:nvPr/>
        </p:nvSpPr>
        <p:spPr>
          <a:xfrm>
            <a:off x="6415440" y="3124387"/>
            <a:ext cx="681011" cy="353604"/>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smtClean="0">
                <a:solidFill>
                  <a:schemeClr val="tx1"/>
                </a:solidFill>
              </a:rPr>
              <a:t>Exec</a:t>
            </a:r>
            <a:endParaRPr lang="en-US" sz="900" dirty="0">
              <a:solidFill>
                <a:schemeClr val="tx1"/>
              </a:solidFill>
            </a:endParaRPr>
          </a:p>
        </p:txBody>
      </p:sp>
      <p:sp>
        <p:nvSpPr>
          <p:cNvPr id="85" name="Oval 84"/>
          <p:cNvSpPr/>
          <p:nvPr/>
        </p:nvSpPr>
        <p:spPr>
          <a:xfrm>
            <a:off x="7923514" y="3128296"/>
            <a:ext cx="681011" cy="353604"/>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smtClean="0">
                <a:solidFill>
                  <a:schemeClr val="tx1"/>
                </a:solidFill>
              </a:rPr>
              <a:t>Data </a:t>
            </a:r>
            <a:r>
              <a:rPr lang="en-US" sz="900" dirty="0" err="1" smtClean="0">
                <a:solidFill>
                  <a:schemeClr val="tx1"/>
                </a:solidFill>
              </a:rPr>
              <a:t>Mgmt</a:t>
            </a:r>
            <a:endParaRPr lang="en-US" sz="900" dirty="0">
              <a:solidFill>
                <a:schemeClr val="tx1"/>
              </a:solidFill>
            </a:endParaRPr>
          </a:p>
        </p:txBody>
      </p:sp>
      <p:sp>
        <p:nvSpPr>
          <p:cNvPr id="86" name="Oval 85"/>
          <p:cNvSpPr>
            <a:spLocks noChangeArrowheads="1"/>
          </p:cNvSpPr>
          <p:nvPr/>
        </p:nvSpPr>
        <p:spPr bwMode="auto">
          <a:xfrm>
            <a:off x="2955446" y="1008301"/>
            <a:ext cx="971602" cy="490767"/>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smtClean="0">
                <a:solidFill>
                  <a:srgbClr val="000000"/>
                </a:solidFill>
                <a:latin typeface="Arial" panose="020B0604020202020204" pitchFamily="34" charset="0"/>
                <a:ea typeface="ＭＳ Ｐゴシック" pitchFamily="34" charset="-128"/>
                <a:cs typeface="Arial" panose="020B0604020202020204" pitchFamily="34" charset="0"/>
              </a:rPr>
              <a:t>Data Archives</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7" name="Oval 86"/>
          <p:cNvSpPr>
            <a:spLocks noChangeArrowheads="1"/>
          </p:cNvSpPr>
          <p:nvPr/>
        </p:nvSpPr>
        <p:spPr bwMode="auto">
          <a:xfrm>
            <a:off x="664799" y="589303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GDS Dev &amp;</a:t>
            </a:r>
          </a:p>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SI&amp;T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8" name="Oval 87"/>
          <p:cNvSpPr/>
          <p:nvPr/>
        </p:nvSpPr>
        <p:spPr>
          <a:xfrm>
            <a:off x="7193819" y="3133098"/>
            <a:ext cx="681011" cy="353604"/>
          </a:xfrm>
          <a:prstGeom prst="ellipse">
            <a:avLst/>
          </a:prstGeom>
          <a:solidFill>
            <a:srgbClr val="CB7D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smtClean="0">
                <a:solidFill>
                  <a:schemeClr val="tx1"/>
                </a:solidFill>
              </a:rPr>
              <a:t>GNC</a:t>
            </a:r>
            <a:endParaRPr lang="en-US" sz="900" dirty="0">
              <a:solidFill>
                <a:schemeClr val="tx1"/>
              </a:solidFill>
            </a:endParaRPr>
          </a:p>
        </p:txBody>
      </p:sp>
    </p:spTree>
    <p:extLst>
      <p:ext uri="{BB962C8B-B14F-4D97-AF65-F5344CB8AC3E}">
        <p14:creationId xmlns:p14="http://schemas.microsoft.com/office/powerpoint/2010/main" val="251000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ube 61"/>
          <p:cNvSpPr/>
          <p:nvPr/>
        </p:nvSpPr>
        <p:spPr bwMode="auto">
          <a:xfrm>
            <a:off x="387684" y="1793692"/>
            <a:ext cx="3379640" cy="3149210"/>
          </a:xfrm>
          <a:prstGeom prst="cube">
            <a:avLst>
              <a:gd name="adj" fmla="val 6951"/>
            </a:avLst>
          </a:prstGeom>
          <a:solidFill>
            <a:srgbClr val="FFFF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974802" y="113814"/>
            <a:ext cx="7272932" cy="506412"/>
          </a:xfrm>
        </p:spPr>
        <p:txBody>
          <a:bodyPr/>
          <a:lstStyle/>
          <a:p>
            <a:r>
              <a:rPr lang="en-US" sz="2400" dirty="0">
                <a:solidFill>
                  <a:schemeClr val="tx1"/>
                </a:solidFill>
                <a:latin typeface="Arial" charset="0"/>
                <a:ea typeface="ＭＳ Ｐゴシック" charset="-128"/>
                <a:cs typeface="ＭＳ Ｐゴシック" charset="-128"/>
              </a:rPr>
              <a:t>SEA SA WG: </a:t>
            </a:r>
            <a:br>
              <a:rPr lang="en-US" sz="2400" dirty="0">
                <a:solidFill>
                  <a:schemeClr val="tx1"/>
                </a:solidFill>
                <a:latin typeface="Arial" charset="0"/>
                <a:ea typeface="ＭＳ Ｐゴシック" charset="-128"/>
                <a:cs typeface="ＭＳ Ｐゴシック" charset="-128"/>
              </a:rPr>
            </a:br>
            <a:r>
              <a:rPr lang="en-GB" sz="2400" dirty="0">
                <a:solidFill>
                  <a:schemeClr val="tx1"/>
                </a:solidFill>
                <a:latin typeface="Arial" charset="0"/>
                <a:ea typeface="ＭＳ Ｐゴシック" charset="-128"/>
                <a:cs typeface="ＭＳ Ｐゴシック" charset="-128"/>
              </a:rPr>
              <a:t>Integrated Services </a:t>
            </a:r>
            <a:r>
              <a:rPr lang="en-GB" sz="2400" dirty="0" smtClean="0">
                <a:solidFill>
                  <a:schemeClr val="tx1"/>
                </a:solidFill>
                <a:latin typeface="Arial" charset="0"/>
                <a:ea typeface="ＭＳ Ｐゴシック" charset="-128"/>
                <a:cs typeface="ＭＳ Ｐゴシック" charset="-128"/>
              </a:rPr>
              <a:t>Deployment - Advanced</a:t>
            </a:r>
            <a:endParaRPr lang="en-US" sz="2400" dirty="0"/>
          </a:p>
        </p:txBody>
      </p:sp>
      <p:grpSp>
        <p:nvGrpSpPr>
          <p:cNvPr id="60" name="Group 59"/>
          <p:cNvGrpSpPr/>
          <p:nvPr/>
        </p:nvGrpSpPr>
        <p:grpSpPr>
          <a:xfrm>
            <a:off x="472109" y="2267968"/>
            <a:ext cx="2969138" cy="2355464"/>
            <a:chOff x="1684787" y="1175145"/>
            <a:chExt cx="5747203" cy="3812135"/>
          </a:xfrm>
        </p:grpSpPr>
        <p:sp>
          <p:nvSpPr>
            <p:cNvPr id="4" name="Oval 8"/>
            <p:cNvSpPr>
              <a:spLocks noChangeArrowheads="1"/>
            </p:cNvSpPr>
            <p:nvPr/>
          </p:nvSpPr>
          <p:spPr bwMode="auto">
            <a:xfrm>
              <a:off x="6079677" y="25187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5"/>
            <p:cNvSpPr>
              <a:spLocks noChangeArrowheads="1"/>
            </p:cNvSpPr>
            <p:nvPr/>
          </p:nvSpPr>
          <p:spPr bwMode="auto">
            <a:xfrm>
              <a:off x="1684787" y="250974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6"/>
            <p:cNvSpPr>
              <a:spLocks noChangeArrowheads="1"/>
            </p:cNvSpPr>
            <p:nvPr/>
          </p:nvSpPr>
          <p:spPr bwMode="auto">
            <a:xfrm>
              <a:off x="2464407" y="4365104"/>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7"/>
            <p:cNvSpPr>
              <a:spLocks noChangeArrowheads="1"/>
            </p:cNvSpPr>
            <p:nvPr/>
          </p:nvSpPr>
          <p:spPr bwMode="auto">
            <a:xfrm>
              <a:off x="5292080" y="4365104"/>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9" name="Straight Connector 8"/>
            <p:cNvCxnSpPr>
              <a:stCxn id="9" idx="5"/>
              <a:endCxn id="8" idx="1"/>
            </p:cNvCxnSpPr>
            <p:nvPr/>
          </p:nvCxnSpPr>
          <p:spPr bwMode="auto">
            <a:xfrm>
              <a:off x="5018668" y="1706205"/>
              <a:ext cx="1259051" cy="9037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 name="Straight Connector 9"/>
            <p:cNvCxnSpPr>
              <a:stCxn id="9" idx="3"/>
              <a:endCxn id="10" idx="7"/>
            </p:cNvCxnSpPr>
            <p:nvPr/>
          </p:nvCxnSpPr>
          <p:spPr bwMode="auto">
            <a:xfrm flipH="1">
              <a:off x="2839058" y="1706205"/>
              <a:ext cx="1223381" cy="89465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 name="Straight Connector 10"/>
            <p:cNvCxnSpPr>
              <a:stCxn id="10" idx="6"/>
              <a:endCxn id="8" idx="2"/>
            </p:cNvCxnSpPr>
            <p:nvPr/>
          </p:nvCxnSpPr>
          <p:spPr bwMode="auto">
            <a:xfrm>
              <a:off x="3037100" y="2820833"/>
              <a:ext cx="3042577" cy="904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 name="Straight Connector 11"/>
            <p:cNvCxnSpPr>
              <a:stCxn id="12" idx="6"/>
              <a:endCxn id="13" idx="2"/>
            </p:cNvCxnSpPr>
            <p:nvPr/>
          </p:nvCxnSpPr>
          <p:spPr bwMode="auto">
            <a:xfrm>
              <a:off x="3816720" y="4676192"/>
              <a:ext cx="14753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8" idx="2"/>
              <a:endCxn id="12" idx="7"/>
            </p:cNvCxnSpPr>
            <p:nvPr/>
          </p:nvCxnSpPr>
          <p:spPr bwMode="auto">
            <a:xfrm flipH="1">
              <a:off x="3618678" y="2829880"/>
              <a:ext cx="2460999" cy="16263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 name="Straight Connector 13"/>
            <p:cNvCxnSpPr>
              <a:stCxn id="10" idx="5"/>
              <a:endCxn id="12" idx="0"/>
            </p:cNvCxnSpPr>
            <p:nvPr/>
          </p:nvCxnSpPr>
          <p:spPr bwMode="auto">
            <a:xfrm>
              <a:off x="2839058" y="3040805"/>
              <a:ext cx="301506" cy="13242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 name="Straight Connector 14"/>
            <p:cNvCxnSpPr>
              <a:stCxn id="9" idx="4"/>
              <a:endCxn id="12" idx="7"/>
            </p:cNvCxnSpPr>
            <p:nvPr/>
          </p:nvCxnSpPr>
          <p:spPr bwMode="auto">
            <a:xfrm flipH="1">
              <a:off x="3618678" y="1797321"/>
              <a:ext cx="921876" cy="26588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 name="Straight Connector 15"/>
            <p:cNvCxnSpPr>
              <a:endCxn id="13" idx="0"/>
            </p:cNvCxnSpPr>
            <p:nvPr/>
          </p:nvCxnSpPr>
          <p:spPr bwMode="auto">
            <a:xfrm>
              <a:off x="4556349" y="1796237"/>
              <a:ext cx="1523329" cy="103364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 name="Straight Connector 16"/>
            <p:cNvCxnSpPr>
              <a:stCxn id="8" idx="0"/>
              <a:endCxn id="56" idx="4"/>
            </p:cNvCxnSpPr>
            <p:nvPr/>
          </p:nvCxnSpPr>
          <p:spPr bwMode="auto">
            <a:xfrm flipV="1">
              <a:off x="5968237" y="3212968"/>
              <a:ext cx="787597" cy="115213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 name="Rectangle 22"/>
            <p:cNvSpPr/>
            <p:nvPr/>
          </p:nvSpPr>
          <p:spPr bwMode="auto">
            <a:xfrm>
              <a:off x="5748755" y="2320382"/>
              <a:ext cx="350926" cy="345304"/>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smtClean="0">
                  <a:solidFill>
                    <a:schemeClr val="bg1"/>
                  </a:solidFill>
                  <a:latin typeface="Arial" panose="020B0604020202020204" pitchFamily="34" charset="0"/>
                  <a:cs typeface="Arial" panose="020B0604020202020204" pitchFamily="34" charset="0"/>
                </a:rPr>
                <a:t>NAVT</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4" name="Rectangle 23"/>
            <p:cNvSpPr/>
            <p:nvPr/>
          </p:nvSpPr>
          <p:spPr bwMode="auto">
            <a:xfrm>
              <a:off x="2892759" y="4103757"/>
              <a:ext cx="350926" cy="345304"/>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MCS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5" name="Rectangle 24"/>
            <p:cNvSpPr/>
            <p:nvPr/>
          </p:nvSpPr>
          <p:spPr bwMode="auto">
            <a:xfrm>
              <a:off x="4396331" y="4604192"/>
              <a:ext cx="350926" cy="345304"/>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OPD</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6" name="Rectangle 25"/>
            <p:cNvSpPr/>
            <p:nvPr/>
          </p:nvSpPr>
          <p:spPr bwMode="auto">
            <a:xfrm>
              <a:off x="3450748" y="2755218"/>
              <a:ext cx="350926" cy="345304"/>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MCS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7" name="Rectangle 26"/>
            <p:cNvSpPr/>
            <p:nvPr/>
          </p:nvSpPr>
          <p:spPr bwMode="auto">
            <a:xfrm>
              <a:off x="4571793" y="2055112"/>
              <a:ext cx="350926" cy="345304"/>
            </a:xfrm>
            <a:prstGeom prst="rect">
              <a:avLst/>
            </a:prstGeom>
            <a:solidFill>
              <a:srgbClr val="4F81BD"/>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MPS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8" name="Rectangle 27"/>
            <p:cNvSpPr/>
            <p:nvPr/>
          </p:nvSpPr>
          <p:spPr bwMode="auto">
            <a:xfrm>
              <a:off x="5155035" y="1895650"/>
              <a:ext cx="350926" cy="345304"/>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MPS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9" name="Rectangle 28"/>
            <p:cNvSpPr/>
            <p:nvPr/>
          </p:nvSpPr>
          <p:spPr bwMode="auto">
            <a:xfrm>
              <a:off x="5333170" y="2746698"/>
              <a:ext cx="350926" cy="345304"/>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smtClean="0">
                  <a:solidFill>
                    <a:schemeClr val="bg1"/>
                  </a:solidFill>
                  <a:latin typeface="Arial" panose="020B0604020202020204" pitchFamily="34" charset="0"/>
                  <a:cs typeface="Arial" panose="020B0604020202020204" pitchFamily="34" charset="0"/>
                </a:rPr>
                <a:t>NAVT</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 name="Rectangle 29"/>
            <p:cNvSpPr/>
            <p:nvPr/>
          </p:nvSpPr>
          <p:spPr bwMode="auto">
            <a:xfrm>
              <a:off x="3944969" y="4098769"/>
              <a:ext cx="350926" cy="345304"/>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smtClean="0">
                  <a:solidFill>
                    <a:schemeClr val="bg1"/>
                  </a:solidFill>
                  <a:latin typeface="Arial" panose="020B0604020202020204" pitchFamily="34" charset="0"/>
                  <a:cs typeface="Arial" panose="020B0604020202020204" pitchFamily="34" charset="0"/>
                </a:rPr>
                <a:t>NAVT</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1" name="Rectangle 30"/>
            <p:cNvSpPr/>
            <p:nvPr/>
          </p:nvSpPr>
          <p:spPr bwMode="auto">
            <a:xfrm>
              <a:off x="3537795" y="4103757"/>
              <a:ext cx="350926" cy="345304"/>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MPS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2" name="Oval 31"/>
            <p:cNvSpPr/>
            <p:nvPr/>
          </p:nvSpPr>
          <p:spPr>
            <a:xfrm>
              <a:off x="3779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3" name="Oval 32"/>
            <p:cNvSpPr/>
            <p:nvPr/>
          </p:nvSpPr>
          <p:spPr>
            <a:xfrm>
              <a:off x="4934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4" name="Oval 33"/>
            <p:cNvSpPr/>
            <p:nvPr/>
          </p:nvSpPr>
          <p:spPr>
            <a:xfrm>
              <a:off x="2778046" y="254593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5" name="Oval 34"/>
            <p:cNvSpPr/>
            <p:nvPr/>
          </p:nvSpPr>
          <p:spPr>
            <a:xfrm>
              <a:off x="2769009" y="296880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6" name="Oval 35"/>
            <p:cNvSpPr/>
            <p:nvPr/>
          </p:nvSpPr>
          <p:spPr>
            <a:xfrm>
              <a:off x="2286905" y="244865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7" name="Oval 36"/>
            <p:cNvSpPr/>
            <p:nvPr/>
          </p:nvSpPr>
          <p:spPr>
            <a:xfrm>
              <a:off x="2278099" y="305477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8" name="Oval 37"/>
            <p:cNvSpPr/>
            <p:nvPr/>
          </p:nvSpPr>
          <p:spPr>
            <a:xfrm>
              <a:off x="6687526" y="2446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9" name="Oval 38"/>
            <p:cNvSpPr/>
            <p:nvPr/>
          </p:nvSpPr>
          <p:spPr>
            <a:xfrm>
              <a:off x="6211858" y="2518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0" name="Oval 39"/>
            <p:cNvSpPr/>
            <p:nvPr/>
          </p:nvSpPr>
          <p:spPr>
            <a:xfrm>
              <a:off x="5239000" y="460419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1" name="Oval 40"/>
            <p:cNvSpPr/>
            <p:nvPr/>
          </p:nvSpPr>
          <p:spPr>
            <a:xfrm>
              <a:off x="6401207" y="481460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2" name="Oval 41"/>
            <p:cNvSpPr/>
            <p:nvPr/>
          </p:nvSpPr>
          <p:spPr>
            <a:xfrm>
              <a:off x="3080784" y="428523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3" name="Oval 42"/>
            <p:cNvSpPr/>
            <p:nvPr/>
          </p:nvSpPr>
          <p:spPr>
            <a:xfrm>
              <a:off x="3733848" y="458555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4" name="Oval 43"/>
            <p:cNvSpPr/>
            <p:nvPr/>
          </p:nvSpPr>
          <p:spPr>
            <a:xfrm>
              <a:off x="3551306" y="48146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45" name="Oval 44"/>
            <p:cNvSpPr/>
            <p:nvPr/>
          </p:nvSpPr>
          <p:spPr>
            <a:xfrm>
              <a:off x="3554211" y="439645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cxnSp>
          <p:nvCxnSpPr>
            <p:cNvPr id="46" name="Straight Connector 45"/>
            <p:cNvCxnSpPr>
              <a:stCxn id="13" idx="1"/>
              <a:endCxn id="10" idx="6"/>
            </p:cNvCxnSpPr>
            <p:nvPr/>
          </p:nvCxnSpPr>
          <p:spPr bwMode="auto">
            <a:xfrm flipH="1" flipV="1">
              <a:off x="3037100" y="2820833"/>
              <a:ext cx="2453022" cy="16353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8" name="Rectangle 47"/>
            <p:cNvSpPr/>
            <p:nvPr/>
          </p:nvSpPr>
          <p:spPr bwMode="auto">
            <a:xfrm>
              <a:off x="2987824" y="2320382"/>
              <a:ext cx="350926" cy="345304"/>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MCS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9" name="Oval 48"/>
            <p:cNvSpPr/>
            <p:nvPr/>
          </p:nvSpPr>
          <p:spPr>
            <a:xfrm>
              <a:off x="4484347"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0" name="Oval 49"/>
            <p:cNvSpPr/>
            <p:nvPr/>
          </p:nvSpPr>
          <p:spPr>
            <a:xfrm>
              <a:off x="2956795" y="274669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1" name="Rectangle 50"/>
            <p:cNvSpPr/>
            <p:nvPr/>
          </p:nvSpPr>
          <p:spPr bwMode="auto">
            <a:xfrm>
              <a:off x="3366569" y="3052190"/>
              <a:ext cx="350926" cy="345304"/>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MCS</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2" name="Rectangle 51"/>
            <p:cNvSpPr/>
            <p:nvPr/>
          </p:nvSpPr>
          <p:spPr bwMode="auto">
            <a:xfrm>
              <a:off x="4794291" y="4103570"/>
              <a:ext cx="350926" cy="345304"/>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OPD</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Oval 52"/>
            <p:cNvSpPr/>
            <p:nvPr/>
          </p:nvSpPr>
          <p:spPr>
            <a:xfrm>
              <a:off x="5418122" y="43842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4" name="Oval 53"/>
            <p:cNvSpPr/>
            <p:nvPr/>
          </p:nvSpPr>
          <p:spPr>
            <a:xfrm>
              <a:off x="2422099" y="460419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5" name="Oval 54"/>
            <p:cNvSpPr/>
            <p:nvPr/>
          </p:nvSpPr>
          <p:spPr>
            <a:xfrm>
              <a:off x="6007677" y="276216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6" name="Oval 55"/>
            <p:cNvSpPr/>
            <p:nvPr/>
          </p:nvSpPr>
          <p:spPr>
            <a:xfrm>
              <a:off x="6683834" y="306896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7" name="Oval 56"/>
            <p:cNvSpPr/>
            <p:nvPr/>
          </p:nvSpPr>
          <p:spPr>
            <a:xfrm>
              <a:off x="2590449" y="48304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58" name="Rectangle 57"/>
            <p:cNvSpPr/>
            <p:nvPr/>
          </p:nvSpPr>
          <p:spPr bwMode="auto">
            <a:xfrm>
              <a:off x="6393615" y="3476170"/>
              <a:ext cx="350926" cy="345304"/>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smtClean="0">
                  <a:solidFill>
                    <a:schemeClr val="bg1"/>
                  </a:solidFill>
                  <a:latin typeface="Arial" panose="020B0604020202020204" pitchFamily="34" charset="0"/>
                  <a:cs typeface="Arial" panose="020B0604020202020204" pitchFamily="34" charset="0"/>
                </a:rPr>
                <a:t>NAVT</a:t>
              </a:r>
              <a:endParaRPr kumimoji="0" lang="en-GB" sz="5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grpSp>
      <p:sp>
        <p:nvSpPr>
          <p:cNvPr id="63" name="Oval 62"/>
          <p:cNvSpPr>
            <a:spLocks noChangeArrowheads="1"/>
          </p:cNvSpPr>
          <p:nvPr/>
        </p:nvSpPr>
        <p:spPr bwMode="auto">
          <a:xfrm>
            <a:off x="287939" y="1011826"/>
            <a:ext cx="971602" cy="490767"/>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4" name="Oval 63"/>
          <p:cNvSpPr>
            <a:spLocks noChangeArrowheads="1"/>
          </p:cNvSpPr>
          <p:nvPr/>
        </p:nvSpPr>
        <p:spPr bwMode="auto">
          <a:xfrm>
            <a:off x="2620713" y="588255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5" name="Oval 64"/>
          <p:cNvSpPr>
            <a:spLocks noChangeArrowheads="1"/>
          </p:cNvSpPr>
          <p:nvPr/>
        </p:nvSpPr>
        <p:spPr bwMode="auto">
          <a:xfrm>
            <a:off x="1649111" y="1011827"/>
            <a:ext cx="971602" cy="490767"/>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6" name="Cube 65"/>
          <p:cNvSpPr/>
          <p:nvPr/>
        </p:nvSpPr>
        <p:spPr bwMode="auto">
          <a:xfrm>
            <a:off x="5532125" y="1746208"/>
            <a:ext cx="3379640" cy="3379640"/>
          </a:xfrm>
          <a:prstGeom prst="cube">
            <a:avLst>
              <a:gd name="adj" fmla="val 6951"/>
            </a:avLst>
          </a:prstGeom>
          <a:solidFill>
            <a:schemeClr val="accent2">
              <a:lumMod val="20000"/>
              <a:lumOff val="80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7" name="Oval 66"/>
          <p:cNvSpPr/>
          <p:nvPr/>
        </p:nvSpPr>
        <p:spPr>
          <a:xfrm>
            <a:off x="7899283" y="3820078"/>
            <a:ext cx="681011" cy="353604"/>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err="1">
                <a:solidFill>
                  <a:schemeClr val="tx1"/>
                </a:solidFill>
              </a:rPr>
              <a:t>Synchron-ization</a:t>
            </a:r>
            <a:endParaRPr lang="en-US" sz="900" dirty="0">
              <a:solidFill>
                <a:schemeClr val="tx1"/>
              </a:solidFill>
            </a:endParaRPr>
          </a:p>
        </p:txBody>
      </p:sp>
      <p:sp>
        <p:nvSpPr>
          <p:cNvPr id="68" name="Oval 67"/>
          <p:cNvSpPr/>
          <p:nvPr/>
        </p:nvSpPr>
        <p:spPr>
          <a:xfrm>
            <a:off x="5776507" y="3820078"/>
            <a:ext cx="681011" cy="35360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Memory Access</a:t>
            </a:r>
          </a:p>
        </p:txBody>
      </p:sp>
      <p:sp>
        <p:nvSpPr>
          <p:cNvPr id="69" name="Oval 68"/>
          <p:cNvSpPr/>
          <p:nvPr/>
        </p:nvSpPr>
        <p:spPr>
          <a:xfrm>
            <a:off x="6837895" y="3820078"/>
            <a:ext cx="681011" cy="35360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a:solidFill>
                  <a:schemeClr val="tx1"/>
                </a:solidFill>
              </a:rPr>
              <a:t>Packet</a:t>
            </a:r>
          </a:p>
        </p:txBody>
      </p:sp>
      <p:sp>
        <p:nvSpPr>
          <p:cNvPr id="70" name="Oval 69"/>
          <p:cNvSpPr/>
          <p:nvPr/>
        </p:nvSpPr>
        <p:spPr>
          <a:xfrm>
            <a:off x="6456330" y="2152943"/>
            <a:ext cx="1409621" cy="453551"/>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bg1"/>
                </a:solidFill>
              </a:rPr>
              <a:t>“Be-spoke” Applications</a:t>
            </a:r>
            <a:endParaRPr lang="en-US" sz="1050" dirty="0">
              <a:solidFill>
                <a:schemeClr val="bg1"/>
              </a:solidFill>
            </a:endParaRPr>
          </a:p>
        </p:txBody>
      </p:sp>
      <p:sp>
        <p:nvSpPr>
          <p:cNvPr id="71" name="Rectangle 70"/>
          <p:cNvSpPr/>
          <p:nvPr/>
        </p:nvSpPr>
        <p:spPr>
          <a:xfrm>
            <a:off x="1254494" y="5287444"/>
            <a:ext cx="917975" cy="297639"/>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Electronic Data Sheet</a:t>
            </a:r>
          </a:p>
        </p:txBody>
      </p:sp>
      <p:sp>
        <p:nvSpPr>
          <p:cNvPr id="72" name="Rectangle 71"/>
          <p:cNvSpPr/>
          <p:nvPr/>
        </p:nvSpPr>
        <p:spPr>
          <a:xfrm>
            <a:off x="2468189" y="5272710"/>
            <a:ext cx="881651" cy="312373"/>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Vehicle Manifest</a:t>
            </a:r>
          </a:p>
        </p:txBody>
      </p:sp>
      <p:sp>
        <p:nvSpPr>
          <p:cNvPr id="73" name="Rectangle 72"/>
          <p:cNvSpPr/>
          <p:nvPr/>
        </p:nvSpPr>
        <p:spPr>
          <a:xfrm>
            <a:off x="6200874" y="4289098"/>
            <a:ext cx="1955051" cy="211118"/>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Datalink Convergence</a:t>
            </a:r>
            <a:endParaRPr lang="en-US" sz="1000" dirty="0">
              <a:solidFill>
                <a:schemeClr val="tx1"/>
              </a:solidFill>
            </a:endParaRPr>
          </a:p>
        </p:txBody>
      </p:sp>
      <p:sp>
        <p:nvSpPr>
          <p:cNvPr id="74" name="Rectangle 73"/>
          <p:cNvSpPr/>
          <p:nvPr/>
        </p:nvSpPr>
        <p:spPr>
          <a:xfrm>
            <a:off x="5900956" y="4643679"/>
            <a:ext cx="599836" cy="3387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SpaceWire</a:t>
            </a:r>
            <a:endParaRPr lang="en-US" sz="1000" dirty="0">
              <a:solidFill>
                <a:schemeClr val="tx1"/>
              </a:solidFill>
            </a:endParaRPr>
          </a:p>
        </p:txBody>
      </p:sp>
      <p:sp>
        <p:nvSpPr>
          <p:cNvPr id="75" name="Rectangle 74"/>
          <p:cNvSpPr/>
          <p:nvPr/>
        </p:nvSpPr>
        <p:spPr>
          <a:xfrm>
            <a:off x="6837895" y="4643678"/>
            <a:ext cx="599836" cy="3387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Mil Bus</a:t>
            </a:r>
            <a:endParaRPr lang="en-US" sz="1000" dirty="0">
              <a:solidFill>
                <a:schemeClr val="tx1"/>
              </a:solidFill>
            </a:endParaRPr>
          </a:p>
        </p:txBody>
      </p:sp>
      <p:sp>
        <p:nvSpPr>
          <p:cNvPr id="76" name="Rectangle 75"/>
          <p:cNvSpPr/>
          <p:nvPr/>
        </p:nvSpPr>
        <p:spPr>
          <a:xfrm>
            <a:off x="7774834" y="4643677"/>
            <a:ext cx="599836" cy="3387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Can </a:t>
            </a:r>
            <a:r>
              <a:rPr lang="is-IS" sz="1000" dirty="0" smtClean="0">
                <a:solidFill>
                  <a:schemeClr val="tx1"/>
                </a:solidFill>
              </a:rPr>
              <a:t>…</a:t>
            </a:r>
            <a:endParaRPr lang="en-US" sz="1000" dirty="0">
              <a:solidFill>
                <a:schemeClr val="tx1"/>
              </a:solidFill>
            </a:endParaRPr>
          </a:p>
        </p:txBody>
      </p:sp>
      <p:sp>
        <p:nvSpPr>
          <p:cNvPr id="77" name="Cube 76"/>
          <p:cNvSpPr/>
          <p:nvPr/>
        </p:nvSpPr>
        <p:spPr bwMode="auto">
          <a:xfrm>
            <a:off x="4099151" y="2888368"/>
            <a:ext cx="1101146" cy="2094014"/>
          </a:xfrm>
          <a:prstGeom prst="cube">
            <a:avLst>
              <a:gd name="adj" fmla="val 9698"/>
            </a:avLst>
          </a:prstGeom>
          <a:solidFill>
            <a:srgbClr val="FF9933"/>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10000"/>
              </a:spcAft>
              <a:buClrTx/>
              <a:buSzPct val="125000"/>
              <a:buFontTx/>
              <a:buNone/>
              <a:tabLst/>
            </a:pPr>
            <a:r>
              <a:rPr kumimoji="0" lang="en-US" sz="1800" b="1" i="0" u="none" strike="noStrike" cap="none" normalizeH="0" baseline="0" dirty="0" smtClean="0">
                <a:ln>
                  <a:noFill/>
                </a:ln>
                <a:solidFill>
                  <a:schemeClr val="tx1"/>
                </a:solidFill>
                <a:effectLst/>
                <a:latin typeface="Arial" charset="0"/>
              </a:rPr>
              <a:t>ESLT</a:t>
            </a:r>
            <a:endParaRPr kumimoji="0" lang="en-US" sz="1800" b="1" i="0" u="none" strike="noStrike" cap="none" normalizeH="0" baseline="0" dirty="0" smtClean="0">
              <a:ln>
                <a:noFill/>
              </a:ln>
              <a:solidFill>
                <a:schemeClr val="tx1"/>
              </a:solidFill>
              <a:effectLst/>
              <a:latin typeface="Arial" charset="0"/>
            </a:endParaRPr>
          </a:p>
        </p:txBody>
      </p:sp>
      <p:sp>
        <p:nvSpPr>
          <p:cNvPr id="78" name="Rectangle 77"/>
          <p:cNvSpPr/>
          <p:nvPr/>
        </p:nvSpPr>
        <p:spPr>
          <a:xfrm>
            <a:off x="1660068" y="1752151"/>
            <a:ext cx="652744" cy="313932"/>
          </a:xfrm>
          <a:prstGeom prst="rect">
            <a:avLst/>
          </a:prstGeom>
        </p:spPr>
        <p:txBody>
          <a:bodyPr wrap="none">
            <a:spAutoFit/>
          </a:bodyPr>
          <a:lstStyle/>
          <a:p>
            <a:pPr algn="ctr" eaLnBrk="0" hangingPunct="0">
              <a:lnSpc>
                <a:spcPct val="90000"/>
              </a:lnSpc>
              <a:spcAft>
                <a:spcPct val="10000"/>
              </a:spcAft>
              <a:buSzPct val="125000"/>
            </a:pPr>
            <a:r>
              <a:rPr lang="en-US" smtClean="0"/>
              <a:t>MOS</a:t>
            </a:r>
            <a:endParaRPr lang="en-US" dirty="0"/>
          </a:p>
        </p:txBody>
      </p:sp>
      <p:sp>
        <p:nvSpPr>
          <p:cNvPr id="79" name="Rectangle 78"/>
          <p:cNvSpPr/>
          <p:nvPr/>
        </p:nvSpPr>
        <p:spPr>
          <a:xfrm>
            <a:off x="6521300" y="1724633"/>
            <a:ext cx="1233030" cy="313932"/>
          </a:xfrm>
          <a:prstGeom prst="rect">
            <a:avLst/>
          </a:prstGeom>
        </p:spPr>
        <p:txBody>
          <a:bodyPr wrap="none">
            <a:spAutoFit/>
          </a:bodyPr>
          <a:lstStyle/>
          <a:p>
            <a:pPr algn="ctr" eaLnBrk="0" hangingPunct="0">
              <a:lnSpc>
                <a:spcPct val="90000"/>
              </a:lnSpc>
              <a:spcAft>
                <a:spcPct val="10000"/>
              </a:spcAft>
              <a:buSzPct val="125000"/>
            </a:pPr>
            <a:r>
              <a:rPr lang="en-US" smtClean="0"/>
              <a:t>Spacecraft</a:t>
            </a:r>
            <a:endParaRPr lang="en-US" dirty="0"/>
          </a:p>
        </p:txBody>
      </p:sp>
      <p:cxnSp>
        <p:nvCxnSpPr>
          <p:cNvPr id="81" name="Straight Connector 80"/>
          <p:cNvCxnSpPr/>
          <p:nvPr/>
        </p:nvCxnSpPr>
        <p:spPr bwMode="auto">
          <a:xfrm>
            <a:off x="3585196" y="4615632"/>
            <a:ext cx="513955" cy="0"/>
          </a:xfrm>
          <a:prstGeom prst="line">
            <a:avLst/>
          </a:prstGeom>
          <a:solidFill>
            <a:srgbClr val="FFFFFF"/>
          </a:solidFill>
          <a:ln w="38100" cap="flat" cmpd="sng" algn="ctr">
            <a:solidFill>
              <a:srgbClr val="000000"/>
            </a:solidFill>
            <a:prstDash val="solid"/>
            <a:round/>
            <a:headEnd type="none" w="med" len="med"/>
            <a:tailEnd type="none" w="med" len="med"/>
          </a:ln>
          <a:effectLst/>
        </p:spPr>
      </p:cxnSp>
      <p:sp>
        <p:nvSpPr>
          <p:cNvPr id="82" name="Freeform 81"/>
          <p:cNvSpPr/>
          <p:nvPr/>
        </p:nvSpPr>
        <p:spPr bwMode="auto">
          <a:xfrm>
            <a:off x="5115697" y="3805881"/>
            <a:ext cx="432487" cy="815546"/>
          </a:xfrm>
          <a:custGeom>
            <a:avLst/>
            <a:gdLst>
              <a:gd name="connsiteX0" fmla="*/ 0 w 432487"/>
              <a:gd name="connsiteY0" fmla="*/ 815546 h 815546"/>
              <a:gd name="connsiteX1" fmla="*/ 333633 w 432487"/>
              <a:gd name="connsiteY1" fmla="*/ 358346 h 815546"/>
              <a:gd name="connsiteX2" fmla="*/ 123568 w 432487"/>
              <a:gd name="connsiteY2" fmla="*/ 420130 h 815546"/>
              <a:gd name="connsiteX3" fmla="*/ 123568 w 432487"/>
              <a:gd name="connsiteY3" fmla="*/ 420130 h 815546"/>
              <a:gd name="connsiteX4" fmla="*/ 234779 w 432487"/>
              <a:gd name="connsiteY4" fmla="*/ 321276 h 815546"/>
              <a:gd name="connsiteX5" fmla="*/ 308919 w 432487"/>
              <a:gd name="connsiteY5" fmla="*/ 210065 h 815546"/>
              <a:gd name="connsiteX6" fmla="*/ 333633 w 432487"/>
              <a:gd name="connsiteY6" fmla="*/ 172995 h 815546"/>
              <a:gd name="connsiteX7" fmla="*/ 370703 w 432487"/>
              <a:gd name="connsiteY7" fmla="*/ 98854 h 815546"/>
              <a:gd name="connsiteX8" fmla="*/ 383060 w 432487"/>
              <a:gd name="connsiteY8" fmla="*/ 61784 h 815546"/>
              <a:gd name="connsiteX9" fmla="*/ 432487 w 432487"/>
              <a:gd name="connsiteY9" fmla="*/ 0 h 815546"/>
              <a:gd name="connsiteX10" fmla="*/ 432487 w 432487"/>
              <a:gd name="connsiteY10" fmla="*/ 0 h 815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2487" h="815546">
                <a:moveTo>
                  <a:pt x="0" y="815546"/>
                </a:moveTo>
                <a:lnTo>
                  <a:pt x="333633" y="358346"/>
                </a:lnTo>
                <a:lnTo>
                  <a:pt x="123568" y="420130"/>
                </a:lnTo>
                <a:lnTo>
                  <a:pt x="123568" y="420130"/>
                </a:lnTo>
                <a:cubicBezTo>
                  <a:pt x="160638" y="387179"/>
                  <a:pt x="201964" y="358467"/>
                  <a:pt x="234779" y="321276"/>
                </a:cubicBezTo>
                <a:cubicBezTo>
                  <a:pt x="264256" y="287869"/>
                  <a:pt x="284206" y="247135"/>
                  <a:pt x="308919" y="210065"/>
                </a:cubicBezTo>
                <a:lnTo>
                  <a:pt x="333633" y="172995"/>
                </a:lnTo>
                <a:cubicBezTo>
                  <a:pt x="364687" y="79826"/>
                  <a:pt x="322799" y="194659"/>
                  <a:pt x="370703" y="98854"/>
                </a:cubicBezTo>
                <a:cubicBezTo>
                  <a:pt x="376528" y="87204"/>
                  <a:pt x="377235" y="73434"/>
                  <a:pt x="383060" y="61784"/>
                </a:cubicBezTo>
                <a:cubicBezTo>
                  <a:pt x="398648" y="30607"/>
                  <a:pt x="409500" y="22987"/>
                  <a:pt x="432487" y="0"/>
                </a:cubicBezTo>
                <a:lnTo>
                  <a:pt x="432487" y="0"/>
                </a:lnTo>
              </a:path>
            </a:pathLst>
          </a:custGeom>
          <a:no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6" name="Oval 85"/>
          <p:cNvSpPr>
            <a:spLocks noChangeArrowheads="1"/>
          </p:cNvSpPr>
          <p:nvPr/>
        </p:nvSpPr>
        <p:spPr bwMode="auto">
          <a:xfrm>
            <a:off x="2955446" y="1008301"/>
            <a:ext cx="971602" cy="490767"/>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smtClean="0">
                <a:solidFill>
                  <a:srgbClr val="000000"/>
                </a:solidFill>
                <a:latin typeface="Arial" panose="020B0604020202020204" pitchFamily="34" charset="0"/>
                <a:ea typeface="ＭＳ Ｐゴシック" pitchFamily="34" charset="-128"/>
                <a:cs typeface="Arial" panose="020B0604020202020204" pitchFamily="34" charset="0"/>
              </a:rPr>
              <a:t>Data Archives</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7" name="Oval 86"/>
          <p:cNvSpPr>
            <a:spLocks noChangeArrowheads="1"/>
          </p:cNvSpPr>
          <p:nvPr/>
        </p:nvSpPr>
        <p:spPr bwMode="auto">
          <a:xfrm>
            <a:off x="664799" y="589303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GDS Dev &amp;</a:t>
            </a:r>
          </a:p>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SI&amp;T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0" name="Oval 8"/>
          <p:cNvSpPr>
            <a:spLocks noChangeArrowheads="1"/>
          </p:cNvSpPr>
          <p:nvPr/>
        </p:nvSpPr>
        <p:spPr bwMode="auto">
          <a:xfrm>
            <a:off x="7849262" y="2560238"/>
            <a:ext cx="698636" cy="384434"/>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8" name="Oval 8"/>
          <p:cNvSpPr>
            <a:spLocks noChangeArrowheads="1"/>
          </p:cNvSpPr>
          <p:nvPr/>
        </p:nvSpPr>
        <p:spPr bwMode="auto">
          <a:xfrm>
            <a:off x="5706975" y="2509877"/>
            <a:ext cx="698636" cy="38443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9" name="Oval 88"/>
          <p:cNvSpPr>
            <a:spLocks noChangeArrowheads="1"/>
          </p:cNvSpPr>
          <p:nvPr/>
        </p:nvSpPr>
        <p:spPr bwMode="auto">
          <a:xfrm>
            <a:off x="6778118" y="2674098"/>
            <a:ext cx="698636" cy="384434"/>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0" name="Oval 89"/>
          <p:cNvSpPr/>
          <p:nvPr/>
        </p:nvSpPr>
        <p:spPr>
          <a:xfrm>
            <a:off x="5647340" y="3120478"/>
            <a:ext cx="681011" cy="353604"/>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smtClean="0">
                <a:solidFill>
                  <a:schemeClr val="tx1"/>
                </a:solidFill>
              </a:rPr>
              <a:t>TT&amp;C</a:t>
            </a:r>
            <a:endParaRPr lang="en-US" sz="900" dirty="0">
              <a:solidFill>
                <a:schemeClr val="tx1"/>
              </a:solidFill>
            </a:endParaRPr>
          </a:p>
        </p:txBody>
      </p:sp>
      <p:sp>
        <p:nvSpPr>
          <p:cNvPr id="91" name="Oval 90"/>
          <p:cNvSpPr/>
          <p:nvPr/>
        </p:nvSpPr>
        <p:spPr>
          <a:xfrm>
            <a:off x="6415440" y="3124387"/>
            <a:ext cx="681011" cy="353604"/>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smtClean="0">
                <a:solidFill>
                  <a:schemeClr val="tx1"/>
                </a:solidFill>
              </a:rPr>
              <a:t>Exec</a:t>
            </a:r>
            <a:endParaRPr lang="en-US" sz="900" dirty="0">
              <a:solidFill>
                <a:schemeClr val="tx1"/>
              </a:solidFill>
            </a:endParaRPr>
          </a:p>
        </p:txBody>
      </p:sp>
      <p:sp>
        <p:nvSpPr>
          <p:cNvPr id="92" name="Oval 91"/>
          <p:cNvSpPr/>
          <p:nvPr/>
        </p:nvSpPr>
        <p:spPr>
          <a:xfrm>
            <a:off x="7923514" y="3128296"/>
            <a:ext cx="681011" cy="353604"/>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smtClean="0">
                <a:solidFill>
                  <a:schemeClr val="tx1"/>
                </a:solidFill>
              </a:rPr>
              <a:t>Data </a:t>
            </a:r>
            <a:r>
              <a:rPr lang="en-US" sz="900" dirty="0" err="1" smtClean="0">
                <a:solidFill>
                  <a:schemeClr val="tx1"/>
                </a:solidFill>
              </a:rPr>
              <a:t>Mgmt</a:t>
            </a:r>
            <a:endParaRPr lang="en-US" sz="900" dirty="0">
              <a:solidFill>
                <a:schemeClr val="tx1"/>
              </a:solidFill>
            </a:endParaRPr>
          </a:p>
        </p:txBody>
      </p:sp>
      <p:sp>
        <p:nvSpPr>
          <p:cNvPr id="93" name="Oval 92"/>
          <p:cNvSpPr/>
          <p:nvPr/>
        </p:nvSpPr>
        <p:spPr>
          <a:xfrm>
            <a:off x="7193819" y="3133098"/>
            <a:ext cx="681011" cy="353604"/>
          </a:xfrm>
          <a:prstGeom prst="ellipse">
            <a:avLst/>
          </a:prstGeom>
          <a:solidFill>
            <a:srgbClr val="CB7D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dirty="0" smtClean="0">
                <a:solidFill>
                  <a:schemeClr val="tx1"/>
                </a:solidFill>
              </a:rPr>
              <a:t>GNC</a:t>
            </a:r>
            <a:endParaRPr lang="en-US" sz="900" dirty="0">
              <a:solidFill>
                <a:schemeClr val="tx1"/>
              </a:solidFill>
            </a:endParaRPr>
          </a:p>
        </p:txBody>
      </p:sp>
    </p:spTree>
    <p:extLst>
      <p:ext uri="{BB962C8B-B14F-4D97-AF65-F5344CB8AC3E}">
        <p14:creationId xmlns:p14="http://schemas.microsoft.com/office/powerpoint/2010/main" val="376587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elements/1.1/"/>
    <ds:schemaRef ds:uri="http://purl.org/dc/dcmitype/"/>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5710</TotalTime>
  <Pages>51</Pages>
  <Words>1225</Words>
  <Application>Microsoft Macintosh PowerPoint</Application>
  <PresentationFormat>Letter Paper (8.5x11 in)</PresentationFormat>
  <Paragraphs>372</Paragraphs>
  <Slides>12</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ArialMT</vt:lpstr>
      <vt:lpstr>Calibri</vt:lpstr>
      <vt:lpstr>Gill Sans MT</vt:lpstr>
      <vt:lpstr>ＭＳ Ｐゴシック</vt:lpstr>
      <vt:lpstr>Times New Roman</vt:lpstr>
      <vt:lpstr>Arial</vt:lpstr>
      <vt:lpstr>TMOD Presentations</vt:lpstr>
      <vt:lpstr>1_TMOD Presentations</vt:lpstr>
      <vt:lpstr>PowerPoint Presentation</vt:lpstr>
      <vt:lpstr>PowerPoint Presentation</vt:lpstr>
      <vt:lpstr>PowerPoint Presentation</vt:lpstr>
      <vt:lpstr>SEA SA WG:  MOIMS Services &amp; Data Objects</vt:lpstr>
      <vt:lpstr>SOIS Functional View</vt:lpstr>
      <vt:lpstr>MOIMS Deployment (Example)</vt:lpstr>
      <vt:lpstr>SOIS EDS Use Case</vt:lpstr>
      <vt:lpstr>SEA SA WG:  Integrated Services Deployment - Initial</vt:lpstr>
      <vt:lpstr>SEA SA WG:  Integrated Services Deployment - Advanced</vt:lpstr>
      <vt:lpstr>PowerPoint Presentation</vt:lpstr>
      <vt:lpstr>PowerPoint Presentation</vt:lpstr>
      <vt:lpstr>Fall 2016 Meeting Agenda</vt:lpstr>
    </vt:vector>
  </TitlesOfParts>
  <Company>NASA Headquarters</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1481</cp:revision>
  <cp:lastPrinted>2016-08-30T07:45:22Z</cp:lastPrinted>
  <dcterms:created xsi:type="dcterms:W3CDTF">1998-05-20T16:00:08Z</dcterms:created>
  <dcterms:modified xsi:type="dcterms:W3CDTF">2016-10-19T10:12:19Z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