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7" r:id="rId3"/>
    <p:sldId id="258" r:id="rId4"/>
    <p:sldId id="278" r:id="rId5"/>
    <p:sldId id="286" r:id="rId6"/>
    <p:sldId id="279" r:id="rId7"/>
    <p:sldId id="285" r:id="rId8"/>
    <p:sldId id="289" r:id="rId9"/>
    <p:sldId id="290" r:id="rId10"/>
    <p:sldId id="291" r:id="rId11"/>
    <p:sldId id="292" r:id="rId12"/>
    <p:sldId id="281" r:id="rId13"/>
    <p:sldId id="280" r:id="rId14"/>
    <p:sldId id="282" r:id="rId15"/>
    <p:sldId id="283"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CCCCFF"/>
    <a:srgbClr val="CC99FF"/>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8" autoAdjust="0"/>
    <p:restoredTop sz="89236" autoAdjust="0"/>
  </p:normalViewPr>
  <p:slideViewPr>
    <p:cSldViewPr snapToGrid="0">
      <p:cViewPr varScale="1">
        <p:scale>
          <a:sx n="42" d="100"/>
          <a:sy n="42" d="100"/>
        </p:scale>
        <p:origin x="792" y="3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0FD34D-AED2-47C7-9B5B-6E97B9DC6B8A}" type="datetimeFigureOut">
              <a:rPr lang="en-US" smtClean="0"/>
              <a:t>8/16/2016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91406-463C-4DE8-8FB7-296E00564549}" type="slidenum">
              <a:rPr lang="en-US" smtClean="0"/>
              <a:t>‹#›</a:t>
            </a:fld>
            <a:endParaRPr lang="en-US"/>
          </a:p>
        </p:txBody>
      </p:sp>
    </p:spTree>
    <p:extLst>
      <p:ext uri="{BB962C8B-B14F-4D97-AF65-F5344CB8AC3E}">
        <p14:creationId xmlns:p14="http://schemas.microsoft.com/office/powerpoint/2010/main" val="2993991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FEAD39-D285-4BA9-9EDC-3D2E49BFD730}" type="slidenum">
              <a:rPr lang="zh-CN" altLang="en-US" smtClean="0"/>
              <a:t>7</a:t>
            </a:fld>
            <a:endParaRPr lang="zh-CN" altLang="en-US"/>
          </a:p>
        </p:txBody>
      </p:sp>
    </p:spTree>
    <p:extLst>
      <p:ext uri="{BB962C8B-B14F-4D97-AF65-F5344CB8AC3E}">
        <p14:creationId xmlns:p14="http://schemas.microsoft.com/office/powerpoint/2010/main" val="135306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FEAD39-D285-4BA9-9EDC-3D2E49BFD730}" type="slidenum">
              <a:rPr lang="zh-CN" altLang="en-US" smtClean="0"/>
              <a:t>15</a:t>
            </a:fld>
            <a:endParaRPr lang="zh-CN" altLang="en-US"/>
          </a:p>
        </p:txBody>
      </p:sp>
    </p:spTree>
    <p:extLst>
      <p:ext uri="{BB962C8B-B14F-4D97-AF65-F5344CB8AC3E}">
        <p14:creationId xmlns:p14="http://schemas.microsoft.com/office/powerpoint/2010/main" val="150323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FEAD39-D285-4BA9-9EDC-3D2E49BFD730}" type="slidenum">
              <a:rPr lang="zh-CN" altLang="en-US" smtClean="0"/>
              <a:t>16</a:t>
            </a:fld>
            <a:endParaRPr lang="zh-CN" altLang="en-US"/>
          </a:p>
        </p:txBody>
      </p:sp>
    </p:spTree>
    <p:extLst>
      <p:ext uri="{BB962C8B-B14F-4D97-AF65-F5344CB8AC3E}">
        <p14:creationId xmlns:p14="http://schemas.microsoft.com/office/powerpoint/2010/main" val="284759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71B05B-C8C0-49A5-AA24-0E0E31BDEA57}"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71B05B-C8C0-49A5-AA24-0E0E31BDEA57}"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71B05B-C8C0-49A5-AA24-0E0E31BDEA57}" type="datetimeFigureOut">
              <a:rPr lang="en-US" smtClean="0"/>
              <a:t>8/16/2016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71B05B-C8C0-49A5-AA24-0E0E31BDEA57}" type="datetimeFigureOut">
              <a:rPr lang="en-US" smtClean="0"/>
              <a:t>8/16/2016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8/16/2016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8/16/2016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SOIS Services</a:t>
            </a:r>
          </a:p>
        </p:txBody>
      </p:sp>
      <p:sp>
        <p:nvSpPr>
          <p:cNvPr id="3" name="Subtitle 2"/>
          <p:cNvSpPr>
            <a:spLocks noGrp="1"/>
          </p:cNvSpPr>
          <p:nvPr>
            <p:ph type="subTitle" idx="1"/>
          </p:nvPr>
        </p:nvSpPr>
        <p:spPr/>
        <p:txBody>
          <a:bodyPr/>
          <a:lstStyle/>
          <a:p>
            <a:r>
              <a:rPr lang="en-US" dirty="0"/>
              <a:t>Version 6, for discussion in 2016 August 17 Teleconference</a:t>
            </a:r>
          </a:p>
        </p:txBody>
      </p:sp>
    </p:spTree>
    <p:extLst>
      <p:ext uri="{BB962C8B-B14F-4D97-AF65-F5344CB8AC3E}">
        <p14:creationId xmlns:p14="http://schemas.microsoft.com/office/powerpoint/2010/main" val="27932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View of MTS API 2/3</a:t>
            </a:r>
          </a:p>
        </p:txBody>
      </p:sp>
      <p:sp>
        <p:nvSpPr>
          <p:cNvPr id="4" name="Text Placeholder 3"/>
          <p:cNvSpPr>
            <a:spLocks noGrp="1"/>
          </p:cNvSpPr>
          <p:nvPr>
            <p:ph type="body" sz="half" idx="2"/>
          </p:nvPr>
        </p:nvSpPr>
        <p:spPr/>
        <p:txBody>
          <a:bodyPr/>
          <a:lstStyle/>
          <a:p>
            <a:r>
              <a:rPr lang="en-US" dirty="0"/>
              <a:t>This second diagram shows the most primitive pattern.</a:t>
            </a:r>
          </a:p>
          <a:p>
            <a:r>
              <a:rPr lang="en-US" dirty="0"/>
              <a:t>This pattern resembles UDP,</a:t>
            </a:r>
          </a:p>
          <a:p>
            <a:r>
              <a:rPr lang="en-US" dirty="0"/>
              <a:t>except that its access is predicated upon a prior invitation from the receiver to the sender, by means of which the sender obtains the address of the receiver.</a:t>
            </a:r>
          </a:p>
          <a:p>
            <a:r>
              <a:rPr lang="en-US" dirty="0"/>
              <a:t>A </a:t>
            </a:r>
            <a:r>
              <a:rPr lang="en-US" dirty="0" err="1"/>
              <a:t>Cancel_invitation.Request</a:t>
            </a:r>
            <a:r>
              <a:rPr lang="en-US" dirty="0"/>
              <a:t> closes the window in time for sending to the receiver.</a:t>
            </a:r>
          </a:p>
        </p:txBody>
      </p:sp>
      <p:pic>
        <p:nvPicPr>
          <p:cNvPr id="3" name="Picture 2"/>
          <p:cNvPicPr>
            <a:picLocks noChangeAspect="1"/>
          </p:cNvPicPr>
          <p:nvPr/>
        </p:nvPicPr>
        <p:blipFill>
          <a:blip r:embed="rId2"/>
          <a:stretch>
            <a:fillRect/>
          </a:stretch>
        </p:blipFill>
        <p:spPr>
          <a:xfrm>
            <a:off x="5009137" y="1471513"/>
            <a:ext cx="6977707" cy="3660557"/>
          </a:xfrm>
          <a:prstGeom prst="rect">
            <a:avLst/>
          </a:prstGeom>
        </p:spPr>
      </p:pic>
    </p:spTree>
    <p:extLst>
      <p:ext uri="{BB962C8B-B14F-4D97-AF65-F5344CB8AC3E}">
        <p14:creationId xmlns:p14="http://schemas.microsoft.com/office/powerpoint/2010/main" val="111115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View of MTS API 3/3</a:t>
            </a:r>
          </a:p>
        </p:txBody>
      </p:sp>
      <p:sp>
        <p:nvSpPr>
          <p:cNvPr id="4" name="Text Placeholder 3"/>
          <p:cNvSpPr>
            <a:spLocks noGrp="1"/>
          </p:cNvSpPr>
          <p:nvPr>
            <p:ph type="body" sz="half" idx="2"/>
          </p:nvPr>
        </p:nvSpPr>
        <p:spPr/>
        <p:txBody>
          <a:bodyPr/>
          <a:lstStyle/>
          <a:p>
            <a:r>
              <a:rPr lang="en-US" dirty="0"/>
              <a:t>This third diagram shows a synchronous pattern.</a:t>
            </a:r>
          </a:p>
          <a:p>
            <a:r>
              <a:rPr lang="en-US" dirty="0"/>
              <a:t>This pattern applies where the designer of the client sees little that can be done while awaiting the response from the server.</a:t>
            </a:r>
          </a:p>
          <a:p>
            <a:r>
              <a:rPr lang="en-US" dirty="0"/>
              <a:t>Access begins after an invitation from the server to receive queries from the client.</a:t>
            </a:r>
          </a:p>
          <a:p>
            <a:r>
              <a:rPr lang="en-US" dirty="0"/>
              <a:t>An invitation from the client to the server may be required to complete the contract for sending replies.  Optionally, the server can simply send its reply to the address in the query.</a:t>
            </a:r>
          </a:p>
          <a:p>
            <a:r>
              <a:rPr lang="en-US" dirty="0"/>
              <a:t>A </a:t>
            </a:r>
            <a:r>
              <a:rPr lang="en-US" dirty="0" err="1"/>
              <a:t>Cancel_invitation.Request</a:t>
            </a:r>
            <a:r>
              <a:rPr lang="en-US" dirty="0"/>
              <a:t> closes the window in time for sending to the client.</a:t>
            </a:r>
          </a:p>
        </p:txBody>
      </p:sp>
      <p:pic>
        <p:nvPicPr>
          <p:cNvPr id="5" name="Picture 4"/>
          <p:cNvPicPr>
            <a:picLocks noChangeAspect="1"/>
          </p:cNvPicPr>
          <p:nvPr/>
        </p:nvPicPr>
        <p:blipFill>
          <a:blip r:embed="rId2"/>
          <a:stretch>
            <a:fillRect/>
          </a:stretch>
        </p:blipFill>
        <p:spPr>
          <a:xfrm>
            <a:off x="5032958" y="977833"/>
            <a:ext cx="6583367" cy="4680017"/>
          </a:xfrm>
          <a:prstGeom prst="rect">
            <a:avLst/>
          </a:prstGeom>
        </p:spPr>
      </p:pic>
    </p:spTree>
    <p:extLst>
      <p:ext uri="{BB962C8B-B14F-4D97-AF65-F5344CB8AC3E}">
        <p14:creationId xmlns:p14="http://schemas.microsoft.com/office/powerpoint/2010/main" val="595247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Connecting a Device to an Application through a Software Bus</a:t>
            </a:r>
          </a:p>
        </p:txBody>
      </p:sp>
      <p:sp>
        <p:nvSpPr>
          <p:cNvPr id="4" name="Text Placeholder 3"/>
          <p:cNvSpPr>
            <a:spLocks noGrp="1"/>
          </p:cNvSpPr>
          <p:nvPr>
            <p:ph type="body" sz="half" idx="2"/>
          </p:nvPr>
        </p:nvSpPr>
        <p:spPr/>
        <p:txBody>
          <a:bodyPr/>
          <a:lstStyle/>
          <a:p>
            <a:r>
              <a:rPr lang="en-US" dirty="0"/>
              <a:t>This diagram shows a communication path between a device and an application across a software bus.</a:t>
            </a:r>
          </a:p>
          <a:p>
            <a:r>
              <a:rPr lang="en-US" dirty="0"/>
              <a:t>The software bus is shown here as a virtual entity; it might be subsumed in the Message Transfer implementation.</a:t>
            </a:r>
          </a:p>
          <a:p>
            <a:r>
              <a:rPr lang="en-US" dirty="0"/>
              <a:t>The EDS for the device may be different from the EDS for the device proxy, or the proxy may simply implement the same interfaces.</a:t>
            </a:r>
          </a:p>
          <a:p>
            <a:r>
              <a:rPr lang="en-US" dirty="0"/>
              <a:t>The device is shown communicating through the subnet packet service, but memory access could be used depending on the device. </a:t>
            </a:r>
          </a:p>
        </p:txBody>
      </p:sp>
      <p:sp>
        <p:nvSpPr>
          <p:cNvPr id="8" name="Oval 7"/>
          <p:cNvSpPr/>
          <p:nvPr/>
        </p:nvSpPr>
        <p:spPr>
          <a:xfrm>
            <a:off x="7820013" y="1476984"/>
            <a:ext cx="1553637"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Proxy</a:t>
            </a:r>
          </a:p>
        </p:txBody>
      </p:sp>
      <p:sp>
        <p:nvSpPr>
          <p:cNvPr id="9" name="Oval 8"/>
          <p:cNvSpPr/>
          <p:nvPr/>
        </p:nvSpPr>
        <p:spPr>
          <a:xfrm>
            <a:off x="7132458"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rPr>
              <a:t>Device Access, Device Virtualization</a:t>
            </a:r>
          </a:p>
        </p:txBody>
      </p:sp>
      <p:cxnSp>
        <p:nvCxnSpPr>
          <p:cNvPr id="14" name="Straight Arrow Connector 13"/>
          <p:cNvCxnSpPr>
            <a:stCxn id="8" idx="4"/>
            <a:endCxn id="9" idx="0"/>
          </p:cNvCxnSpPr>
          <p:nvPr/>
        </p:nvCxnSpPr>
        <p:spPr>
          <a:xfrm flipH="1">
            <a:off x="7823282" y="2391384"/>
            <a:ext cx="773550" cy="46723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132458" y="4274211"/>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25" name="Straight Arrow Connector 24"/>
          <p:cNvCxnSpPr>
            <a:stCxn id="9" idx="4"/>
            <a:endCxn id="20" idx="0"/>
          </p:cNvCxnSpPr>
          <p:nvPr/>
        </p:nvCxnSpPr>
        <p:spPr>
          <a:xfrm>
            <a:off x="7823282" y="3773022"/>
            <a:ext cx="0" cy="501189"/>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362184" y="396319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37" name="Rectangle 36"/>
          <p:cNvSpPr/>
          <p:nvPr/>
        </p:nvSpPr>
        <p:spPr>
          <a:xfrm>
            <a:off x="7703061" y="2400796"/>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38" name="Rectangle 37"/>
          <p:cNvSpPr/>
          <p:nvPr/>
        </p:nvSpPr>
        <p:spPr>
          <a:xfrm>
            <a:off x="7709390" y="2595031"/>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54" name="Oval 53"/>
          <p:cNvSpPr/>
          <p:nvPr/>
        </p:nvSpPr>
        <p:spPr>
          <a:xfrm>
            <a:off x="10148046" y="507254"/>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5" name="Oval 54"/>
          <p:cNvSpPr/>
          <p:nvPr/>
        </p:nvSpPr>
        <p:spPr>
          <a:xfrm>
            <a:off x="10347586"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56" name="Straight Arrow Connector 55"/>
          <p:cNvCxnSpPr>
            <a:stCxn id="54" idx="4"/>
            <a:endCxn id="55" idx="0"/>
          </p:cNvCxnSpPr>
          <p:nvPr/>
        </p:nvCxnSpPr>
        <p:spPr>
          <a:xfrm>
            <a:off x="11035971" y="1421654"/>
            <a:ext cx="2439" cy="143696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755316" y="1739949"/>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64" name="Rectangle 63"/>
          <p:cNvSpPr/>
          <p:nvPr/>
        </p:nvSpPr>
        <p:spPr>
          <a:xfrm>
            <a:off x="10761645" y="1934184"/>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65" name="Oval 64"/>
          <p:cNvSpPr/>
          <p:nvPr/>
        </p:nvSpPr>
        <p:spPr>
          <a:xfrm>
            <a:off x="5395050" y="507254"/>
            <a:ext cx="1219200"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71" name="Can 70"/>
          <p:cNvSpPr/>
          <p:nvPr/>
        </p:nvSpPr>
        <p:spPr>
          <a:xfrm rot="5400000">
            <a:off x="9896357" y="3083187"/>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Software Bus</a:t>
            </a:r>
          </a:p>
        </p:txBody>
      </p:sp>
      <p:cxnSp>
        <p:nvCxnSpPr>
          <p:cNvPr id="72" name="Straight Arrow Connector 71"/>
          <p:cNvCxnSpPr>
            <a:endCxn id="20" idx="4"/>
          </p:cNvCxnSpPr>
          <p:nvPr/>
        </p:nvCxnSpPr>
        <p:spPr>
          <a:xfrm flipV="1">
            <a:off x="7823282" y="5188611"/>
            <a:ext cx="0" cy="566826"/>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8686004"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80" name="Straight Arrow Connector 79"/>
          <p:cNvCxnSpPr>
            <a:stCxn id="8" idx="4"/>
            <a:endCxn id="79" idx="0"/>
          </p:cNvCxnSpPr>
          <p:nvPr/>
        </p:nvCxnSpPr>
        <p:spPr>
          <a:xfrm>
            <a:off x="8596832" y="2391384"/>
            <a:ext cx="779996" cy="46723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9135099" y="2293459"/>
            <a:ext cx="307100" cy="2760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85" name="Rectangle 84"/>
          <p:cNvSpPr/>
          <p:nvPr/>
        </p:nvSpPr>
        <p:spPr>
          <a:xfrm>
            <a:off x="9137665" y="2506490"/>
            <a:ext cx="312064" cy="25564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a:endCxn id="79" idx="4"/>
          </p:cNvCxnSpPr>
          <p:nvPr/>
        </p:nvCxnSpPr>
        <p:spPr>
          <a:xfrm flipV="1">
            <a:off x="9376828" y="3773022"/>
            <a:ext cx="0" cy="54250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5" idx="4"/>
          </p:cNvCxnSpPr>
          <p:nvPr/>
        </p:nvCxnSpPr>
        <p:spPr>
          <a:xfrm flipV="1">
            <a:off x="11035971" y="3773022"/>
            <a:ext cx="2439" cy="54250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62" name="Can 61"/>
          <p:cNvSpPr/>
          <p:nvPr/>
        </p:nvSpPr>
        <p:spPr>
          <a:xfrm rot="5400000">
            <a:off x="6531275" y="4520499"/>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Device Physical Link</a:t>
            </a:r>
          </a:p>
        </p:txBody>
      </p:sp>
      <p:cxnSp>
        <p:nvCxnSpPr>
          <p:cNvPr id="66" name="Straight Arrow Connector 65"/>
          <p:cNvCxnSpPr>
            <a:endCxn id="65" idx="4"/>
          </p:cNvCxnSpPr>
          <p:nvPr/>
        </p:nvCxnSpPr>
        <p:spPr>
          <a:xfrm flipV="1">
            <a:off x="6004650" y="1421654"/>
            <a:ext cx="0" cy="4333783"/>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65" idx="6"/>
            <a:endCxn id="54" idx="2"/>
          </p:cNvCxnSpPr>
          <p:nvPr/>
        </p:nvCxnSpPr>
        <p:spPr>
          <a:xfrm>
            <a:off x="6614250" y="964454"/>
            <a:ext cx="3533796" cy="0"/>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7132458" y="65919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PDU</a:t>
            </a:r>
          </a:p>
        </p:txBody>
      </p:sp>
    </p:spTree>
    <p:extLst>
      <p:ext uri="{BB962C8B-B14F-4D97-AF65-F5344CB8AC3E}">
        <p14:creationId xmlns:p14="http://schemas.microsoft.com/office/powerpoint/2010/main" val="2218645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Connecting a Device to an Application through a Physical Message Bus</a:t>
            </a:r>
          </a:p>
        </p:txBody>
      </p:sp>
      <p:sp>
        <p:nvSpPr>
          <p:cNvPr id="4" name="Text Placeholder 3"/>
          <p:cNvSpPr>
            <a:spLocks noGrp="1"/>
          </p:cNvSpPr>
          <p:nvPr>
            <p:ph type="body" sz="half" idx="2"/>
          </p:nvPr>
        </p:nvSpPr>
        <p:spPr/>
        <p:txBody>
          <a:bodyPr>
            <a:normAutofit fontScale="92500" lnSpcReduction="10000"/>
          </a:bodyPr>
          <a:lstStyle/>
          <a:p>
            <a:r>
              <a:rPr lang="en-US" dirty="0"/>
              <a:t>This diagram shows a communication path between a device and an application across a physical communication bus.</a:t>
            </a:r>
          </a:p>
          <a:p>
            <a:r>
              <a:rPr lang="en-US" dirty="0"/>
              <a:t>The processor containing the Device Proxy might be any of the following.</a:t>
            </a:r>
          </a:p>
          <a:p>
            <a:pPr marL="285750" indent="-285750">
              <a:buFont typeface="Arial" panose="020B0604020202020204" pitchFamily="34" charset="0"/>
              <a:buChar char="•"/>
            </a:pPr>
            <a:r>
              <a:rPr lang="en-US" dirty="0"/>
              <a:t>an adapter for the device</a:t>
            </a:r>
          </a:p>
          <a:p>
            <a:pPr marL="285750" indent="-285750">
              <a:buFont typeface="Arial" panose="020B0604020202020204" pitchFamily="34" charset="0"/>
              <a:buChar char="•"/>
            </a:pPr>
            <a:r>
              <a:rPr lang="en-US" dirty="0"/>
              <a:t>a remote interface unit</a:t>
            </a:r>
          </a:p>
          <a:p>
            <a:pPr marL="285750" indent="-285750">
              <a:buFont typeface="Arial" panose="020B0604020202020204" pitchFamily="34" charset="0"/>
              <a:buChar char="•"/>
            </a:pPr>
            <a:r>
              <a:rPr lang="en-US" dirty="0"/>
              <a:t>a time/space partition (The message bus could then be an inter-partition communication channel.)</a:t>
            </a:r>
          </a:p>
          <a:p>
            <a:pPr marL="285750" indent="-285750">
              <a:buFont typeface="Arial" panose="020B0604020202020204" pitchFamily="34" charset="0"/>
              <a:buChar char="•"/>
            </a:pPr>
            <a:r>
              <a:rPr lang="en-US" dirty="0"/>
              <a:t>a processor peer of the processor containing the application</a:t>
            </a:r>
          </a:p>
          <a:p>
            <a:r>
              <a:rPr lang="en-US" dirty="0"/>
              <a:t>The device is shown communicating through the subnet packet service, but memory access could be used depending on the device. </a:t>
            </a:r>
          </a:p>
        </p:txBody>
      </p:sp>
      <p:sp>
        <p:nvSpPr>
          <p:cNvPr id="8" name="Oval 7"/>
          <p:cNvSpPr/>
          <p:nvPr/>
        </p:nvSpPr>
        <p:spPr>
          <a:xfrm>
            <a:off x="7545315" y="1143000"/>
            <a:ext cx="1236842"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Proxy</a:t>
            </a:r>
          </a:p>
        </p:txBody>
      </p:sp>
      <p:sp>
        <p:nvSpPr>
          <p:cNvPr id="9" name="Oval 8"/>
          <p:cNvSpPr/>
          <p:nvPr/>
        </p:nvSpPr>
        <p:spPr>
          <a:xfrm>
            <a:off x="6673264" y="2817530"/>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rPr>
              <a:t>Device Access, Device Virtualization</a:t>
            </a:r>
          </a:p>
        </p:txBody>
      </p:sp>
      <p:cxnSp>
        <p:nvCxnSpPr>
          <p:cNvPr id="14" name="Straight Arrow Connector 13"/>
          <p:cNvCxnSpPr>
            <a:stCxn id="8" idx="4"/>
            <a:endCxn id="9" idx="0"/>
          </p:cNvCxnSpPr>
          <p:nvPr/>
        </p:nvCxnSpPr>
        <p:spPr>
          <a:xfrm flipH="1">
            <a:off x="7364088" y="2057400"/>
            <a:ext cx="799648" cy="76013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657135" y="4245250"/>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25" name="Straight Arrow Connector 24"/>
          <p:cNvCxnSpPr>
            <a:stCxn id="9" idx="4"/>
            <a:endCxn id="20" idx="0"/>
          </p:cNvCxnSpPr>
          <p:nvPr/>
        </p:nvCxnSpPr>
        <p:spPr>
          <a:xfrm flipH="1">
            <a:off x="7347959" y="3731930"/>
            <a:ext cx="16129" cy="51332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189813" y="3886942"/>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37" name="Rectangle 36"/>
          <p:cNvSpPr/>
          <p:nvPr/>
        </p:nvSpPr>
        <p:spPr>
          <a:xfrm>
            <a:off x="7371136" y="2254502"/>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38" name="Rectangle 37"/>
          <p:cNvSpPr/>
          <p:nvPr/>
        </p:nvSpPr>
        <p:spPr>
          <a:xfrm>
            <a:off x="7377465" y="2448737"/>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54" name="Oval 53"/>
          <p:cNvSpPr/>
          <p:nvPr/>
        </p:nvSpPr>
        <p:spPr>
          <a:xfrm>
            <a:off x="10148046" y="507254"/>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5" name="Oval 54"/>
          <p:cNvSpPr/>
          <p:nvPr/>
        </p:nvSpPr>
        <p:spPr>
          <a:xfrm>
            <a:off x="10361861" y="281170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56" name="Straight Arrow Connector 55"/>
          <p:cNvCxnSpPr>
            <a:stCxn id="54" idx="4"/>
            <a:endCxn id="55" idx="0"/>
          </p:cNvCxnSpPr>
          <p:nvPr/>
        </p:nvCxnSpPr>
        <p:spPr>
          <a:xfrm>
            <a:off x="11035971" y="1421654"/>
            <a:ext cx="16714" cy="139004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10341895" y="4242635"/>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60" name="Straight Arrow Connector 59"/>
          <p:cNvCxnSpPr>
            <a:stCxn id="55" idx="4"/>
            <a:endCxn id="58" idx="0"/>
          </p:cNvCxnSpPr>
          <p:nvPr/>
        </p:nvCxnSpPr>
        <p:spPr>
          <a:xfrm flipH="1">
            <a:off x="11032719" y="3726102"/>
            <a:ext cx="19966" cy="516533"/>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0874934" y="4002650"/>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63" name="Rectangle 62"/>
          <p:cNvSpPr/>
          <p:nvPr/>
        </p:nvSpPr>
        <p:spPr>
          <a:xfrm>
            <a:off x="11124363" y="175190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64" name="Rectangle 63"/>
          <p:cNvSpPr/>
          <p:nvPr/>
        </p:nvSpPr>
        <p:spPr>
          <a:xfrm>
            <a:off x="11130692" y="1946139"/>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65" name="Oval 64"/>
          <p:cNvSpPr/>
          <p:nvPr/>
        </p:nvSpPr>
        <p:spPr>
          <a:xfrm>
            <a:off x="5354879" y="507254"/>
            <a:ext cx="1219200"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71" name="Can 70"/>
          <p:cNvSpPr/>
          <p:nvPr/>
        </p:nvSpPr>
        <p:spPr>
          <a:xfrm rot="5400000">
            <a:off x="9852253" y="4229130"/>
            <a:ext cx="304425" cy="3335157"/>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Message Bus</a:t>
            </a:r>
          </a:p>
        </p:txBody>
      </p:sp>
      <p:cxnSp>
        <p:nvCxnSpPr>
          <p:cNvPr id="72" name="Straight Arrow Connector 71"/>
          <p:cNvCxnSpPr>
            <a:endCxn id="20" idx="4"/>
          </p:cNvCxnSpPr>
          <p:nvPr/>
        </p:nvCxnSpPr>
        <p:spPr>
          <a:xfrm flipV="1">
            <a:off x="7347959" y="5159650"/>
            <a:ext cx="0" cy="59578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8190746" y="2817530"/>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80" name="Straight Arrow Connector 79"/>
          <p:cNvCxnSpPr>
            <a:stCxn id="8" idx="4"/>
            <a:endCxn id="79" idx="0"/>
          </p:cNvCxnSpPr>
          <p:nvPr/>
        </p:nvCxnSpPr>
        <p:spPr>
          <a:xfrm>
            <a:off x="8163736" y="2057400"/>
            <a:ext cx="717834" cy="76013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8187033" y="4242635"/>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82" name="Straight Arrow Connector 81"/>
          <p:cNvCxnSpPr>
            <a:stCxn id="79" idx="4"/>
            <a:endCxn id="81" idx="0"/>
          </p:cNvCxnSpPr>
          <p:nvPr/>
        </p:nvCxnSpPr>
        <p:spPr>
          <a:xfrm flipH="1">
            <a:off x="8877857" y="3731930"/>
            <a:ext cx="3713" cy="510705"/>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8736942" y="3886655"/>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84" name="Rectangle 83"/>
          <p:cNvSpPr/>
          <p:nvPr/>
        </p:nvSpPr>
        <p:spPr>
          <a:xfrm>
            <a:off x="8713144" y="2248713"/>
            <a:ext cx="307100" cy="2760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85" name="Rectangle 84"/>
          <p:cNvSpPr/>
          <p:nvPr/>
        </p:nvSpPr>
        <p:spPr>
          <a:xfrm>
            <a:off x="8719473" y="2449008"/>
            <a:ext cx="312064" cy="25564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a:endCxn id="81" idx="4"/>
          </p:cNvCxnSpPr>
          <p:nvPr/>
        </p:nvCxnSpPr>
        <p:spPr>
          <a:xfrm flipV="1">
            <a:off x="8875505" y="5157035"/>
            <a:ext cx="2352" cy="587461"/>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8" idx="4"/>
          </p:cNvCxnSpPr>
          <p:nvPr/>
        </p:nvCxnSpPr>
        <p:spPr>
          <a:xfrm flipV="1">
            <a:off x="11032719" y="5157035"/>
            <a:ext cx="0" cy="55417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115" name="Can 114"/>
          <p:cNvSpPr/>
          <p:nvPr/>
        </p:nvSpPr>
        <p:spPr>
          <a:xfrm rot="5400000">
            <a:off x="6531275" y="4520499"/>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Device Physical Link</a:t>
            </a:r>
          </a:p>
        </p:txBody>
      </p:sp>
      <p:cxnSp>
        <p:nvCxnSpPr>
          <p:cNvPr id="116" name="Straight Arrow Connector 115"/>
          <p:cNvCxnSpPr>
            <a:endCxn id="65" idx="4"/>
          </p:cNvCxnSpPr>
          <p:nvPr/>
        </p:nvCxnSpPr>
        <p:spPr>
          <a:xfrm flipV="1">
            <a:off x="5934635" y="1421654"/>
            <a:ext cx="29844" cy="4333783"/>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65" idx="6"/>
            <a:endCxn id="54" idx="2"/>
          </p:cNvCxnSpPr>
          <p:nvPr/>
        </p:nvCxnSpPr>
        <p:spPr>
          <a:xfrm>
            <a:off x="6574079" y="964454"/>
            <a:ext cx="3573967" cy="0"/>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6592047" y="675749"/>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PDU</a:t>
            </a:r>
          </a:p>
        </p:txBody>
      </p:sp>
    </p:spTree>
    <p:extLst>
      <p:ext uri="{BB962C8B-B14F-4D97-AF65-F5344CB8AC3E}">
        <p14:creationId xmlns:p14="http://schemas.microsoft.com/office/powerpoint/2010/main" val="1280121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Connecting Two Applications through a Physical Message Bus</a:t>
            </a:r>
          </a:p>
        </p:txBody>
      </p:sp>
      <p:sp>
        <p:nvSpPr>
          <p:cNvPr id="4" name="Text Placeholder 3"/>
          <p:cNvSpPr>
            <a:spLocks noGrp="1"/>
          </p:cNvSpPr>
          <p:nvPr>
            <p:ph type="body" sz="half" idx="2"/>
          </p:nvPr>
        </p:nvSpPr>
        <p:spPr/>
        <p:txBody>
          <a:bodyPr>
            <a:normAutofit/>
          </a:bodyPr>
          <a:lstStyle/>
          <a:p>
            <a:r>
              <a:rPr lang="en-US" dirty="0"/>
              <a:t>This diagram shows a communication path between two applications across a physical communication bus.</a:t>
            </a:r>
          </a:p>
          <a:p>
            <a:r>
              <a:rPr lang="en-US" dirty="0"/>
              <a:t>The applications could be MOIMS SM&amp;C components, </a:t>
            </a:r>
            <a:r>
              <a:rPr lang="en-US"/>
              <a:t>for example</a:t>
            </a:r>
            <a:endParaRPr lang="en-US" dirty="0"/>
          </a:p>
          <a:p>
            <a:r>
              <a:rPr lang="en-US" dirty="0"/>
              <a:t>The processors containing the applications might be any of the following.</a:t>
            </a:r>
          </a:p>
          <a:p>
            <a:pPr marL="285750" indent="-285750">
              <a:buFont typeface="Arial" panose="020B0604020202020204" pitchFamily="34" charset="0"/>
              <a:buChar char="•"/>
            </a:pPr>
            <a:r>
              <a:rPr lang="en-US" dirty="0"/>
              <a:t>time/space partitions (The message bus could then be an inter-partition communication channel.)</a:t>
            </a:r>
          </a:p>
          <a:p>
            <a:pPr marL="285750" indent="-285750">
              <a:buFont typeface="Arial" panose="020B0604020202020204" pitchFamily="34" charset="0"/>
              <a:buChar char="•"/>
            </a:pPr>
            <a:r>
              <a:rPr lang="en-US" dirty="0"/>
              <a:t>peer processors</a:t>
            </a:r>
          </a:p>
        </p:txBody>
      </p:sp>
      <p:sp>
        <p:nvSpPr>
          <p:cNvPr id="8" name="Oval 7"/>
          <p:cNvSpPr/>
          <p:nvPr/>
        </p:nvSpPr>
        <p:spPr>
          <a:xfrm>
            <a:off x="6716946" y="558427"/>
            <a:ext cx="1753175"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4" name="Oval 53"/>
          <p:cNvSpPr/>
          <p:nvPr/>
        </p:nvSpPr>
        <p:spPr>
          <a:xfrm>
            <a:off x="9424893" y="561043"/>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5" name="Oval 54"/>
          <p:cNvSpPr/>
          <p:nvPr/>
        </p:nvSpPr>
        <p:spPr>
          <a:xfrm>
            <a:off x="9618742" y="2453454"/>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56" name="Straight Arrow Connector 55"/>
          <p:cNvCxnSpPr>
            <a:stCxn id="54" idx="4"/>
            <a:endCxn id="55" idx="0"/>
          </p:cNvCxnSpPr>
          <p:nvPr/>
        </p:nvCxnSpPr>
        <p:spPr>
          <a:xfrm flipH="1">
            <a:off x="10309566" y="1475443"/>
            <a:ext cx="3252" cy="978011"/>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9618742" y="4296424"/>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60" name="Straight Arrow Connector 59"/>
          <p:cNvCxnSpPr>
            <a:stCxn id="55" idx="4"/>
            <a:endCxn id="58" idx="0"/>
          </p:cNvCxnSpPr>
          <p:nvPr/>
        </p:nvCxnSpPr>
        <p:spPr>
          <a:xfrm>
            <a:off x="10309566" y="3367854"/>
            <a:ext cx="0" cy="92857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0135066" y="3940588"/>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63" name="Rectangle 62"/>
          <p:cNvSpPr/>
          <p:nvPr/>
        </p:nvSpPr>
        <p:spPr>
          <a:xfrm>
            <a:off x="10401210" y="1805693"/>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64" name="Rectangle 63"/>
          <p:cNvSpPr/>
          <p:nvPr/>
        </p:nvSpPr>
        <p:spPr>
          <a:xfrm>
            <a:off x="10407539" y="1999928"/>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71" name="Can 70"/>
          <p:cNvSpPr/>
          <p:nvPr/>
        </p:nvSpPr>
        <p:spPr>
          <a:xfrm rot="5400000">
            <a:off x="8879942" y="4085959"/>
            <a:ext cx="304425" cy="3699432"/>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Message Bus</a:t>
            </a:r>
          </a:p>
        </p:txBody>
      </p:sp>
      <p:sp>
        <p:nvSpPr>
          <p:cNvPr id="79" name="Oval 78"/>
          <p:cNvSpPr/>
          <p:nvPr/>
        </p:nvSpPr>
        <p:spPr>
          <a:xfrm>
            <a:off x="6878384" y="2459427"/>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80" name="Straight Arrow Connector 79"/>
          <p:cNvCxnSpPr>
            <a:stCxn id="8" idx="4"/>
            <a:endCxn id="79" idx="0"/>
          </p:cNvCxnSpPr>
          <p:nvPr/>
        </p:nvCxnSpPr>
        <p:spPr>
          <a:xfrm flipH="1">
            <a:off x="7569208" y="1472827"/>
            <a:ext cx="24326" cy="98660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6894637" y="4296569"/>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82" name="Straight Arrow Connector 81"/>
          <p:cNvCxnSpPr>
            <a:stCxn id="79" idx="4"/>
            <a:endCxn id="81" idx="0"/>
          </p:cNvCxnSpPr>
          <p:nvPr/>
        </p:nvCxnSpPr>
        <p:spPr>
          <a:xfrm>
            <a:off x="7569208" y="3373827"/>
            <a:ext cx="16253" cy="922742"/>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7444546" y="3940589"/>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84" name="Rectangle 83"/>
          <p:cNvSpPr/>
          <p:nvPr/>
        </p:nvSpPr>
        <p:spPr>
          <a:xfrm>
            <a:off x="7204067" y="1707445"/>
            <a:ext cx="307100" cy="2760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85" name="Rectangle 84"/>
          <p:cNvSpPr/>
          <p:nvPr/>
        </p:nvSpPr>
        <p:spPr>
          <a:xfrm>
            <a:off x="7210396" y="1907740"/>
            <a:ext cx="312064" cy="25564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a:endCxn id="81" idx="4"/>
          </p:cNvCxnSpPr>
          <p:nvPr/>
        </p:nvCxnSpPr>
        <p:spPr>
          <a:xfrm flipV="1">
            <a:off x="7583109" y="5210969"/>
            <a:ext cx="2352" cy="587461"/>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8" idx="4"/>
          </p:cNvCxnSpPr>
          <p:nvPr/>
        </p:nvCxnSpPr>
        <p:spPr>
          <a:xfrm flipV="1">
            <a:off x="10309566" y="5210824"/>
            <a:ext cx="0" cy="55417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8" idx="6"/>
            <a:endCxn id="54" idx="2"/>
          </p:cNvCxnSpPr>
          <p:nvPr/>
        </p:nvCxnSpPr>
        <p:spPr>
          <a:xfrm>
            <a:off x="8470121" y="1015627"/>
            <a:ext cx="954772" cy="2616"/>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8854404" y="759712"/>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PDU</a:t>
            </a:r>
          </a:p>
        </p:txBody>
      </p:sp>
    </p:spTree>
    <p:extLst>
      <p:ext uri="{BB962C8B-B14F-4D97-AF65-F5344CB8AC3E}">
        <p14:creationId xmlns:p14="http://schemas.microsoft.com/office/powerpoint/2010/main" val="3417696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noChangeAspect="1"/>
          </p:cNvGraphicFramePr>
          <p:nvPr>
            <p:ph idx="1"/>
            <p:extLst/>
          </p:nvPr>
        </p:nvGraphicFramePr>
        <p:xfrm>
          <a:off x="2381251" y="1"/>
          <a:ext cx="7245981" cy="6886575"/>
        </p:xfrm>
        <a:graphic>
          <a:graphicData uri="http://schemas.openxmlformats.org/presentationml/2006/ole">
            <mc:AlternateContent xmlns:mc="http://schemas.openxmlformats.org/markup-compatibility/2006">
              <mc:Choice xmlns:v="urn:schemas-microsoft-com:vml" Requires="v">
                <p:oleObj spid="_x0000_s1064" name="Visio" r:id="rId4" imgW="6843077" imgH="6504567" progId="Visio.Drawing.11">
                  <p:embed/>
                </p:oleObj>
              </mc:Choice>
              <mc:Fallback>
                <p:oleObj name="Visio" r:id="rId4" imgW="6843077" imgH="6504567" progId="Visio.Drawing.11">
                  <p:embed/>
                  <p:pic>
                    <p:nvPicPr>
                      <p:cNvPr id="4" name="内容占位符 3"/>
                      <p:cNvPicPr/>
                      <p:nvPr/>
                    </p:nvPicPr>
                    <p:blipFill>
                      <a:blip r:embed="rId5"/>
                      <a:stretch>
                        <a:fillRect/>
                      </a:stretch>
                    </p:blipFill>
                    <p:spPr>
                      <a:xfrm>
                        <a:off x="2381251" y="1"/>
                        <a:ext cx="7245981" cy="6886575"/>
                      </a:xfrm>
                      <a:prstGeom prst="rect">
                        <a:avLst/>
                      </a:prstGeom>
                    </p:spPr>
                  </p:pic>
                </p:oleObj>
              </mc:Fallback>
            </mc:AlternateContent>
          </a:graphicData>
        </a:graphic>
      </p:graphicFrame>
    </p:spTree>
    <p:extLst>
      <p:ext uri="{BB962C8B-B14F-4D97-AF65-F5344CB8AC3E}">
        <p14:creationId xmlns:p14="http://schemas.microsoft.com/office/powerpoint/2010/main" val="2625884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noChangeAspect="1"/>
          </p:cNvGraphicFramePr>
          <p:nvPr>
            <p:ph idx="1"/>
            <p:extLst/>
          </p:nvPr>
        </p:nvGraphicFramePr>
        <p:xfrm>
          <a:off x="2186632" y="909464"/>
          <a:ext cx="7797800" cy="5903912"/>
        </p:xfrm>
        <a:graphic>
          <a:graphicData uri="http://schemas.openxmlformats.org/presentationml/2006/ole">
            <mc:AlternateContent xmlns:mc="http://schemas.openxmlformats.org/markup-compatibility/2006">
              <mc:Choice xmlns:v="urn:schemas-microsoft-com:vml" Requires="v">
                <p:oleObj spid="_x0000_s2088" name="Visio" r:id="rId4" imgW="7065933" imgH="5350030" progId="Visio.Drawing.11">
                  <p:embed/>
                </p:oleObj>
              </mc:Choice>
              <mc:Fallback>
                <p:oleObj name="Visio" r:id="rId4" imgW="7065933" imgH="5350030" progId="Visio.Drawing.11">
                  <p:embed/>
                  <p:pic>
                    <p:nvPicPr>
                      <p:cNvPr id="4" name="内容占位符 3"/>
                      <p:cNvPicPr/>
                      <p:nvPr/>
                    </p:nvPicPr>
                    <p:blipFill>
                      <a:blip r:embed="rId5"/>
                      <a:stretch>
                        <a:fillRect/>
                      </a:stretch>
                    </p:blipFill>
                    <p:spPr>
                      <a:xfrm>
                        <a:off x="2186632" y="909464"/>
                        <a:ext cx="7797800" cy="5903912"/>
                      </a:xfrm>
                      <a:prstGeom prst="rect">
                        <a:avLst/>
                      </a:prstGeom>
                    </p:spPr>
                  </p:pic>
                </p:oleObj>
              </mc:Fallback>
            </mc:AlternateContent>
          </a:graphicData>
        </a:graphic>
      </p:graphicFrame>
      <p:sp>
        <p:nvSpPr>
          <p:cNvPr id="3" name="TextBox 2"/>
          <p:cNvSpPr txBox="1"/>
          <p:nvPr/>
        </p:nvSpPr>
        <p:spPr>
          <a:xfrm>
            <a:off x="4369848" y="476673"/>
            <a:ext cx="3454344" cy="461665"/>
          </a:xfrm>
          <a:prstGeom prst="rect">
            <a:avLst/>
          </a:prstGeom>
          <a:noFill/>
        </p:spPr>
        <p:txBody>
          <a:bodyPr wrap="none" rtlCol="0">
            <a:spAutoFit/>
          </a:bodyPr>
          <a:lstStyle/>
          <a:p>
            <a:r>
              <a:rPr lang="en-US" altLang="zh-CN" sz="2400" dirty="0"/>
              <a:t>Adding/Removing Devices</a:t>
            </a:r>
            <a:endParaRPr lang="zh-CN" altLang="en-US" sz="2400" dirty="0"/>
          </a:p>
        </p:txBody>
      </p:sp>
    </p:spTree>
    <p:extLst>
      <p:ext uri="{BB962C8B-B14F-4D97-AF65-F5344CB8AC3E}">
        <p14:creationId xmlns:p14="http://schemas.microsoft.com/office/powerpoint/2010/main" val="416259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Changes from Version 5</a:t>
            </a:r>
          </a:p>
        </p:txBody>
      </p:sp>
      <p:sp>
        <p:nvSpPr>
          <p:cNvPr id="3" name="Content Placeholder 2"/>
          <p:cNvSpPr>
            <a:spLocks noGrp="1"/>
          </p:cNvSpPr>
          <p:nvPr>
            <p:ph idx="1"/>
          </p:nvPr>
        </p:nvSpPr>
        <p:spPr/>
        <p:txBody>
          <a:bodyPr>
            <a:normAutofit lnSpcReduction="10000"/>
          </a:bodyPr>
          <a:lstStyle/>
          <a:p>
            <a:r>
              <a:rPr lang="en-US" dirty="0"/>
              <a:t>Separate Layered Functional View into two diagrams.</a:t>
            </a:r>
          </a:p>
          <a:p>
            <a:pPr lvl="1"/>
            <a:r>
              <a:rPr lang="en-US" dirty="0"/>
              <a:t>Slide 5 in this deck shows relationships between function implementations and elements of design.</a:t>
            </a:r>
          </a:p>
          <a:p>
            <a:pPr lvl="1"/>
            <a:r>
              <a:rPr lang="en-US" dirty="0"/>
              <a:t>Slide 6 shows messaging relations between function implementations.</a:t>
            </a:r>
          </a:p>
          <a:p>
            <a:r>
              <a:rPr lang="en-US" dirty="0"/>
              <a:t>Move API table from end to position 7.</a:t>
            </a:r>
          </a:p>
          <a:p>
            <a:r>
              <a:rPr lang="en-US" dirty="0"/>
              <a:t>Added slide 8 to show subset relationship of MTS in AMS.</a:t>
            </a:r>
          </a:p>
          <a:p>
            <a:r>
              <a:rPr lang="en-US" dirty="0"/>
              <a:t>Added slides 9, 10, and 11 to summarize MTS API.  The operational view is suitable for mapping to MOIMS MAL patterns.</a:t>
            </a:r>
          </a:p>
          <a:p>
            <a:r>
              <a:rPr lang="en-US" dirty="0"/>
              <a:t>Remove wire frame processor boundaries from protocol diagrams in slides 12, 13, and 14.</a:t>
            </a:r>
          </a:p>
        </p:txBody>
      </p:sp>
      <p:sp>
        <p:nvSpPr>
          <p:cNvPr id="4" name="TextBox 3"/>
          <p:cNvSpPr txBox="1"/>
          <p:nvPr/>
        </p:nvSpPr>
        <p:spPr>
          <a:xfrm>
            <a:off x="529046" y="6080760"/>
            <a:ext cx="10900954" cy="646331"/>
          </a:xfrm>
          <a:prstGeom prst="rect">
            <a:avLst/>
          </a:prstGeom>
          <a:noFill/>
        </p:spPr>
        <p:txBody>
          <a:bodyPr wrap="square" rtlCol="0">
            <a:spAutoFit/>
          </a:bodyPr>
          <a:lstStyle/>
          <a:p>
            <a:r>
              <a:rPr lang="en-US" dirty="0"/>
              <a:t>Note:  The criterion for choosing system engineering material here is that the material should integrate domains of knowledge, or at least provide common handles to span them.</a:t>
            </a:r>
          </a:p>
        </p:txBody>
      </p:sp>
    </p:spTree>
    <p:extLst>
      <p:ext uri="{BB962C8B-B14F-4D97-AF65-F5344CB8AC3E}">
        <p14:creationId xmlns:p14="http://schemas.microsoft.com/office/powerpoint/2010/main" val="425895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a:t>Layered View</a:t>
            </a:r>
          </a:p>
        </p:txBody>
      </p:sp>
      <p:sp>
        <p:nvSpPr>
          <p:cNvPr id="4" name="Text Placeholder 3"/>
          <p:cNvSpPr>
            <a:spLocks noGrp="1"/>
          </p:cNvSpPr>
          <p:nvPr>
            <p:ph type="body" sz="half" idx="2"/>
          </p:nvPr>
        </p:nvSpPr>
        <p:spPr>
          <a:xfrm>
            <a:off x="839789" y="2057400"/>
            <a:ext cx="3630612" cy="3811588"/>
          </a:xfrm>
        </p:spPr>
        <p:txBody>
          <a:bodyPr/>
          <a:lstStyle/>
          <a:p>
            <a:r>
              <a:rPr lang="en-US" dirty="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Layered View</a:t>
            </a:r>
            <a:br>
              <a:rPr lang="en-US" dirty="0"/>
            </a:br>
            <a:r>
              <a:rPr lang="en-US" dirty="0"/>
              <a:t>(with special symbols)</a:t>
            </a:r>
          </a:p>
        </p:txBody>
      </p:sp>
      <p:sp>
        <p:nvSpPr>
          <p:cNvPr id="4" name="Text Placeholder 3"/>
          <p:cNvSpPr>
            <a:spLocks noGrp="1"/>
          </p:cNvSpPr>
          <p:nvPr>
            <p:ph type="body" sz="half" idx="2"/>
          </p:nvPr>
        </p:nvSpPr>
        <p:spPr/>
        <p:txBody>
          <a:bodyPr>
            <a:normAutofit/>
          </a:bodyPr>
          <a:lstStyle/>
          <a:p>
            <a:r>
              <a:rPr lang="en-US" dirty="0"/>
              <a:t>This diagram has been proposed as a replacement for the traditional layered view of SOIS services.  Special interpretations enable an elegant presentation.</a:t>
            </a:r>
          </a:p>
          <a:p>
            <a:r>
              <a:rPr lang="en-US" dirty="0"/>
              <a:t>This diagram represents a revision of SOIS services, which eliminates some obsolete concepts.  Two layers remain visible; other layers remain unspecified. The solid line in the Application Layer requires special interpretation.</a:t>
            </a:r>
          </a:p>
          <a:p>
            <a:r>
              <a:rPr lang="en-US" dirty="0"/>
              <a:t>The cloud symbol for Electronic Data Sheet (EDS) indicates that it requires a special interpretation.  An EDS describes a service, but it is not a service.</a:t>
            </a:r>
          </a:p>
        </p:txBody>
      </p:sp>
      <p:pic>
        <p:nvPicPr>
          <p:cNvPr id="5" name="Picture 4"/>
          <p:cNvPicPr>
            <a:picLocks noChangeAspect="1"/>
          </p:cNvPicPr>
          <p:nvPr/>
        </p:nvPicPr>
        <p:blipFill>
          <a:blip r:embed="rId2"/>
          <a:stretch>
            <a:fillRect/>
          </a:stretch>
        </p:blipFill>
        <p:spPr>
          <a:xfrm>
            <a:off x="4957244" y="1064794"/>
            <a:ext cx="6632780" cy="3627522"/>
          </a:xfrm>
          <a:prstGeom prst="rect">
            <a:avLst/>
          </a:prstGeom>
        </p:spPr>
      </p:pic>
    </p:spTree>
    <p:extLst>
      <p:ext uri="{BB962C8B-B14F-4D97-AF65-F5344CB8AC3E}">
        <p14:creationId xmlns:p14="http://schemas.microsoft.com/office/powerpoint/2010/main" val="158401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a:off x="10527480" y="4954588"/>
            <a:ext cx="1381648" cy="914400"/>
          </a:xfrm>
          <a:prstGeom prst="ellipse">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accent1">
                  <a:lumMod val="20000"/>
                  <a:lumOff val="8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Test</a:t>
            </a:r>
          </a:p>
        </p:txBody>
      </p:sp>
      <p:cxnSp>
        <p:nvCxnSpPr>
          <p:cNvPr id="89" name="Straight Arrow Connector 88"/>
          <p:cNvCxnSpPr>
            <a:stCxn id="6" idx="4"/>
            <a:endCxn id="42" idx="0"/>
          </p:cNvCxnSpPr>
          <p:nvPr/>
        </p:nvCxnSpPr>
        <p:spPr>
          <a:xfrm>
            <a:off x="9078760" y="1378175"/>
            <a:ext cx="2139544" cy="3576413"/>
          </a:xfrm>
          <a:prstGeom prst="straightConnector1">
            <a:avLst/>
          </a:prstGeom>
          <a:ln w="1270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Layered Functional View</a:t>
            </a:r>
          </a:p>
        </p:txBody>
      </p:sp>
      <p:sp>
        <p:nvSpPr>
          <p:cNvPr id="4" name="Text Placeholder 3"/>
          <p:cNvSpPr>
            <a:spLocks noGrp="1"/>
          </p:cNvSpPr>
          <p:nvPr>
            <p:ph type="body" sz="half" idx="2"/>
          </p:nvPr>
        </p:nvSpPr>
        <p:spPr/>
        <p:txBody>
          <a:bodyPr/>
          <a:lstStyle/>
          <a:p>
            <a:r>
              <a:rPr lang="en-US" dirty="0"/>
              <a:t>The applications served by SOIS appear as a functional unit.</a:t>
            </a:r>
          </a:p>
          <a:p>
            <a:r>
              <a:rPr lang="en-US" dirty="0"/>
              <a:t>The Electronic Data Sheet is shown as something to be realized, and its realization is shown as a service.</a:t>
            </a:r>
          </a:p>
          <a:p>
            <a:r>
              <a:rPr lang="en-US" dirty="0"/>
              <a:t>The Electronic Data Sheet is also shown as an </a:t>
            </a:r>
            <a:r>
              <a:rPr lang="en-US" dirty="0" err="1"/>
              <a:t>aggregant</a:t>
            </a:r>
            <a:r>
              <a:rPr lang="en-US" dirty="0"/>
              <a:t> of Device Enumeration.</a:t>
            </a:r>
          </a:p>
          <a:p>
            <a:r>
              <a:rPr lang="en-US" dirty="0"/>
              <a:t>(The end symbols of the aggregation and realization associations should be hollow, but this drawing tool does not support that.)</a:t>
            </a:r>
          </a:p>
        </p:txBody>
      </p:sp>
      <p:sp>
        <p:nvSpPr>
          <p:cNvPr id="5" name="Oval 4"/>
          <p:cNvSpPr/>
          <p:nvPr/>
        </p:nvSpPr>
        <p:spPr>
          <a:xfrm>
            <a:off x="8428150" y="2401422"/>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Time Access</a:t>
            </a:r>
          </a:p>
        </p:txBody>
      </p:sp>
      <p:sp>
        <p:nvSpPr>
          <p:cNvPr id="6" name="Oval 5"/>
          <p:cNvSpPr/>
          <p:nvPr/>
        </p:nvSpPr>
        <p:spPr>
          <a:xfrm>
            <a:off x="7883466" y="463775"/>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7" name="Oval 6"/>
          <p:cNvSpPr/>
          <p:nvPr/>
        </p:nvSpPr>
        <p:spPr>
          <a:xfrm>
            <a:off x="5564390" y="24014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tx1"/>
                </a:solidFill>
              </a:rPr>
              <a:t>Device Access, Device Virtualization, Message Transfer</a:t>
            </a:r>
          </a:p>
        </p:txBody>
      </p:sp>
      <p:sp>
        <p:nvSpPr>
          <p:cNvPr id="8" name="Oval 7"/>
          <p:cNvSpPr/>
          <p:nvPr/>
        </p:nvSpPr>
        <p:spPr>
          <a:xfrm>
            <a:off x="6992931" y="2391338"/>
            <a:ext cx="1381648" cy="914400"/>
          </a:xfrm>
          <a:prstGeom prst="ellipse">
            <a:avLst/>
          </a:prstGeom>
          <a:gradFill>
            <a:gsLst>
              <a:gs pos="0">
                <a:schemeClr val="accent1">
                  <a:lumMod val="5000"/>
                  <a:lumOff val="95000"/>
                </a:schemeClr>
              </a:gs>
              <a:gs pos="74000">
                <a:schemeClr val="accent4">
                  <a:lumMod val="20000"/>
                  <a:lumOff val="80000"/>
                </a:schemeClr>
              </a:gs>
              <a:gs pos="83000">
                <a:schemeClr val="accent4">
                  <a:lumMod val="20000"/>
                  <a:lumOff val="80000"/>
                </a:schemeClr>
              </a:gs>
              <a:gs pos="100000">
                <a:schemeClr val="accent4">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File and Packet Store</a:t>
            </a:r>
          </a:p>
        </p:txBody>
      </p:sp>
      <p:sp>
        <p:nvSpPr>
          <p:cNvPr id="9" name="Oval 8"/>
          <p:cNvSpPr/>
          <p:nvPr/>
        </p:nvSpPr>
        <p:spPr>
          <a:xfrm>
            <a:off x="9850013" y="2396005"/>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a:t>
            </a:r>
            <a:r>
              <a:rPr lang="en-US" dirty="0">
                <a:solidFill>
                  <a:schemeClr val="tx1"/>
                </a:solidFill>
              </a:rPr>
              <a:t> </a:t>
            </a:r>
            <a:r>
              <a:rPr lang="en-US" sz="1400" dirty="0">
                <a:solidFill>
                  <a:schemeClr val="tx1"/>
                </a:solidFill>
              </a:rPr>
              <a:t>Enumeration</a:t>
            </a:r>
            <a:endParaRPr lang="en-US" dirty="0">
              <a:solidFill>
                <a:schemeClr val="tx1"/>
              </a:solidFill>
            </a:endParaRPr>
          </a:p>
        </p:txBody>
      </p:sp>
      <p:cxnSp>
        <p:nvCxnSpPr>
          <p:cNvPr id="16" name="Straight Arrow Connector 15"/>
          <p:cNvCxnSpPr>
            <a:stCxn id="6" idx="4"/>
            <a:endCxn id="5" idx="0"/>
          </p:cNvCxnSpPr>
          <p:nvPr/>
        </p:nvCxnSpPr>
        <p:spPr>
          <a:xfrm>
            <a:off x="9078760" y="1378175"/>
            <a:ext cx="40214" cy="1023247"/>
          </a:xfrm>
          <a:prstGeom prst="straightConnector1">
            <a:avLst/>
          </a:prstGeom>
          <a:ln w="12700">
            <a:solidFill>
              <a:schemeClr val="accent2">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4"/>
            <a:endCxn id="7" idx="7"/>
          </p:cNvCxnSpPr>
          <p:nvPr/>
        </p:nvCxnSpPr>
        <p:spPr>
          <a:xfrm flipH="1">
            <a:off x="6743700" y="1378175"/>
            <a:ext cx="2335060" cy="1157158"/>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4"/>
            <a:endCxn id="8" idx="0"/>
          </p:cNvCxnSpPr>
          <p:nvPr/>
        </p:nvCxnSpPr>
        <p:spPr>
          <a:xfrm flipH="1">
            <a:off x="7683755" y="1378175"/>
            <a:ext cx="1395005" cy="1013163"/>
          </a:xfrm>
          <a:prstGeom prst="straightConnector1">
            <a:avLst/>
          </a:prstGeom>
          <a:ln w="12700">
            <a:solidFill>
              <a:schemeClr val="accent4">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4"/>
            <a:endCxn id="9" idx="0"/>
          </p:cNvCxnSpPr>
          <p:nvPr/>
        </p:nvCxnSpPr>
        <p:spPr>
          <a:xfrm>
            <a:off x="9078760" y="1378175"/>
            <a:ext cx="1462077" cy="1017830"/>
          </a:xfrm>
          <a:prstGeom prst="straightConnector1">
            <a:avLst/>
          </a:prstGeom>
          <a:ln w="12700">
            <a:solidFill>
              <a:srgbClr val="7030A0"/>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0"/>
            <a:endCxn id="3" idx="2"/>
          </p:cNvCxnSpPr>
          <p:nvPr/>
        </p:nvCxnSpPr>
        <p:spPr>
          <a:xfrm flipV="1">
            <a:off x="6255214" y="1378175"/>
            <a:ext cx="1436" cy="1023247"/>
          </a:xfrm>
          <a:prstGeom prst="straightConnector1">
            <a:avLst/>
          </a:prstGeom>
          <a:ln w="12700">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7697112" y="4954588"/>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err="1">
                <a:solidFill>
                  <a:schemeClr val="tx1"/>
                </a:solidFill>
              </a:rPr>
              <a:t>Synchron-ization</a:t>
            </a:r>
            <a:endParaRPr lang="en-US" sz="1400" dirty="0">
              <a:solidFill>
                <a:schemeClr val="tx1"/>
              </a:solidFill>
            </a:endParaRPr>
          </a:p>
        </p:txBody>
      </p:sp>
      <p:sp>
        <p:nvSpPr>
          <p:cNvPr id="39" name="Oval 38"/>
          <p:cNvSpPr/>
          <p:nvPr/>
        </p:nvSpPr>
        <p:spPr>
          <a:xfrm>
            <a:off x="4866744"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Memory Access</a:t>
            </a:r>
          </a:p>
        </p:txBody>
      </p:sp>
      <p:sp>
        <p:nvSpPr>
          <p:cNvPr id="40" name="Oval 39"/>
          <p:cNvSpPr/>
          <p:nvPr/>
        </p:nvSpPr>
        <p:spPr>
          <a:xfrm>
            <a:off x="6281928"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sp>
        <p:nvSpPr>
          <p:cNvPr id="41" name="Oval 40"/>
          <p:cNvSpPr/>
          <p:nvPr/>
        </p:nvSpPr>
        <p:spPr>
          <a:xfrm>
            <a:off x="9112296" y="4954588"/>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 Discovery</a:t>
            </a:r>
          </a:p>
        </p:txBody>
      </p:sp>
      <p:cxnSp>
        <p:nvCxnSpPr>
          <p:cNvPr id="51" name="Straight Arrow Connector 50"/>
          <p:cNvCxnSpPr>
            <a:stCxn id="5" idx="4"/>
            <a:endCxn id="38" idx="0"/>
          </p:cNvCxnSpPr>
          <p:nvPr/>
        </p:nvCxnSpPr>
        <p:spPr>
          <a:xfrm flipH="1">
            <a:off x="8387936" y="3315822"/>
            <a:ext cx="731038" cy="1638766"/>
          </a:xfrm>
          <a:prstGeom prst="straightConnector1">
            <a:avLst/>
          </a:prstGeom>
          <a:ln w="12700">
            <a:solidFill>
              <a:schemeClr val="accent2">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5"/>
            <a:endCxn id="38" idx="0"/>
          </p:cNvCxnSpPr>
          <p:nvPr/>
        </p:nvCxnSpPr>
        <p:spPr>
          <a:xfrm>
            <a:off x="6743700" y="3181911"/>
            <a:ext cx="1644236" cy="1772677"/>
          </a:xfrm>
          <a:prstGeom prst="straightConnector1">
            <a:avLst/>
          </a:prstGeom>
          <a:ln w="12700">
            <a:solidFill>
              <a:schemeClr val="accent2">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 idx="4"/>
            <a:endCxn id="39" idx="0"/>
          </p:cNvCxnSpPr>
          <p:nvPr/>
        </p:nvCxnSpPr>
        <p:spPr>
          <a:xfrm flipH="1">
            <a:off x="5557568" y="3315822"/>
            <a:ext cx="697646" cy="1638766"/>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4"/>
            <a:endCxn id="40" idx="0"/>
          </p:cNvCxnSpPr>
          <p:nvPr/>
        </p:nvCxnSpPr>
        <p:spPr>
          <a:xfrm>
            <a:off x="6255214" y="3315822"/>
            <a:ext cx="717538" cy="1638766"/>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8" idx="4"/>
            <a:endCxn id="40" idx="0"/>
          </p:cNvCxnSpPr>
          <p:nvPr/>
        </p:nvCxnSpPr>
        <p:spPr>
          <a:xfrm flipH="1">
            <a:off x="6972752" y="3305738"/>
            <a:ext cx="711003" cy="1648850"/>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9" idx="4"/>
            <a:endCxn id="41" idx="0"/>
          </p:cNvCxnSpPr>
          <p:nvPr/>
        </p:nvCxnSpPr>
        <p:spPr>
          <a:xfrm flipH="1">
            <a:off x="9803120" y="3310405"/>
            <a:ext cx="737717" cy="1644183"/>
          </a:xfrm>
          <a:prstGeom prst="straightConnector1">
            <a:avLst/>
          </a:prstGeom>
          <a:ln w="12700">
            <a:solidFill>
              <a:srgbClr val="7030A0"/>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3" idx="3"/>
            <a:endCxn id="9" idx="1"/>
          </p:cNvCxnSpPr>
          <p:nvPr/>
        </p:nvCxnSpPr>
        <p:spPr>
          <a:xfrm>
            <a:off x="6713850" y="920975"/>
            <a:ext cx="3338501" cy="1608941"/>
          </a:xfrm>
          <a:prstGeom prst="straightConnector1">
            <a:avLst/>
          </a:prstGeom>
          <a:ln w="12700">
            <a:solidFill>
              <a:schemeClr val="tx1"/>
            </a:solidFill>
            <a:prstDash val="sysDash"/>
            <a:tailEnd type="diamond" w="lg" len="lg"/>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5659241" y="1957949"/>
            <a:ext cx="652038" cy="276999"/>
          </a:xfrm>
          <a:prstGeom prst="rect">
            <a:avLst/>
          </a:prstGeom>
          <a:noFill/>
        </p:spPr>
        <p:txBody>
          <a:bodyPr wrap="none" rtlCol="0">
            <a:spAutoFit/>
          </a:bodyPr>
          <a:lstStyle/>
          <a:p>
            <a:r>
              <a:rPr lang="en-US" sz="1200" dirty="0"/>
              <a:t>realizes</a:t>
            </a:r>
          </a:p>
        </p:txBody>
      </p:sp>
      <p:sp>
        <p:nvSpPr>
          <p:cNvPr id="107" name="TextBox 106"/>
          <p:cNvSpPr txBox="1"/>
          <p:nvPr/>
        </p:nvSpPr>
        <p:spPr>
          <a:xfrm>
            <a:off x="9372649" y="2185961"/>
            <a:ext cx="860941" cy="276999"/>
          </a:xfrm>
          <a:prstGeom prst="rect">
            <a:avLst/>
          </a:prstGeom>
          <a:noFill/>
        </p:spPr>
        <p:txBody>
          <a:bodyPr wrap="none" rtlCol="0">
            <a:spAutoFit/>
          </a:bodyPr>
          <a:lstStyle/>
          <a:p>
            <a:r>
              <a:rPr lang="en-US" sz="1200" dirty="0"/>
              <a:t>aggregates</a:t>
            </a:r>
          </a:p>
        </p:txBody>
      </p:sp>
      <p:cxnSp>
        <p:nvCxnSpPr>
          <p:cNvPr id="47" name="Straight Arrow Connector 46"/>
          <p:cNvCxnSpPr>
            <a:stCxn id="3" idx="3"/>
            <a:endCxn id="6" idx="2"/>
          </p:cNvCxnSpPr>
          <p:nvPr/>
        </p:nvCxnSpPr>
        <p:spPr>
          <a:xfrm>
            <a:off x="6713850" y="920975"/>
            <a:ext cx="1169616" cy="0"/>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935143" y="662291"/>
            <a:ext cx="774571" cy="276999"/>
          </a:xfrm>
          <a:prstGeom prst="rect">
            <a:avLst/>
          </a:prstGeom>
          <a:noFill/>
        </p:spPr>
        <p:txBody>
          <a:bodyPr wrap="none" rtlCol="0">
            <a:spAutoFit/>
          </a:bodyPr>
          <a:lstStyle/>
          <a:p>
            <a:r>
              <a:rPr lang="en-US" sz="1200" dirty="0"/>
              <a:t>describes</a:t>
            </a:r>
          </a:p>
        </p:txBody>
      </p:sp>
      <p:sp>
        <p:nvSpPr>
          <p:cNvPr id="57" name="TextBox 56"/>
          <p:cNvSpPr txBox="1"/>
          <p:nvPr/>
        </p:nvSpPr>
        <p:spPr>
          <a:xfrm>
            <a:off x="9231683" y="1679755"/>
            <a:ext cx="463588" cy="276999"/>
          </a:xfrm>
          <a:prstGeom prst="rect">
            <a:avLst/>
          </a:prstGeom>
          <a:noFill/>
        </p:spPr>
        <p:txBody>
          <a:bodyPr wrap="none" rtlCol="0">
            <a:spAutoFit/>
          </a:bodyPr>
          <a:lstStyle/>
          <a:p>
            <a:r>
              <a:rPr lang="en-US" sz="1200" dirty="0"/>
              <a:t>uses</a:t>
            </a:r>
          </a:p>
        </p:txBody>
      </p:sp>
      <p:sp>
        <p:nvSpPr>
          <p:cNvPr id="59" name="TextBox 58"/>
          <p:cNvSpPr txBox="1"/>
          <p:nvPr/>
        </p:nvSpPr>
        <p:spPr>
          <a:xfrm>
            <a:off x="8880501" y="1683524"/>
            <a:ext cx="463588" cy="276999"/>
          </a:xfrm>
          <a:prstGeom prst="rect">
            <a:avLst/>
          </a:prstGeom>
          <a:noFill/>
        </p:spPr>
        <p:txBody>
          <a:bodyPr wrap="none" rtlCol="0">
            <a:spAutoFit/>
          </a:bodyPr>
          <a:lstStyle/>
          <a:p>
            <a:r>
              <a:rPr lang="en-US" sz="1200" dirty="0"/>
              <a:t>uses</a:t>
            </a:r>
          </a:p>
        </p:txBody>
      </p:sp>
      <p:sp>
        <p:nvSpPr>
          <p:cNvPr id="60" name="TextBox 59"/>
          <p:cNvSpPr txBox="1"/>
          <p:nvPr/>
        </p:nvSpPr>
        <p:spPr>
          <a:xfrm>
            <a:off x="8517413" y="1547039"/>
            <a:ext cx="463588" cy="276999"/>
          </a:xfrm>
          <a:prstGeom prst="rect">
            <a:avLst/>
          </a:prstGeom>
          <a:noFill/>
        </p:spPr>
        <p:txBody>
          <a:bodyPr wrap="none" rtlCol="0">
            <a:spAutoFit/>
          </a:bodyPr>
          <a:lstStyle/>
          <a:p>
            <a:r>
              <a:rPr lang="en-US" sz="1200" dirty="0"/>
              <a:t>uses</a:t>
            </a:r>
          </a:p>
        </p:txBody>
      </p:sp>
      <p:sp>
        <p:nvSpPr>
          <p:cNvPr id="62" name="TextBox 61"/>
          <p:cNvSpPr txBox="1"/>
          <p:nvPr/>
        </p:nvSpPr>
        <p:spPr>
          <a:xfrm>
            <a:off x="8166231" y="1424464"/>
            <a:ext cx="463588" cy="276999"/>
          </a:xfrm>
          <a:prstGeom prst="rect">
            <a:avLst/>
          </a:prstGeom>
          <a:noFill/>
        </p:spPr>
        <p:txBody>
          <a:bodyPr wrap="none" rtlCol="0">
            <a:spAutoFit/>
          </a:bodyPr>
          <a:lstStyle/>
          <a:p>
            <a:r>
              <a:rPr lang="en-US" sz="1200" dirty="0"/>
              <a:t>uses</a:t>
            </a:r>
          </a:p>
        </p:txBody>
      </p:sp>
      <p:sp>
        <p:nvSpPr>
          <p:cNvPr id="63" name="TextBox 62"/>
          <p:cNvSpPr txBox="1"/>
          <p:nvPr/>
        </p:nvSpPr>
        <p:spPr>
          <a:xfrm>
            <a:off x="9399817" y="1499518"/>
            <a:ext cx="463588" cy="276999"/>
          </a:xfrm>
          <a:prstGeom prst="rect">
            <a:avLst/>
          </a:prstGeom>
          <a:noFill/>
        </p:spPr>
        <p:txBody>
          <a:bodyPr wrap="none" rtlCol="0">
            <a:spAutoFit/>
          </a:bodyPr>
          <a:lstStyle/>
          <a:p>
            <a:r>
              <a:rPr lang="en-US" sz="1200" dirty="0"/>
              <a:t>uses</a:t>
            </a:r>
          </a:p>
        </p:txBody>
      </p:sp>
      <p:sp>
        <p:nvSpPr>
          <p:cNvPr id="65" name="TextBox 64"/>
          <p:cNvSpPr txBox="1"/>
          <p:nvPr/>
        </p:nvSpPr>
        <p:spPr>
          <a:xfrm>
            <a:off x="5669893" y="4068249"/>
            <a:ext cx="463588" cy="276999"/>
          </a:xfrm>
          <a:prstGeom prst="rect">
            <a:avLst/>
          </a:prstGeom>
          <a:noFill/>
        </p:spPr>
        <p:txBody>
          <a:bodyPr wrap="none" rtlCol="0">
            <a:spAutoFit/>
          </a:bodyPr>
          <a:lstStyle/>
          <a:p>
            <a:r>
              <a:rPr lang="en-US" sz="1200" dirty="0"/>
              <a:t>uses</a:t>
            </a:r>
          </a:p>
        </p:txBody>
      </p:sp>
      <p:sp>
        <p:nvSpPr>
          <p:cNvPr id="66" name="TextBox 65"/>
          <p:cNvSpPr txBox="1"/>
          <p:nvPr/>
        </p:nvSpPr>
        <p:spPr>
          <a:xfrm>
            <a:off x="6824933" y="3404579"/>
            <a:ext cx="463588" cy="276999"/>
          </a:xfrm>
          <a:prstGeom prst="rect">
            <a:avLst/>
          </a:prstGeom>
          <a:noFill/>
        </p:spPr>
        <p:txBody>
          <a:bodyPr wrap="none" rtlCol="0">
            <a:spAutoFit/>
          </a:bodyPr>
          <a:lstStyle/>
          <a:p>
            <a:r>
              <a:rPr lang="en-US" sz="1200" dirty="0"/>
              <a:t>uses</a:t>
            </a:r>
          </a:p>
        </p:txBody>
      </p:sp>
      <p:sp>
        <p:nvSpPr>
          <p:cNvPr id="67" name="TextBox 66"/>
          <p:cNvSpPr txBox="1"/>
          <p:nvPr/>
        </p:nvSpPr>
        <p:spPr>
          <a:xfrm>
            <a:off x="7313419" y="3466525"/>
            <a:ext cx="463588" cy="276999"/>
          </a:xfrm>
          <a:prstGeom prst="rect">
            <a:avLst/>
          </a:prstGeom>
          <a:noFill/>
        </p:spPr>
        <p:txBody>
          <a:bodyPr wrap="none" rtlCol="0">
            <a:spAutoFit/>
          </a:bodyPr>
          <a:lstStyle/>
          <a:p>
            <a:r>
              <a:rPr lang="en-US" sz="1200" dirty="0"/>
              <a:t>uses</a:t>
            </a:r>
          </a:p>
        </p:txBody>
      </p:sp>
      <p:sp>
        <p:nvSpPr>
          <p:cNvPr id="68" name="TextBox 67"/>
          <p:cNvSpPr txBox="1"/>
          <p:nvPr/>
        </p:nvSpPr>
        <p:spPr>
          <a:xfrm>
            <a:off x="8635279" y="3686195"/>
            <a:ext cx="463588" cy="276999"/>
          </a:xfrm>
          <a:prstGeom prst="rect">
            <a:avLst/>
          </a:prstGeom>
          <a:noFill/>
        </p:spPr>
        <p:txBody>
          <a:bodyPr wrap="none" rtlCol="0">
            <a:spAutoFit/>
          </a:bodyPr>
          <a:lstStyle/>
          <a:p>
            <a:r>
              <a:rPr lang="en-US" sz="1200" dirty="0"/>
              <a:t>uses</a:t>
            </a:r>
          </a:p>
        </p:txBody>
      </p:sp>
      <p:sp>
        <p:nvSpPr>
          <p:cNvPr id="69" name="TextBox 68"/>
          <p:cNvSpPr txBox="1"/>
          <p:nvPr/>
        </p:nvSpPr>
        <p:spPr>
          <a:xfrm>
            <a:off x="10001796" y="3800821"/>
            <a:ext cx="463588" cy="276999"/>
          </a:xfrm>
          <a:prstGeom prst="rect">
            <a:avLst/>
          </a:prstGeom>
          <a:noFill/>
        </p:spPr>
        <p:txBody>
          <a:bodyPr wrap="none" rtlCol="0">
            <a:spAutoFit/>
          </a:bodyPr>
          <a:lstStyle/>
          <a:p>
            <a:r>
              <a:rPr lang="en-US" sz="1200" dirty="0"/>
              <a:t>uses</a:t>
            </a:r>
          </a:p>
        </p:txBody>
      </p:sp>
      <p:sp>
        <p:nvSpPr>
          <p:cNvPr id="70" name="TextBox 69"/>
          <p:cNvSpPr txBox="1"/>
          <p:nvPr/>
        </p:nvSpPr>
        <p:spPr>
          <a:xfrm>
            <a:off x="6426215" y="4091722"/>
            <a:ext cx="463588" cy="276999"/>
          </a:xfrm>
          <a:prstGeom prst="rect">
            <a:avLst/>
          </a:prstGeom>
          <a:noFill/>
        </p:spPr>
        <p:txBody>
          <a:bodyPr wrap="none" rtlCol="0">
            <a:spAutoFit/>
          </a:bodyPr>
          <a:lstStyle/>
          <a:p>
            <a:r>
              <a:rPr lang="en-US" sz="1200" dirty="0"/>
              <a:t>uses</a:t>
            </a:r>
          </a:p>
        </p:txBody>
      </p:sp>
      <p:sp>
        <p:nvSpPr>
          <p:cNvPr id="3" name="Rectangle 2"/>
          <p:cNvSpPr/>
          <p:nvPr/>
        </p:nvSpPr>
        <p:spPr>
          <a:xfrm>
            <a:off x="5799450" y="463775"/>
            <a:ext cx="914400" cy="914400"/>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Electronic Data Sheet</a:t>
            </a:r>
          </a:p>
        </p:txBody>
      </p:sp>
      <p:sp>
        <p:nvSpPr>
          <p:cNvPr id="52" name="Rectangle 51"/>
          <p:cNvSpPr/>
          <p:nvPr/>
        </p:nvSpPr>
        <p:spPr>
          <a:xfrm>
            <a:off x="10853634" y="463775"/>
            <a:ext cx="914400" cy="914400"/>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Vehicle Manifest</a:t>
            </a:r>
          </a:p>
        </p:txBody>
      </p:sp>
      <p:cxnSp>
        <p:nvCxnSpPr>
          <p:cNvPr id="53" name="Straight Arrow Connector 52"/>
          <p:cNvCxnSpPr>
            <a:stCxn id="9" idx="7"/>
            <a:endCxn id="52" idx="2"/>
          </p:cNvCxnSpPr>
          <p:nvPr/>
        </p:nvCxnSpPr>
        <p:spPr>
          <a:xfrm flipV="1">
            <a:off x="11029323" y="1378175"/>
            <a:ext cx="281511" cy="1151741"/>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1102208" y="2013984"/>
            <a:ext cx="684931" cy="276999"/>
          </a:xfrm>
          <a:prstGeom prst="rect">
            <a:avLst/>
          </a:prstGeom>
          <a:noFill/>
        </p:spPr>
        <p:txBody>
          <a:bodyPr wrap="none" rtlCol="0">
            <a:spAutoFit/>
          </a:bodyPr>
          <a:lstStyle/>
          <a:p>
            <a:r>
              <a:rPr lang="en-US" sz="1200" dirty="0"/>
              <a:t>updates</a:t>
            </a:r>
          </a:p>
        </p:txBody>
      </p:sp>
    </p:spTree>
    <p:extLst>
      <p:ext uri="{BB962C8B-B14F-4D97-AF65-F5344CB8AC3E}">
        <p14:creationId xmlns:p14="http://schemas.microsoft.com/office/powerpoint/2010/main" val="372840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a:off x="10527480" y="4954588"/>
            <a:ext cx="1381648" cy="914400"/>
          </a:xfrm>
          <a:prstGeom prst="ellipse">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accent1">
                  <a:lumMod val="20000"/>
                  <a:lumOff val="8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Test</a:t>
            </a:r>
          </a:p>
        </p:txBody>
      </p:sp>
      <p:cxnSp>
        <p:nvCxnSpPr>
          <p:cNvPr id="89" name="Straight Arrow Connector 88"/>
          <p:cNvCxnSpPr>
            <a:stCxn id="6" idx="4"/>
            <a:endCxn id="42" idx="0"/>
          </p:cNvCxnSpPr>
          <p:nvPr/>
        </p:nvCxnSpPr>
        <p:spPr>
          <a:xfrm>
            <a:off x="8374579" y="1380565"/>
            <a:ext cx="2843725" cy="3574023"/>
          </a:xfrm>
          <a:prstGeom prst="straightConnector1">
            <a:avLst/>
          </a:prstGeom>
          <a:ln w="12700">
            <a:solidFill>
              <a:schemeClr val="accent1"/>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Data View</a:t>
            </a:r>
          </a:p>
        </p:txBody>
      </p:sp>
      <p:sp>
        <p:nvSpPr>
          <p:cNvPr id="4" name="Text Placeholder 3"/>
          <p:cNvSpPr>
            <a:spLocks noGrp="1"/>
          </p:cNvSpPr>
          <p:nvPr>
            <p:ph type="body" sz="half" idx="2"/>
          </p:nvPr>
        </p:nvSpPr>
        <p:spPr/>
        <p:txBody>
          <a:bodyPr/>
          <a:lstStyle/>
          <a:p>
            <a:r>
              <a:rPr lang="en-US" dirty="0"/>
              <a:t>The applications served by SOIS appear as a functional unit at the top of the diagram.</a:t>
            </a:r>
          </a:p>
          <a:p>
            <a:r>
              <a:rPr lang="en-US" dirty="0"/>
              <a:t>The message categories depicted by rectangles are the subject matter of SOIS magenta books.</a:t>
            </a:r>
          </a:p>
        </p:txBody>
      </p:sp>
      <p:sp>
        <p:nvSpPr>
          <p:cNvPr id="5" name="Oval 4"/>
          <p:cNvSpPr/>
          <p:nvPr/>
        </p:nvSpPr>
        <p:spPr>
          <a:xfrm>
            <a:off x="8428150" y="2401422"/>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Time Access</a:t>
            </a:r>
          </a:p>
        </p:txBody>
      </p:sp>
      <p:sp>
        <p:nvSpPr>
          <p:cNvPr id="6" name="Oval 5"/>
          <p:cNvSpPr/>
          <p:nvPr/>
        </p:nvSpPr>
        <p:spPr>
          <a:xfrm>
            <a:off x="7179285" y="466165"/>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7" name="Oval 6"/>
          <p:cNvSpPr/>
          <p:nvPr/>
        </p:nvSpPr>
        <p:spPr>
          <a:xfrm>
            <a:off x="5564390" y="24014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tx1"/>
                </a:solidFill>
              </a:rPr>
              <a:t>Device Access, Device Virtualization, Message Transfer</a:t>
            </a:r>
          </a:p>
        </p:txBody>
      </p:sp>
      <p:sp>
        <p:nvSpPr>
          <p:cNvPr id="8" name="Oval 7"/>
          <p:cNvSpPr/>
          <p:nvPr/>
        </p:nvSpPr>
        <p:spPr>
          <a:xfrm>
            <a:off x="6992931" y="2391338"/>
            <a:ext cx="1381648" cy="914400"/>
          </a:xfrm>
          <a:prstGeom prst="ellipse">
            <a:avLst/>
          </a:prstGeom>
          <a:gradFill>
            <a:gsLst>
              <a:gs pos="0">
                <a:schemeClr val="accent1">
                  <a:lumMod val="5000"/>
                  <a:lumOff val="95000"/>
                </a:schemeClr>
              </a:gs>
              <a:gs pos="74000">
                <a:schemeClr val="accent4">
                  <a:lumMod val="20000"/>
                  <a:lumOff val="80000"/>
                </a:schemeClr>
              </a:gs>
              <a:gs pos="83000">
                <a:schemeClr val="accent4">
                  <a:lumMod val="20000"/>
                  <a:lumOff val="80000"/>
                </a:schemeClr>
              </a:gs>
              <a:gs pos="100000">
                <a:schemeClr val="accent4">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File and Packet Store</a:t>
            </a:r>
          </a:p>
        </p:txBody>
      </p:sp>
      <p:sp>
        <p:nvSpPr>
          <p:cNvPr id="9" name="Oval 8"/>
          <p:cNvSpPr/>
          <p:nvPr/>
        </p:nvSpPr>
        <p:spPr>
          <a:xfrm>
            <a:off x="9850013" y="2396005"/>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a:t>
            </a:r>
            <a:r>
              <a:rPr lang="en-US" dirty="0">
                <a:solidFill>
                  <a:schemeClr val="tx1"/>
                </a:solidFill>
              </a:rPr>
              <a:t> </a:t>
            </a:r>
            <a:r>
              <a:rPr lang="en-US" sz="1400" dirty="0">
                <a:solidFill>
                  <a:schemeClr val="tx1"/>
                </a:solidFill>
              </a:rPr>
              <a:t>Enumeration</a:t>
            </a:r>
            <a:endParaRPr lang="en-US" dirty="0">
              <a:solidFill>
                <a:schemeClr val="tx1"/>
              </a:solidFill>
            </a:endParaRPr>
          </a:p>
        </p:txBody>
      </p:sp>
      <p:cxnSp>
        <p:nvCxnSpPr>
          <p:cNvPr id="16" name="Straight Arrow Connector 15"/>
          <p:cNvCxnSpPr>
            <a:stCxn id="6" idx="4"/>
            <a:endCxn id="5" idx="0"/>
          </p:cNvCxnSpPr>
          <p:nvPr/>
        </p:nvCxnSpPr>
        <p:spPr>
          <a:xfrm>
            <a:off x="8374579" y="1380565"/>
            <a:ext cx="744395" cy="1020857"/>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4"/>
            <a:endCxn id="7" idx="7"/>
          </p:cNvCxnSpPr>
          <p:nvPr/>
        </p:nvCxnSpPr>
        <p:spPr>
          <a:xfrm flipH="1">
            <a:off x="6743700" y="1380565"/>
            <a:ext cx="1630879" cy="115476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4"/>
            <a:endCxn id="8" idx="0"/>
          </p:cNvCxnSpPr>
          <p:nvPr/>
        </p:nvCxnSpPr>
        <p:spPr>
          <a:xfrm flipH="1">
            <a:off x="7683755" y="1380565"/>
            <a:ext cx="690824" cy="1010773"/>
          </a:xfrm>
          <a:prstGeom prst="straightConnector1">
            <a:avLst/>
          </a:prstGeom>
          <a:ln w="12700">
            <a:solidFill>
              <a:schemeClr val="accent4">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4"/>
            <a:endCxn id="9" idx="0"/>
          </p:cNvCxnSpPr>
          <p:nvPr/>
        </p:nvCxnSpPr>
        <p:spPr>
          <a:xfrm>
            <a:off x="8374579" y="1380565"/>
            <a:ext cx="2166258" cy="1015440"/>
          </a:xfrm>
          <a:prstGeom prst="straightConnector1">
            <a:avLst/>
          </a:prstGeom>
          <a:ln w="12700">
            <a:solidFill>
              <a:srgbClr val="7030A0"/>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7697112" y="4954588"/>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err="1">
                <a:solidFill>
                  <a:schemeClr val="tx1"/>
                </a:solidFill>
              </a:rPr>
              <a:t>Synchron-ization</a:t>
            </a:r>
            <a:endParaRPr lang="en-US" sz="1400" dirty="0">
              <a:solidFill>
                <a:schemeClr val="tx1"/>
              </a:solidFill>
            </a:endParaRPr>
          </a:p>
        </p:txBody>
      </p:sp>
      <p:sp>
        <p:nvSpPr>
          <p:cNvPr id="39" name="Oval 38"/>
          <p:cNvSpPr/>
          <p:nvPr/>
        </p:nvSpPr>
        <p:spPr>
          <a:xfrm>
            <a:off x="4866744"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Memory Access</a:t>
            </a:r>
          </a:p>
        </p:txBody>
      </p:sp>
      <p:sp>
        <p:nvSpPr>
          <p:cNvPr id="40" name="Oval 39"/>
          <p:cNvSpPr/>
          <p:nvPr/>
        </p:nvSpPr>
        <p:spPr>
          <a:xfrm>
            <a:off x="6281928"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sp>
        <p:nvSpPr>
          <p:cNvPr id="41" name="Oval 40"/>
          <p:cNvSpPr/>
          <p:nvPr/>
        </p:nvSpPr>
        <p:spPr>
          <a:xfrm>
            <a:off x="9112296" y="4954588"/>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 Discovery</a:t>
            </a:r>
          </a:p>
        </p:txBody>
      </p:sp>
      <p:cxnSp>
        <p:nvCxnSpPr>
          <p:cNvPr id="51" name="Straight Arrow Connector 50"/>
          <p:cNvCxnSpPr>
            <a:stCxn id="5" idx="4"/>
            <a:endCxn id="38" idx="0"/>
          </p:cNvCxnSpPr>
          <p:nvPr/>
        </p:nvCxnSpPr>
        <p:spPr>
          <a:xfrm flipH="1">
            <a:off x="8387936" y="3315822"/>
            <a:ext cx="731038" cy="1638766"/>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5"/>
            <a:endCxn id="38" idx="0"/>
          </p:cNvCxnSpPr>
          <p:nvPr/>
        </p:nvCxnSpPr>
        <p:spPr>
          <a:xfrm>
            <a:off x="6743700" y="3181911"/>
            <a:ext cx="1644236" cy="1772677"/>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 idx="4"/>
            <a:endCxn id="39" idx="0"/>
          </p:cNvCxnSpPr>
          <p:nvPr/>
        </p:nvCxnSpPr>
        <p:spPr>
          <a:xfrm flipH="1">
            <a:off x="5557568" y="3315822"/>
            <a:ext cx="697646" cy="1638766"/>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4"/>
            <a:endCxn id="40" idx="0"/>
          </p:cNvCxnSpPr>
          <p:nvPr/>
        </p:nvCxnSpPr>
        <p:spPr>
          <a:xfrm>
            <a:off x="6255214" y="3315822"/>
            <a:ext cx="717538" cy="1638766"/>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8" idx="4"/>
            <a:endCxn id="40" idx="0"/>
          </p:cNvCxnSpPr>
          <p:nvPr/>
        </p:nvCxnSpPr>
        <p:spPr>
          <a:xfrm flipH="1">
            <a:off x="6972752" y="3305738"/>
            <a:ext cx="711003" cy="164885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9" idx="4"/>
            <a:endCxn id="41" idx="0"/>
          </p:cNvCxnSpPr>
          <p:nvPr/>
        </p:nvCxnSpPr>
        <p:spPr>
          <a:xfrm flipH="1">
            <a:off x="9803120" y="3310405"/>
            <a:ext cx="737717" cy="1644183"/>
          </a:xfrm>
          <a:prstGeom prst="straightConnector1">
            <a:avLst/>
          </a:prstGeom>
          <a:ln w="12700">
            <a:solidFill>
              <a:srgbClr val="7030A0"/>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7952586" y="1968223"/>
            <a:ext cx="355502" cy="1942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FILE</a:t>
            </a:r>
          </a:p>
        </p:txBody>
      </p:sp>
      <p:sp>
        <p:nvSpPr>
          <p:cNvPr id="96" name="Rectangle 95"/>
          <p:cNvSpPr/>
          <p:nvPr/>
        </p:nvSpPr>
        <p:spPr>
          <a:xfrm>
            <a:off x="8619505" y="2186270"/>
            <a:ext cx="355502" cy="19423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TIME</a:t>
            </a:r>
          </a:p>
        </p:txBody>
      </p:sp>
      <p:sp>
        <p:nvSpPr>
          <p:cNvPr id="97" name="Rectangle 96"/>
          <p:cNvSpPr/>
          <p:nvPr/>
        </p:nvSpPr>
        <p:spPr>
          <a:xfrm>
            <a:off x="8156713" y="4584422"/>
            <a:ext cx="355502" cy="19423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SYNC</a:t>
            </a:r>
          </a:p>
        </p:txBody>
      </p:sp>
      <p:sp>
        <p:nvSpPr>
          <p:cNvPr id="98" name="Rectangle 97"/>
          <p:cNvSpPr/>
          <p:nvPr/>
        </p:nvSpPr>
        <p:spPr>
          <a:xfrm>
            <a:off x="10257319" y="2057400"/>
            <a:ext cx="355502" cy="194235"/>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LIST</a:t>
            </a:r>
          </a:p>
        </p:txBody>
      </p:sp>
      <p:sp>
        <p:nvSpPr>
          <p:cNvPr id="99" name="Rectangle 98"/>
          <p:cNvSpPr/>
          <p:nvPr/>
        </p:nvSpPr>
        <p:spPr>
          <a:xfrm>
            <a:off x="9927399" y="4665944"/>
            <a:ext cx="355502" cy="194235"/>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DEV</a:t>
            </a:r>
          </a:p>
        </p:txBody>
      </p:sp>
      <p:sp>
        <p:nvSpPr>
          <p:cNvPr id="100" name="Rectangle 99"/>
          <p:cNvSpPr/>
          <p:nvPr/>
        </p:nvSpPr>
        <p:spPr>
          <a:xfrm>
            <a:off x="11103471" y="4631019"/>
            <a:ext cx="355502" cy="19423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STAT</a:t>
            </a:r>
          </a:p>
        </p:txBody>
      </p:sp>
      <p:sp>
        <p:nvSpPr>
          <p:cNvPr id="101" name="Rectangle 100"/>
          <p:cNvSpPr/>
          <p:nvPr/>
        </p:nvSpPr>
        <p:spPr>
          <a:xfrm>
            <a:off x="6814606" y="4596280"/>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102" name="Rectangle 101"/>
          <p:cNvSpPr/>
          <p:nvPr/>
        </p:nvSpPr>
        <p:spPr>
          <a:xfrm>
            <a:off x="5270884" y="4568826"/>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MEM</a:t>
            </a:r>
          </a:p>
        </p:txBody>
      </p:sp>
      <p:sp>
        <p:nvSpPr>
          <p:cNvPr id="103" name="Rectangle 102"/>
          <p:cNvSpPr/>
          <p:nvPr/>
        </p:nvSpPr>
        <p:spPr>
          <a:xfrm>
            <a:off x="7001534" y="186428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104" name="Rectangle 103"/>
          <p:cNvSpPr/>
          <p:nvPr/>
        </p:nvSpPr>
        <p:spPr>
          <a:xfrm>
            <a:off x="6811733" y="2071127"/>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105" name="Rectangle 104"/>
          <p:cNvSpPr/>
          <p:nvPr/>
        </p:nvSpPr>
        <p:spPr>
          <a:xfrm>
            <a:off x="7800932" y="2170393"/>
            <a:ext cx="355502" cy="1942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Tree>
    <p:extLst>
      <p:ext uri="{BB962C8B-B14F-4D97-AF65-F5344CB8AC3E}">
        <p14:creationId xmlns:p14="http://schemas.microsoft.com/office/powerpoint/2010/main" val="385851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nvPr>
        </p:nvGraphicFramePr>
        <p:xfrm>
          <a:off x="1559496" y="44624"/>
          <a:ext cx="9036494" cy="6720368"/>
        </p:xfrm>
        <a:graphic>
          <a:graphicData uri="http://schemas.openxmlformats.org/drawingml/2006/table">
            <a:tbl>
              <a:tblPr firstRow="1" firstCol="1" bandRow="1">
                <a:tableStyleId>{5C22544A-7EE6-4342-B048-85BDC9FD1C3A}</a:tableStyleId>
              </a:tblPr>
              <a:tblGrid>
                <a:gridCol w="1115616">
                  <a:extLst>
                    <a:ext uri="{9D8B030D-6E8A-4147-A177-3AD203B41FA5}">
                      <a16:colId xmlns:a16="http://schemas.microsoft.com/office/drawing/2014/main" val="20000"/>
                    </a:ext>
                  </a:extLst>
                </a:gridCol>
                <a:gridCol w="3420888">
                  <a:extLst>
                    <a:ext uri="{9D8B030D-6E8A-4147-A177-3AD203B41FA5}">
                      <a16:colId xmlns:a16="http://schemas.microsoft.com/office/drawing/2014/main" val="20001"/>
                    </a:ext>
                  </a:extLst>
                </a:gridCol>
                <a:gridCol w="1763688">
                  <a:extLst>
                    <a:ext uri="{9D8B030D-6E8A-4147-A177-3AD203B41FA5}">
                      <a16:colId xmlns:a16="http://schemas.microsoft.com/office/drawing/2014/main" val="20002"/>
                    </a:ext>
                  </a:extLst>
                </a:gridCol>
                <a:gridCol w="2736302">
                  <a:extLst>
                    <a:ext uri="{9D8B030D-6E8A-4147-A177-3AD203B41FA5}">
                      <a16:colId xmlns:a16="http://schemas.microsoft.com/office/drawing/2014/main" val="20003"/>
                    </a:ext>
                  </a:extLst>
                </a:gridCol>
              </a:tblGrid>
              <a:tr h="38864">
                <a:tc>
                  <a:txBody>
                    <a:bodyPr/>
                    <a:lstStyle/>
                    <a:p>
                      <a:pPr algn="l">
                        <a:spcAft>
                          <a:spcPts val="0"/>
                        </a:spcAft>
                      </a:pPr>
                      <a:r>
                        <a:rPr lang="en-US" sz="1100" kern="100" dirty="0">
                          <a:effectLst/>
                        </a:rPr>
                        <a:t>Service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rPr>
                        <a:t>F</a:t>
                      </a:r>
                      <a:r>
                        <a:rPr lang="en-US" sz="1100" kern="100" dirty="0">
                          <a:effectLst/>
                        </a:rPr>
                        <a:t>unction</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Interface/Primitive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a:effectLst/>
                        </a:rPr>
                        <a:t>Parameter</a:t>
                      </a:r>
                      <a:endParaRPr lang="zh-CN" sz="1100" kern="100">
                        <a:effectLst/>
                        <a:latin typeface="Calibri"/>
                        <a:ea typeface="宋体"/>
                        <a:cs typeface="Times New Roman"/>
                      </a:endParaRPr>
                    </a:p>
                  </a:txBody>
                  <a:tcPr marL="58779" marR="58779" marT="0" marB="0"/>
                </a:tc>
                <a:extLst>
                  <a:ext uri="{0D108BD9-81ED-4DB2-BD59-A6C34878D82A}">
                    <a16:rowId xmlns:a16="http://schemas.microsoft.com/office/drawing/2014/main" val="10000"/>
                  </a:ext>
                </a:extLst>
              </a:tr>
              <a:tr h="1008112">
                <a:tc>
                  <a:txBody>
                    <a:bodyPr/>
                    <a:lstStyle/>
                    <a:p>
                      <a:pPr algn="l">
                        <a:spcAft>
                          <a:spcPts val="0"/>
                        </a:spcAft>
                      </a:pPr>
                      <a:r>
                        <a:rPr lang="en-US" sz="1100" kern="100" dirty="0">
                          <a:effectLst/>
                        </a:rPr>
                        <a:t>Device Enumeration Service (DES)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table of device names and virtual / physical identifiers</a:t>
                      </a:r>
                    </a:p>
                    <a:p>
                      <a:pPr algn="l">
                        <a:spcAft>
                          <a:spcPts val="0"/>
                        </a:spcAft>
                      </a:pPr>
                      <a:r>
                        <a:rPr lang="en-US" altLang="zh-CN" sz="1100" kern="100" dirty="0">
                          <a:solidFill>
                            <a:srgbClr val="FF0000"/>
                          </a:solidFill>
                          <a:effectLst/>
                          <a:latin typeface="+mn-lt"/>
                          <a:ea typeface="+mn-ea"/>
                          <a:cs typeface="Times New Roman"/>
                        </a:rPr>
                        <a:t>– Management of existing devices</a:t>
                      </a:r>
                    </a:p>
                    <a:p>
                      <a:pPr algn="l">
                        <a:spcAft>
                          <a:spcPts val="0"/>
                        </a:spcAft>
                      </a:pPr>
                      <a:r>
                        <a:rPr lang="en-US" altLang="zh-CN" sz="1100" kern="100" dirty="0">
                          <a:solidFill>
                            <a:srgbClr val="FF0000"/>
                          </a:solidFill>
                          <a:effectLst/>
                          <a:latin typeface="+mn-lt"/>
                          <a:ea typeface="+mn-ea"/>
                          <a:cs typeface="Times New Roman"/>
                        </a:rPr>
                        <a:t>– Management and user notification of added devices</a:t>
                      </a:r>
                    </a:p>
                    <a:p>
                      <a:pPr algn="l">
                        <a:spcAft>
                          <a:spcPts val="0"/>
                        </a:spcAft>
                      </a:pPr>
                      <a:r>
                        <a:rPr lang="en-US" altLang="zh-CN" sz="1100" kern="100" dirty="0">
                          <a:solidFill>
                            <a:srgbClr val="FF0000"/>
                          </a:solidFill>
                          <a:effectLst/>
                          <a:latin typeface="+mn-lt"/>
                          <a:ea typeface="+mn-ea"/>
                          <a:cs typeface="Times New Roman"/>
                        </a:rPr>
                        <a:t>– Management and user notification of removed devices</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DEVICE_FOUND</a:t>
                      </a:r>
                      <a:endParaRPr lang="zh-CN" sz="1100" kern="100" dirty="0">
                        <a:effectLst/>
                      </a:endParaRPr>
                    </a:p>
                    <a:p>
                      <a:pPr algn="l">
                        <a:spcAft>
                          <a:spcPts val="0"/>
                        </a:spcAft>
                      </a:pPr>
                      <a:r>
                        <a:rPr lang="en-US" sz="1100" kern="100" dirty="0">
                          <a:effectLst/>
                        </a:rPr>
                        <a:t>DEVICE_LOST</a:t>
                      </a:r>
                      <a:endParaRPr lang="zh-CN" sz="1100" kern="100" dirty="0">
                        <a:effectLst/>
                      </a:endParaRPr>
                    </a:p>
                    <a:p>
                      <a:pPr algn="l">
                        <a:spcAft>
                          <a:spcPts val="0"/>
                        </a:spcAft>
                      </a:pPr>
                      <a:r>
                        <a:rPr lang="en-US" sz="1100" kern="100" dirty="0">
                          <a:effectLst/>
                        </a:rPr>
                        <a:t>ENUMERATE_DEVICES</a:t>
                      </a:r>
                      <a:endParaRPr lang="zh-CN" sz="1100" kern="100" dirty="0">
                        <a:effectLst/>
                      </a:endParaRPr>
                    </a:p>
                    <a:p>
                      <a:pPr algn="l">
                        <a:spcAft>
                          <a:spcPts val="0"/>
                        </a:spcAft>
                      </a:pPr>
                      <a:r>
                        <a:rPr lang="en-US" sz="1100" kern="100" dirty="0">
                          <a:effectLst/>
                        </a:rPr>
                        <a:t>ADD_DEVICE</a:t>
                      </a:r>
                      <a:endParaRPr lang="zh-CN" sz="1100" kern="100" dirty="0">
                        <a:effectLst/>
                      </a:endParaRPr>
                    </a:p>
                    <a:p>
                      <a:pPr algn="l">
                        <a:spcAft>
                          <a:spcPts val="0"/>
                        </a:spcAft>
                      </a:pPr>
                      <a:r>
                        <a:rPr lang="en-US" sz="1100" kern="100" dirty="0">
                          <a:effectLst/>
                        </a:rPr>
                        <a:t>REMOVE_DEVICE</a:t>
                      </a:r>
                      <a:endParaRPr lang="zh-CN" sz="1100" kern="100" dirty="0">
                        <a:effectLst/>
                      </a:endParaRPr>
                    </a:p>
                    <a:p>
                      <a:pPr algn="l">
                        <a:spcAft>
                          <a:spcPts val="0"/>
                        </a:spcAft>
                      </a:pPr>
                      <a:r>
                        <a:rPr lang="en-US" sz="1100" kern="100" dirty="0">
                          <a:effectLst/>
                        </a:rPr>
                        <a:t>QUERY_DEVICES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Transaction Identifier, Result Metadata, </a:t>
                      </a:r>
                      <a:r>
                        <a:rPr lang="en-US" sz="1100" kern="100" dirty="0">
                          <a:solidFill>
                            <a:srgbClr val="FF0000"/>
                          </a:solidFill>
                          <a:effectLst/>
                        </a:rPr>
                        <a:t>Virtual Device Identifier</a:t>
                      </a:r>
                      <a:r>
                        <a:rPr lang="en-US" sz="1100" kern="100" dirty="0">
                          <a:effectLst/>
                        </a:rPr>
                        <a:t>, </a:t>
                      </a:r>
                      <a:r>
                        <a:rPr lang="en-US" sz="1100" kern="100" dirty="0">
                          <a:solidFill>
                            <a:srgbClr val="FF0000"/>
                          </a:solidFill>
                          <a:effectLst/>
                        </a:rPr>
                        <a:t>Physical Device Identifier</a:t>
                      </a:r>
                      <a:r>
                        <a:rPr lang="en-US" sz="1100" kern="100" dirty="0">
                          <a:effectLst/>
                        </a:rPr>
                        <a:t>, Device Serial Number, Device Type, </a:t>
                      </a:r>
                      <a:r>
                        <a:rPr lang="en-US" sz="1100" kern="100" dirty="0">
                          <a:solidFill>
                            <a:srgbClr val="FF0000"/>
                          </a:solidFill>
                          <a:effectLst/>
                        </a:rPr>
                        <a:t>Spacecraft Network Address</a:t>
                      </a:r>
                      <a:endParaRPr lang="zh-CN" sz="1100" kern="100" dirty="0">
                        <a:solidFill>
                          <a:srgbClr val="FF0000"/>
                        </a:solidFill>
                        <a:effectLst/>
                        <a:latin typeface="Calibri"/>
                        <a:ea typeface="宋体"/>
                        <a:cs typeface="Times New Roman"/>
                      </a:endParaRPr>
                    </a:p>
                  </a:txBody>
                  <a:tcPr marL="58779" marR="58779" marT="0" marB="0"/>
                </a:tc>
                <a:extLst>
                  <a:ext uri="{0D108BD9-81ED-4DB2-BD59-A6C34878D82A}">
                    <a16:rowId xmlns:a16="http://schemas.microsoft.com/office/drawing/2014/main" val="10001"/>
                  </a:ext>
                </a:extLst>
              </a:tr>
              <a:tr h="504056">
                <a:tc>
                  <a:txBody>
                    <a:bodyPr/>
                    <a:lstStyle/>
                    <a:p>
                      <a:pPr algn="l">
                        <a:spcAft>
                          <a:spcPts val="0"/>
                        </a:spcAft>
                      </a:pPr>
                      <a:r>
                        <a:rPr lang="en-US" sz="1100" kern="100">
                          <a:effectLst/>
                        </a:rPr>
                        <a:t>Device Discovery Service (DDS)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searches sub-net(s) for devices, recognizes changes to device and sub-net accessibility, provides notifications</a:t>
                      </a:r>
                    </a:p>
                    <a:p>
                      <a:pPr algn="l">
                        <a:spcAft>
                          <a:spcPts val="0"/>
                        </a:spcAft>
                      </a:pPr>
                      <a:r>
                        <a:rPr lang="en-US" sz="1100" kern="100" dirty="0">
                          <a:solidFill>
                            <a:srgbClr val="FF0000"/>
                          </a:solidFill>
                          <a:effectLst/>
                          <a:latin typeface="+mn-lt"/>
                        </a:rPr>
                        <a:t>-</a:t>
                      </a:r>
                      <a:r>
                        <a:rPr lang="en-US" altLang="zh-CN" sz="1100" kern="100" dirty="0">
                          <a:solidFill>
                            <a:srgbClr val="FF0000"/>
                          </a:solidFill>
                          <a:effectLst/>
                          <a:latin typeface="+mn-lt"/>
                        </a:rPr>
                        <a:t>discovers initial topology</a:t>
                      </a:r>
                    </a:p>
                    <a:p>
                      <a:pPr algn="l">
                        <a:spcAft>
                          <a:spcPts val="0"/>
                        </a:spcAft>
                      </a:pPr>
                      <a:r>
                        <a:rPr lang="en-US" sz="1100" kern="100" dirty="0">
                          <a:solidFill>
                            <a:srgbClr val="FF0000"/>
                          </a:solidFill>
                          <a:effectLst/>
                          <a:latin typeface="+mn-lt"/>
                        </a:rPr>
                        <a:t>-detects changes to topology</a:t>
                      </a:r>
                    </a:p>
                    <a:p>
                      <a:pPr algn="l">
                        <a:spcAft>
                          <a:spcPts val="0"/>
                        </a:spcAft>
                      </a:pPr>
                      <a:r>
                        <a:rPr lang="en-US" altLang="zh-CN" sz="1100" kern="100" dirty="0">
                          <a:solidFill>
                            <a:srgbClr val="FF0000"/>
                          </a:solidFill>
                          <a:effectLst/>
                          <a:latin typeface="+mn-lt"/>
                          <a:ea typeface="宋体"/>
                          <a:cs typeface="Times New Roman"/>
                        </a:rPr>
                        <a:t>-informs management with discovery information</a:t>
                      </a:r>
                    </a:p>
                    <a:p>
                      <a:pPr algn="l">
                        <a:spcAft>
                          <a:spcPts val="0"/>
                        </a:spcAft>
                      </a:pPr>
                      <a:r>
                        <a:rPr lang="en-US" altLang="zh-CN" sz="1100" kern="100" dirty="0">
                          <a:solidFill>
                            <a:srgbClr val="FF0000"/>
                          </a:solidFill>
                          <a:effectLst/>
                          <a:latin typeface="+mn-lt"/>
                          <a:ea typeface="宋体"/>
                          <a:cs typeface="Times New Roman"/>
                        </a:rPr>
                        <a:t>-provides</a:t>
                      </a:r>
                      <a:r>
                        <a:rPr lang="en-US" altLang="zh-CN" sz="1100" kern="100" baseline="0" dirty="0">
                          <a:solidFill>
                            <a:srgbClr val="FF0000"/>
                          </a:solidFill>
                          <a:effectLst/>
                          <a:latin typeface="+mn-lt"/>
                          <a:ea typeface="宋体"/>
                          <a:cs typeface="Times New Roman"/>
                        </a:rPr>
                        <a:t> notification</a:t>
                      </a:r>
                      <a:endParaRPr lang="zh-CN" sz="1100" kern="100" dirty="0">
                        <a:solidFill>
                          <a:srgbClr val="FF0000"/>
                        </a:solidFill>
                        <a:effectLst/>
                        <a:latin typeface="+mn-lt"/>
                        <a:ea typeface="宋体"/>
                        <a:cs typeface="Times New Roman"/>
                      </a:endParaRPr>
                    </a:p>
                  </a:txBody>
                  <a:tcPr marL="58779" marR="58779" marT="0" marB="0"/>
                </a:tc>
                <a:tc>
                  <a:txBody>
                    <a:bodyPr/>
                    <a:lstStyle/>
                    <a:p>
                      <a:pPr algn="l">
                        <a:spcAft>
                          <a:spcPts val="0"/>
                        </a:spcAft>
                      </a:pPr>
                      <a:r>
                        <a:rPr lang="en-US" sz="1100" kern="100" dirty="0">
                          <a:effectLst/>
                        </a:rPr>
                        <a:t>DEVICE_DISCOVERY</a:t>
                      </a:r>
                      <a:endParaRPr lang="zh-CN" sz="1100" kern="100" dirty="0">
                        <a:effectLst/>
                      </a:endParaRPr>
                    </a:p>
                    <a:p>
                      <a:pPr algn="l">
                        <a:spcAft>
                          <a:spcPts val="0"/>
                        </a:spcAft>
                      </a:pPr>
                      <a:r>
                        <a:rPr lang="en-US" sz="1100" kern="100" dirty="0">
                          <a:effectLst/>
                        </a:rPr>
                        <a:t>DEVICE_DISCOVERY_LOSS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solidFill>
                            <a:srgbClr val="FF0000"/>
                          </a:solidFill>
                          <a:effectLst/>
                        </a:rPr>
                        <a:t>DDSAP Address</a:t>
                      </a:r>
                      <a:r>
                        <a:rPr lang="en-US" sz="1100" kern="100" dirty="0">
                          <a:effectLst/>
                        </a:rPr>
                        <a:t>, Device Address, Device Metadata</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2"/>
                  </a:ext>
                </a:extLst>
              </a:tr>
              <a:tr h="504056">
                <a:tc>
                  <a:txBody>
                    <a:bodyPr/>
                    <a:lstStyle/>
                    <a:p>
                      <a:pPr algn="l">
                        <a:spcAft>
                          <a:spcPts val="0"/>
                        </a:spcAft>
                      </a:pPr>
                      <a:r>
                        <a:rPr lang="en-US" sz="1100" kern="100">
                          <a:effectLst/>
                        </a:rPr>
                        <a:t>Device Virtualization Service (DVS)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virtual device interface, hides physical device mapping</a:t>
                      </a:r>
                    </a:p>
                    <a:p>
                      <a:pPr algn="l">
                        <a:spcAft>
                          <a:spcPts val="0"/>
                        </a:spcAft>
                      </a:pPr>
                      <a:r>
                        <a:rPr lang="en-US" altLang="zh-CN" sz="1100" kern="100" dirty="0">
                          <a:solidFill>
                            <a:srgbClr val="FF0000"/>
                          </a:solidFill>
                          <a:effectLst/>
                          <a:latin typeface="+mn-lt"/>
                          <a:ea typeface="+mn-ea"/>
                          <a:cs typeface="Times New Roman"/>
                        </a:rPr>
                        <a:t>– Commanding</a:t>
                      </a:r>
                    </a:p>
                    <a:p>
                      <a:pPr algn="l">
                        <a:spcAft>
                          <a:spcPts val="0"/>
                        </a:spcAft>
                      </a:pPr>
                      <a:r>
                        <a:rPr lang="en-US" altLang="zh-CN" sz="1100" kern="100" dirty="0">
                          <a:solidFill>
                            <a:srgbClr val="FF0000"/>
                          </a:solidFill>
                          <a:effectLst/>
                          <a:latin typeface="+mn-lt"/>
                          <a:ea typeface="+mn-ea"/>
                          <a:cs typeface="Times New Roman"/>
                        </a:rPr>
                        <a:t>– Data Acquisition</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ACQUIRE_FROM_DEVICE</a:t>
                      </a:r>
                      <a:endParaRPr lang="zh-CN" sz="1100" kern="100" dirty="0">
                        <a:effectLst/>
                      </a:endParaRPr>
                    </a:p>
                    <a:p>
                      <a:pPr algn="l">
                        <a:spcAft>
                          <a:spcPts val="0"/>
                        </a:spcAft>
                      </a:pPr>
                      <a:r>
                        <a:rPr lang="en-US" sz="1100" kern="100" dirty="0">
                          <a:effectLst/>
                        </a:rPr>
                        <a:t>COMMAND_DEVICE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Transaction Identifier, Result Metadata</a:t>
                      </a:r>
                      <a:r>
                        <a:rPr lang="en-US" sz="1100" kern="100" dirty="0">
                          <a:solidFill>
                            <a:srgbClr val="FF0000"/>
                          </a:solidFill>
                          <a:effectLst/>
                        </a:rPr>
                        <a:t>, Virtual Device Identifier</a:t>
                      </a:r>
                      <a:r>
                        <a:rPr lang="en-US" sz="1100" kern="100" dirty="0">
                          <a:effectLst/>
                        </a:rPr>
                        <a:t>, Value Identifier, Value, Timestamp</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3"/>
                  </a:ext>
                </a:extLst>
              </a:tr>
              <a:tr h="336037">
                <a:tc>
                  <a:txBody>
                    <a:bodyPr/>
                    <a:lstStyle/>
                    <a:p>
                      <a:pPr algn="l">
                        <a:spcAft>
                          <a:spcPts val="0"/>
                        </a:spcAft>
                      </a:pPr>
                      <a:r>
                        <a:rPr lang="en-US" sz="1100" kern="100">
                          <a:effectLst/>
                        </a:rPr>
                        <a:t>Device Access Service (DAS)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direct physical device access when needed</a:t>
                      </a:r>
                    </a:p>
                    <a:p>
                      <a:pPr algn="l">
                        <a:spcAft>
                          <a:spcPts val="0"/>
                        </a:spcAft>
                      </a:pPr>
                      <a:r>
                        <a:rPr lang="en-US" altLang="zh-CN" sz="1100" kern="100" dirty="0">
                          <a:solidFill>
                            <a:srgbClr val="FF0000"/>
                          </a:solidFill>
                          <a:effectLst/>
                          <a:latin typeface="+mn-lt"/>
                          <a:ea typeface="+mn-ea"/>
                          <a:cs typeface="Times New Roman"/>
                        </a:rPr>
                        <a:t>– Acquire value from device</a:t>
                      </a:r>
                    </a:p>
                    <a:p>
                      <a:pPr algn="l">
                        <a:spcAft>
                          <a:spcPts val="0"/>
                        </a:spcAft>
                      </a:pPr>
                      <a:r>
                        <a:rPr lang="en-US" altLang="zh-CN" sz="1100" kern="100" dirty="0">
                          <a:solidFill>
                            <a:srgbClr val="FF0000"/>
                          </a:solidFill>
                          <a:effectLst/>
                          <a:latin typeface="+mn-lt"/>
                          <a:ea typeface="+mn-ea"/>
                          <a:cs typeface="Times New Roman"/>
                        </a:rPr>
                        <a:t>– Command a device</a:t>
                      </a:r>
                    </a:p>
                  </a:txBody>
                  <a:tcPr marL="58779" marR="58779" marT="0" marB="0"/>
                </a:tc>
                <a:tc>
                  <a:txBody>
                    <a:bodyPr/>
                    <a:lstStyle/>
                    <a:p>
                      <a:pPr algn="l">
                        <a:spcAft>
                          <a:spcPts val="0"/>
                        </a:spcAft>
                      </a:pPr>
                      <a:r>
                        <a:rPr lang="en-US" sz="1100" kern="100" dirty="0">
                          <a:effectLst/>
                        </a:rPr>
                        <a:t>ACQUIRE_FROM_DEVICE</a:t>
                      </a:r>
                      <a:endParaRPr lang="zh-CN" sz="1100" kern="100" dirty="0">
                        <a:effectLst/>
                      </a:endParaRPr>
                    </a:p>
                    <a:p>
                      <a:pPr algn="l">
                        <a:spcAft>
                          <a:spcPts val="0"/>
                        </a:spcAft>
                      </a:pPr>
                      <a:r>
                        <a:rPr lang="en-US" sz="1100" kern="100" dirty="0">
                          <a:effectLst/>
                        </a:rPr>
                        <a:t>COMMAND_DEVICE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Transaction Identifier, Result Metadata, </a:t>
                      </a:r>
                      <a:r>
                        <a:rPr lang="en-US" sz="1100" kern="100" dirty="0">
                          <a:solidFill>
                            <a:srgbClr val="FF0000"/>
                          </a:solidFill>
                          <a:effectLst/>
                        </a:rPr>
                        <a:t>Physical Device Identifier</a:t>
                      </a:r>
                      <a:r>
                        <a:rPr lang="en-US" sz="1100" kern="100" dirty="0">
                          <a:effectLst/>
                        </a:rPr>
                        <a:t>, Value Identifier, Value, Timestamp</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4"/>
                  </a:ext>
                </a:extLst>
              </a:tr>
              <a:tr h="504056">
                <a:tc>
                  <a:txBody>
                    <a:bodyPr/>
                    <a:lstStyle/>
                    <a:p>
                      <a:pPr algn="l">
                        <a:spcAft>
                          <a:spcPts val="0"/>
                        </a:spcAft>
                      </a:pPr>
                      <a:r>
                        <a:rPr lang="en-US" sz="1100" kern="100">
                          <a:effectLst/>
                        </a:rPr>
                        <a:t>Packet Service (PS)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means to read / write packets to devices</a:t>
                      </a:r>
                    </a:p>
                    <a:p>
                      <a:pPr algn="l">
                        <a:spcAft>
                          <a:spcPts val="0"/>
                        </a:spcAft>
                      </a:pPr>
                      <a:r>
                        <a:rPr lang="en-US" sz="1100" kern="100" dirty="0">
                          <a:solidFill>
                            <a:srgbClr val="FF0000"/>
                          </a:solidFill>
                          <a:effectLst/>
                        </a:rPr>
                        <a:t>providing packet delivery over a single </a:t>
                      </a:r>
                      <a:r>
                        <a:rPr lang="en-US" sz="1100" kern="100" dirty="0" err="1">
                          <a:solidFill>
                            <a:srgbClr val="FF0000"/>
                          </a:solidFill>
                          <a:effectLst/>
                        </a:rPr>
                        <a:t>subnetwork</a:t>
                      </a:r>
                      <a:endParaRPr lang="en-US" sz="1100" kern="100" dirty="0">
                        <a:solidFill>
                          <a:srgbClr val="FF0000"/>
                        </a:solidFill>
                        <a:effectLst/>
                      </a:endParaRPr>
                    </a:p>
                  </a:txBody>
                  <a:tcPr marL="58779" marR="58779" marT="0" marB="0"/>
                </a:tc>
                <a:tc>
                  <a:txBody>
                    <a:bodyPr/>
                    <a:lstStyle/>
                    <a:p>
                      <a:pPr algn="l">
                        <a:spcAft>
                          <a:spcPts val="0"/>
                        </a:spcAft>
                      </a:pPr>
                      <a:r>
                        <a:rPr lang="en-US" sz="1100" kern="100" dirty="0">
                          <a:effectLst/>
                        </a:rPr>
                        <a:t>PACKET_SEND</a:t>
                      </a:r>
                      <a:endParaRPr lang="zh-CN" sz="1100" kern="100" dirty="0">
                        <a:effectLst/>
                      </a:endParaRPr>
                    </a:p>
                    <a:p>
                      <a:pPr algn="l">
                        <a:spcAft>
                          <a:spcPts val="0"/>
                        </a:spcAft>
                      </a:pPr>
                      <a:r>
                        <a:rPr lang="en-US" sz="1100" kern="100" dirty="0">
                          <a:effectLst/>
                        </a:rPr>
                        <a:t>PACKET_RECEIVE</a:t>
                      </a:r>
                      <a:endParaRPr lang="zh-CN" sz="1100" kern="100" dirty="0">
                        <a:effectLst/>
                      </a:endParaRPr>
                    </a:p>
                    <a:p>
                      <a:pPr algn="l">
                        <a:spcAft>
                          <a:spcPts val="0"/>
                        </a:spcAft>
                      </a:pPr>
                      <a:r>
                        <a:rPr lang="en-US" sz="1100" kern="100" dirty="0">
                          <a:effectLst/>
                        </a:rPr>
                        <a:t>PACKET_FAILURE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Data, PSSA</a:t>
                      </a:r>
                      <a:r>
                        <a:rPr lang="en-US" altLang="zh-CN" sz="1100" kern="100" dirty="0">
                          <a:effectLst/>
                        </a:rPr>
                        <a:t>P</a:t>
                      </a:r>
                      <a:r>
                        <a:rPr lang="en-US" sz="1100" kern="100" dirty="0">
                          <a:effectLst/>
                        </a:rPr>
                        <a:t>, PDSAP, Service Class, Channel, Priority, Failure Metadata</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5"/>
                  </a:ext>
                </a:extLst>
              </a:tr>
              <a:tr h="672075">
                <a:tc>
                  <a:txBody>
                    <a:bodyPr/>
                    <a:lstStyle/>
                    <a:p>
                      <a:pPr algn="l">
                        <a:spcAft>
                          <a:spcPts val="0"/>
                        </a:spcAft>
                      </a:pPr>
                      <a:r>
                        <a:rPr lang="en-US" sz="1100" kern="100">
                          <a:effectLst/>
                        </a:rPr>
                        <a:t>Memory Access Service (MAS)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means to read write data to memory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kern="100" dirty="0">
                          <a:solidFill>
                            <a:srgbClr val="FF0000"/>
                          </a:solidFill>
                          <a:effectLst/>
                          <a:latin typeface="+mn-lt"/>
                          <a:ea typeface="+mn-ea"/>
                          <a:cs typeface="Times New Roman"/>
                        </a:rPr>
                        <a:t>providing direct access to device memory</a:t>
                      </a:r>
                      <a:endParaRPr lang="zh-CN" altLang="zh-CN" sz="1100" kern="100" dirty="0">
                        <a:solidFill>
                          <a:srgbClr val="FF0000"/>
                        </a:solidFill>
                        <a:effectLst/>
                        <a:latin typeface="+mn-lt"/>
                        <a:ea typeface="+mn-ea"/>
                        <a:cs typeface="Times New Roman"/>
                      </a:endParaRPr>
                    </a:p>
                  </a:txBody>
                  <a:tcPr marL="58779" marR="58779" marT="0" marB="0"/>
                </a:tc>
                <a:tc>
                  <a:txBody>
                    <a:bodyPr/>
                    <a:lstStyle/>
                    <a:p>
                      <a:pPr algn="l">
                        <a:spcAft>
                          <a:spcPts val="0"/>
                        </a:spcAft>
                      </a:pPr>
                      <a:r>
                        <a:rPr lang="en-US" sz="1100" kern="100" dirty="0">
                          <a:effectLst/>
                        </a:rPr>
                        <a:t>READ, WRITE, READ/MODIFY/WRITE, MEMORY_ACCESS_RESULT</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MASAP Address, Destination Address, Transaction ID, Memory ID, Start Memory Address, Size, Mask, Data, Channel, Priority, Acknowledge, Authorization, Verification, Result Metadata</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6"/>
                  </a:ext>
                </a:extLst>
              </a:tr>
              <a:tr h="1344149">
                <a:tc>
                  <a:txBody>
                    <a:bodyPr/>
                    <a:lstStyle/>
                    <a:p>
                      <a:pPr algn="l">
                        <a:spcAft>
                          <a:spcPts val="0"/>
                        </a:spcAft>
                      </a:pPr>
                      <a:r>
                        <a:rPr lang="en-US" sz="1100" kern="100" dirty="0">
                          <a:effectLst/>
                        </a:rPr>
                        <a:t>Message Transfer Service (MTS)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a standard service for mediating the transfer of discrete data (messages) between onboard software users in a distributed onboard system</a:t>
                      </a:r>
                    </a:p>
                    <a:p>
                      <a:pPr algn="l">
                        <a:spcAft>
                          <a:spcPts val="0"/>
                        </a:spcAft>
                      </a:pPr>
                      <a:r>
                        <a:rPr lang="en-US" altLang="zh-CN" sz="1100" kern="100" dirty="0">
                          <a:solidFill>
                            <a:srgbClr val="FF0000"/>
                          </a:solidFill>
                          <a:effectLst/>
                          <a:latin typeface="+mn-lt"/>
                          <a:ea typeface="+mn-ea"/>
                          <a:cs typeface="Times New Roman"/>
                        </a:rPr>
                        <a:t>– send a discrete message;</a:t>
                      </a:r>
                    </a:p>
                    <a:p>
                      <a:pPr algn="l">
                        <a:spcAft>
                          <a:spcPts val="0"/>
                        </a:spcAft>
                      </a:pPr>
                      <a:r>
                        <a:rPr lang="en-US" altLang="zh-CN" sz="1100" kern="100" dirty="0">
                          <a:solidFill>
                            <a:srgbClr val="FF0000"/>
                          </a:solidFill>
                          <a:effectLst/>
                          <a:latin typeface="+mn-lt"/>
                          <a:ea typeface="+mn-ea"/>
                          <a:cs typeface="Times New Roman"/>
                        </a:rPr>
                        <a:t>– receive the next queued discrete message;</a:t>
                      </a:r>
                    </a:p>
                    <a:p>
                      <a:pPr algn="l">
                        <a:spcAft>
                          <a:spcPts val="0"/>
                        </a:spcAft>
                      </a:pPr>
                      <a:r>
                        <a:rPr lang="en-US" altLang="zh-CN" sz="1100" kern="100" dirty="0">
                          <a:solidFill>
                            <a:srgbClr val="FF0000"/>
                          </a:solidFill>
                          <a:effectLst/>
                          <a:latin typeface="+mn-lt"/>
                          <a:ea typeface="+mn-ea"/>
                          <a:cs typeface="Times New Roman"/>
                        </a:rPr>
                        <a:t>– send a query message and receive a reply message back.</a:t>
                      </a:r>
                    </a:p>
                    <a:p>
                      <a:pPr algn="l">
                        <a:spcAft>
                          <a:spcPts val="0"/>
                        </a:spcAft>
                      </a:pPr>
                      <a:r>
                        <a:rPr lang="en-US" altLang="zh-CN" sz="1100" kern="100" dirty="0">
                          <a:solidFill>
                            <a:srgbClr val="FF0000"/>
                          </a:solidFill>
                          <a:effectLst/>
                          <a:latin typeface="+mn-lt"/>
                          <a:ea typeface="+mn-ea"/>
                          <a:cs typeface="Times New Roman"/>
                        </a:rPr>
                        <a:t>– multicast a discrete message (publish-subscribe);</a:t>
                      </a:r>
                    </a:p>
                    <a:p>
                      <a:pPr algn="l">
                        <a:spcAft>
                          <a:spcPts val="0"/>
                        </a:spcAft>
                      </a:pPr>
                      <a:r>
                        <a:rPr lang="en-US" altLang="zh-CN" sz="1100" kern="100" dirty="0">
                          <a:solidFill>
                            <a:srgbClr val="FF0000"/>
                          </a:solidFill>
                          <a:effectLst/>
                          <a:latin typeface="+mn-lt"/>
                          <a:ea typeface="+mn-ea"/>
                          <a:cs typeface="Times New Roman"/>
                        </a:rPr>
                        <a:t>– broadcast a discrete message (announce).</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SEND, QUERY, REPLY, MESSAGE, FAULT, REGISTER, UNREGISTER, ASSERT_INVITATION, CANCEL_INVITATION, ASSERT_SUBSCRIPTION, CANCEL_SUBSCRIPTION</a:t>
                      </a:r>
                      <a:endParaRPr lang="zh-CN" sz="1100" kern="100" dirty="0">
                        <a:effectLst/>
                      </a:endParaRPr>
                    </a:p>
                    <a:p>
                      <a:pPr algn="l">
                        <a:spcAft>
                          <a:spcPts val="0"/>
                        </a:spcAft>
                      </a:pPr>
                      <a:r>
                        <a:rPr lang="en-US" sz="1100" kern="100" dirty="0">
                          <a:effectLst/>
                        </a:rPr>
                        <a:t>PUBLISH, ANNOUNCE, MODULE_IS_DEAD</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Continuum ID, Application Name, Authority Name, Unit ID, Role ID, Meta-AMS Delivery Point (MADP) Specification, Module Number, Subject ID, Delivery Specification, Service Mode, Priority, Flow Label, Context, Application Data Length, Application Data, Term, Fault Expression</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7"/>
                  </a:ext>
                </a:extLst>
              </a:tr>
              <a:tr h="514280">
                <a:tc>
                  <a:txBody>
                    <a:bodyPr/>
                    <a:lstStyle/>
                    <a:p>
                      <a:pPr algn="l">
                        <a:spcAft>
                          <a:spcPts val="0"/>
                        </a:spcAft>
                      </a:pPr>
                      <a:r>
                        <a:rPr lang="en-US" sz="1100" kern="100" dirty="0">
                          <a:effectLst/>
                        </a:rPr>
                        <a:t>Management Information Base (MIB)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stores data about devices in a common format</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 </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0631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of AMS and MTS</a:t>
            </a:r>
          </a:p>
        </p:txBody>
      </p:sp>
      <p:sp>
        <p:nvSpPr>
          <p:cNvPr id="4" name="Text Placeholder 3"/>
          <p:cNvSpPr>
            <a:spLocks noGrp="1"/>
          </p:cNvSpPr>
          <p:nvPr>
            <p:ph type="body" sz="half" idx="2"/>
          </p:nvPr>
        </p:nvSpPr>
        <p:spPr/>
        <p:txBody>
          <a:bodyPr/>
          <a:lstStyle/>
          <a:p>
            <a:r>
              <a:rPr lang="en-US" dirty="0"/>
              <a:t>The AMS book shows MTS as a layer separate from AMS on board spacecraft.</a:t>
            </a:r>
          </a:p>
          <a:p>
            <a:r>
              <a:rPr lang="en-US" dirty="0"/>
              <a:t>Recent discussions have modified this view to show an alternative that does not require putting the entire AMS implementation on board.</a:t>
            </a:r>
          </a:p>
          <a:p>
            <a:r>
              <a:rPr lang="en-US" dirty="0"/>
              <a:t>Instead, MTS stands as the subset implementation of AMS that is on board.</a:t>
            </a:r>
          </a:p>
        </p:txBody>
      </p:sp>
      <p:pic>
        <p:nvPicPr>
          <p:cNvPr id="5" name="Picture 4"/>
          <p:cNvPicPr>
            <a:picLocks noChangeAspect="1"/>
          </p:cNvPicPr>
          <p:nvPr/>
        </p:nvPicPr>
        <p:blipFill>
          <a:blip r:embed="rId2"/>
          <a:stretch>
            <a:fillRect/>
          </a:stretch>
        </p:blipFill>
        <p:spPr>
          <a:xfrm>
            <a:off x="4916774" y="1480243"/>
            <a:ext cx="3290342" cy="3542521"/>
          </a:xfrm>
          <a:prstGeom prst="rect">
            <a:avLst/>
          </a:prstGeom>
        </p:spPr>
      </p:pic>
      <p:sp>
        <p:nvSpPr>
          <p:cNvPr id="7" name="Rectangle 6"/>
          <p:cNvSpPr/>
          <p:nvPr/>
        </p:nvSpPr>
        <p:spPr>
          <a:xfrm>
            <a:off x="8464291" y="2711971"/>
            <a:ext cx="1759001" cy="279192"/>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MAL</a:t>
            </a:r>
          </a:p>
        </p:txBody>
      </p:sp>
      <p:sp>
        <p:nvSpPr>
          <p:cNvPr id="8" name="Rectangle 7"/>
          <p:cNvSpPr/>
          <p:nvPr/>
        </p:nvSpPr>
        <p:spPr>
          <a:xfrm>
            <a:off x="8464291" y="3478344"/>
            <a:ext cx="3452890" cy="27919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MTS</a:t>
            </a:r>
          </a:p>
        </p:txBody>
      </p:sp>
      <p:sp>
        <p:nvSpPr>
          <p:cNvPr id="9" name="Rectangle 8"/>
          <p:cNvSpPr/>
          <p:nvPr/>
        </p:nvSpPr>
        <p:spPr>
          <a:xfrm>
            <a:off x="8464291" y="3965524"/>
            <a:ext cx="3452890" cy="27919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SOIS PS</a:t>
            </a:r>
          </a:p>
        </p:txBody>
      </p:sp>
      <p:sp>
        <p:nvSpPr>
          <p:cNvPr id="10" name="Rectangle 9"/>
          <p:cNvSpPr/>
          <p:nvPr/>
        </p:nvSpPr>
        <p:spPr>
          <a:xfrm>
            <a:off x="8464291" y="4244716"/>
            <a:ext cx="3452890" cy="279192"/>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SpaceWire</a:t>
            </a:r>
            <a:endParaRPr lang="en-US" dirty="0">
              <a:solidFill>
                <a:schemeClr val="tx1"/>
              </a:solidFill>
            </a:endParaRPr>
          </a:p>
        </p:txBody>
      </p:sp>
      <p:sp>
        <p:nvSpPr>
          <p:cNvPr id="11" name="Rectangle 10"/>
          <p:cNvSpPr/>
          <p:nvPr/>
        </p:nvSpPr>
        <p:spPr>
          <a:xfrm>
            <a:off x="8464291" y="3199151"/>
            <a:ext cx="1759001" cy="27450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MAL-MTS Map</a:t>
            </a:r>
          </a:p>
        </p:txBody>
      </p:sp>
      <p:sp>
        <p:nvSpPr>
          <p:cNvPr id="12" name="Rectangle 11"/>
          <p:cNvSpPr/>
          <p:nvPr/>
        </p:nvSpPr>
        <p:spPr>
          <a:xfrm>
            <a:off x="8464291" y="1480243"/>
            <a:ext cx="3452890" cy="27919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14" name="Rectangle 13"/>
          <p:cNvSpPr/>
          <p:nvPr/>
        </p:nvSpPr>
        <p:spPr>
          <a:xfrm>
            <a:off x="8464292" y="1978702"/>
            <a:ext cx="852095" cy="525281"/>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SM&amp;C</a:t>
            </a:r>
          </a:p>
          <a:p>
            <a:pPr algn="ctr"/>
            <a:r>
              <a:rPr lang="en-US" sz="1400" dirty="0">
                <a:solidFill>
                  <a:schemeClr val="tx1"/>
                </a:solidFill>
              </a:rPr>
              <a:t>Common</a:t>
            </a:r>
          </a:p>
        </p:txBody>
      </p:sp>
      <p:sp>
        <p:nvSpPr>
          <p:cNvPr id="15" name="Rectangle 14"/>
          <p:cNvSpPr/>
          <p:nvPr/>
        </p:nvSpPr>
        <p:spPr>
          <a:xfrm>
            <a:off x="9433656" y="1978702"/>
            <a:ext cx="789636" cy="525281"/>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MOS</a:t>
            </a:r>
          </a:p>
        </p:txBody>
      </p:sp>
      <p:cxnSp>
        <p:nvCxnSpPr>
          <p:cNvPr id="18" name="Straight Arrow Connector 17"/>
          <p:cNvCxnSpPr>
            <a:stCxn id="9" idx="0"/>
            <a:endCxn id="8" idx="2"/>
          </p:cNvCxnSpPr>
          <p:nvPr/>
        </p:nvCxnSpPr>
        <p:spPr>
          <a:xfrm flipV="1">
            <a:off x="10190736" y="3757536"/>
            <a:ext cx="0" cy="20798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0"/>
            <a:endCxn id="7" idx="2"/>
          </p:cNvCxnSpPr>
          <p:nvPr/>
        </p:nvCxnSpPr>
        <p:spPr>
          <a:xfrm flipV="1">
            <a:off x="9343792" y="2991163"/>
            <a:ext cx="0" cy="20798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4" idx="2"/>
          </p:cNvCxnSpPr>
          <p:nvPr/>
        </p:nvCxnSpPr>
        <p:spPr>
          <a:xfrm flipH="1" flipV="1">
            <a:off x="8890340" y="2503983"/>
            <a:ext cx="2065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5" idx="2"/>
          </p:cNvCxnSpPr>
          <p:nvPr/>
        </p:nvCxnSpPr>
        <p:spPr>
          <a:xfrm flipV="1">
            <a:off x="9828474" y="2503983"/>
            <a:ext cx="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4" idx="0"/>
          </p:cNvCxnSpPr>
          <p:nvPr/>
        </p:nvCxnSpPr>
        <p:spPr>
          <a:xfrm flipV="1">
            <a:off x="8890340" y="1764119"/>
            <a:ext cx="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0"/>
          </p:cNvCxnSpPr>
          <p:nvPr/>
        </p:nvCxnSpPr>
        <p:spPr>
          <a:xfrm flipV="1">
            <a:off x="9828474" y="1764119"/>
            <a:ext cx="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1065240" y="1759435"/>
            <a:ext cx="0" cy="171422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343791" y="4939883"/>
            <a:ext cx="1305614" cy="646331"/>
          </a:xfrm>
          <a:prstGeom prst="rect">
            <a:avLst/>
          </a:prstGeom>
          <a:noFill/>
        </p:spPr>
        <p:txBody>
          <a:bodyPr wrap="none" rtlCol="0">
            <a:spAutoFit/>
          </a:bodyPr>
          <a:lstStyle/>
          <a:p>
            <a:r>
              <a:rPr lang="en-US" dirty="0"/>
              <a:t>MTS </a:t>
            </a:r>
            <a:r>
              <a:rPr lang="en-US" dirty="0">
                <a:sym typeface="Symbol" panose="05050102010706020507" pitchFamily="18" charset="2"/>
              </a:rPr>
              <a:t> AMS</a:t>
            </a:r>
            <a:endParaRPr lang="en-US" dirty="0"/>
          </a:p>
          <a:p>
            <a:endParaRPr lang="en-US" dirty="0"/>
          </a:p>
        </p:txBody>
      </p:sp>
      <p:sp>
        <p:nvSpPr>
          <p:cNvPr id="43" name="Rectangle 42"/>
          <p:cNvSpPr/>
          <p:nvPr/>
        </p:nvSpPr>
        <p:spPr>
          <a:xfrm>
            <a:off x="8323288" y="1896256"/>
            <a:ext cx="1986197" cy="3034334"/>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sz="1400" i="1" dirty="0">
                <a:solidFill>
                  <a:schemeClr val="tx1"/>
                </a:solidFill>
              </a:rPr>
              <a:t>(End-to-end messaging)</a:t>
            </a:r>
          </a:p>
        </p:txBody>
      </p:sp>
      <p:sp>
        <p:nvSpPr>
          <p:cNvPr id="44" name="Rectangle 43"/>
          <p:cNvSpPr/>
          <p:nvPr/>
        </p:nvSpPr>
        <p:spPr>
          <a:xfrm>
            <a:off x="10418010" y="1905549"/>
            <a:ext cx="1511451" cy="3034334"/>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sz="1400" i="1" dirty="0">
                <a:solidFill>
                  <a:schemeClr val="tx1"/>
                </a:solidFill>
              </a:rPr>
              <a:t>(Local messaging)</a:t>
            </a:r>
          </a:p>
        </p:txBody>
      </p:sp>
    </p:spTree>
    <p:extLst>
      <p:ext uri="{BB962C8B-B14F-4D97-AF65-F5344CB8AC3E}">
        <p14:creationId xmlns:p14="http://schemas.microsoft.com/office/powerpoint/2010/main" val="36632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View of MTS API 1/3</a:t>
            </a:r>
          </a:p>
        </p:txBody>
      </p:sp>
      <p:sp>
        <p:nvSpPr>
          <p:cNvPr id="4" name="Text Placeholder 3"/>
          <p:cNvSpPr>
            <a:spLocks noGrp="1"/>
          </p:cNvSpPr>
          <p:nvPr>
            <p:ph type="body" sz="half" idx="2"/>
          </p:nvPr>
        </p:nvSpPr>
        <p:spPr/>
        <p:txBody>
          <a:bodyPr>
            <a:normAutofit fontScale="92500" lnSpcReduction="10000"/>
          </a:bodyPr>
          <a:lstStyle/>
          <a:p>
            <a:r>
              <a:rPr lang="en-US" dirty="0"/>
              <a:t>The MTS API is a subset of the AMS API.</a:t>
            </a:r>
          </a:p>
          <a:p>
            <a:r>
              <a:rPr lang="en-US" dirty="0"/>
              <a:t>It is shown here and in the next two slides in the form of sequence diagrams, which show how to apply the interface operationally.</a:t>
            </a:r>
          </a:p>
          <a:p>
            <a:r>
              <a:rPr lang="en-US" dirty="0"/>
              <a:t>This first diagram shows the pattern that is expected to be the most commonly used.</a:t>
            </a:r>
          </a:p>
          <a:p>
            <a:r>
              <a:rPr lang="en-US" dirty="0"/>
              <a:t>This pattern maps well to the message bus of NASA’s </a:t>
            </a:r>
            <a:r>
              <a:rPr lang="en-US" dirty="0" err="1"/>
              <a:t>cFS</a:t>
            </a:r>
            <a:r>
              <a:rPr lang="en-US" dirty="0"/>
              <a:t>, in which modules subscribe to topics published by other modules.</a:t>
            </a:r>
          </a:p>
          <a:p>
            <a:r>
              <a:rPr lang="en-US" dirty="0"/>
              <a:t>The subscriber is decoupled from the server, unless the designer decides that an </a:t>
            </a:r>
            <a:r>
              <a:rPr lang="en-US" dirty="0" err="1"/>
              <a:t>Assert_Subscription.Indication</a:t>
            </a:r>
            <a:r>
              <a:rPr lang="en-US" dirty="0"/>
              <a:t> should be passed to the publisher from its local MTS.</a:t>
            </a:r>
          </a:p>
          <a:p>
            <a:r>
              <a:rPr lang="en-US" dirty="0"/>
              <a:t>A </a:t>
            </a:r>
            <a:r>
              <a:rPr lang="en-US" dirty="0" err="1"/>
              <a:t>Cancel_subscription.Request</a:t>
            </a:r>
            <a:r>
              <a:rPr lang="en-US" dirty="0"/>
              <a:t> closes the window in time during which the subscriber receives messages published by the publisher.</a:t>
            </a:r>
          </a:p>
        </p:txBody>
      </p:sp>
      <p:pic>
        <p:nvPicPr>
          <p:cNvPr id="5" name="Picture 4"/>
          <p:cNvPicPr>
            <a:picLocks noChangeAspect="1"/>
          </p:cNvPicPr>
          <p:nvPr/>
        </p:nvPicPr>
        <p:blipFill>
          <a:blip r:embed="rId2"/>
          <a:stretch>
            <a:fillRect/>
          </a:stretch>
        </p:blipFill>
        <p:spPr>
          <a:xfrm>
            <a:off x="5354219" y="1257300"/>
            <a:ext cx="6352073" cy="3794760"/>
          </a:xfrm>
          <a:prstGeom prst="rect">
            <a:avLst/>
          </a:prstGeom>
        </p:spPr>
      </p:pic>
    </p:spTree>
    <p:extLst>
      <p:ext uri="{BB962C8B-B14F-4D97-AF65-F5344CB8AC3E}">
        <p14:creationId xmlns:p14="http://schemas.microsoft.com/office/powerpoint/2010/main" val="2151249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1604</Words>
  <Application>Microsoft Office PowerPoint</Application>
  <PresentationFormat>Widescreen</PresentationFormat>
  <Paragraphs>247</Paragraphs>
  <Slides>16</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等线</vt:lpstr>
      <vt:lpstr>宋体</vt:lpstr>
      <vt:lpstr>Arial</vt:lpstr>
      <vt:lpstr>Calibri</vt:lpstr>
      <vt:lpstr>Calibri Light</vt:lpstr>
      <vt:lpstr>Symbol</vt:lpstr>
      <vt:lpstr>Times New Roman</vt:lpstr>
      <vt:lpstr>Office Theme</vt:lpstr>
      <vt:lpstr>Visio</vt:lpstr>
      <vt:lpstr>SOIS Services</vt:lpstr>
      <vt:lpstr>Summary of Changes from Version 5</vt:lpstr>
      <vt:lpstr>Layered View</vt:lpstr>
      <vt:lpstr>Layered View (with special symbols)</vt:lpstr>
      <vt:lpstr>Layered Functional View</vt:lpstr>
      <vt:lpstr>Data View</vt:lpstr>
      <vt:lpstr>PowerPoint Presentation</vt:lpstr>
      <vt:lpstr>Relationship of AMS and MTS</vt:lpstr>
      <vt:lpstr>Operational View of MTS API 1/3</vt:lpstr>
      <vt:lpstr>Operational View of MTS API 2/3</vt:lpstr>
      <vt:lpstr>Operational View of MTS API 3/3</vt:lpstr>
      <vt:lpstr>Connecting a Device to an Application through a Software Bus</vt:lpstr>
      <vt:lpstr>Connecting a Device to an Application through a Physical Message Bus</vt:lpstr>
      <vt:lpstr>Connecting Two Applications through a Physical Message Bus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Ramon Krosley</cp:lastModifiedBy>
  <cp:revision>169</cp:revision>
  <dcterms:created xsi:type="dcterms:W3CDTF">2016-01-18T15:46:08Z</dcterms:created>
  <dcterms:modified xsi:type="dcterms:W3CDTF">2016-08-17T01:53:54Z</dcterms:modified>
</cp:coreProperties>
</file>