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2"/>
  </p:notesMasterIdLst>
  <p:handoutMasterIdLst>
    <p:handoutMasterId r:id="rId23"/>
  </p:handoutMasterIdLst>
  <p:sldIdLst>
    <p:sldId id="256" r:id="rId2"/>
    <p:sldId id="274" r:id="rId3"/>
    <p:sldId id="257" r:id="rId4"/>
    <p:sldId id="275" r:id="rId5"/>
    <p:sldId id="260" r:id="rId6"/>
    <p:sldId id="276" r:id="rId7"/>
    <p:sldId id="271" r:id="rId8"/>
    <p:sldId id="280" r:id="rId9"/>
    <p:sldId id="281" r:id="rId10"/>
    <p:sldId id="270" r:id="rId11"/>
    <p:sldId id="282" r:id="rId12"/>
    <p:sldId id="277" r:id="rId13"/>
    <p:sldId id="278" r:id="rId14"/>
    <p:sldId id="279" r:id="rId15"/>
    <p:sldId id="283" r:id="rId16"/>
    <p:sldId id="284" r:id="rId17"/>
    <p:sldId id="285" r:id="rId18"/>
    <p:sldId id="261" r:id="rId19"/>
    <p:sldId id="262" r:id="rId20"/>
    <p:sldId id="273" r:id="rId21"/>
  </p:sldIdLst>
  <p:sldSz cx="9144000" cy="6858000" type="screen4x3"/>
  <p:notesSz cx="6864350" cy="9996488"/>
  <p:defaultTextStyle>
    <a:defPPr>
      <a:defRPr lang="en-GB"/>
    </a:defPPr>
    <a:lvl1pPr algn="l" rtl="0" fontAlgn="base">
      <a:spcBef>
        <a:spcPct val="0"/>
      </a:spcBef>
      <a:spcAft>
        <a:spcPct val="0"/>
      </a:spcAft>
      <a:defRPr sz="2000" b="1" kern="1200">
        <a:solidFill>
          <a:srgbClr val="006699"/>
        </a:solidFill>
        <a:latin typeface="Gill Sans MT" pitchFamily="34" charset="0"/>
        <a:ea typeface="+mn-ea"/>
        <a:cs typeface="+mn-cs"/>
      </a:defRPr>
    </a:lvl1pPr>
    <a:lvl2pPr marL="457200" algn="l" rtl="0" fontAlgn="base">
      <a:spcBef>
        <a:spcPct val="0"/>
      </a:spcBef>
      <a:spcAft>
        <a:spcPct val="0"/>
      </a:spcAft>
      <a:defRPr sz="2000" b="1" kern="1200">
        <a:solidFill>
          <a:srgbClr val="006699"/>
        </a:solidFill>
        <a:latin typeface="Gill Sans MT" pitchFamily="34" charset="0"/>
        <a:ea typeface="+mn-ea"/>
        <a:cs typeface="+mn-cs"/>
      </a:defRPr>
    </a:lvl2pPr>
    <a:lvl3pPr marL="914400" algn="l" rtl="0" fontAlgn="base">
      <a:spcBef>
        <a:spcPct val="0"/>
      </a:spcBef>
      <a:spcAft>
        <a:spcPct val="0"/>
      </a:spcAft>
      <a:defRPr sz="2000" b="1" kern="1200">
        <a:solidFill>
          <a:srgbClr val="006699"/>
        </a:solidFill>
        <a:latin typeface="Gill Sans MT" pitchFamily="34" charset="0"/>
        <a:ea typeface="+mn-ea"/>
        <a:cs typeface="+mn-cs"/>
      </a:defRPr>
    </a:lvl3pPr>
    <a:lvl4pPr marL="1371600" algn="l" rtl="0" fontAlgn="base">
      <a:spcBef>
        <a:spcPct val="0"/>
      </a:spcBef>
      <a:spcAft>
        <a:spcPct val="0"/>
      </a:spcAft>
      <a:defRPr sz="2000" b="1" kern="1200">
        <a:solidFill>
          <a:srgbClr val="006699"/>
        </a:solidFill>
        <a:latin typeface="Gill Sans MT" pitchFamily="34" charset="0"/>
        <a:ea typeface="+mn-ea"/>
        <a:cs typeface="+mn-cs"/>
      </a:defRPr>
    </a:lvl4pPr>
    <a:lvl5pPr marL="1828800" algn="l" rtl="0" fontAlgn="base">
      <a:spcBef>
        <a:spcPct val="0"/>
      </a:spcBef>
      <a:spcAft>
        <a:spcPct val="0"/>
      </a:spcAft>
      <a:defRPr sz="2000" b="1" kern="1200">
        <a:solidFill>
          <a:srgbClr val="006699"/>
        </a:solidFill>
        <a:latin typeface="Gill Sans MT" pitchFamily="34" charset="0"/>
        <a:ea typeface="+mn-ea"/>
        <a:cs typeface="+mn-cs"/>
      </a:defRPr>
    </a:lvl5pPr>
    <a:lvl6pPr marL="2286000" algn="l" defTabSz="914400" rtl="0" eaLnBrk="1" latinLnBrk="0" hangingPunct="1">
      <a:defRPr sz="2000" b="1" kern="1200">
        <a:solidFill>
          <a:srgbClr val="006699"/>
        </a:solidFill>
        <a:latin typeface="Gill Sans MT" pitchFamily="34" charset="0"/>
        <a:ea typeface="+mn-ea"/>
        <a:cs typeface="+mn-cs"/>
      </a:defRPr>
    </a:lvl6pPr>
    <a:lvl7pPr marL="2743200" algn="l" defTabSz="914400" rtl="0" eaLnBrk="1" latinLnBrk="0" hangingPunct="1">
      <a:defRPr sz="2000" b="1" kern="1200">
        <a:solidFill>
          <a:srgbClr val="006699"/>
        </a:solidFill>
        <a:latin typeface="Gill Sans MT" pitchFamily="34" charset="0"/>
        <a:ea typeface="+mn-ea"/>
        <a:cs typeface="+mn-cs"/>
      </a:defRPr>
    </a:lvl7pPr>
    <a:lvl8pPr marL="3200400" algn="l" defTabSz="914400" rtl="0" eaLnBrk="1" latinLnBrk="0" hangingPunct="1">
      <a:defRPr sz="2000" b="1" kern="1200">
        <a:solidFill>
          <a:srgbClr val="006699"/>
        </a:solidFill>
        <a:latin typeface="Gill Sans MT" pitchFamily="34" charset="0"/>
        <a:ea typeface="+mn-ea"/>
        <a:cs typeface="+mn-cs"/>
      </a:defRPr>
    </a:lvl8pPr>
    <a:lvl9pPr marL="3657600" algn="l" defTabSz="914400" rtl="0" eaLnBrk="1" latinLnBrk="0" hangingPunct="1">
      <a:defRPr sz="2000" b="1" kern="1200">
        <a:solidFill>
          <a:srgbClr val="006699"/>
        </a:solidFill>
        <a:latin typeface="Gill Sans MT"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D6D"/>
    <a:srgbClr val="4F81BD"/>
    <a:srgbClr val="0066FF"/>
    <a:srgbClr val="CC00CC"/>
    <a:srgbClr val="A6C4E8"/>
    <a:srgbClr val="BCD3EE"/>
    <a:srgbClr val="9EBFE6"/>
    <a:srgbClr val="ACC8EA"/>
    <a:srgbClr val="A5C4E9"/>
    <a:srgbClr val="B2C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0750" autoAdjust="0"/>
  </p:normalViewPr>
  <p:slideViewPr>
    <p:cSldViewPr>
      <p:cViewPr>
        <p:scale>
          <a:sx n="100" d="100"/>
          <a:sy n="100" d="100"/>
        </p:scale>
        <p:origin x="-1272" y="-162"/>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3966" y="-96"/>
      </p:cViewPr>
      <p:guideLst>
        <p:guide orient="horz" pos="3149"/>
        <p:guide pos="216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4768" cy="499180"/>
          </a:xfrm>
          <a:prstGeom prst="rect">
            <a:avLst/>
          </a:prstGeom>
        </p:spPr>
        <p:txBody>
          <a:bodyPr vert="horz" lIns="93022" tIns="46511" rIns="93022" bIns="46511" rtlCol="0"/>
          <a:lstStyle>
            <a:lvl1pPr algn="l">
              <a:defRPr sz="1200"/>
            </a:lvl1pPr>
          </a:lstStyle>
          <a:p>
            <a:endParaRPr lang="en-GB"/>
          </a:p>
        </p:txBody>
      </p:sp>
      <p:sp>
        <p:nvSpPr>
          <p:cNvPr id="3" name="Date Placeholder 2"/>
          <p:cNvSpPr>
            <a:spLocks noGrp="1"/>
          </p:cNvSpPr>
          <p:nvPr>
            <p:ph type="dt" sz="quarter" idx="1"/>
          </p:nvPr>
        </p:nvSpPr>
        <p:spPr>
          <a:xfrm>
            <a:off x="3887961" y="1"/>
            <a:ext cx="2974768" cy="499180"/>
          </a:xfrm>
          <a:prstGeom prst="rect">
            <a:avLst/>
          </a:prstGeom>
        </p:spPr>
        <p:txBody>
          <a:bodyPr vert="horz" lIns="93022" tIns="46511" rIns="93022" bIns="46511" rtlCol="0"/>
          <a:lstStyle>
            <a:lvl1pPr algn="r">
              <a:defRPr sz="1200"/>
            </a:lvl1pPr>
          </a:lstStyle>
          <a:p>
            <a:fld id="{D4168C6B-248F-4DEB-8641-6445C1432AC5}" type="datetimeFigureOut">
              <a:rPr lang="en-GB" smtClean="0"/>
              <a:t>22/06/2016</a:t>
            </a:fld>
            <a:endParaRPr lang="en-GB"/>
          </a:p>
        </p:txBody>
      </p:sp>
      <p:sp>
        <p:nvSpPr>
          <p:cNvPr id="4" name="Footer Placeholder 3"/>
          <p:cNvSpPr>
            <a:spLocks noGrp="1"/>
          </p:cNvSpPr>
          <p:nvPr>
            <p:ph type="ftr" sz="quarter" idx="2"/>
          </p:nvPr>
        </p:nvSpPr>
        <p:spPr>
          <a:xfrm>
            <a:off x="0" y="9495699"/>
            <a:ext cx="2974768" cy="499180"/>
          </a:xfrm>
          <a:prstGeom prst="rect">
            <a:avLst/>
          </a:prstGeom>
        </p:spPr>
        <p:txBody>
          <a:bodyPr vert="horz" lIns="93022" tIns="46511" rIns="93022" bIns="46511" rtlCol="0" anchor="b"/>
          <a:lstStyle>
            <a:lvl1pPr algn="l">
              <a:defRPr sz="1200"/>
            </a:lvl1pPr>
          </a:lstStyle>
          <a:p>
            <a:endParaRPr lang="en-GB"/>
          </a:p>
        </p:txBody>
      </p:sp>
      <p:sp>
        <p:nvSpPr>
          <p:cNvPr id="5" name="Slide Number Placeholder 4"/>
          <p:cNvSpPr>
            <a:spLocks noGrp="1"/>
          </p:cNvSpPr>
          <p:nvPr>
            <p:ph type="sldNum" sz="quarter" idx="3"/>
          </p:nvPr>
        </p:nvSpPr>
        <p:spPr>
          <a:xfrm>
            <a:off x="3887961" y="9495699"/>
            <a:ext cx="2974768" cy="499180"/>
          </a:xfrm>
          <a:prstGeom prst="rect">
            <a:avLst/>
          </a:prstGeom>
        </p:spPr>
        <p:txBody>
          <a:bodyPr vert="horz" lIns="93022" tIns="46511" rIns="93022" bIns="46511" rtlCol="0" anchor="b"/>
          <a:lstStyle>
            <a:lvl1pPr algn="r">
              <a:defRPr sz="1200"/>
            </a:lvl1pPr>
          </a:lstStyle>
          <a:p>
            <a:fld id="{CA2732B1-67AB-4C4B-8719-85A543D352CE}" type="slidenum">
              <a:rPr lang="en-GB" smtClean="0"/>
              <a:t>‹#›</a:t>
            </a:fld>
            <a:endParaRPr lang="en-GB"/>
          </a:p>
        </p:txBody>
      </p:sp>
    </p:spTree>
    <p:extLst>
      <p:ext uri="{BB962C8B-B14F-4D97-AF65-F5344CB8AC3E}">
        <p14:creationId xmlns:p14="http://schemas.microsoft.com/office/powerpoint/2010/main" val="3493862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1"/>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lvl1pPr defTabSz="920529">
              <a:defRPr sz="1200" b="0">
                <a:solidFill>
                  <a:schemeClr val="tx1"/>
                </a:solidFill>
                <a:latin typeface="Times New Roman" pitchFamily="18" charset="0"/>
              </a:defRPr>
            </a:lvl1pPr>
          </a:lstStyle>
          <a:p>
            <a:endParaRPr lang="en-GB" altLang="en-US"/>
          </a:p>
        </p:txBody>
      </p:sp>
      <p:sp>
        <p:nvSpPr>
          <p:cNvPr id="24579" name="Rectangle 3"/>
          <p:cNvSpPr>
            <a:spLocks noGrp="1" noChangeArrowheads="1"/>
          </p:cNvSpPr>
          <p:nvPr>
            <p:ph type="dt" idx="1"/>
          </p:nvPr>
        </p:nvSpPr>
        <p:spPr bwMode="auto">
          <a:xfrm>
            <a:off x="3887961" y="1"/>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lvl1pPr algn="r" defTabSz="920529">
              <a:defRPr sz="1200" b="0">
                <a:solidFill>
                  <a:schemeClr val="tx1"/>
                </a:solidFill>
                <a:latin typeface="Times New Roman" pitchFamily="18" charset="0"/>
              </a:defRPr>
            </a:lvl1pPr>
          </a:lstStyle>
          <a:p>
            <a:endParaRPr lang="en-GB" altLang="en-US"/>
          </a:p>
        </p:txBody>
      </p:sp>
      <p:sp>
        <p:nvSpPr>
          <p:cNvPr id="24580" name="Rectangle 4"/>
          <p:cNvSpPr>
            <a:spLocks noGrp="1" noRot="1" noChangeAspect="1" noChangeArrowheads="1" noTextEdit="1"/>
          </p:cNvSpPr>
          <p:nvPr>
            <p:ph type="sldImg" idx="2"/>
          </p:nvPr>
        </p:nvSpPr>
        <p:spPr bwMode="auto">
          <a:xfrm>
            <a:off x="933450" y="750888"/>
            <a:ext cx="4997450" cy="37480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686112" y="4747044"/>
            <a:ext cx="5492129" cy="4499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4582" name="Rectangle 6"/>
          <p:cNvSpPr>
            <a:spLocks noGrp="1" noChangeArrowheads="1"/>
          </p:cNvSpPr>
          <p:nvPr>
            <p:ph type="ftr" sz="quarter" idx="4"/>
          </p:nvPr>
        </p:nvSpPr>
        <p:spPr bwMode="auto">
          <a:xfrm>
            <a:off x="0" y="9495699"/>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b" anchorCtr="0" compatLnSpc="1">
            <a:prstTxWarp prst="textNoShape">
              <a:avLst/>
            </a:prstTxWarp>
          </a:bodyPr>
          <a:lstStyle>
            <a:lvl1pPr defTabSz="920529">
              <a:defRPr sz="1200" b="0">
                <a:solidFill>
                  <a:schemeClr val="tx1"/>
                </a:solidFill>
                <a:latin typeface="Times New Roman" pitchFamily="18" charset="0"/>
              </a:defRPr>
            </a:lvl1pPr>
          </a:lstStyle>
          <a:p>
            <a:endParaRPr lang="en-GB" altLang="en-US"/>
          </a:p>
        </p:txBody>
      </p:sp>
      <p:sp>
        <p:nvSpPr>
          <p:cNvPr id="24583" name="Rectangle 7"/>
          <p:cNvSpPr>
            <a:spLocks noGrp="1" noChangeArrowheads="1"/>
          </p:cNvSpPr>
          <p:nvPr>
            <p:ph type="sldNum" sz="quarter" idx="5"/>
          </p:nvPr>
        </p:nvSpPr>
        <p:spPr bwMode="auto">
          <a:xfrm>
            <a:off x="3887961" y="9495699"/>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b" anchorCtr="0" compatLnSpc="1">
            <a:prstTxWarp prst="textNoShape">
              <a:avLst/>
            </a:prstTxWarp>
          </a:bodyPr>
          <a:lstStyle>
            <a:lvl1pPr algn="r" defTabSz="920529">
              <a:defRPr sz="1200" b="0">
                <a:solidFill>
                  <a:schemeClr val="tx1"/>
                </a:solidFill>
                <a:latin typeface="Times New Roman" pitchFamily="18" charset="0"/>
              </a:defRPr>
            </a:lvl1pPr>
          </a:lstStyle>
          <a:p>
            <a:fld id="{687653B5-CE8F-4032-ADA5-1E1B0879BAD9}" type="slidenum">
              <a:rPr lang="en-GB" altLang="en-US"/>
              <a:pPr/>
              <a:t>‹#›</a:t>
            </a:fld>
            <a:endParaRPr lang="en-GB" altLang="en-US"/>
          </a:p>
        </p:txBody>
      </p:sp>
    </p:spTree>
    <p:extLst>
      <p:ext uri="{BB962C8B-B14F-4D97-AF65-F5344CB8AC3E}">
        <p14:creationId xmlns:p14="http://schemas.microsoft.com/office/powerpoint/2010/main" val="18651338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6 </a:t>
            </a:r>
            <a:r>
              <a:rPr lang="en-GB" dirty="0" err="1" smtClean="0"/>
              <a:t>MOIMS</a:t>
            </a:r>
            <a:r>
              <a:rPr lang="en-GB" dirty="0" smtClean="0"/>
              <a:t> Areas are colour coded.</a:t>
            </a:r>
          </a:p>
          <a:p>
            <a:r>
              <a:rPr lang="en-GB" dirty="0" smtClean="0"/>
              <a:t>Each application</a:t>
            </a:r>
            <a:r>
              <a:rPr lang="en-GB" baseline="0" dirty="0" smtClean="0"/>
              <a:t> level interaction is annotated with the Data exchanged.  At this level all Data generated by each Function is grouped as a single type (the abbreviation reflects the function name).</a:t>
            </a:r>
          </a:p>
          <a:p>
            <a:r>
              <a:rPr lang="en-GB" baseline="0" dirty="0" smtClean="0"/>
              <a:t>Potential service interfaces identified by MO are indicated by a colour-coded circle representing the Service Provider</a:t>
            </a:r>
          </a:p>
          <a:p>
            <a:r>
              <a:rPr lang="en-GB" baseline="0" dirty="0" smtClean="0"/>
              <a:t>Data formats may be separately defined [</a:t>
            </a:r>
            <a:r>
              <a:rPr lang="en-GB" baseline="0" dirty="0" err="1" smtClean="0"/>
              <a:t>NAV</a:t>
            </a:r>
            <a:r>
              <a:rPr lang="en-GB" baseline="0" dirty="0" smtClean="0"/>
              <a:t>, MPS] or specified in the context of the service [MO M&amp;C, MPS].</a:t>
            </a:r>
          </a:p>
          <a:p>
            <a:endParaRPr lang="en-GB" baseline="0" dirty="0" smtClean="0"/>
          </a:p>
          <a:p>
            <a:r>
              <a:rPr lang="en-GB" baseline="0" dirty="0" smtClean="0"/>
              <a:t>File Handling is a bit different – there are special services for File Management and File Transfer [the latter delegated to a lower level protocol, such as </a:t>
            </a:r>
            <a:r>
              <a:rPr lang="en-GB" baseline="0" dirty="0" err="1" smtClean="0"/>
              <a:t>CFDP</a:t>
            </a:r>
            <a:r>
              <a:rPr lang="en-GB" baseline="0" dirty="0" smtClean="0"/>
              <a:t> or FTP], but the file </a:t>
            </a:r>
            <a:r>
              <a:rPr lang="en-GB" i="1" baseline="0" dirty="0" smtClean="0"/>
              <a:t>content </a:t>
            </a:r>
            <a:r>
              <a:rPr lang="en-GB" i="0" baseline="0" dirty="0" smtClean="0"/>
              <a:t>my be associated with any of the other Functional Areas.  It essentially provides the transport layer for bulk transfer of service messages or data formats.  Mission Data Products may also be transferred as files.</a:t>
            </a:r>
          </a:p>
          <a:p>
            <a:endParaRPr lang="en-GB" i="0" baseline="0" dirty="0" smtClean="0"/>
          </a:p>
          <a:p>
            <a:r>
              <a:rPr lang="en-GB" i="0" baseline="0" dirty="0" smtClean="0"/>
              <a:t>Note Planning/Scheduling interactions with the GSTS are greyed out as they are outside the scope of </a:t>
            </a:r>
            <a:r>
              <a:rPr lang="en-GB" i="0" baseline="0" dirty="0" err="1" smtClean="0"/>
              <a:t>MOIMS</a:t>
            </a:r>
            <a:r>
              <a:rPr lang="en-GB" i="0" baseline="0" dirty="0" smtClean="0"/>
              <a:t> standardisation [</a:t>
            </a:r>
            <a:r>
              <a:rPr lang="en-GB" i="0" baseline="0" dirty="0" err="1" smtClean="0"/>
              <a:t>CSS</a:t>
            </a:r>
            <a:r>
              <a:rPr lang="en-GB" i="0" baseline="0" dirty="0" smtClean="0"/>
              <a:t> boundary agreement].</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5</a:t>
            </a:fld>
            <a:endParaRPr lang="en-GB" altLang="en-US"/>
          </a:p>
        </p:txBody>
      </p:sp>
    </p:spTree>
    <p:extLst>
      <p:ext uri="{BB962C8B-B14F-4D97-AF65-F5344CB8AC3E}">
        <p14:creationId xmlns:p14="http://schemas.microsoft.com/office/powerpoint/2010/main" val="2320609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6 </a:t>
            </a:r>
            <a:r>
              <a:rPr lang="en-GB" dirty="0" err="1" smtClean="0"/>
              <a:t>MOIMS</a:t>
            </a:r>
            <a:r>
              <a:rPr lang="en-GB" dirty="0" smtClean="0"/>
              <a:t> Areas are colour coded.</a:t>
            </a:r>
          </a:p>
          <a:p>
            <a:r>
              <a:rPr lang="en-GB" dirty="0" smtClean="0"/>
              <a:t>Each application</a:t>
            </a:r>
            <a:r>
              <a:rPr lang="en-GB" baseline="0" dirty="0" smtClean="0"/>
              <a:t> level interaction is annotated with the Data exchanged.  At this level all Data generated by each Function is grouped as a single type (the abbreviation reflects the function name).</a:t>
            </a:r>
          </a:p>
          <a:p>
            <a:r>
              <a:rPr lang="en-GB" baseline="0" dirty="0" smtClean="0"/>
              <a:t>Potential service interfaces identified by MO are indicated by a colour-coded circle representing the Service Provider</a:t>
            </a:r>
          </a:p>
          <a:p>
            <a:r>
              <a:rPr lang="en-GB" baseline="0" dirty="0" smtClean="0"/>
              <a:t>Data formats may be separately defined [</a:t>
            </a:r>
            <a:r>
              <a:rPr lang="en-GB" baseline="0" dirty="0" err="1" smtClean="0"/>
              <a:t>NAV</a:t>
            </a:r>
            <a:r>
              <a:rPr lang="en-GB" baseline="0" dirty="0" smtClean="0"/>
              <a:t>, MPS] or specified in the context of the service [MO M&amp;C, MPS].</a:t>
            </a:r>
          </a:p>
          <a:p>
            <a:endParaRPr lang="en-GB" baseline="0" dirty="0" smtClean="0"/>
          </a:p>
          <a:p>
            <a:r>
              <a:rPr lang="en-GB" baseline="0" dirty="0" smtClean="0"/>
              <a:t>File Handling is a bit different – there are special services for File Management and File Transfer [the latter delegated to a lower level protocol, such as </a:t>
            </a:r>
            <a:r>
              <a:rPr lang="en-GB" baseline="0" dirty="0" err="1" smtClean="0"/>
              <a:t>CFDP</a:t>
            </a:r>
            <a:r>
              <a:rPr lang="en-GB" baseline="0" dirty="0" smtClean="0"/>
              <a:t> or FTP], but the file </a:t>
            </a:r>
            <a:r>
              <a:rPr lang="en-GB" i="1" baseline="0" dirty="0" smtClean="0"/>
              <a:t>content </a:t>
            </a:r>
            <a:r>
              <a:rPr lang="en-GB" i="0" baseline="0" dirty="0" smtClean="0"/>
              <a:t>my be associated with any of the other Functional Areas.  It essentially provides the transport layer for bulk transfer of service messages or data formats.  Mission Data Products may also be transferred as files.</a:t>
            </a:r>
          </a:p>
          <a:p>
            <a:endParaRPr lang="en-GB" i="0" baseline="0" dirty="0" smtClean="0"/>
          </a:p>
          <a:p>
            <a:r>
              <a:rPr lang="en-GB" i="0" baseline="0" dirty="0" smtClean="0"/>
              <a:t>Note Planning/Scheduling interactions with the GSTS are greyed out as they are outside the scope of </a:t>
            </a:r>
            <a:r>
              <a:rPr lang="en-GB" i="0" baseline="0" dirty="0" err="1" smtClean="0"/>
              <a:t>MOIMS</a:t>
            </a:r>
            <a:r>
              <a:rPr lang="en-GB" i="0" baseline="0" dirty="0" smtClean="0"/>
              <a:t> standardisation [</a:t>
            </a:r>
            <a:r>
              <a:rPr lang="en-GB" i="0" baseline="0" dirty="0" err="1" smtClean="0"/>
              <a:t>CSS</a:t>
            </a:r>
            <a:r>
              <a:rPr lang="en-GB" i="0" baseline="0" dirty="0" smtClean="0"/>
              <a:t> boundary agreement].</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6</a:t>
            </a:fld>
            <a:endParaRPr lang="en-GB" altLang="en-US"/>
          </a:p>
        </p:txBody>
      </p:sp>
    </p:spTree>
    <p:extLst>
      <p:ext uri="{BB962C8B-B14F-4D97-AF65-F5344CB8AC3E}">
        <p14:creationId xmlns:p14="http://schemas.microsoft.com/office/powerpoint/2010/main" val="2320609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ADM</a:t>
            </a:r>
            <a:r>
              <a:rPr lang="en-GB" baseline="0" dirty="0" smtClean="0"/>
              <a:t>	Attitude Data Message</a:t>
            </a:r>
          </a:p>
          <a:p>
            <a:r>
              <a:rPr lang="en-GB" baseline="0" dirty="0" err="1" smtClean="0"/>
              <a:t>CDM</a:t>
            </a:r>
            <a:r>
              <a:rPr lang="en-GB" baseline="0" dirty="0" smtClean="0"/>
              <a:t>	Conjunction Data Message</a:t>
            </a:r>
          </a:p>
          <a:p>
            <a:r>
              <a:rPr lang="en-GB" baseline="0" dirty="0" err="1" smtClean="0"/>
              <a:t>EVM</a:t>
            </a:r>
            <a:r>
              <a:rPr lang="en-GB" baseline="0" dirty="0" smtClean="0"/>
              <a:t>	Event Message</a:t>
            </a:r>
          </a:p>
          <a:p>
            <a:r>
              <a:rPr lang="en-GB" baseline="0" dirty="0" err="1" smtClean="0"/>
              <a:t>NHM</a:t>
            </a:r>
            <a:r>
              <a:rPr lang="en-GB" baseline="0" dirty="0" smtClean="0"/>
              <a:t>	Network Hardware Message</a:t>
            </a:r>
          </a:p>
          <a:p>
            <a:r>
              <a:rPr lang="en-GB" dirty="0" err="1" smtClean="0"/>
              <a:t>ODM</a:t>
            </a:r>
            <a:r>
              <a:rPr lang="en-GB" dirty="0" smtClean="0"/>
              <a:t>	Orbit Data Message</a:t>
            </a:r>
          </a:p>
          <a:p>
            <a:r>
              <a:rPr lang="en-GB" baseline="0" dirty="0" err="1" smtClean="0"/>
              <a:t>PRM</a:t>
            </a:r>
            <a:r>
              <a:rPr lang="en-GB" baseline="0" dirty="0" smtClean="0"/>
              <a:t>	Pointing Request Message</a:t>
            </a:r>
          </a:p>
          <a:p>
            <a:r>
              <a:rPr lang="en-GB" baseline="0" dirty="0" err="1" smtClean="0"/>
              <a:t>SMM</a:t>
            </a:r>
            <a:r>
              <a:rPr lang="en-GB" baseline="0" dirty="0" smtClean="0"/>
              <a:t>	Spacecraft Manoeuvre Message</a:t>
            </a:r>
          </a:p>
          <a:p>
            <a:r>
              <a:rPr lang="en-GB" baseline="0" dirty="0" err="1" smtClean="0"/>
              <a:t>TDM</a:t>
            </a:r>
            <a:r>
              <a:rPr lang="en-GB" baseline="0" dirty="0" smtClean="0"/>
              <a:t>	Tracking Data Message</a:t>
            </a:r>
          </a:p>
          <a:p>
            <a:endParaRPr lang="en-GB" baseline="0" dirty="0" smtClean="0"/>
          </a:p>
          <a:p>
            <a:r>
              <a:rPr lang="en-GB" baseline="0" dirty="0" smtClean="0"/>
              <a:t>TIM	Time Report</a:t>
            </a:r>
          </a:p>
          <a:p>
            <a:r>
              <a:rPr lang="en-GB" baseline="0" dirty="0" err="1" smtClean="0"/>
              <a:t>TRM</a:t>
            </a:r>
            <a:r>
              <a:rPr lang="en-GB" baseline="0" dirty="0" smtClean="0"/>
              <a:t>	Time Reception Message</a:t>
            </a:r>
          </a:p>
          <a:p>
            <a:r>
              <a:rPr lang="en-GB" baseline="0" dirty="0" err="1" smtClean="0"/>
              <a:t>TCM</a:t>
            </a:r>
            <a:r>
              <a:rPr lang="en-GB" baseline="0" dirty="0" smtClean="0"/>
              <a:t>	Time Correlation Message</a:t>
            </a:r>
          </a:p>
          <a:p>
            <a:endParaRPr lang="en-GB" dirty="0" smtClean="0"/>
          </a:p>
          <a:p>
            <a:r>
              <a:rPr lang="en-GB" dirty="0" smtClean="0"/>
              <a:t>Currently showing M&amp;C</a:t>
            </a:r>
            <a:r>
              <a:rPr lang="en-GB" baseline="0" dirty="0" smtClean="0"/>
              <a:t> interacting with </a:t>
            </a:r>
            <a:r>
              <a:rPr lang="en-GB" baseline="0" dirty="0" err="1" smtClean="0"/>
              <a:t>NAV</a:t>
            </a:r>
            <a:r>
              <a:rPr lang="en-GB" baseline="0" dirty="0" smtClean="0"/>
              <a:t> Messages – not convinced this happens directly.  </a:t>
            </a:r>
            <a:r>
              <a:rPr lang="en-GB" baseline="0" dirty="0" err="1" smtClean="0"/>
              <a:t>NAV</a:t>
            </a:r>
            <a:r>
              <a:rPr lang="en-GB" baseline="0" dirty="0" smtClean="0"/>
              <a:t> </a:t>
            </a:r>
            <a:r>
              <a:rPr lang="en-GB" baseline="0" dirty="0" err="1" smtClean="0"/>
              <a:t>WG</a:t>
            </a:r>
            <a:r>
              <a:rPr lang="en-GB" baseline="0" dirty="0" smtClean="0"/>
              <a:t> Identified a “Command Generation” function as part of Mission Ops Processes.  Not consistent with many </a:t>
            </a:r>
            <a:r>
              <a:rPr lang="en-GB" baseline="0" dirty="0" err="1" smtClean="0"/>
              <a:t>MOC</a:t>
            </a:r>
            <a:r>
              <a:rPr lang="en-GB" baseline="0" dirty="0" smtClean="0"/>
              <a:t> architectures.  </a:t>
            </a:r>
            <a:r>
              <a:rPr lang="en-GB" baseline="0" dirty="0" err="1" smtClean="0"/>
              <a:t>NAV</a:t>
            </a:r>
            <a:r>
              <a:rPr lang="en-GB" baseline="0" dirty="0" smtClean="0"/>
              <a:t> specific Command Generation could be considered a </a:t>
            </a:r>
            <a:r>
              <a:rPr lang="en-GB" baseline="0" dirty="0" err="1" smtClean="0"/>
              <a:t>NAV</a:t>
            </a:r>
            <a:r>
              <a:rPr lang="en-GB" baseline="0" dirty="0" smtClean="0"/>
              <a:t> function – this might receive </a:t>
            </a:r>
            <a:r>
              <a:rPr lang="en-GB" baseline="0" dirty="0" err="1" smtClean="0"/>
              <a:t>PRM</a:t>
            </a:r>
            <a:r>
              <a:rPr lang="en-GB" baseline="0" dirty="0" smtClean="0"/>
              <a:t> and </a:t>
            </a:r>
            <a:r>
              <a:rPr lang="en-GB" baseline="0" dirty="0" err="1" smtClean="0"/>
              <a:t>SSM</a:t>
            </a:r>
            <a:r>
              <a:rPr lang="en-GB" baseline="0" dirty="0" smtClean="0"/>
              <a:t> and generate MO M&amp;C; conversely use MO M&amp;C to generate </a:t>
            </a:r>
            <a:r>
              <a:rPr lang="en-GB" baseline="0" dirty="0" err="1" smtClean="0"/>
              <a:t>NHM</a:t>
            </a:r>
            <a:r>
              <a:rPr lang="en-GB" baseline="0" dirty="0" smtClean="0"/>
              <a:t>.</a:t>
            </a:r>
            <a:endParaRPr lang="en-GB" dirty="0" smtClean="0"/>
          </a:p>
          <a:p>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9</a:t>
            </a:fld>
            <a:endParaRPr lang="en-GB" altLang="en-US"/>
          </a:p>
        </p:txBody>
      </p:sp>
    </p:spTree>
    <p:extLst>
      <p:ext uri="{BB962C8B-B14F-4D97-AF65-F5344CB8AC3E}">
        <p14:creationId xmlns:p14="http://schemas.microsoft.com/office/powerpoint/2010/main" val="1751939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ADM</a:t>
            </a:r>
            <a:r>
              <a:rPr lang="en-GB" baseline="0" dirty="0" smtClean="0"/>
              <a:t>	Attitude Data Message</a:t>
            </a:r>
          </a:p>
          <a:p>
            <a:r>
              <a:rPr lang="en-GB" baseline="0" dirty="0" err="1" smtClean="0"/>
              <a:t>CDM</a:t>
            </a:r>
            <a:r>
              <a:rPr lang="en-GB" baseline="0" dirty="0" smtClean="0"/>
              <a:t>	Conjunction Data Message</a:t>
            </a:r>
          </a:p>
          <a:p>
            <a:r>
              <a:rPr lang="en-GB" baseline="0" dirty="0" err="1" smtClean="0"/>
              <a:t>EVM</a:t>
            </a:r>
            <a:r>
              <a:rPr lang="en-GB" baseline="0" dirty="0" smtClean="0"/>
              <a:t>	Event Message</a:t>
            </a:r>
          </a:p>
          <a:p>
            <a:r>
              <a:rPr lang="en-GB" baseline="0" dirty="0" err="1" smtClean="0"/>
              <a:t>NHM</a:t>
            </a:r>
            <a:r>
              <a:rPr lang="en-GB" baseline="0" dirty="0" smtClean="0"/>
              <a:t>	Network Hardware Message</a:t>
            </a:r>
          </a:p>
          <a:p>
            <a:r>
              <a:rPr lang="en-GB" dirty="0" err="1" smtClean="0"/>
              <a:t>ODM</a:t>
            </a:r>
            <a:r>
              <a:rPr lang="en-GB" dirty="0" smtClean="0"/>
              <a:t>	Orbit Data Message</a:t>
            </a:r>
          </a:p>
          <a:p>
            <a:r>
              <a:rPr lang="en-GB" baseline="0" dirty="0" err="1" smtClean="0"/>
              <a:t>PRM</a:t>
            </a:r>
            <a:r>
              <a:rPr lang="en-GB" baseline="0" dirty="0" smtClean="0"/>
              <a:t>	Pointing Request Message</a:t>
            </a:r>
          </a:p>
          <a:p>
            <a:r>
              <a:rPr lang="en-GB" baseline="0" dirty="0" err="1" smtClean="0"/>
              <a:t>SMM</a:t>
            </a:r>
            <a:r>
              <a:rPr lang="en-GB" baseline="0" dirty="0" smtClean="0"/>
              <a:t>	Spacecraft Manoeuvre Message</a:t>
            </a:r>
          </a:p>
          <a:p>
            <a:r>
              <a:rPr lang="en-GB" baseline="0" dirty="0" err="1" smtClean="0"/>
              <a:t>TDM</a:t>
            </a:r>
            <a:r>
              <a:rPr lang="en-GB" baseline="0" dirty="0" smtClean="0"/>
              <a:t>	Tracking Data Message</a:t>
            </a:r>
          </a:p>
          <a:p>
            <a:endParaRPr lang="en-GB" baseline="0" dirty="0" smtClean="0"/>
          </a:p>
          <a:p>
            <a:r>
              <a:rPr lang="en-GB" baseline="0" dirty="0" smtClean="0"/>
              <a:t>TIM	Time Report</a:t>
            </a:r>
          </a:p>
          <a:p>
            <a:r>
              <a:rPr lang="en-GB" baseline="0" dirty="0" err="1" smtClean="0"/>
              <a:t>TRM</a:t>
            </a:r>
            <a:r>
              <a:rPr lang="en-GB" baseline="0" dirty="0" smtClean="0"/>
              <a:t>	Time Reception Message</a:t>
            </a:r>
          </a:p>
          <a:p>
            <a:r>
              <a:rPr lang="en-GB" baseline="0" dirty="0" err="1" smtClean="0"/>
              <a:t>TCM</a:t>
            </a:r>
            <a:r>
              <a:rPr lang="en-GB" baseline="0" dirty="0" smtClean="0"/>
              <a:t>	Time Correlation Message</a:t>
            </a:r>
          </a:p>
          <a:p>
            <a:endParaRPr lang="en-GB" dirty="0" smtClean="0"/>
          </a:p>
          <a:p>
            <a:r>
              <a:rPr lang="en-GB" dirty="0" smtClean="0"/>
              <a:t>Currently showing M&amp;C</a:t>
            </a:r>
            <a:r>
              <a:rPr lang="en-GB" baseline="0" dirty="0" smtClean="0"/>
              <a:t> interacting with </a:t>
            </a:r>
            <a:r>
              <a:rPr lang="en-GB" baseline="0" dirty="0" err="1" smtClean="0"/>
              <a:t>NAV</a:t>
            </a:r>
            <a:r>
              <a:rPr lang="en-GB" baseline="0" dirty="0" smtClean="0"/>
              <a:t> Messages – not convinced this happens directly.  </a:t>
            </a:r>
            <a:r>
              <a:rPr lang="en-GB" baseline="0" dirty="0" err="1" smtClean="0"/>
              <a:t>NAV</a:t>
            </a:r>
            <a:r>
              <a:rPr lang="en-GB" baseline="0" dirty="0" smtClean="0"/>
              <a:t> </a:t>
            </a:r>
            <a:r>
              <a:rPr lang="en-GB" baseline="0" dirty="0" err="1" smtClean="0"/>
              <a:t>WG</a:t>
            </a:r>
            <a:r>
              <a:rPr lang="en-GB" baseline="0" dirty="0" smtClean="0"/>
              <a:t> Identified a “Command Generation” function as part of Mission Ops Processes.  Not consistent with many </a:t>
            </a:r>
            <a:r>
              <a:rPr lang="en-GB" baseline="0" dirty="0" err="1" smtClean="0"/>
              <a:t>MOC</a:t>
            </a:r>
            <a:r>
              <a:rPr lang="en-GB" baseline="0" dirty="0" smtClean="0"/>
              <a:t> architectures.  </a:t>
            </a:r>
            <a:r>
              <a:rPr lang="en-GB" baseline="0" dirty="0" err="1" smtClean="0"/>
              <a:t>NAV</a:t>
            </a:r>
            <a:r>
              <a:rPr lang="en-GB" baseline="0" dirty="0" smtClean="0"/>
              <a:t> specific Command Generation could be considered a </a:t>
            </a:r>
            <a:r>
              <a:rPr lang="en-GB" baseline="0" dirty="0" err="1" smtClean="0"/>
              <a:t>NAV</a:t>
            </a:r>
            <a:r>
              <a:rPr lang="en-GB" baseline="0" dirty="0" smtClean="0"/>
              <a:t> function – this might receive </a:t>
            </a:r>
            <a:r>
              <a:rPr lang="en-GB" baseline="0" dirty="0" err="1" smtClean="0"/>
              <a:t>PRM</a:t>
            </a:r>
            <a:r>
              <a:rPr lang="en-GB" baseline="0" dirty="0" smtClean="0"/>
              <a:t> and </a:t>
            </a:r>
            <a:r>
              <a:rPr lang="en-GB" baseline="0" dirty="0" err="1" smtClean="0"/>
              <a:t>SSM</a:t>
            </a:r>
            <a:r>
              <a:rPr lang="en-GB" baseline="0" dirty="0" smtClean="0"/>
              <a:t> and generate MO M&amp;C; conversely use MO M&amp;C to generate </a:t>
            </a:r>
            <a:r>
              <a:rPr lang="en-GB" baseline="0" dirty="0" err="1" smtClean="0"/>
              <a:t>NHM</a:t>
            </a:r>
            <a:r>
              <a:rPr lang="en-GB" baseline="0" dirty="0" smtClean="0"/>
              <a:t>.</a:t>
            </a:r>
            <a:endParaRPr lang="en-GB" dirty="0" smtClean="0"/>
          </a:p>
          <a:p>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10</a:t>
            </a:fld>
            <a:endParaRPr lang="en-GB" altLang="en-US"/>
          </a:p>
        </p:txBody>
      </p:sp>
    </p:spTree>
    <p:extLst>
      <p:ext uri="{BB962C8B-B14F-4D97-AF65-F5344CB8AC3E}">
        <p14:creationId xmlns:p14="http://schemas.microsoft.com/office/powerpoint/2010/main" val="1751939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15</a:t>
            </a:fld>
            <a:endParaRPr lang="en-GB" altLang="en-US"/>
          </a:p>
        </p:txBody>
      </p:sp>
    </p:spTree>
    <p:extLst>
      <p:ext uri="{BB962C8B-B14F-4D97-AF65-F5344CB8AC3E}">
        <p14:creationId xmlns:p14="http://schemas.microsoft.com/office/powerpoint/2010/main" val="589744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a</a:t>
            </a:r>
            <a:r>
              <a:rPr lang="en-GB" baseline="0" dirty="0" smtClean="0"/>
              <a:t> generic deployment example.  **Health Warning** : many other deployment architectures are possible.</a:t>
            </a:r>
          </a:p>
          <a:p>
            <a:endParaRPr lang="en-GB" baseline="0" dirty="0" smtClean="0"/>
          </a:p>
          <a:p>
            <a:r>
              <a:rPr lang="en-GB" baseline="0" dirty="0" smtClean="0"/>
              <a:t>The intention is to highlight potential areas of interoperability.</a:t>
            </a:r>
          </a:p>
          <a:p>
            <a:endParaRPr lang="en-GB" baseline="0" dirty="0" smtClean="0"/>
          </a:p>
          <a:p>
            <a:r>
              <a:rPr lang="en-GB" baseline="0" dirty="0" smtClean="0"/>
              <a:t>Note that interactions between functions within the same node [which can be any of those shown on the previous diagram] are omitted for clarity.</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18</a:t>
            </a:fld>
            <a:endParaRPr lang="en-GB" altLang="en-US"/>
          </a:p>
        </p:txBody>
      </p:sp>
    </p:spTree>
    <p:extLst>
      <p:ext uri="{BB962C8B-B14F-4D97-AF65-F5344CB8AC3E}">
        <p14:creationId xmlns:p14="http://schemas.microsoft.com/office/powerpoint/2010/main" val="36885999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6502" name="Rectangle 6"/>
          <p:cNvSpPr>
            <a:spLocks noGrp="1" noChangeArrowheads="1"/>
          </p:cNvSpPr>
          <p:nvPr>
            <p:ph type="subTitle" idx="1"/>
          </p:nvPr>
        </p:nvSpPr>
        <p:spPr>
          <a:xfrm>
            <a:off x="395288" y="4724400"/>
            <a:ext cx="8353425" cy="792163"/>
          </a:xfrm>
        </p:spPr>
        <p:txBody>
          <a:bodyPr/>
          <a:lstStyle>
            <a:lvl1pPr marL="0" indent="0" algn="ctr">
              <a:spcBef>
                <a:spcPct val="0"/>
              </a:spcBef>
              <a:buFont typeface="Gill Sans MT" pitchFamily="34" charset="0"/>
              <a:buNone/>
              <a:defRPr sz="1800">
                <a:latin typeface="Arial" panose="020B0604020202020204" pitchFamily="34" charset="0"/>
                <a:cs typeface="Arial" panose="020B0604020202020204" pitchFamily="34" charset="0"/>
              </a:defRPr>
            </a:lvl1pPr>
          </a:lstStyle>
          <a:p>
            <a:pPr lvl="0"/>
            <a:r>
              <a:rPr lang="en-US" altLang="en-US" noProof="0" smtClean="0"/>
              <a:t>Click to edit Master subtitle style</a:t>
            </a:r>
            <a:endParaRPr lang="en-GB" altLang="en-US" noProof="0" smtClean="0"/>
          </a:p>
        </p:txBody>
      </p:sp>
      <p:sp>
        <p:nvSpPr>
          <p:cNvPr id="106504" name="Rectangle 8"/>
          <p:cNvSpPr>
            <a:spLocks noGrp="1" noChangeArrowheads="1"/>
          </p:cNvSpPr>
          <p:nvPr>
            <p:ph type="ctrTitle"/>
          </p:nvPr>
        </p:nvSpPr>
        <p:spPr>
          <a:xfrm>
            <a:off x="395288" y="3716338"/>
            <a:ext cx="8353425" cy="865187"/>
          </a:xfrm>
        </p:spPr>
        <p:txBody>
          <a:bodyPr/>
          <a:lstStyle>
            <a:lvl1pPr algn="ctr">
              <a:defRPr>
                <a:latin typeface="Arial" panose="020B0604020202020204" pitchFamily="34" charset="0"/>
                <a:cs typeface="Arial" panose="020B0604020202020204" pitchFamily="34" charset="0"/>
              </a:defRPr>
            </a:lvl1pPr>
          </a:lstStyle>
          <a:p>
            <a:pPr lvl="0"/>
            <a:r>
              <a:rPr lang="en-US" altLang="en-US" noProof="0" smtClean="0"/>
              <a:t>Click to edit Master title style</a:t>
            </a:r>
            <a:endParaRPr lang="en-GB" altLang="en-US" noProof="0" smtClean="0"/>
          </a:p>
        </p:txBody>
      </p:sp>
      <p:pic>
        <p:nvPicPr>
          <p:cNvPr id="106509" name="Picture 13" descr="Banner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76338"/>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1"/>
          <p:cNvSpPr>
            <a:spLocks noGrp="1"/>
          </p:cNvSpPr>
          <p:nvPr>
            <p:ph type="dt" sz="half" idx="2"/>
          </p:nvPr>
        </p:nvSpPr>
        <p:spPr>
          <a:xfrm>
            <a:off x="4067944" y="6381328"/>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D7F674BE-59F1-4230-B4A5-10EF736F6A9E}" type="datetime1">
              <a:rPr lang="en-GB" smtClean="0"/>
              <a:t>22/06/2016</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smtClean="0"/>
              <a:t>MOIMS Services for SEA Reference Architecture</a:t>
            </a:r>
            <a:endParaRPr lang="en-GB" altLang="en-US"/>
          </a:p>
        </p:txBody>
      </p:sp>
      <p:sp>
        <p:nvSpPr>
          <p:cNvPr id="8"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12855DAC-E062-42E1-AF07-8E9CA1B2E8F6}" type="datetime1">
              <a:rPr lang="en-GB" smtClean="0"/>
              <a:t>22/06/2016</a:t>
            </a:fld>
            <a:endParaRPr lang="en-GB" dirty="0"/>
          </a:p>
        </p:txBody>
      </p:sp>
    </p:spTree>
    <p:extLst>
      <p:ext uri="{BB962C8B-B14F-4D97-AF65-F5344CB8AC3E}">
        <p14:creationId xmlns:p14="http://schemas.microsoft.com/office/powerpoint/2010/main" val="2314800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9388" y="836613"/>
            <a:ext cx="4351337"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83125" y="836613"/>
            <a:ext cx="4352925"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smtClean="0"/>
              <a:t>MOIMS Services for SEA Reference Architecture</a:t>
            </a:r>
            <a:endParaRPr lang="en-GB" altLang="en-US"/>
          </a:p>
        </p:txBody>
      </p:sp>
      <p:sp>
        <p:nvSpPr>
          <p:cNvPr id="6" name="Date Placeholder 1"/>
          <p:cNvSpPr>
            <a:spLocks noGrp="1"/>
          </p:cNvSpPr>
          <p:nvPr>
            <p:ph type="dt" sz="half" idx="11"/>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21A3BB37-FB89-4FC9-8563-C22EB5D4D988}" type="datetime1">
              <a:rPr lang="en-GB" smtClean="0"/>
              <a:t>22/06/2016</a:t>
            </a:fld>
            <a:endParaRPr lang="en-GB" dirty="0"/>
          </a:p>
        </p:txBody>
      </p:sp>
    </p:spTree>
    <p:extLst>
      <p:ext uri="{BB962C8B-B14F-4D97-AF65-F5344CB8AC3E}">
        <p14:creationId xmlns:p14="http://schemas.microsoft.com/office/powerpoint/2010/main" val="168855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ltLang="en-US" smtClean="0"/>
              <a:t>MOIMS Services for SEA Reference Architecture</a:t>
            </a:r>
            <a:endParaRPr lang="en-GB" altLang="en-US"/>
          </a:p>
        </p:txBody>
      </p:sp>
      <p:sp>
        <p:nvSpPr>
          <p:cNvPr id="4"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4E6B5339-250B-497B-86A8-407D7FFBC494}" type="datetime1">
              <a:rPr lang="en-GB" smtClean="0"/>
              <a:t>22/06/2016</a:t>
            </a:fld>
            <a:endParaRPr lang="en-GB" dirty="0"/>
          </a:p>
        </p:txBody>
      </p:sp>
    </p:spTree>
    <p:extLst>
      <p:ext uri="{BB962C8B-B14F-4D97-AF65-F5344CB8AC3E}">
        <p14:creationId xmlns:p14="http://schemas.microsoft.com/office/powerpoint/2010/main" val="3412098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297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smtClean="0"/>
              <a:t>MOIMS Services for SEA Reference Architecture</a:t>
            </a:r>
            <a:endParaRPr lang="en-GB" altLang="en-US"/>
          </a:p>
        </p:txBody>
      </p:sp>
      <p:sp>
        <p:nvSpPr>
          <p:cNvPr id="5"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17EBE3F0-7A38-4F52-85BE-1AF6CC94C437}" type="datetime1">
              <a:rPr lang="en-GB" smtClean="0"/>
              <a:t>22/06/2016</a:t>
            </a:fld>
            <a:endParaRPr lang="en-GB" dirty="0"/>
          </a:p>
        </p:txBody>
      </p:sp>
    </p:spTree>
    <p:extLst>
      <p:ext uri="{BB962C8B-B14F-4D97-AF65-F5344CB8AC3E}">
        <p14:creationId xmlns:p14="http://schemas.microsoft.com/office/powerpoint/2010/main" val="2300043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public.ccsds.org/sites/pr/CCSDS%20Logos/CCSDSLogoNoOrg.jpg"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bwMode="auto">
          <a:xfrm>
            <a:off x="179388" y="836613"/>
            <a:ext cx="8856662"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 </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p>
        </p:txBody>
      </p:sp>
      <p:sp>
        <p:nvSpPr>
          <p:cNvPr id="105476" name="Rectangle 4"/>
          <p:cNvSpPr>
            <a:spLocks noGrp="1" noChangeArrowheads="1"/>
          </p:cNvSpPr>
          <p:nvPr>
            <p:ph type="ftr" sz="quarter" idx="3"/>
          </p:nvPr>
        </p:nvSpPr>
        <p:spPr bwMode="auto">
          <a:xfrm>
            <a:off x="179512" y="6491547"/>
            <a:ext cx="7416824"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rgbClr val="136798"/>
                </a:solidFill>
                <a:latin typeface="Arial" panose="020B0604020202020204" pitchFamily="34" charset="0"/>
                <a:cs typeface="Arial" panose="020B0604020202020204" pitchFamily="34" charset="0"/>
              </a:defRPr>
            </a:lvl1pPr>
          </a:lstStyle>
          <a:p>
            <a:r>
              <a:rPr lang="en-GB" altLang="en-US" smtClean="0"/>
              <a:t>MOIMS Services for SEA Reference Architecture</a:t>
            </a:r>
            <a:endParaRPr lang="en-GB" altLang="en-US" dirty="0"/>
          </a:p>
        </p:txBody>
      </p:sp>
      <p:sp>
        <p:nvSpPr>
          <p:cNvPr id="105477" name="Text Box 5"/>
          <p:cNvSpPr txBox="1">
            <a:spLocks noChangeArrowheads="1"/>
          </p:cNvSpPr>
          <p:nvPr/>
        </p:nvSpPr>
        <p:spPr bwMode="auto">
          <a:xfrm>
            <a:off x="8604768" y="6491547"/>
            <a:ext cx="431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fld id="{F8E4E667-8BBB-4D3E-951B-EE1E7F0C8C94}" type="slidenum">
              <a:rPr lang="en-GB" altLang="en-US" sz="1200" b="0">
                <a:solidFill>
                  <a:srgbClr val="136798"/>
                </a:solidFill>
                <a:latin typeface="Arial" panose="020B0604020202020204" pitchFamily="34" charset="0"/>
                <a:cs typeface="Arial" panose="020B0604020202020204" pitchFamily="34" charset="0"/>
              </a:rPr>
              <a:pPr algn="r">
                <a:spcBef>
                  <a:spcPct val="50000"/>
                </a:spcBef>
              </a:pPr>
              <a:t>‹#›</a:t>
            </a:fld>
            <a:endParaRPr lang="en-GB" altLang="en-US" sz="1200" b="0" dirty="0">
              <a:solidFill>
                <a:srgbClr val="136798"/>
              </a:solidFill>
              <a:latin typeface="Arial" panose="020B0604020202020204" pitchFamily="34" charset="0"/>
              <a:cs typeface="Arial" panose="020B0604020202020204" pitchFamily="34" charset="0"/>
            </a:endParaRPr>
          </a:p>
        </p:txBody>
      </p:sp>
      <p:sp>
        <p:nvSpPr>
          <p:cNvPr id="105478" name="Rectangle 6"/>
          <p:cNvSpPr>
            <a:spLocks noGrp="1" noChangeArrowheads="1"/>
          </p:cNvSpPr>
          <p:nvPr>
            <p:ph type="title"/>
          </p:nvPr>
        </p:nvSpPr>
        <p:spPr bwMode="auto">
          <a:xfrm>
            <a:off x="179388" y="188913"/>
            <a:ext cx="7272932" cy="5064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smtClean="0"/>
              <a:t>Click to add Title</a:t>
            </a:r>
          </a:p>
        </p:txBody>
      </p:sp>
      <p:sp>
        <p:nvSpPr>
          <p:cNvPr id="105480" name="Text Box 8"/>
          <p:cNvSpPr txBox="1">
            <a:spLocks noChangeArrowheads="1"/>
          </p:cNvSpPr>
          <p:nvPr/>
        </p:nvSpPr>
        <p:spPr bwMode="auto">
          <a:xfrm>
            <a:off x="2771775" y="4941888"/>
            <a:ext cx="1152525" cy="274637"/>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p>
            <a:pPr algn="ctr">
              <a:spcBef>
                <a:spcPct val="50000"/>
              </a:spcBef>
            </a:pPr>
            <a:endParaRPr lang="en-US" altLang="en-US" sz="1200">
              <a:solidFill>
                <a:schemeClr val="tx2"/>
              </a:solidFill>
              <a:latin typeface="Tahoma" pitchFamily="34" charset="0"/>
            </a:endParaRPr>
          </a:p>
        </p:txBody>
      </p:sp>
      <p:pic>
        <p:nvPicPr>
          <p:cNvPr id="105481" name="Picture 9" descr="Full color JPEG without the .OR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39451" y="188640"/>
            <a:ext cx="1439863" cy="495300"/>
          </a:xfrm>
          <a:prstGeom prst="rect">
            <a:avLst/>
          </a:prstGeom>
          <a:noFill/>
          <a:extLst>
            <a:ext uri="{909E8E84-426E-40DD-AFC4-6F175D3DCCD1}">
              <a14:hiddenFill xmlns:a14="http://schemas.microsoft.com/office/drawing/2010/main">
                <a:solidFill>
                  <a:srgbClr val="FFFFFF"/>
                </a:solidFill>
              </a14:hiddenFill>
            </a:ext>
          </a:extLst>
        </p:spPr>
      </p:pic>
      <p:sp>
        <p:nvSpPr>
          <p:cNvPr id="105482" name="Line 10"/>
          <p:cNvSpPr>
            <a:spLocks noChangeShapeType="1"/>
          </p:cNvSpPr>
          <p:nvPr/>
        </p:nvSpPr>
        <p:spPr bwMode="auto">
          <a:xfrm>
            <a:off x="0" y="765175"/>
            <a:ext cx="9144000" cy="0"/>
          </a:xfrm>
          <a:prstGeom prst="line">
            <a:avLst/>
          </a:prstGeom>
          <a:noFill/>
          <a:ln w="19050">
            <a:solidFill>
              <a:srgbClr val="00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lIns="18000" tIns="18000" rIns="18000" bIns="18000" anchor="ctr"/>
          <a:lstStyle/>
          <a:p>
            <a:endParaRPr lang="en-GB"/>
          </a:p>
        </p:txBody>
      </p:sp>
      <p:sp>
        <p:nvSpPr>
          <p:cNvPr id="10" name="Date Placeholder 1"/>
          <p:cNvSpPr>
            <a:spLocks noGrp="1"/>
          </p:cNvSpPr>
          <p:nvPr>
            <p:ph type="dt" sz="half" idx="2"/>
          </p:nvPr>
        </p:nvSpPr>
        <p:spPr>
          <a:xfrm>
            <a:off x="7668344" y="6482816"/>
            <a:ext cx="949581" cy="292100"/>
          </a:xfrm>
          <a:prstGeom prst="rect">
            <a:avLst/>
          </a:prstGeom>
        </p:spPr>
        <p:txBody>
          <a:bodyPr/>
          <a:lstStyle>
            <a:lvl1pPr algn="r">
              <a:defRPr sz="1200" b="0">
                <a:latin typeface="Arial" panose="020B0604020202020204" pitchFamily="34" charset="0"/>
                <a:cs typeface="Arial" panose="020B0604020202020204" pitchFamily="34" charset="0"/>
              </a:defRPr>
            </a:lvl1pPr>
          </a:lstStyle>
          <a:p>
            <a:fld id="{63B9CDB1-908F-484F-9B0F-F5CF5F026024}" type="datetime1">
              <a:rPr lang="en-GB" smtClean="0"/>
              <a:pPr/>
              <a:t>22/06/2016</a:t>
            </a:fld>
            <a:endParaRPr lang="en-GB"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3" r:id="rId6"/>
  </p:sldLayoutIdLst>
  <p:timing>
    <p:tnLst>
      <p:par>
        <p:cTn id="1" dur="indefinite" restart="never" nodeType="tmRoot"/>
      </p:par>
    </p:tnLst>
  </p:timing>
  <p:hf sldNum="0" hdr="0"/>
  <p:txStyles>
    <p:titleStyle>
      <a:lvl1pPr algn="l" rtl="0" eaLnBrk="1" fontAlgn="base" hangingPunct="1">
        <a:spcBef>
          <a:spcPct val="0"/>
        </a:spcBef>
        <a:spcAft>
          <a:spcPct val="0"/>
        </a:spcAft>
        <a:defRPr sz="2800" b="1">
          <a:solidFill>
            <a:srgbClr val="006699"/>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200" b="1">
          <a:solidFill>
            <a:srgbClr val="006699"/>
          </a:solidFill>
          <a:latin typeface="Gill Sans MT" pitchFamily="34" charset="0"/>
        </a:defRPr>
      </a:lvl2pPr>
      <a:lvl3pPr algn="l" rtl="0" eaLnBrk="1" fontAlgn="base" hangingPunct="1">
        <a:spcBef>
          <a:spcPct val="0"/>
        </a:spcBef>
        <a:spcAft>
          <a:spcPct val="0"/>
        </a:spcAft>
        <a:defRPr sz="3200" b="1">
          <a:solidFill>
            <a:srgbClr val="006699"/>
          </a:solidFill>
          <a:latin typeface="Gill Sans MT" pitchFamily="34" charset="0"/>
        </a:defRPr>
      </a:lvl3pPr>
      <a:lvl4pPr algn="l" rtl="0" eaLnBrk="1" fontAlgn="base" hangingPunct="1">
        <a:spcBef>
          <a:spcPct val="0"/>
        </a:spcBef>
        <a:spcAft>
          <a:spcPct val="0"/>
        </a:spcAft>
        <a:defRPr sz="3200" b="1">
          <a:solidFill>
            <a:srgbClr val="006699"/>
          </a:solidFill>
          <a:latin typeface="Gill Sans MT" pitchFamily="34" charset="0"/>
        </a:defRPr>
      </a:lvl4pPr>
      <a:lvl5pPr algn="l" rtl="0" eaLnBrk="1" fontAlgn="base" hangingPunct="1">
        <a:spcBef>
          <a:spcPct val="0"/>
        </a:spcBef>
        <a:spcAft>
          <a:spcPct val="0"/>
        </a:spcAft>
        <a:defRPr sz="3200" b="1">
          <a:solidFill>
            <a:srgbClr val="006699"/>
          </a:solidFill>
          <a:latin typeface="Gill Sans MT" pitchFamily="34" charset="0"/>
        </a:defRPr>
      </a:lvl5pPr>
      <a:lvl6pPr marL="457200" algn="l" rtl="0" eaLnBrk="1" fontAlgn="base" hangingPunct="1">
        <a:spcBef>
          <a:spcPct val="0"/>
        </a:spcBef>
        <a:spcAft>
          <a:spcPct val="0"/>
        </a:spcAft>
        <a:defRPr sz="3200" b="1">
          <a:solidFill>
            <a:srgbClr val="006699"/>
          </a:solidFill>
          <a:latin typeface="Gill Sans MT" pitchFamily="34" charset="0"/>
        </a:defRPr>
      </a:lvl6pPr>
      <a:lvl7pPr marL="914400" algn="l" rtl="0" eaLnBrk="1" fontAlgn="base" hangingPunct="1">
        <a:spcBef>
          <a:spcPct val="0"/>
        </a:spcBef>
        <a:spcAft>
          <a:spcPct val="0"/>
        </a:spcAft>
        <a:defRPr sz="3200" b="1">
          <a:solidFill>
            <a:srgbClr val="006699"/>
          </a:solidFill>
          <a:latin typeface="Gill Sans MT" pitchFamily="34" charset="0"/>
        </a:defRPr>
      </a:lvl7pPr>
      <a:lvl8pPr marL="1371600" algn="l" rtl="0" eaLnBrk="1" fontAlgn="base" hangingPunct="1">
        <a:spcBef>
          <a:spcPct val="0"/>
        </a:spcBef>
        <a:spcAft>
          <a:spcPct val="0"/>
        </a:spcAft>
        <a:defRPr sz="3200" b="1">
          <a:solidFill>
            <a:srgbClr val="006699"/>
          </a:solidFill>
          <a:latin typeface="Gill Sans MT" pitchFamily="34" charset="0"/>
        </a:defRPr>
      </a:lvl8pPr>
      <a:lvl9pPr marL="1828800" algn="l" rtl="0" eaLnBrk="1" fontAlgn="base" hangingPunct="1">
        <a:spcBef>
          <a:spcPct val="0"/>
        </a:spcBef>
        <a:spcAft>
          <a:spcPct val="0"/>
        </a:spcAft>
        <a:defRPr sz="3200" b="1">
          <a:solidFill>
            <a:srgbClr val="006699"/>
          </a:solidFill>
          <a:latin typeface="Gill Sans MT" pitchFamily="34" charset="0"/>
        </a:defRPr>
      </a:lvl9pPr>
    </p:titleStyle>
    <p:bodyStyle>
      <a:lvl1pPr marL="361950" indent="-361950" algn="l" rtl="0" eaLnBrk="1" fontAlgn="base" hangingPunct="1">
        <a:spcBef>
          <a:spcPct val="20000"/>
        </a:spcBef>
        <a:spcAft>
          <a:spcPct val="0"/>
        </a:spcAft>
        <a:buClr>
          <a:srgbClr val="006699"/>
        </a:buClr>
        <a:buFont typeface="Gill Sans MT" pitchFamily="34" charset="0"/>
        <a:buChar char="•"/>
        <a:defRPr sz="2000" b="1">
          <a:solidFill>
            <a:srgbClr val="136798"/>
          </a:solidFill>
          <a:latin typeface="Arial" panose="020B0604020202020204" pitchFamily="34" charset="0"/>
          <a:ea typeface="+mn-ea"/>
          <a:cs typeface="Arial" panose="020B0604020202020204" pitchFamily="34" charset="0"/>
        </a:defRPr>
      </a:lvl1pPr>
      <a:lvl2pPr marL="898525" indent="-357188" algn="l" rtl="0" eaLnBrk="1" fontAlgn="base" hangingPunct="1">
        <a:spcBef>
          <a:spcPct val="20000"/>
        </a:spcBef>
        <a:spcAft>
          <a:spcPct val="0"/>
        </a:spcAft>
        <a:buClr>
          <a:srgbClr val="006699"/>
        </a:buClr>
        <a:buFont typeface="Arial" charset="0"/>
        <a:buChar char="»"/>
        <a:defRPr sz="1800" b="1">
          <a:solidFill>
            <a:srgbClr val="136798"/>
          </a:solidFill>
          <a:latin typeface="Arial" panose="020B0604020202020204" pitchFamily="34" charset="0"/>
          <a:cs typeface="Arial" panose="020B0604020202020204" pitchFamily="34" charset="0"/>
        </a:defRPr>
      </a:lvl2pPr>
      <a:lvl3pPr marL="1427163" indent="-349250" algn="l" rtl="0" eaLnBrk="1" fontAlgn="base" hangingPunct="1">
        <a:spcBef>
          <a:spcPct val="20000"/>
        </a:spcBef>
        <a:spcAft>
          <a:spcPct val="0"/>
        </a:spcAft>
        <a:buClr>
          <a:srgbClr val="006699"/>
        </a:buClr>
        <a:buFont typeface="Arial" charset="0"/>
        <a:buChar char="›"/>
        <a:defRPr sz="1600" b="1">
          <a:solidFill>
            <a:srgbClr val="136798"/>
          </a:solidFill>
          <a:latin typeface="Arial" panose="020B0604020202020204" pitchFamily="34" charset="0"/>
          <a:cs typeface="Arial" panose="020B0604020202020204" pitchFamily="34" charset="0"/>
        </a:defRPr>
      </a:lvl3pPr>
      <a:lvl4pPr marL="1971675" indent="-365125" algn="l" rtl="0" eaLnBrk="1" fontAlgn="base" hangingPunct="1">
        <a:spcBef>
          <a:spcPct val="20000"/>
        </a:spcBef>
        <a:spcAft>
          <a:spcPct val="0"/>
        </a:spcAft>
        <a:buClr>
          <a:srgbClr val="006699"/>
        </a:buClr>
        <a:buFont typeface="Arial" charset="0"/>
        <a:buChar char="›"/>
        <a:defRPr sz="1400" b="1">
          <a:solidFill>
            <a:srgbClr val="136798"/>
          </a:solidFill>
          <a:latin typeface="Arial" panose="020B0604020202020204" pitchFamily="34" charset="0"/>
          <a:cs typeface="Arial" panose="020B0604020202020204" pitchFamily="34" charset="0"/>
        </a:defRPr>
      </a:lvl4pPr>
      <a:lvl5pPr marL="2513013" indent="-361950" algn="l" rtl="0" eaLnBrk="1" fontAlgn="base" hangingPunct="1">
        <a:spcBef>
          <a:spcPct val="20000"/>
        </a:spcBef>
        <a:spcAft>
          <a:spcPct val="0"/>
        </a:spcAft>
        <a:buFont typeface="Arial" charset="0"/>
        <a:buChar char="›"/>
        <a:defRPr sz="1200" b="1">
          <a:solidFill>
            <a:srgbClr val="136798"/>
          </a:solidFill>
          <a:latin typeface="Arial" panose="020B0604020202020204" pitchFamily="34" charset="0"/>
          <a:cs typeface="Arial" panose="020B0604020202020204" pitchFamily="34" charset="0"/>
        </a:defRPr>
      </a:lvl5pPr>
      <a:lvl6pPr marL="2970213" indent="-361950" algn="l" rtl="0" eaLnBrk="1" fontAlgn="base" hangingPunct="1">
        <a:spcBef>
          <a:spcPct val="20000"/>
        </a:spcBef>
        <a:spcAft>
          <a:spcPct val="0"/>
        </a:spcAft>
        <a:buFont typeface="Arial" charset="0"/>
        <a:buChar char="›"/>
        <a:defRPr sz="1400" b="1">
          <a:solidFill>
            <a:srgbClr val="136798"/>
          </a:solidFill>
          <a:latin typeface="+mn-lt"/>
        </a:defRPr>
      </a:lvl6pPr>
      <a:lvl7pPr marL="3427413" indent="-361950" algn="l" rtl="0" eaLnBrk="1" fontAlgn="base" hangingPunct="1">
        <a:spcBef>
          <a:spcPct val="20000"/>
        </a:spcBef>
        <a:spcAft>
          <a:spcPct val="0"/>
        </a:spcAft>
        <a:buFont typeface="Arial" charset="0"/>
        <a:buChar char="›"/>
        <a:defRPr sz="1400" b="1">
          <a:solidFill>
            <a:srgbClr val="136798"/>
          </a:solidFill>
          <a:latin typeface="+mn-lt"/>
        </a:defRPr>
      </a:lvl7pPr>
      <a:lvl8pPr marL="3884613" indent="-361950" algn="l" rtl="0" eaLnBrk="1" fontAlgn="base" hangingPunct="1">
        <a:spcBef>
          <a:spcPct val="20000"/>
        </a:spcBef>
        <a:spcAft>
          <a:spcPct val="0"/>
        </a:spcAft>
        <a:buFont typeface="Arial" charset="0"/>
        <a:buChar char="›"/>
        <a:defRPr sz="1400" b="1">
          <a:solidFill>
            <a:srgbClr val="136798"/>
          </a:solidFill>
          <a:latin typeface="+mn-lt"/>
        </a:defRPr>
      </a:lvl8pPr>
      <a:lvl9pPr marL="4341813" indent="-361950" algn="l" rtl="0" eaLnBrk="1" fontAlgn="base" hangingPunct="1">
        <a:spcBef>
          <a:spcPct val="20000"/>
        </a:spcBef>
        <a:spcAft>
          <a:spcPct val="0"/>
        </a:spcAft>
        <a:buFont typeface="Arial" charset="0"/>
        <a:buChar char="›"/>
        <a:defRPr sz="1400" b="1">
          <a:solidFill>
            <a:srgbClr val="13679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60" name="Rectangle 20"/>
          <p:cNvSpPr>
            <a:spLocks noGrp="1" noChangeArrowheads="1"/>
          </p:cNvSpPr>
          <p:nvPr>
            <p:ph type="subTitle" idx="1"/>
          </p:nvPr>
        </p:nvSpPr>
        <p:spPr/>
        <p:txBody>
          <a:bodyPr/>
          <a:lstStyle/>
          <a:p>
            <a:r>
              <a:rPr lang="en-GB" altLang="en-US" dirty="0" smtClean="0"/>
              <a:t>Inputs to SEA Reference Architecture</a:t>
            </a:r>
          </a:p>
          <a:p>
            <a:r>
              <a:rPr lang="en-GB" altLang="en-US" b="0" dirty="0" smtClean="0"/>
              <a:t>Roger Thompson ESA</a:t>
            </a:r>
            <a:endParaRPr lang="en-GB" altLang="en-US" b="0" dirty="0"/>
          </a:p>
        </p:txBody>
      </p:sp>
      <p:sp>
        <p:nvSpPr>
          <p:cNvPr id="35859" name="Rectangle 19"/>
          <p:cNvSpPr>
            <a:spLocks noGrp="1" noChangeArrowheads="1"/>
          </p:cNvSpPr>
          <p:nvPr>
            <p:ph type="ctrTitle"/>
          </p:nvPr>
        </p:nvSpPr>
        <p:spPr>
          <a:xfrm>
            <a:off x="395288" y="3357563"/>
            <a:ext cx="8353425" cy="1152525"/>
          </a:xfrm>
        </p:spPr>
        <p:txBody>
          <a:bodyPr/>
          <a:lstStyle/>
          <a:p>
            <a:r>
              <a:rPr lang="en-GB" altLang="en-US" dirty="0" err="1" smtClean="0"/>
              <a:t>MOIMS</a:t>
            </a:r>
            <a:r>
              <a:rPr lang="en-GB" altLang="en-US" dirty="0" smtClean="0"/>
              <a:t> Services</a:t>
            </a:r>
            <a:endParaRPr lang="en-GB" altLang="en-US" dirty="0"/>
          </a:p>
        </p:txBody>
      </p:sp>
      <p:sp>
        <p:nvSpPr>
          <p:cNvPr id="2" name="Date Placeholder 1"/>
          <p:cNvSpPr>
            <a:spLocks noGrp="1"/>
          </p:cNvSpPr>
          <p:nvPr>
            <p:ph type="dt" sz="half" idx="2"/>
          </p:nvPr>
        </p:nvSpPr>
        <p:spPr/>
        <p:txBody>
          <a:bodyPr/>
          <a:lstStyle/>
          <a:p>
            <a:fld id="{3FB93782-B255-40CA-9A74-72A09D70D8E4}" type="datetime1">
              <a:rPr lang="en-GB" smtClean="0"/>
              <a:t>22/06/2016</a:t>
            </a:fld>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Navigation and Timing</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22/06/2016</a:t>
            </a:fld>
            <a:endParaRPr lang="en-GB" dirty="0"/>
          </a:p>
        </p:txBody>
      </p:sp>
      <p:sp>
        <p:nvSpPr>
          <p:cNvPr id="5" name="Oval 8"/>
          <p:cNvSpPr>
            <a:spLocks noChangeArrowheads="1"/>
          </p:cNvSpPr>
          <p:nvPr/>
        </p:nvSpPr>
        <p:spPr bwMode="auto">
          <a:xfrm>
            <a:off x="5850021" y="2617796"/>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Orbit</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Determination &amp; Propagation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 name="Oval 8"/>
          <p:cNvSpPr>
            <a:spLocks noChangeArrowheads="1"/>
          </p:cNvSpPr>
          <p:nvPr/>
        </p:nvSpPr>
        <p:spPr bwMode="auto">
          <a:xfrm>
            <a:off x="5845565" y="408651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Attitude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Determination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 name="Oval 8"/>
          <p:cNvSpPr>
            <a:spLocks noChangeArrowheads="1"/>
          </p:cNvSpPr>
          <p:nvPr/>
        </p:nvSpPr>
        <p:spPr bwMode="auto">
          <a:xfrm>
            <a:off x="1977427" y="408651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Manoeuvre</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 name="Oval 8"/>
          <p:cNvSpPr>
            <a:spLocks noChangeArrowheads="1"/>
          </p:cNvSpPr>
          <p:nvPr/>
        </p:nvSpPr>
        <p:spPr bwMode="auto">
          <a:xfrm>
            <a:off x="1977427" y="2617796"/>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Conjunction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Assessment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3918027" y="528209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Time</a:t>
            </a:r>
          </a:p>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Correlation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 name="Oval 8"/>
          <p:cNvSpPr>
            <a:spLocks noChangeArrowheads="1"/>
          </p:cNvSpPr>
          <p:nvPr/>
        </p:nvSpPr>
        <p:spPr bwMode="auto">
          <a:xfrm>
            <a:off x="3918028" y="1537676"/>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Time/Position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Determination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2" name="Straight Connector 11"/>
          <p:cNvCxnSpPr>
            <a:stCxn id="7" idx="4"/>
            <a:endCxn id="175" idx="6"/>
          </p:cNvCxnSpPr>
          <p:nvPr/>
        </p:nvCxnSpPr>
        <p:spPr bwMode="auto">
          <a:xfrm flipH="1">
            <a:off x="1664891" y="4708688"/>
            <a:ext cx="988693" cy="143356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 name="Straight Connector 12"/>
          <p:cNvCxnSpPr>
            <a:stCxn id="8" idx="4"/>
            <a:endCxn id="7" idx="0"/>
          </p:cNvCxnSpPr>
          <p:nvPr/>
        </p:nvCxnSpPr>
        <p:spPr bwMode="auto">
          <a:xfrm>
            <a:off x="2653584" y="3239972"/>
            <a:ext cx="0" cy="8465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 name="Rectangle 15"/>
          <p:cNvSpPr/>
          <p:nvPr/>
        </p:nvSpPr>
        <p:spPr bwMode="auto">
          <a:xfrm>
            <a:off x="2478121" y="360595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 name="Oval 10"/>
          <p:cNvSpPr/>
          <p:nvPr/>
        </p:nvSpPr>
        <p:spPr>
          <a:xfrm>
            <a:off x="2581584" y="317935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Connector 16"/>
          <p:cNvCxnSpPr>
            <a:stCxn id="8" idx="0"/>
            <a:endCxn id="155" idx="5"/>
          </p:cNvCxnSpPr>
          <p:nvPr/>
        </p:nvCxnSpPr>
        <p:spPr bwMode="auto">
          <a:xfrm flipH="1" flipV="1">
            <a:off x="1477799" y="1555532"/>
            <a:ext cx="1175785" cy="10622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 name="Rectangle 20"/>
          <p:cNvSpPr/>
          <p:nvPr/>
        </p:nvSpPr>
        <p:spPr bwMode="auto">
          <a:xfrm>
            <a:off x="1928006" y="207350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2" name="Straight Connector 21"/>
          <p:cNvCxnSpPr>
            <a:stCxn id="10" idx="5"/>
            <a:endCxn id="5" idx="1"/>
          </p:cNvCxnSpPr>
          <p:nvPr/>
        </p:nvCxnSpPr>
        <p:spPr bwMode="auto">
          <a:xfrm>
            <a:off x="5072299" y="2068736"/>
            <a:ext cx="975764" cy="64017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 name="Oval 24"/>
          <p:cNvSpPr/>
          <p:nvPr/>
        </p:nvSpPr>
        <p:spPr>
          <a:xfrm>
            <a:off x="5000299" y="199673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bwMode="auto">
          <a:xfrm>
            <a:off x="5330833" y="22509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7" name="Oval 26"/>
          <p:cNvSpPr>
            <a:spLocks noChangeArrowheads="1"/>
          </p:cNvSpPr>
          <p:nvPr/>
        </p:nvSpPr>
        <p:spPr bwMode="auto">
          <a:xfrm>
            <a:off x="7540491" y="102567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8" name="Straight Connector 27"/>
          <p:cNvCxnSpPr>
            <a:stCxn id="27" idx="4"/>
            <a:endCxn id="5" idx="7"/>
          </p:cNvCxnSpPr>
          <p:nvPr/>
        </p:nvCxnSpPr>
        <p:spPr bwMode="auto">
          <a:xfrm flipH="1">
            <a:off x="7004292" y="1647848"/>
            <a:ext cx="1212356" cy="10610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 name="Rectangle 30"/>
          <p:cNvSpPr/>
          <p:nvPr/>
        </p:nvSpPr>
        <p:spPr bwMode="auto">
          <a:xfrm>
            <a:off x="7533442" y="206100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2" name="Oval 31"/>
          <p:cNvSpPr/>
          <p:nvPr/>
        </p:nvSpPr>
        <p:spPr>
          <a:xfrm>
            <a:off x="8144648" y="1583579"/>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Connector 32"/>
          <p:cNvCxnSpPr>
            <a:stCxn id="27" idx="3"/>
            <a:endCxn id="5" idx="0"/>
          </p:cNvCxnSpPr>
          <p:nvPr/>
        </p:nvCxnSpPr>
        <p:spPr bwMode="auto">
          <a:xfrm flipH="1">
            <a:off x="6526178" y="1556732"/>
            <a:ext cx="1212355" cy="10610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6" name="Oval 35"/>
          <p:cNvSpPr/>
          <p:nvPr/>
        </p:nvSpPr>
        <p:spPr>
          <a:xfrm>
            <a:off x="6472286" y="254579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bwMode="auto">
          <a:xfrm>
            <a:off x="6885370" y="206100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51" name="Straight Connector 50"/>
          <p:cNvCxnSpPr>
            <a:stCxn id="5" idx="2"/>
            <a:endCxn id="7" idx="7"/>
          </p:cNvCxnSpPr>
          <p:nvPr/>
        </p:nvCxnSpPr>
        <p:spPr bwMode="auto">
          <a:xfrm flipH="1">
            <a:off x="3131698" y="2928884"/>
            <a:ext cx="2718323" cy="12487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6" name="Rectangle 55"/>
          <p:cNvSpPr/>
          <p:nvPr/>
        </p:nvSpPr>
        <p:spPr bwMode="auto">
          <a:xfrm>
            <a:off x="5015846" y="308664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58" name="Straight Connector 57"/>
          <p:cNvCxnSpPr>
            <a:stCxn id="5" idx="3"/>
            <a:endCxn id="7" idx="6"/>
          </p:cNvCxnSpPr>
          <p:nvPr/>
        </p:nvCxnSpPr>
        <p:spPr bwMode="auto">
          <a:xfrm flipH="1">
            <a:off x="3329740" y="3148856"/>
            <a:ext cx="2718323" cy="12487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2" name="Rectangle 61"/>
          <p:cNvSpPr/>
          <p:nvPr/>
        </p:nvSpPr>
        <p:spPr bwMode="auto">
          <a:xfrm>
            <a:off x="3488447" y="411019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63" name="Straight Connector 62"/>
          <p:cNvCxnSpPr>
            <a:stCxn id="5" idx="4"/>
            <a:endCxn id="6" idx="0"/>
          </p:cNvCxnSpPr>
          <p:nvPr/>
        </p:nvCxnSpPr>
        <p:spPr bwMode="auto">
          <a:xfrm flipH="1">
            <a:off x="6521722" y="3239972"/>
            <a:ext cx="4456" cy="8465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6" name="Straight Connector 65"/>
          <p:cNvCxnSpPr>
            <a:stCxn id="5" idx="3"/>
            <a:endCxn id="6" idx="1"/>
          </p:cNvCxnSpPr>
          <p:nvPr/>
        </p:nvCxnSpPr>
        <p:spPr bwMode="auto">
          <a:xfrm flipH="1">
            <a:off x="6043607" y="3148856"/>
            <a:ext cx="4456" cy="102877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9" name="Oval 68"/>
          <p:cNvSpPr/>
          <p:nvPr/>
        </p:nvSpPr>
        <p:spPr>
          <a:xfrm>
            <a:off x="6448509" y="317935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bwMode="auto">
          <a:xfrm>
            <a:off x="6350715" y="342900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2" name="Rectangle 71"/>
          <p:cNvSpPr/>
          <p:nvPr/>
        </p:nvSpPr>
        <p:spPr bwMode="auto">
          <a:xfrm>
            <a:off x="6350715" y="357301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74" name="Straight Connector 73"/>
          <p:cNvCxnSpPr>
            <a:stCxn id="6" idx="2"/>
            <a:endCxn id="7" idx="6"/>
          </p:cNvCxnSpPr>
          <p:nvPr/>
        </p:nvCxnSpPr>
        <p:spPr bwMode="auto">
          <a:xfrm flipH="1">
            <a:off x="3329740" y="4397600"/>
            <a:ext cx="2515825"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3" name="Rectangle 92"/>
          <p:cNvSpPr/>
          <p:nvPr/>
        </p:nvSpPr>
        <p:spPr bwMode="auto">
          <a:xfrm>
            <a:off x="4850803" y="430953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94" name="Rectangle 93"/>
          <p:cNvSpPr/>
          <p:nvPr/>
        </p:nvSpPr>
        <p:spPr bwMode="auto">
          <a:xfrm>
            <a:off x="5200010" y="430953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95" name="Oval 94"/>
          <p:cNvSpPr/>
          <p:nvPr/>
        </p:nvSpPr>
        <p:spPr>
          <a:xfrm>
            <a:off x="3257740" y="432213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6" name="Straight Connector 95"/>
          <p:cNvCxnSpPr>
            <a:stCxn id="6" idx="3"/>
            <a:endCxn id="7" idx="5"/>
          </p:cNvCxnSpPr>
          <p:nvPr/>
        </p:nvCxnSpPr>
        <p:spPr bwMode="auto">
          <a:xfrm flipH="1">
            <a:off x="3131698" y="4617572"/>
            <a:ext cx="2911909"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9" name="Rectangle 98"/>
          <p:cNvSpPr/>
          <p:nvPr/>
        </p:nvSpPr>
        <p:spPr bwMode="auto">
          <a:xfrm>
            <a:off x="5330833" y="454416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00" name="Straight Connector 99"/>
          <p:cNvCxnSpPr>
            <a:stCxn id="5" idx="2"/>
            <a:endCxn id="8" idx="6"/>
          </p:cNvCxnSpPr>
          <p:nvPr/>
        </p:nvCxnSpPr>
        <p:spPr bwMode="auto">
          <a:xfrm flipH="1">
            <a:off x="3329740" y="2928884"/>
            <a:ext cx="2520281"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 name="Rectangle 102"/>
          <p:cNvSpPr/>
          <p:nvPr/>
        </p:nvSpPr>
        <p:spPr bwMode="auto">
          <a:xfrm>
            <a:off x="5015846" y="285688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04" name="Straight Connector 103"/>
          <p:cNvCxnSpPr>
            <a:stCxn id="8" idx="3"/>
            <a:endCxn id="7" idx="1"/>
          </p:cNvCxnSpPr>
          <p:nvPr/>
        </p:nvCxnSpPr>
        <p:spPr bwMode="auto">
          <a:xfrm>
            <a:off x="2175469" y="3148856"/>
            <a:ext cx="0" cy="102877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9" name="Straight Connector 108"/>
          <p:cNvCxnSpPr>
            <a:stCxn id="10" idx="4"/>
            <a:endCxn id="9" idx="0"/>
          </p:cNvCxnSpPr>
          <p:nvPr/>
        </p:nvCxnSpPr>
        <p:spPr bwMode="auto">
          <a:xfrm flipH="1">
            <a:off x="4594184" y="2159852"/>
            <a:ext cx="1" cy="31222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2" name="Oval 111"/>
          <p:cNvSpPr/>
          <p:nvPr/>
        </p:nvSpPr>
        <p:spPr>
          <a:xfrm>
            <a:off x="4522185" y="208785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Rectangle 112"/>
          <p:cNvSpPr/>
          <p:nvPr/>
        </p:nvSpPr>
        <p:spPr bwMode="auto">
          <a:xfrm>
            <a:off x="4418722" y="262146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TIM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15" name="Elbow Connector 114"/>
          <p:cNvCxnSpPr>
            <a:stCxn id="27" idx="6"/>
            <a:endCxn id="9" idx="4"/>
          </p:cNvCxnSpPr>
          <p:nvPr/>
        </p:nvCxnSpPr>
        <p:spPr bwMode="auto">
          <a:xfrm flipH="1">
            <a:off x="4594184" y="1336760"/>
            <a:ext cx="4298620" cy="4567508"/>
          </a:xfrm>
          <a:prstGeom prst="bentConnector4">
            <a:avLst>
              <a:gd name="adj1" fmla="val -2980"/>
              <a:gd name="adj2" fmla="val 107925"/>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7" name="Rectangle 116"/>
          <p:cNvSpPr/>
          <p:nvPr/>
        </p:nvSpPr>
        <p:spPr bwMode="auto">
          <a:xfrm>
            <a:off x="8717341" y="206100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27" name="Oval 126"/>
          <p:cNvSpPr>
            <a:spLocks noChangeArrowheads="1"/>
          </p:cNvSpPr>
          <p:nvPr/>
        </p:nvSpPr>
        <p:spPr bwMode="auto">
          <a:xfrm>
            <a:off x="7540491" y="3352154"/>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29" name="Straight Connector 128"/>
          <p:cNvCxnSpPr>
            <a:stCxn id="6" idx="6"/>
            <a:endCxn id="127" idx="3"/>
          </p:cNvCxnSpPr>
          <p:nvPr/>
        </p:nvCxnSpPr>
        <p:spPr bwMode="auto">
          <a:xfrm flipV="1">
            <a:off x="7197878" y="3883214"/>
            <a:ext cx="540655" cy="5143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3" name="Rectangle 132"/>
          <p:cNvSpPr/>
          <p:nvPr/>
        </p:nvSpPr>
        <p:spPr bwMode="auto">
          <a:xfrm>
            <a:off x="7479955" y="398171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34" name="Straight Connector 133"/>
          <p:cNvCxnSpPr>
            <a:stCxn id="5" idx="6"/>
            <a:endCxn id="127" idx="1"/>
          </p:cNvCxnSpPr>
          <p:nvPr/>
        </p:nvCxnSpPr>
        <p:spPr bwMode="auto">
          <a:xfrm>
            <a:off x="7202334" y="2928884"/>
            <a:ext cx="536199" cy="5143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8" name="Rectangle 137"/>
          <p:cNvSpPr/>
          <p:nvPr/>
        </p:nvSpPr>
        <p:spPr bwMode="auto">
          <a:xfrm>
            <a:off x="7294970" y="310945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3" name="Rectangle 142"/>
          <p:cNvSpPr/>
          <p:nvPr/>
        </p:nvSpPr>
        <p:spPr bwMode="auto">
          <a:xfrm>
            <a:off x="5870372" y="342900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4" name="Oval 143"/>
          <p:cNvSpPr/>
          <p:nvPr/>
        </p:nvSpPr>
        <p:spPr>
          <a:xfrm>
            <a:off x="5971607" y="4113359"/>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0" name="Straight Connector 149"/>
          <p:cNvCxnSpPr>
            <a:stCxn id="127" idx="2"/>
            <a:endCxn id="6" idx="7"/>
          </p:cNvCxnSpPr>
          <p:nvPr/>
        </p:nvCxnSpPr>
        <p:spPr bwMode="auto">
          <a:xfrm flipH="1">
            <a:off x="6999836" y="3663242"/>
            <a:ext cx="540655" cy="5143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3" name="Oval 152"/>
          <p:cNvSpPr/>
          <p:nvPr/>
        </p:nvSpPr>
        <p:spPr>
          <a:xfrm>
            <a:off x="7463584" y="359948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Rectangle 153"/>
          <p:cNvSpPr/>
          <p:nvPr/>
        </p:nvSpPr>
        <p:spPr bwMode="auto">
          <a:xfrm>
            <a:off x="6950700" y="391886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5" name="Oval 154"/>
          <p:cNvSpPr>
            <a:spLocks noChangeArrowheads="1"/>
          </p:cNvSpPr>
          <p:nvPr/>
        </p:nvSpPr>
        <p:spPr bwMode="auto">
          <a:xfrm>
            <a:off x="323528" y="1024472"/>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56" name="Straight Connector 155"/>
          <p:cNvCxnSpPr>
            <a:stCxn id="155" idx="5"/>
            <a:endCxn id="5" idx="2"/>
          </p:cNvCxnSpPr>
          <p:nvPr/>
        </p:nvCxnSpPr>
        <p:spPr bwMode="auto">
          <a:xfrm>
            <a:off x="1477799" y="1555532"/>
            <a:ext cx="4372222" cy="137335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9" name="Rectangle 158"/>
          <p:cNvSpPr/>
          <p:nvPr/>
        </p:nvSpPr>
        <p:spPr bwMode="auto">
          <a:xfrm>
            <a:off x="1928006" y="156807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0" name="Rectangle 159"/>
          <p:cNvSpPr/>
          <p:nvPr/>
        </p:nvSpPr>
        <p:spPr bwMode="auto">
          <a:xfrm>
            <a:off x="1928006" y="17120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61" name="Straight Connector 160"/>
          <p:cNvCxnSpPr>
            <a:stCxn id="155" idx="5"/>
            <a:endCxn id="7" idx="1"/>
          </p:cNvCxnSpPr>
          <p:nvPr/>
        </p:nvCxnSpPr>
        <p:spPr bwMode="auto">
          <a:xfrm>
            <a:off x="1477799" y="1555532"/>
            <a:ext cx="697670" cy="262209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1" name="Oval 170"/>
          <p:cNvSpPr/>
          <p:nvPr/>
        </p:nvSpPr>
        <p:spPr>
          <a:xfrm>
            <a:off x="2581584" y="255719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Oval 174"/>
          <p:cNvSpPr>
            <a:spLocks noChangeArrowheads="1"/>
          </p:cNvSpPr>
          <p:nvPr/>
        </p:nvSpPr>
        <p:spPr bwMode="auto">
          <a:xfrm>
            <a:off x="312578" y="5831160"/>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76" name="Straight Connector 175"/>
          <p:cNvCxnSpPr>
            <a:stCxn id="7" idx="3"/>
            <a:endCxn id="175" idx="7"/>
          </p:cNvCxnSpPr>
          <p:nvPr/>
        </p:nvCxnSpPr>
        <p:spPr bwMode="auto">
          <a:xfrm flipH="1">
            <a:off x="1466849" y="4617572"/>
            <a:ext cx="708620" cy="130470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9" name="Straight Connector 178"/>
          <p:cNvCxnSpPr>
            <a:stCxn id="6" idx="3"/>
            <a:endCxn id="175" idx="7"/>
          </p:cNvCxnSpPr>
          <p:nvPr/>
        </p:nvCxnSpPr>
        <p:spPr bwMode="auto">
          <a:xfrm flipH="1">
            <a:off x="1466849" y="4617572"/>
            <a:ext cx="4576758" cy="130470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7" name="Oval 56"/>
          <p:cNvSpPr/>
          <p:nvPr/>
        </p:nvSpPr>
        <p:spPr>
          <a:xfrm>
            <a:off x="5976063" y="454690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Rectangle 182"/>
          <p:cNvSpPr/>
          <p:nvPr/>
        </p:nvSpPr>
        <p:spPr bwMode="auto">
          <a:xfrm>
            <a:off x="2852496" y="543870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84" name="Oval 183"/>
          <p:cNvSpPr/>
          <p:nvPr/>
        </p:nvSpPr>
        <p:spPr>
          <a:xfrm>
            <a:off x="2098446" y="4544164"/>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tangle 184"/>
          <p:cNvSpPr/>
          <p:nvPr/>
        </p:nvSpPr>
        <p:spPr bwMode="auto">
          <a:xfrm>
            <a:off x="1773408" y="489659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86" name="Straight Connector 185"/>
          <p:cNvCxnSpPr>
            <a:stCxn id="5" idx="2"/>
            <a:endCxn id="175" idx="7"/>
          </p:cNvCxnSpPr>
          <p:nvPr/>
        </p:nvCxnSpPr>
        <p:spPr bwMode="auto">
          <a:xfrm flipH="1">
            <a:off x="1466849" y="2928884"/>
            <a:ext cx="4383172" cy="299339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2" name="Rectangle 191"/>
          <p:cNvSpPr/>
          <p:nvPr/>
        </p:nvSpPr>
        <p:spPr bwMode="auto">
          <a:xfrm>
            <a:off x="2852922" y="474057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3" name="Rectangle 192"/>
          <p:cNvSpPr/>
          <p:nvPr/>
        </p:nvSpPr>
        <p:spPr bwMode="auto">
          <a:xfrm>
            <a:off x="2852922" y="489659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94" name="Straight Connector 193"/>
          <p:cNvCxnSpPr>
            <a:stCxn id="5" idx="3"/>
            <a:endCxn id="175" idx="6"/>
          </p:cNvCxnSpPr>
          <p:nvPr/>
        </p:nvCxnSpPr>
        <p:spPr bwMode="auto">
          <a:xfrm flipH="1">
            <a:off x="1664891" y="3148856"/>
            <a:ext cx="4383172" cy="299339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7" name="Oval 196"/>
          <p:cNvSpPr/>
          <p:nvPr/>
        </p:nvSpPr>
        <p:spPr>
          <a:xfrm>
            <a:off x="1611409" y="607024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 name="Rectangle 197"/>
          <p:cNvSpPr/>
          <p:nvPr/>
        </p:nvSpPr>
        <p:spPr bwMode="auto">
          <a:xfrm>
            <a:off x="2852922" y="517474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03" name="Rectangle 202"/>
          <p:cNvSpPr/>
          <p:nvPr/>
        </p:nvSpPr>
        <p:spPr bwMode="auto">
          <a:xfrm>
            <a:off x="2269125" y="489030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07" name="Straight Connector 206"/>
          <p:cNvCxnSpPr>
            <a:stCxn id="175" idx="7"/>
            <a:endCxn id="9" idx="2"/>
          </p:cNvCxnSpPr>
          <p:nvPr/>
        </p:nvCxnSpPr>
        <p:spPr bwMode="auto">
          <a:xfrm flipV="1">
            <a:off x="1466849" y="5593180"/>
            <a:ext cx="2451178" cy="32909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0" name="Rectangle 209"/>
          <p:cNvSpPr/>
          <p:nvPr/>
        </p:nvSpPr>
        <p:spPr bwMode="auto">
          <a:xfrm>
            <a:off x="2852922" y="567169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11" name="Oval 210"/>
          <p:cNvSpPr/>
          <p:nvPr/>
        </p:nvSpPr>
        <p:spPr>
          <a:xfrm>
            <a:off x="3861952" y="552118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3" name="Elbow Connector 212"/>
          <p:cNvCxnSpPr>
            <a:stCxn id="127" idx="4"/>
            <a:endCxn id="175" idx="5"/>
          </p:cNvCxnSpPr>
          <p:nvPr/>
        </p:nvCxnSpPr>
        <p:spPr bwMode="auto">
          <a:xfrm rot="5400000">
            <a:off x="3647804" y="1793376"/>
            <a:ext cx="2387890" cy="6749799"/>
          </a:xfrm>
          <a:prstGeom prst="bentConnector3">
            <a:avLst>
              <a:gd name="adj1" fmla="val 100226"/>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7" name="Oval 216"/>
          <p:cNvSpPr/>
          <p:nvPr/>
        </p:nvSpPr>
        <p:spPr>
          <a:xfrm>
            <a:off x="8144649" y="3910791"/>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8" name="Rectangle 217"/>
          <p:cNvSpPr/>
          <p:nvPr/>
        </p:nvSpPr>
        <p:spPr bwMode="auto">
          <a:xfrm>
            <a:off x="8041186" y="426965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19" name="Straight Connector 218"/>
          <p:cNvCxnSpPr>
            <a:stCxn id="155" idx="4"/>
            <a:endCxn id="7" idx="0"/>
          </p:cNvCxnSpPr>
          <p:nvPr/>
        </p:nvCxnSpPr>
        <p:spPr bwMode="auto">
          <a:xfrm>
            <a:off x="999685" y="1646648"/>
            <a:ext cx="1653899" cy="24398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4" name="Oval 223"/>
          <p:cNvSpPr/>
          <p:nvPr/>
        </p:nvSpPr>
        <p:spPr>
          <a:xfrm>
            <a:off x="927685" y="156585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Rectangle 224"/>
          <p:cNvSpPr/>
          <p:nvPr/>
        </p:nvSpPr>
        <p:spPr bwMode="auto">
          <a:xfrm>
            <a:off x="1124397" y="2061005"/>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4" name="Oval 53"/>
          <p:cNvSpPr/>
          <p:nvPr/>
        </p:nvSpPr>
        <p:spPr>
          <a:xfrm>
            <a:off x="5773565" y="286701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8820804" y="1264760"/>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Oval 148"/>
          <p:cNvSpPr/>
          <p:nvPr/>
        </p:nvSpPr>
        <p:spPr>
          <a:xfrm>
            <a:off x="2115235" y="4098364"/>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Rectangle 106"/>
          <p:cNvSpPr/>
          <p:nvPr/>
        </p:nvSpPr>
        <p:spPr bwMode="auto">
          <a:xfrm>
            <a:off x="1890228" y="386050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0" name="Oval 109"/>
          <p:cNvSpPr>
            <a:spLocks noChangeArrowheads="1"/>
          </p:cNvSpPr>
          <p:nvPr/>
        </p:nvSpPr>
        <p:spPr bwMode="auto">
          <a:xfrm>
            <a:off x="6513795" y="528209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14" name="Straight Connector 113"/>
          <p:cNvCxnSpPr>
            <a:stCxn id="9" idx="6"/>
            <a:endCxn id="110" idx="2"/>
          </p:cNvCxnSpPr>
          <p:nvPr/>
        </p:nvCxnSpPr>
        <p:spPr bwMode="auto">
          <a:xfrm>
            <a:off x="5270340" y="5593180"/>
            <a:ext cx="1243455"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1" name="Oval 110"/>
          <p:cNvSpPr/>
          <p:nvPr/>
        </p:nvSpPr>
        <p:spPr>
          <a:xfrm>
            <a:off x="5193323" y="5526165"/>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Rectangle 115"/>
          <p:cNvSpPr/>
          <p:nvPr/>
        </p:nvSpPr>
        <p:spPr bwMode="auto">
          <a:xfrm>
            <a:off x="5499095" y="552616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18" name="Straight Connector 117"/>
          <p:cNvCxnSpPr>
            <a:stCxn id="6" idx="6"/>
            <a:endCxn id="110" idx="0"/>
          </p:cNvCxnSpPr>
          <p:nvPr/>
        </p:nvCxnSpPr>
        <p:spPr bwMode="auto">
          <a:xfrm flipH="1">
            <a:off x="7189952" y="4397600"/>
            <a:ext cx="7926" cy="88449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0" name="Oval 139"/>
          <p:cNvSpPr/>
          <p:nvPr/>
        </p:nvSpPr>
        <p:spPr>
          <a:xfrm>
            <a:off x="7126163" y="4317264"/>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Rectangle 118"/>
          <p:cNvSpPr/>
          <p:nvPr/>
        </p:nvSpPr>
        <p:spPr bwMode="auto">
          <a:xfrm>
            <a:off x="7018452" y="483984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23" name="Elbow Connector 122"/>
          <p:cNvCxnSpPr>
            <a:stCxn id="110" idx="4"/>
            <a:endCxn id="175" idx="5"/>
          </p:cNvCxnSpPr>
          <p:nvPr/>
        </p:nvCxnSpPr>
        <p:spPr bwMode="auto">
          <a:xfrm rot="5400000">
            <a:off x="4099425" y="3271693"/>
            <a:ext cx="457952" cy="5723103"/>
          </a:xfrm>
          <a:prstGeom prst="bentConnector3">
            <a:avLst>
              <a:gd name="adj1" fmla="val 101177"/>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0" name="Oval 119"/>
          <p:cNvSpPr/>
          <p:nvPr/>
        </p:nvSpPr>
        <p:spPr>
          <a:xfrm>
            <a:off x="7121915" y="585027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p:cNvSpPr/>
          <p:nvPr/>
        </p:nvSpPr>
        <p:spPr bwMode="auto">
          <a:xfrm>
            <a:off x="7022415" y="605351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30" name="Straight Connector 129"/>
          <p:cNvCxnSpPr>
            <a:stCxn id="6" idx="4"/>
            <a:endCxn id="110" idx="1"/>
          </p:cNvCxnSpPr>
          <p:nvPr/>
        </p:nvCxnSpPr>
        <p:spPr bwMode="auto">
          <a:xfrm>
            <a:off x="6521722" y="4708688"/>
            <a:ext cx="190115" cy="66452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5" name="Oval 134"/>
          <p:cNvSpPr/>
          <p:nvPr/>
        </p:nvSpPr>
        <p:spPr>
          <a:xfrm>
            <a:off x="6639837" y="5294703"/>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Rectangle 135"/>
          <p:cNvSpPr/>
          <p:nvPr/>
        </p:nvSpPr>
        <p:spPr bwMode="auto">
          <a:xfrm>
            <a:off x="6399121" y="483984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39" name="Straight Connector 138"/>
          <p:cNvCxnSpPr>
            <a:stCxn id="5" idx="6"/>
            <a:endCxn id="110" idx="7"/>
          </p:cNvCxnSpPr>
          <p:nvPr/>
        </p:nvCxnSpPr>
        <p:spPr bwMode="auto">
          <a:xfrm>
            <a:off x="7202334" y="2928884"/>
            <a:ext cx="465732" cy="244432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1" name="Rectangle 140"/>
          <p:cNvSpPr/>
          <p:nvPr/>
        </p:nvSpPr>
        <p:spPr bwMode="auto">
          <a:xfrm>
            <a:off x="7511873" y="484168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37" name="Oval 136"/>
          <p:cNvSpPr/>
          <p:nvPr/>
        </p:nvSpPr>
        <p:spPr>
          <a:xfrm>
            <a:off x="7122854" y="287233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2" name="Straight Connector 141"/>
          <p:cNvCxnSpPr>
            <a:stCxn id="110" idx="2"/>
            <a:endCxn id="7" idx="6"/>
          </p:cNvCxnSpPr>
          <p:nvPr/>
        </p:nvCxnSpPr>
        <p:spPr bwMode="auto">
          <a:xfrm flipH="1" flipV="1">
            <a:off x="3329740" y="4397600"/>
            <a:ext cx="3184055" cy="11955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5" name="Rectangle 144"/>
          <p:cNvSpPr/>
          <p:nvPr/>
        </p:nvSpPr>
        <p:spPr bwMode="auto">
          <a:xfrm>
            <a:off x="5494313" y="520724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6" name="Oval 145"/>
          <p:cNvSpPr/>
          <p:nvPr/>
        </p:nvSpPr>
        <p:spPr>
          <a:xfrm>
            <a:off x="7794108" y="551720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7" name="Elbow Connector 146"/>
          <p:cNvCxnSpPr>
            <a:stCxn id="5" idx="7"/>
            <a:endCxn id="110" idx="6"/>
          </p:cNvCxnSpPr>
          <p:nvPr/>
        </p:nvCxnSpPr>
        <p:spPr bwMode="auto">
          <a:xfrm rot="16200000" flipH="1">
            <a:off x="5993066" y="3720138"/>
            <a:ext cx="2884268" cy="861816"/>
          </a:xfrm>
          <a:prstGeom prst="bentConnector4">
            <a:avLst>
              <a:gd name="adj1" fmla="val 143"/>
              <a:gd name="adj2" fmla="val 22710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2" name="Rectangle 151"/>
          <p:cNvSpPr/>
          <p:nvPr/>
        </p:nvSpPr>
        <p:spPr bwMode="auto">
          <a:xfrm>
            <a:off x="8383918" y="550174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7" name="Oval 156"/>
          <p:cNvSpPr/>
          <p:nvPr/>
        </p:nvSpPr>
        <p:spPr>
          <a:xfrm>
            <a:off x="7126163" y="521497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8240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Navigation and </a:t>
            </a:r>
            <a:r>
              <a:rPr lang="en-GB" dirty="0" smtClean="0"/>
              <a:t>Timing (Alternative View)</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22/06/2016</a:t>
            </a:fld>
            <a:endParaRPr lang="en-GB" dirty="0"/>
          </a:p>
        </p:txBody>
      </p:sp>
      <p:cxnSp>
        <p:nvCxnSpPr>
          <p:cNvPr id="6" name="Straight Connector 5"/>
          <p:cNvCxnSpPr/>
          <p:nvPr/>
        </p:nvCxnSpPr>
        <p:spPr bwMode="auto">
          <a:xfrm flipH="1">
            <a:off x="107504" y="2672806"/>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p:nvPr/>
        </p:nvCxnSpPr>
        <p:spPr bwMode="auto">
          <a:xfrm flipH="1">
            <a:off x="107504" y="2999529"/>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 name="Straight Connector 23"/>
          <p:cNvCxnSpPr/>
          <p:nvPr/>
        </p:nvCxnSpPr>
        <p:spPr bwMode="auto">
          <a:xfrm flipH="1">
            <a:off x="107504" y="284006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5" name="Straight Connector 24"/>
          <p:cNvCxnSpPr/>
          <p:nvPr/>
        </p:nvCxnSpPr>
        <p:spPr bwMode="auto">
          <a:xfrm flipH="1">
            <a:off x="107504" y="3149652"/>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 name="Straight Connector 25"/>
          <p:cNvCxnSpPr/>
          <p:nvPr/>
        </p:nvCxnSpPr>
        <p:spPr bwMode="auto">
          <a:xfrm flipH="1">
            <a:off x="107504" y="3318453"/>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 name="Straight Connector 26"/>
          <p:cNvCxnSpPr/>
          <p:nvPr/>
        </p:nvCxnSpPr>
        <p:spPr bwMode="auto">
          <a:xfrm flipH="1">
            <a:off x="107504" y="363737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8" name="Straight Connector 27"/>
          <p:cNvCxnSpPr/>
          <p:nvPr/>
        </p:nvCxnSpPr>
        <p:spPr bwMode="auto">
          <a:xfrm flipH="1">
            <a:off x="107504" y="3482665"/>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9" name="Straight Connector 28"/>
          <p:cNvCxnSpPr/>
          <p:nvPr/>
        </p:nvCxnSpPr>
        <p:spPr bwMode="auto">
          <a:xfrm flipH="1">
            <a:off x="107504" y="3796839"/>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p:nvPr/>
        </p:nvCxnSpPr>
        <p:spPr bwMode="auto">
          <a:xfrm flipH="1">
            <a:off x="107504" y="4167065"/>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2" name="Straight Connector 31"/>
          <p:cNvCxnSpPr/>
          <p:nvPr/>
        </p:nvCxnSpPr>
        <p:spPr bwMode="auto">
          <a:xfrm flipH="1">
            <a:off x="107504" y="4016761"/>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p:nvPr/>
        </p:nvCxnSpPr>
        <p:spPr bwMode="auto">
          <a:xfrm flipH="1">
            <a:off x="107504" y="4311081"/>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 name="Rectangle 10"/>
          <p:cNvSpPr/>
          <p:nvPr/>
        </p:nvSpPr>
        <p:spPr bwMode="auto">
          <a:xfrm>
            <a:off x="188626" y="355764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2" name="Rectangle 11"/>
          <p:cNvSpPr/>
          <p:nvPr/>
        </p:nvSpPr>
        <p:spPr bwMode="auto">
          <a:xfrm>
            <a:off x="188626" y="260087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3" name="Rectangle 12"/>
          <p:cNvSpPr/>
          <p:nvPr/>
        </p:nvSpPr>
        <p:spPr bwMode="auto">
          <a:xfrm>
            <a:off x="188626" y="323872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 name="Rectangle 15"/>
          <p:cNvSpPr/>
          <p:nvPr/>
        </p:nvSpPr>
        <p:spPr bwMode="auto">
          <a:xfrm>
            <a:off x="188626" y="276033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8" name="Rectangle 17"/>
          <p:cNvSpPr/>
          <p:nvPr/>
        </p:nvSpPr>
        <p:spPr bwMode="auto">
          <a:xfrm>
            <a:off x="188626" y="371710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1" name="Rectangle 20"/>
          <p:cNvSpPr/>
          <p:nvPr/>
        </p:nvSpPr>
        <p:spPr bwMode="auto">
          <a:xfrm>
            <a:off x="188626" y="339818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7" name="Rectangle 16"/>
          <p:cNvSpPr/>
          <p:nvPr/>
        </p:nvSpPr>
        <p:spPr bwMode="auto">
          <a:xfrm>
            <a:off x="188626" y="291979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0" name="Rectangle 19"/>
          <p:cNvSpPr/>
          <p:nvPr/>
        </p:nvSpPr>
        <p:spPr bwMode="auto">
          <a:xfrm>
            <a:off x="188626" y="307926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 name="Rectangle 13"/>
          <p:cNvSpPr/>
          <p:nvPr/>
        </p:nvSpPr>
        <p:spPr bwMode="auto">
          <a:xfrm>
            <a:off x="188626" y="391242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TIM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 name="Rectangle 14"/>
          <p:cNvSpPr/>
          <p:nvPr/>
        </p:nvSpPr>
        <p:spPr bwMode="auto">
          <a:xfrm>
            <a:off x="188626" y="407188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 name="Rectangle 18"/>
          <p:cNvSpPr/>
          <p:nvPr/>
        </p:nvSpPr>
        <p:spPr bwMode="auto">
          <a:xfrm>
            <a:off x="188626" y="423135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4" name="Oval 8"/>
          <p:cNvSpPr>
            <a:spLocks noChangeArrowheads="1"/>
          </p:cNvSpPr>
          <p:nvPr/>
        </p:nvSpPr>
        <p:spPr bwMode="auto">
          <a:xfrm>
            <a:off x="3203848"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Orbit</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Determination &amp; Propagation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5" name="Oval 8"/>
          <p:cNvSpPr>
            <a:spLocks noChangeArrowheads="1"/>
          </p:cNvSpPr>
          <p:nvPr/>
        </p:nvSpPr>
        <p:spPr bwMode="auto">
          <a:xfrm>
            <a:off x="4716016"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Attitude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Determination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7" name="Oval 8"/>
          <p:cNvSpPr>
            <a:spLocks noChangeArrowheads="1"/>
          </p:cNvSpPr>
          <p:nvPr/>
        </p:nvSpPr>
        <p:spPr bwMode="auto">
          <a:xfrm>
            <a:off x="179512"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Conjunction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Assessment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8" name="Oval 37"/>
          <p:cNvSpPr>
            <a:spLocks noChangeArrowheads="1"/>
          </p:cNvSpPr>
          <p:nvPr/>
        </p:nvSpPr>
        <p:spPr bwMode="auto">
          <a:xfrm>
            <a:off x="7704348"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Time</a:t>
            </a:r>
          </a:p>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Correlation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39" name="Oval 8"/>
          <p:cNvSpPr>
            <a:spLocks noChangeArrowheads="1"/>
          </p:cNvSpPr>
          <p:nvPr/>
        </p:nvSpPr>
        <p:spPr bwMode="auto">
          <a:xfrm>
            <a:off x="6208019"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Time/Position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Determination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0" name="Oval 39"/>
          <p:cNvSpPr>
            <a:spLocks noChangeArrowheads="1"/>
          </p:cNvSpPr>
          <p:nvPr/>
        </p:nvSpPr>
        <p:spPr bwMode="auto">
          <a:xfrm>
            <a:off x="2500804" y="5190889"/>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1" name="Oval 40"/>
          <p:cNvSpPr>
            <a:spLocks noChangeArrowheads="1"/>
          </p:cNvSpPr>
          <p:nvPr/>
        </p:nvSpPr>
        <p:spPr bwMode="auto">
          <a:xfrm>
            <a:off x="7072115" y="5190889"/>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2" name="Oval 41"/>
          <p:cNvSpPr>
            <a:spLocks noChangeArrowheads="1"/>
          </p:cNvSpPr>
          <p:nvPr/>
        </p:nvSpPr>
        <p:spPr bwMode="auto">
          <a:xfrm>
            <a:off x="971600" y="5190889"/>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3" name="Oval 42"/>
          <p:cNvSpPr>
            <a:spLocks noChangeArrowheads="1"/>
          </p:cNvSpPr>
          <p:nvPr/>
        </p:nvSpPr>
        <p:spPr bwMode="auto">
          <a:xfrm>
            <a:off x="4038333" y="519319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Monitoring &amp;</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4" name="Oval 43"/>
          <p:cNvSpPr>
            <a:spLocks noChangeArrowheads="1"/>
          </p:cNvSpPr>
          <p:nvPr/>
        </p:nvSpPr>
        <p:spPr bwMode="auto">
          <a:xfrm>
            <a:off x="5562447" y="519319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45" name="Straight Connector 44"/>
          <p:cNvCxnSpPr>
            <a:endCxn id="37" idx="4"/>
          </p:cNvCxnSpPr>
          <p:nvPr/>
        </p:nvCxnSpPr>
        <p:spPr bwMode="auto">
          <a:xfrm flipV="1">
            <a:off x="855668" y="1962944"/>
            <a:ext cx="1" cy="1674433"/>
          </a:xfrm>
          <a:prstGeom prst="line">
            <a:avLst/>
          </a:prstGeom>
          <a:noFill/>
          <a:ln w="19050" cap="flat" cmpd="sng" algn="ctr">
            <a:solidFill>
              <a:srgbClr val="CC00CC"/>
            </a:solidFill>
            <a:prstDash val="solid"/>
            <a:round/>
            <a:headEnd type="oval" w="sm" len="sm"/>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8" name="Straight Connector 47"/>
          <p:cNvCxnSpPr/>
          <p:nvPr/>
        </p:nvCxnSpPr>
        <p:spPr bwMode="auto">
          <a:xfrm flipV="1">
            <a:off x="683569" y="1962945"/>
            <a:ext cx="0" cy="877122"/>
          </a:xfrm>
          <a:prstGeom prst="line">
            <a:avLst/>
          </a:prstGeom>
          <a:noFill/>
          <a:ln w="19050" cap="flat" cmpd="sng" algn="ctr">
            <a:solidFill>
              <a:srgbClr val="CC00CC"/>
            </a:solidFill>
            <a:prstDash val="sysDash"/>
            <a:round/>
            <a:headEnd type="oval" w="sm" len="sm"/>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0" name="Straight Connector 49"/>
          <p:cNvCxnSpPr/>
          <p:nvPr/>
        </p:nvCxnSpPr>
        <p:spPr bwMode="auto">
          <a:xfrm flipV="1">
            <a:off x="1007604" y="1962945"/>
            <a:ext cx="0" cy="1355508"/>
          </a:xfrm>
          <a:prstGeom prst="line">
            <a:avLst/>
          </a:prstGeom>
          <a:noFill/>
          <a:ln w="19050" cap="flat" cmpd="sng" algn="ctr">
            <a:solidFill>
              <a:srgbClr val="CC00CC"/>
            </a:solidFill>
            <a:prstDash val="sysDash"/>
            <a:round/>
            <a:headEnd type="oval" w="sm" len="sm"/>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6" name="Straight Connector 55"/>
          <p:cNvCxnSpPr/>
          <p:nvPr/>
        </p:nvCxnSpPr>
        <p:spPr bwMode="auto">
          <a:xfrm flipV="1">
            <a:off x="2087724" y="1962943"/>
            <a:ext cx="0" cy="1196048"/>
          </a:xfrm>
          <a:prstGeom prst="line">
            <a:avLst/>
          </a:prstGeom>
          <a:noFill/>
          <a:ln w="19050" cap="flat" cmpd="sng" algn="ctr">
            <a:solidFill>
              <a:srgbClr val="CC00CC"/>
            </a:solidFill>
            <a:prstDash val="sysDash"/>
            <a:round/>
            <a:headEnd type="oval" w="sm" len="sm"/>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7" name="Straight Connector 56"/>
          <p:cNvCxnSpPr/>
          <p:nvPr/>
        </p:nvCxnSpPr>
        <p:spPr bwMode="auto">
          <a:xfrm flipH="1">
            <a:off x="107504" y="4516843"/>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8" name="Rectangle 57"/>
          <p:cNvSpPr/>
          <p:nvPr/>
        </p:nvSpPr>
        <p:spPr bwMode="auto">
          <a:xfrm>
            <a:off x="188626" y="443711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59" name="Straight Connector 58"/>
          <p:cNvCxnSpPr/>
          <p:nvPr/>
        </p:nvCxnSpPr>
        <p:spPr bwMode="auto">
          <a:xfrm>
            <a:off x="1641406" y="4516843"/>
            <a:ext cx="0" cy="674046"/>
          </a:xfrm>
          <a:prstGeom prst="line">
            <a:avLst/>
          </a:prstGeom>
          <a:noFill/>
          <a:ln w="19050" cap="flat" cmpd="sng" algn="ctr">
            <a:solidFill>
              <a:srgbClr val="4F81BD"/>
            </a:solidFill>
            <a:prstDash val="solid"/>
            <a:round/>
            <a:headEnd type="oval" w="sm" len="sm"/>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8" name="Straight Connector 67"/>
          <p:cNvCxnSpPr>
            <a:endCxn id="36" idx="2"/>
          </p:cNvCxnSpPr>
          <p:nvPr/>
        </p:nvCxnSpPr>
        <p:spPr bwMode="auto">
          <a:xfrm rot="5400000" flipH="1" flipV="1">
            <a:off x="228787" y="3064476"/>
            <a:ext cx="2875512" cy="50273"/>
          </a:xfrm>
          <a:prstGeom prst="bentConnector2">
            <a:avLst/>
          </a:prstGeom>
          <a:noFill/>
          <a:ln w="19050" cap="flat" cmpd="sng" algn="ctr">
            <a:solidFill>
              <a:srgbClr val="4F81BD"/>
            </a:solidFill>
            <a:prstDash val="sysDash"/>
            <a:round/>
            <a:headEnd type="oval" w="sm" len="sm"/>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0" name="Straight Connector 69"/>
          <p:cNvCxnSpPr/>
          <p:nvPr/>
        </p:nvCxnSpPr>
        <p:spPr bwMode="auto">
          <a:xfrm flipV="1">
            <a:off x="1943708" y="1880830"/>
            <a:ext cx="0" cy="959237"/>
          </a:xfrm>
          <a:prstGeom prst="line">
            <a:avLst/>
          </a:prstGeom>
          <a:noFill/>
          <a:ln w="19050" cap="flat" cmpd="sng" algn="ctr">
            <a:solidFill>
              <a:srgbClr val="CC00CC"/>
            </a:solidFill>
            <a:prstDash val="sysDash"/>
            <a:round/>
            <a:headEnd type="oval" w="sm" len="sm"/>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2" name="Straight Connector 71"/>
          <p:cNvCxnSpPr/>
          <p:nvPr/>
        </p:nvCxnSpPr>
        <p:spPr bwMode="auto">
          <a:xfrm flipV="1">
            <a:off x="2231740" y="1981392"/>
            <a:ext cx="0" cy="1655985"/>
          </a:xfrm>
          <a:prstGeom prst="line">
            <a:avLst/>
          </a:prstGeom>
          <a:noFill/>
          <a:ln w="19050" cap="flat" cmpd="sng" algn="ctr">
            <a:solidFill>
              <a:srgbClr val="CC00CC"/>
            </a:solidFill>
            <a:prstDash val="sysDash"/>
            <a:round/>
            <a:headEnd type="oval" w="sm" len="sm"/>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5" name="Straight Connector 74"/>
          <p:cNvCxnSpPr/>
          <p:nvPr/>
        </p:nvCxnSpPr>
        <p:spPr bwMode="auto">
          <a:xfrm flipV="1">
            <a:off x="2375756" y="1981392"/>
            <a:ext cx="0" cy="1815447"/>
          </a:xfrm>
          <a:prstGeom prst="line">
            <a:avLst/>
          </a:prstGeom>
          <a:noFill/>
          <a:ln w="19050" cap="flat" cmpd="sng" algn="ctr">
            <a:solidFill>
              <a:srgbClr val="CC00CC"/>
            </a:solidFill>
            <a:prstDash val="sysDash"/>
            <a:round/>
            <a:headEnd type="oval" w="sm" len="sm"/>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2" name="Straight Connector 81"/>
          <p:cNvCxnSpPr/>
          <p:nvPr/>
        </p:nvCxnSpPr>
        <p:spPr bwMode="auto">
          <a:xfrm flipV="1">
            <a:off x="3881135" y="1981392"/>
            <a:ext cx="0" cy="858675"/>
          </a:xfrm>
          <a:prstGeom prst="line">
            <a:avLst/>
          </a:prstGeom>
          <a:noFill/>
          <a:ln w="19050" cap="flat" cmpd="sng" algn="ctr">
            <a:solidFill>
              <a:srgbClr val="CC00CC"/>
            </a:solidFill>
            <a:prstDash val="solid"/>
            <a:round/>
            <a:headEnd type="oval" w="sm" len="sm"/>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5" name="Straight Connector 84"/>
          <p:cNvCxnSpPr/>
          <p:nvPr/>
        </p:nvCxnSpPr>
        <p:spPr bwMode="auto">
          <a:xfrm flipV="1">
            <a:off x="4031940" y="1981393"/>
            <a:ext cx="0" cy="1018136"/>
          </a:xfrm>
          <a:prstGeom prst="line">
            <a:avLst/>
          </a:prstGeom>
          <a:noFill/>
          <a:ln w="19050" cap="flat" cmpd="sng" algn="ctr">
            <a:solidFill>
              <a:srgbClr val="CC00CC"/>
            </a:solidFill>
            <a:prstDash val="solid"/>
            <a:round/>
            <a:headEnd type="oval" w="sm" len="sm"/>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7" name="Straight Connector 86"/>
          <p:cNvCxnSpPr/>
          <p:nvPr/>
        </p:nvCxnSpPr>
        <p:spPr bwMode="auto">
          <a:xfrm flipV="1">
            <a:off x="3607615" y="1958198"/>
            <a:ext cx="0" cy="714608"/>
          </a:xfrm>
          <a:prstGeom prst="line">
            <a:avLst/>
          </a:prstGeom>
          <a:noFill/>
          <a:ln w="19050" cap="flat" cmpd="sng" algn="ctr">
            <a:solidFill>
              <a:srgbClr val="CC00CC"/>
            </a:solidFill>
            <a:prstDash val="sysDash"/>
            <a:round/>
            <a:headEnd type="oval" w="sm" len="sm"/>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9" name="Straight Connector 88"/>
          <p:cNvCxnSpPr/>
          <p:nvPr/>
        </p:nvCxnSpPr>
        <p:spPr bwMode="auto">
          <a:xfrm flipV="1">
            <a:off x="3751631" y="1962947"/>
            <a:ext cx="0" cy="1199773"/>
          </a:xfrm>
          <a:prstGeom prst="line">
            <a:avLst/>
          </a:prstGeom>
          <a:noFill/>
          <a:ln w="19050" cap="flat" cmpd="sng" algn="ctr">
            <a:solidFill>
              <a:srgbClr val="CC00CC"/>
            </a:solidFill>
            <a:prstDash val="sysDash"/>
            <a:round/>
            <a:headEnd type="oval" w="sm" len="sm"/>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1" name="Rectangle 90"/>
          <p:cNvSpPr/>
          <p:nvPr/>
        </p:nvSpPr>
        <p:spPr bwMode="auto">
          <a:xfrm rot="5400000">
            <a:off x="680206" y="224204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92" name="Rectangle 91"/>
          <p:cNvSpPr/>
          <p:nvPr/>
        </p:nvSpPr>
        <p:spPr bwMode="auto">
          <a:xfrm rot="5400000">
            <a:off x="839864" y="224204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93" name="Rectangle 92"/>
          <p:cNvSpPr/>
          <p:nvPr/>
        </p:nvSpPr>
        <p:spPr bwMode="auto">
          <a:xfrm rot="5400000">
            <a:off x="508106" y="224204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97" name="Rectangle 96"/>
          <p:cNvSpPr/>
          <p:nvPr/>
        </p:nvSpPr>
        <p:spPr bwMode="auto">
          <a:xfrm rot="5400000">
            <a:off x="2192373"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94" name="Rectangle 93"/>
          <p:cNvSpPr/>
          <p:nvPr/>
        </p:nvSpPr>
        <p:spPr bwMode="auto">
          <a:xfrm rot="5400000">
            <a:off x="2056277"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98" name="Rectangle 97"/>
          <p:cNvSpPr/>
          <p:nvPr/>
        </p:nvSpPr>
        <p:spPr bwMode="auto">
          <a:xfrm rot="5400000">
            <a:off x="1912261"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99" name="Rectangle 98"/>
          <p:cNvSpPr/>
          <p:nvPr/>
        </p:nvSpPr>
        <p:spPr bwMode="auto">
          <a:xfrm rot="5400000">
            <a:off x="1768245"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6" name="Oval 8"/>
          <p:cNvSpPr>
            <a:spLocks noChangeArrowheads="1"/>
          </p:cNvSpPr>
          <p:nvPr/>
        </p:nvSpPr>
        <p:spPr bwMode="auto">
          <a:xfrm>
            <a:off x="1691680"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Manoeuvre</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52" name="Straight Connector 51"/>
          <p:cNvCxnSpPr/>
          <p:nvPr/>
        </p:nvCxnSpPr>
        <p:spPr bwMode="auto">
          <a:xfrm flipV="1">
            <a:off x="2513718" y="1962947"/>
            <a:ext cx="0" cy="1355506"/>
          </a:xfrm>
          <a:prstGeom prst="line">
            <a:avLst/>
          </a:prstGeom>
          <a:noFill/>
          <a:ln w="19050" cap="flat" cmpd="sng" algn="ctr">
            <a:solidFill>
              <a:srgbClr val="CC00CC"/>
            </a:solidFill>
            <a:prstDash val="solid"/>
            <a:round/>
            <a:headEnd type="oval" w="sm" len="sm"/>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4" name="Straight Connector 53"/>
          <p:cNvCxnSpPr/>
          <p:nvPr/>
        </p:nvCxnSpPr>
        <p:spPr bwMode="auto">
          <a:xfrm flipV="1">
            <a:off x="2671511" y="1958197"/>
            <a:ext cx="0" cy="1519718"/>
          </a:xfrm>
          <a:prstGeom prst="line">
            <a:avLst/>
          </a:prstGeom>
          <a:noFill/>
          <a:ln w="19050" cap="flat" cmpd="sng" algn="ctr">
            <a:solidFill>
              <a:srgbClr val="CC00CC"/>
            </a:solidFill>
            <a:prstDash val="solid"/>
            <a:round/>
            <a:headEnd type="oval" w="sm" len="sm"/>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6" name="Rectangle 95"/>
          <p:cNvSpPr/>
          <p:nvPr/>
        </p:nvSpPr>
        <p:spPr bwMode="auto">
          <a:xfrm rot="5400000">
            <a:off x="2496048"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4" name="Rectangle 103"/>
          <p:cNvSpPr/>
          <p:nvPr/>
        </p:nvSpPr>
        <p:spPr bwMode="auto">
          <a:xfrm rot="5400000">
            <a:off x="1451932" y="223526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95" name="Rectangle 94"/>
          <p:cNvSpPr/>
          <p:nvPr/>
        </p:nvSpPr>
        <p:spPr bwMode="auto">
          <a:xfrm rot="5400000">
            <a:off x="2338255"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5" name="Rectangle 104"/>
          <p:cNvSpPr/>
          <p:nvPr/>
        </p:nvSpPr>
        <p:spPr bwMode="auto">
          <a:xfrm rot="5400000">
            <a:off x="3704541"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6" name="Rectangle 105"/>
          <p:cNvSpPr/>
          <p:nvPr/>
        </p:nvSpPr>
        <p:spPr bwMode="auto">
          <a:xfrm rot="5400000">
            <a:off x="3862870"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7" name="Rectangle 106"/>
          <p:cNvSpPr/>
          <p:nvPr/>
        </p:nvSpPr>
        <p:spPr bwMode="auto">
          <a:xfrm rot="5400000">
            <a:off x="3560721"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8" name="Rectangle 107"/>
          <p:cNvSpPr/>
          <p:nvPr/>
        </p:nvSpPr>
        <p:spPr bwMode="auto">
          <a:xfrm rot="5400000">
            <a:off x="3432152"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09" name="Straight Connector 108"/>
          <p:cNvCxnSpPr/>
          <p:nvPr/>
        </p:nvCxnSpPr>
        <p:spPr bwMode="auto">
          <a:xfrm>
            <a:off x="1187624" y="2839986"/>
            <a:ext cx="0" cy="2461222"/>
          </a:xfrm>
          <a:prstGeom prst="line">
            <a:avLst/>
          </a:prstGeom>
          <a:noFill/>
          <a:ln w="19050" cap="flat" cmpd="sng" algn="ctr">
            <a:solidFill>
              <a:srgbClr val="CC00CC"/>
            </a:solidFill>
            <a:prstDash val="sysDash"/>
            <a:round/>
            <a:headEnd type="oval" w="sm" len="sm"/>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2" name="Straight Connector 111"/>
          <p:cNvCxnSpPr/>
          <p:nvPr/>
        </p:nvCxnSpPr>
        <p:spPr bwMode="auto">
          <a:xfrm>
            <a:off x="1367644" y="3000739"/>
            <a:ext cx="0" cy="2192457"/>
          </a:xfrm>
          <a:prstGeom prst="line">
            <a:avLst/>
          </a:prstGeom>
          <a:noFill/>
          <a:ln w="19050" cap="flat" cmpd="sng" algn="ctr">
            <a:solidFill>
              <a:srgbClr val="CC00CC"/>
            </a:solidFill>
            <a:prstDash val="sysDash"/>
            <a:round/>
            <a:headEnd type="oval" w="sm" len="sm"/>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4" name="Straight Connector 113"/>
          <p:cNvCxnSpPr/>
          <p:nvPr/>
        </p:nvCxnSpPr>
        <p:spPr bwMode="auto">
          <a:xfrm>
            <a:off x="1547664" y="3622915"/>
            <a:ext cx="0" cy="1570281"/>
          </a:xfrm>
          <a:prstGeom prst="line">
            <a:avLst/>
          </a:prstGeom>
          <a:noFill/>
          <a:ln w="19050" cap="flat" cmpd="sng" algn="ctr">
            <a:solidFill>
              <a:srgbClr val="CC00CC"/>
            </a:solidFill>
            <a:prstDash val="sysDash"/>
            <a:round/>
            <a:headEnd type="oval" w="sm" len="sm"/>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Tree>
    <p:extLst>
      <p:ext uri="{BB962C8B-B14F-4D97-AF65-F5344CB8AC3E}">
        <p14:creationId xmlns:p14="http://schemas.microsoft.com/office/powerpoint/2010/main" val="452668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Mission Planning and </a:t>
            </a:r>
            <a:r>
              <a:rPr lang="en-GB" dirty="0" smtClean="0"/>
              <a:t>Scheduling (Old)</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22/06/2016</a:t>
            </a:fld>
            <a:endParaRPr lang="en-GB" dirty="0"/>
          </a:p>
        </p:txBody>
      </p:sp>
      <p:sp>
        <p:nvSpPr>
          <p:cNvPr id="7" name="Oval 8"/>
          <p:cNvSpPr>
            <a:spLocks noChangeArrowheads="1"/>
          </p:cNvSpPr>
          <p:nvPr/>
        </p:nvSpPr>
        <p:spPr bwMode="auto">
          <a:xfrm>
            <a:off x="3743821" y="4004471"/>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 Execution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 name="Oval 8"/>
          <p:cNvSpPr>
            <a:spLocks noChangeArrowheads="1"/>
          </p:cNvSpPr>
          <p:nvPr/>
        </p:nvSpPr>
        <p:spPr bwMode="auto">
          <a:xfrm>
            <a:off x="3742337" y="2626977"/>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3742338" y="98072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 name="Oval 9"/>
          <p:cNvSpPr>
            <a:spLocks noChangeArrowheads="1"/>
          </p:cNvSpPr>
          <p:nvPr/>
        </p:nvSpPr>
        <p:spPr bwMode="auto">
          <a:xfrm>
            <a:off x="2418344" y="5507208"/>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Monitoring &amp; 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 name="Oval 10"/>
          <p:cNvSpPr>
            <a:spLocks noChangeArrowheads="1"/>
          </p:cNvSpPr>
          <p:nvPr/>
        </p:nvSpPr>
        <p:spPr bwMode="auto">
          <a:xfrm>
            <a:off x="4894857" y="5507208"/>
            <a:ext cx="1352313" cy="622176"/>
          </a:xfrm>
          <a:prstGeom prst="ellipse">
            <a:avLst/>
          </a:prstGeom>
          <a:solidFill>
            <a:srgbClr val="FF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Automation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 name="Oval 11"/>
          <p:cNvSpPr>
            <a:spLocks noChangeArrowheads="1"/>
          </p:cNvSpPr>
          <p:nvPr/>
        </p:nvSpPr>
        <p:spPr bwMode="auto">
          <a:xfrm>
            <a:off x="1979712" y="980728"/>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Software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Management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12"/>
          <p:cNvSpPr>
            <a:spLocks noChangeArrowheads="1"/>
          </p:cNvSpPr>
          <p:nvPr/>
        </p:nvSpPr>
        <p:spPr bwMode="auto">
          <a:xfrm>
            <a:off x="251520" y="980728"/>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13"/>
          <p:cNvSpPr>
            <a:spLocks noChangeArrowheads="1"/>
          </p:cNvSpPr>
          <p:nvPr/>
        </p:nvSpPr>
        <p:spPr bwMode="auto">
          <a:xfrm>
            <a:off x="7236296" y="2626977"/>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5" name="Oval 8"/>
          <p:cNvSpPr>
            <a:spLocks noChangeArrowheads="1"/>
          </p:cNvSpPr>
          <p:nvPr/>
        </p:nvSpPr>
        <p:spPr bwMode="auto">
          <a:xfrm>
            <a:off x="1979711" y="3249153"/>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Hierarchical</a:t>
            </a:r>
          </a:p>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6" name="Straight Connector 15"/>
          <p:cNvCxnSpPr>
            <a:stCxn id="13" idx="4"/>
            <a:endCxn id="8" idx="0"/>
          </p:cNvCxnSpPr>
          <p:nvPr/>
        </p:nvCxnSpPr>
        <p:spPr bwMode="auto">
          <a:xfrm>
            <a:off x="927677" y="1602904"/>
            <a:ext cx="3490817" cy="102407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 name="Straight Connector 18"/>
          <p:cNvCxnSpPr>
            <a:stCxn id="12" idx="4"/>
            <a:endCxn id="8" idx="0"/>
          </p:cNvCxnSpPr>
          <p:nvPr/>
        </p:nvCxnSpPr>
        <p:spPr bwMode="auto">
          <a:xfrm>
            <a:off x="2655869" y="1602904"/>
            <a:ext cx="1762625" cy="102407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a:stCxn id="9" idx="4"/>
            <a:endCxn id="8" idx="0"/>
          </p:cNvCxnSpPr>
          <p:nvPr/>
        </p:nvCxnSpPr>
        <p:spPr bwMode="auto">
          <a:xfrm flipH="1">
            <a:off x="4418494" y="1602904"/>
            <a:ext cx="1" cy="102407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 name="Oval 26"/>
          <p:cNvSpPr/>
          <p:nvPr/>
        </p:nvSpPr>
        <p:spPr>
          <a:xfrm>
            <a:off x="4346493" y="2554977"/>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bwMode="auto">
          <a:xfrm>
            <a:off x="2155492" y="191683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9" name="Rectangle 28"/>
          <p:cNvSpPr/>
          <p:nvPr/>
        </p:nvSpPr>
        <p:spPr bwMode="auto">
          <a:xfrm>
            <a:off x="3186255" y="191683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0" name="Rectangle 29"/>
          <p:cNvSpPr/>
          <p:nvPr/>
        </p:nvSpPr>
        <p:spPr bwMode="auto">
          <a:xfrm>
            <a:off x="4244514" y="191683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31" name="Straight Connector 30"/>
          <p:cNvCxnSpPr>
            <a:stCxn id="8" idx="6"/>
            <a:endCxn id="14" idx="2"/>
          </p:cNvCxnSpPr>
          <p:nvPr/>
        </p:nvCxnSpPr>
        <p:spPr bwMode="auto">
          <a:xfrm>
            <a:off x="5094650" y="2938065"/>
            <a:ext cx="2141646"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4" name="Oval 33"/>
          <p:cNvSpPr/>
          <p:nvPr/>
        </p:nvSpPr>
        <p:spPr>
          <a:xfrm>
            <a:off x="7164296" y="2866065"/>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bwMode="auto">
          <a:xfrm>
            <a:off x="6339608" y="2850603"/>
            <a:ext cx="471464"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36" name="Straight Connector 35"/>
          <p:cNvCxnSpPr>
            <a:stCxn id="9" idx="5"/>
            <a:endCxn id="8" idx="7"/>
          </p:cNvCxnSpPr>
          <p:nvPr/>
        </p:nvCxnSpPr>
        <p:spPr bwMode="auto">
          <a:xfrm flipH="1">
            <a:off x="4896608" y="1511788"/>
            <a:ext cx="1" cy="120630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9" name="Oval 38"/>
          <p:cNvSpPr/>
          <p:nvPr/>
        </p:nvSpPr>
        <p:spPr>
          <a:xfrm>
            <a:off x="4824608" y="143978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bwMode="auto">
          <a:xfrm>
            <a:off x="4721145" y="223575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4721145" y="207629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2" name="Rectangle 41"/>
          <p:cNvSpPr/>
          <p:nvPr/>
        </p:nvSpPr>
        <p:spPr bwMode="auto">
          <a:xfrm>
            <a:off x="4721146" y="191683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4243030" y="2076294"/>
            <a:ext cx="350926"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SMM</a:t>
            </a:r>
            <a:endParaRPr lang="en-GB" sz="800" dirty="0">
              <a:solidFill>
                <a:schemeClr val="bg1"/>
              </a:solidFill>
              <a:latin typeface="Arial" panose="020B0604020202020204" pitchFamily="34" charset="0"/>
              <a:cs typeface="Arial" panose="020B0604020202020204" pitchFamily="34" charset="0"/>
            </a:endParaRPr>
          </a:p>
        </p:txBody>
      </p:sp>
      <p:sp>
        <p:nvSpPr>
          <p:cNvPr id="44" name="Rectangle 43"/>
          <p:cNvSpPr/>
          <p:nvPr/>
        </p:nvSpPr>
        <p:spPr bwMode="auto">
          <a:xfrm>
            <a:off x="2155492" y="2093948"/>
            <a:ext cx="350926"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PRM</a:t>
            </a:r>
            <a:endParaRPr lang="en-GB" sz="800" dirty="0">
              <a:solidFill>
                <a:schemeClr val="bg1"/>
              </a:solidFill>
              <a:latin typeface="Arial" panose="020B0604020202020204" pitchFamily="34" charset="0"/>
              <a:cs typeface="Arial" panose="020B0604020202020204" pitchFamily="34" charset="0"/>
            </a:endParaRPr>
          </a:p>
        </p:txBody>
      </p:sp>
      <p:sp>
        <p:nvSpPr>
          <p:cNvPr id="45" name="Rectangle 44"/>
          <p:cNvSpPr/>
          <p:nvPr/>
        </p:nvSpPr>
        <p:spPr bwMode="auto">
          <a:xfrm>
            <a:off x="3186255" y="2076294"/>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schemeClr val="bg1"/>
                </a:solidFill>
                <a:latin typeface="Arial" panose="020B0604020202020204" pitchFamily="34" charset="0"/>
                <a:cs typeface="Arial" panose="020B0604020202020204" pitchFamily="34" charset="0"/>
              </a:rPr>
              <a:t>SWM</a:t>
            </a:r>
            <a:endParaRPr lang="en-GB" sz="800" dirty="0">
              <a:solidFill>
                <a:schemeClr val="bg1"/>
              </a:solidFill>
              <a:latin typeface="Arial" panose="020B0604020202020204" pitchFamily="34" charset="0"/>
              <a:cs typeface="Arial" panose="020B0604020202020204" pitchFamily="34" charset="0"/>
            </a:endParaRPr>
          </a:p>
        </p:txBody>
      </p:sp>
      <p:cxnSp>
        <p:nvCxnSpPr>
          <p:cNvPr id="47" name="Straight Connector 46"/>
          <p:cNvCxnSpPr>
            <a:stCxn id="8" idx="4"/>
            <a:endCxn id="7" idx="0"/>
          </p:cNvCxnSpPr>
          <p:nvPr/>
        </p:nvCxnSpPr>
        <p:spPr bwMode="auto">
          <a:xfrm>
            <a:off x="4418494" y="3249153"/>
            <a:ext cx="1484" cy="75531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4" name="Straight Connector 53"/>
          <p:cNvCxnSpPr>
            <a:stCxn id="7" idx="5"/>
            <a:endCxn id="11" idx="0"/>
          </p:cNvCxnSpPr>
          <p:nvPr/>
        </p:nvCxnSpPr>
        <p:spPr bwMode="auto">
          <a:xfrm>
            <a:off x="4898092" y="4535531"/>
            <a:ext cx="672922" cy="97167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7" name="Straight Connector 56"/>
          <p:cNvCxnSpPr>
            <a:stCxn id="7" idx="3"/>
            <a:endCxn id="10" idx="0"/>
          </p:cNvCxnSpPr>
          <p:nvPr/>
        </p:nvCxnSpPr>
        <p:spPr bwMode="auto">
          <a:xfrm flipH="1">
            <a:off x="3094501" y="4535531"/>
            <a:ext cx="847362" cy="97167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0" name="Oval 59"/>
          <p:cNvSpPr/>
          <p:nvPr/>
        </p:nvSpPr>
        <p:spPr>
          <a:xfrm>
            <a:off x="3022501" y="543520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bwMode="auto">
          <a:xfrm>
            <a:off x="5032371" y="4887514"/>
            <a:ext cx="350926" cy="159462"/>
          </a:xfrm>
          <a:prstGeom prst="rect">
            <a:avLst/>
          </a:prstGeom>
          <a:solidFill>
            <a:srgbClr val="FFFF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tx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1" name="Rectangle 50"/>
          <p:cNvSpPr/>
          <p:nvPr/>
        </p:nvSpPr>
        <p:spPr bwMode="auto">
          <a:xfrm>
            <a:off x="3391411" y="4873057"/>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2" name="Oval 51"/>
          <p:cNvSpPr/>
          <p:nvPr/>
        </p:nvSpPr>
        <p:spPr>
          <a:xfrm>
            <a:off x="5499013" y="5435208"/>
            <a:ext cx="144000" cy="144000"/>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bwMode="auto">
          <a:xfrm>
            <a:off x="4244514" y="348051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64" name="Elbow Connector 63"/>
          <p:cNvCxnSpPr>
            <a:stCxn id="7" idx="6"/>
            <a:endCxn id="39" idx="6"/>
          </p:cNvCxnSpPr>
          <p:nvPr/>
        </p:nvCxnSpPr>
        <p:spPr bwMode="auto">
          <a:xfrm flipH="1" flipV="1">
            <a:off x="4968608" y="1511788"/>
            <a:ext cx="127526" cy="2803771"/>
          </a:xfrm>
          <a:prstGeom prst="bentConnector3">
            <a:avLst>
              <a:gd name="adj1" fmla="val -179258"/>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7" name="Rectangle 66"/>
          <p:cNvSpPr/>
          <p:nvPr/>
        </p:nvSpPr>
        <p:spPr bwMode="auto">
          <a:xfrm>
            <a:off x="5157178" y="191683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68" name="Straight Connector 67"/>
          <p:cNvCxnSpPr>
            <a:stCxn id="8" idx="3"/>
            <a:endCxn id="15" idx="7"/>
          </p:cNvCxnSpPr>
          <p:nvPr/>
        </p:nvCxnSpPr>
        <p:spPr bwMode="auto">
          <a:xfrm flipH="1">
            <a:off x="3133982" y="3158037"/>
            <a:ext cx="806397" cy="18223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1" name="Oval 70"/>
          <p:cNvSpPr/>
          <p:nvPr/>
        </p:nvSpPr>
        <p:spPr>
          <a:xfrm>
            <a:off x="3061982" y="3266957"/>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bwMode="auto">
          <a:xfrm>
            <a:off x="3347864" y="306896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3" name="Rectangle 72"/>
          <p:cNvSpPr/>
          <p:nvPr/>
        </p:nvSpPr>
        <p:spPr bwMode="auto">
          <a:xfrm>
            <a:off x="3347864" y="322842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74" name="Straight Connector 73"/>
          <p:cNvCxnSpPr>
            <a:stCxn id="15" idx="5"/>
            <a:endCxn id="7" idx="1"/>
          </p:cNvCxnSpPr>
          <p:nvPr/>
        </p:nvCxnSpPr>
        <p:spPr bwMode="auto">
          <a:xfrm>
            <a:off x="3133982" y="3780213"/>
            <a:ext cx="807881" cy="31537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6" name="Oval 45"/>
          <p:cNvSpPr/>
          <p:nvPr/>
        </p:nvSpPr>
        <p:spPr>
          <a:xfrm>
            <a:off x="4354849" y="3932471"/>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Oval 79"/>
          <p:cNvSpPr/>
          <p:nvPr/>
        </p:nvSpPr>
        <p:spPr>
          <a:xfrm>
            <a:off x="3869863" y="4031456"/>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bwMode="auto">
          <a:xfrm>
            <a:off x="3332024" y="384500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55" name="Elbow Connector 54"/>
          <p:cNvCxnSpPr>
            <a:stCxn id="11" idx="7"/>
            <a:endCxn id="39" idx="6"/>
          </p:cNvCxnSpPr>
          <p:nvPr/>
        </p:nvCxnSpPr>
        <p:spPr bwMode="auto">
          <a:xfrm rot="16200000" flipV="1">
            <a:off x="3465600" y="3014796"/>
            <a:ext cx="4086536" cy="1080520"/>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8" name="Rectangle 57"/>
          <p:cNvSpPr/>
          <p:nvPr/>
        </p:nvSpPr>
        <p:spPr bwMode="auto">
          <a:xfrm>
            <a:off x="5873665" y="1916832"/>
            <a:ext cx="347471"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9" name="Rectangle 58"/>
          <p:cNvSpPr/>
          <p:nvPr/>
        </p:nvSpPr>
        <p:spPr bwMode="auto">
          <a:xfrm>
            <a:off x="5870210" y="207629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3" name="Folded Corner 52"/>
          <p:cNvSpPr/>
          <p:nvPr/>
        </p:nvSpPr>
        <p:spPr bwMode="auto">
          <a:xfrm rot="20642816">
            <a:off x="6566690" y="5103336"/>
            <a:ext cx="2137504" cy="1401123"/>
          </a:xfrm>
          <a:prstGeom prst="foldedCorner">
            <a:avLst/>
          </a:prstGeom>
          <a:solidFill>
            <a:srgbClr val="FFFF99"/>
          </a:solidFill>
          <a:ln>
            <a:no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Need to add service for</a:t>
            </a:r>
            <a:r>
              <a:rPr kumimoji="0" lang="en-GB" sz="105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Plan retrieval.</a:t>
            </a:r>
          </a:p>
          <a:p>
            <a:pPr marL="0" marR="0" indent="0" algn="l" defTabSz="914400" rtl="0" eaLnBrk="1" fontAlgn="base" latinLnBrk="0" hangingPunct="1">
              <a:lnSpc>
                <a:spcPct val="100000"/>
              </a:lnSpc>
              <a:spcBef>
                <a:spcPct val="0"/>
              </a:spcBef>
              <a:spcAft>
                <a:spcPct val="0"/>
              </a:spcAft>
              <a:buClrTx/>
              <a:buSzTx/>
              <a:buFontTx/>
              <a:buNone/>
              <a:tabLst/>
            </a:pPr>
            <a:r>
              <a:rPr lang="en-GB" sz="1050" b="0" dirty="0" smtClean="0">
                <a:solidFill>
                  <a:schemeClr val="tx1"/>
                </a:solidFill>
                <a:latin typeface="Arial" panose="020B0604020202020204" pitchFamily="34" charset="0"/>
                <a:cs typeface="Arial" panose="020B0604020202020204" pitchFamily="34" charset="0"/>
              </a:rPr>
              <a:t>Refactor the hierarchical planning to represent federated and abstracted planning (2 dimensions: </a:t>
            </a:r>
            <a:r>
              <a:rPr lang="en-GB" sz="1050" b="0" dirty="0" err="1" smtClean="0">
                <a:solidFill>
                  <a:schemeClr val="tx1"/>
                </a:solidFill>
                <a:latin typeface="Arial" panose="020B0604020202020204" pitchFamily="34" charset="0"/>
                <a:cs typeface="Arial" panose="020B0604020202020204" pitchFamily="34" charset="0"/>
              </a:rPr>
              <a:t>LTP</a:t>
            </a:r>
            <a:r>
              <a:rPr lang="en-GB" sz="1050" b="0" dirty="0" smtClean="0">
                <a:solidFill>
                  <a:schemeClr val="tx1"/>
                </a:solidFill>
                <a:latin typeface="Arial" panose="020B0604020202020204" pitchFamily="34" charset="0"/>
                <a:cs typeface="Arial" panose="020B0604020202020204" pitchFamily="34" charset="0"/>
              </a:rPr>
              <a:t>/</a:t>
            </a:r>
            <a:r>
              <a:rPr lang="en-GB" sz="1050" b="0" dirty="0" err="1" smtClean="0">
                <a:solidFill>
                  <a:schemeClr val="tx1"/>
                </a:solidFill>
                <a:latin typeface="Arial" panose="020B0604020202020204" pitchFamily="34" charset="0"/>
                <a:cs typeface="Arial" panose="020B0604020202020204" pitchFamily="34" charset="0"/>
              </a:rPr>
              <a:t>MTP</a:t>
            </a:r>
            <a:r>
              <a:rPr lang="en-GB" sz="1050" b="0" dirty="0" smtClean="0">
                <a:solidFill>
                  <a:schemeClr val="tx1"/>
                </a:solidFill>
                <a:latin typeface="Arial" panose="020B0604020202020204" pitchFamily="34" charset="0"/>
                <a:cs typeface="Arial" panose="020B0604020202020204" pitchFamily="34" charset="0"/>
              </a:rPr>
              <a:t>/</a:t>
            </a:r>
            <a:r>
              <a:rPr lang="en-GB" sz="1050" b="0" dirty="0" err="1" smtClean="0">
                <a:solidFill>
                  <a:schemeClr val="tx1"/>
                </a:solidFill>
                <a:latin typeface="Arial" panose="020B0604020202020204" pitchFamily="34" charset="0"/>
                <a:cs typeface="Arial" panose="020B0604020202020204" pitchFamily="34" charset="0"/>
              </a:rPr>
              <a:t>STP</a:t>
            </a:r>
            <a:r>
              <a:rPr lang="en-GB" sz="1050" b="0" dirty="0" smtClean="0">
                <a:solidFill>
                  <a:schemeClr val="tx1"/>
                </a:solidFill>
                <a:latin typeface="Arial" panose="020B0604020202020204" pitchFamily="34" charset="0"/>
                <a:cs typeface="Arial" panose="020B0604020202020204" pitchFamily="34" charset="0"/>
              </a:rPr>
              <a:t> and  distributed planning)</a:t>
            </a:r>
          </a:p>
          <a:p>
            <a:pPr marL="0" marR="0" indent="0" algn="l" defTabSz="914400" rtl="0" eaLnBrk="1" fontAlgn="base" latinLnBrk="0" hangingPunct="1">
              <a:lnSpc>
                <a:spcPct val="100000"/>
              </a:lnSpc>
              <a:spcBef>
                <a:spcPct val="0"/>
              </a:spcBef>
              <a:spcAft>
                <a:spcPct val="0"/>
              </a:spcAft>
              <a:buClrTx/>
              <a:buSzTx/>
              <a:buFontTx/>
              <a:buNone/>
              <a:tabLst/>
            </a:pPr>
            <a:r>
              <a:rPr lang="en-GB" sz="1050" b="0" dirty="0" smtClean="0">
                <a:solidFill>
                  <a:schemeClr val="tx1"/>
                </a:solidFill>
                <a:latin typeface="Arial" panose="020B0604020202020204" pitchFamily="34" charset="0"/>
                <a:cs typeface="Arial" panose="020B0604020202020204" pitchFamily="34" charset="0"/>
              </a:rPr>
              <a:t>M&amp;C goes to Planning</a:t>
            </a:r>
            <a:endParaRPr lang="en-GB" sz="1050" b="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908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1+#ppt_w/2"/>
                                          </p:val>
                                        </p:tav>
                                        <p:tav tm="100000">
                                          <p:val>
                                            <p:strVal val="#ppt_x"/>
                                          </p:val>
                                        </p:tav>
                                      </p:tavLst>
                                    </p:anim>
                                    <p:anim calcmode="lin" valueType="num">
                                      <p:cBhvr additive="base">
                                        <p:cTn id="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Rectangle 321"/>
          <p:cNvSpPr/>
          <p:nvPr/>
        </p:nvSpPr>
        <p:spPr bwMode="auto">
          <a:xfrm>
            <a:off x="1431732" y="2859547"/>
            <a:ext cx="2177889" cy="622800"/>
          </a:xfrm>
          <a:prstGeom prst="rect">
            <a:avLst/>
          </a:prstGeom>
          <a:solidFill>
            <a:schemeClr val="tx2">
              <a:lumMod val="20000"/>
              <a:lumOff val="80000"/>
            </a:schemeClr>
          </a:solidFill>
          <a:ln>
            <a:solidFill>
              <a:schemeClr val="bg1">
                <a:lumMod val="65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sp>
        <p:nvSpPr>
          <p:cNvPr id="8" name="Oval 8"/>
          <p:cNvSpPr>
            <a:spLocks noChangeArrowheads="1"/>
          </p:cNvSpPr>
          <p:nvPr/>
        </p:nvSpPr>
        <p:spPr bwMode="auto">
          <a:xfrm>
            <a:off x="2928073" y="2859547"/>
            <a:ext cx="1353600" cy="622800"/>
          </a:xfrm>
          <a:prstGeom prst="ellipse">
            <a:avLst/>
          </a:prstGeom>
          <a:solidFill>
            <a:schemeClr val="tx2">
              <a:lumMod val="40000"/>
              <a:lumOff val="60000"/>
            </a:schemeClr>
          </a:solidFill>
          <a:ln w="9525">
            <a:solidFill>
              <a:schemeClr val="tx1"/>
            </a:solidFill>
            <a:round/>
            <a:headEnd/>
            <a:tailEnd/>
          </a:ln>
        </p:spPr>
        <p:txBody>
          <a:bodyPr lIns="36000" tIns="36000" rIns="0" b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 name="Title 1"/>
          <p:cNvSpPr>
            <a:spLocks noGrp="1"/>
          </p:cNvSpPr>
          <p:nvPr>
            <p:ph type="title"/>
          </p:nvPr>
        </p:nvSpPr>
        <p:spPr/>
        <p:txBody>
          <a:bodyPr/>
          <a:lstStyle/>
          <a:p>
            <a:r>
              <a:rPr lang="en-GB" dirty="0" smtClean="0"/>
              <a:t>Mission Planning and Scheduling</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22/06/2016</a:t>
            </a:fld>
            <a:endParaRPr lang="en-GB" dirty="0"/>
          </a:p>
        </p:txBody>
      </p:sp>
      <p:sp>
        <p:nvSpPr>
          <p:cNvPr id="7" name="Oval 8"/>
          <p:cNvSpPr>
            <a:spLocks noChangeArrowheads="1"/>
          </p:cNvSpPr>
          <p:nvPr/>
        </p:nvSpPr>
        <p:spPr bwMode="auto">
          <a:xfrm>
            <a:off x="2928717" y="4077064"/>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 Execution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5091895" y="1079200"/>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 name="Oval 9"/>
          <p:cNvSpPr>
            <a:spLocks noChangeArrowheads="1"/>
          </p:cNvSpPr>
          <p:nvPr/>
        </p:nvSpPr>
        <p:spPr bwMode="auto">
          <a:xfrm>
            <a:off x="2928717" y="5470346"/>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 name="Oval 11"/>
          <p:cNvSpPr>
            <a:spLocks noChangeArrowheads="1"/>
          </p:cNvSpPr>
          <p:nvPr/>
        </p:nvSpPr>
        <p:spPr bwMode="auto">
          <a:xfrm>
            <a:off x="755576" y="1078632"/>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Preparation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12"/>
          <p:cNvSpPr>
            <a:spLocks noChangeArrowheads="1"/>
          </p:cNvSpPr>
          <p:nvPr/>
        </p:nvSpPr>
        <p:spPr bwMode="auto">
          <a:xfrm>
            <a:off x="2928073" y="107863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13"/>
          <p:cNvSpPr>
            <a:spLocks noChangeArrowheads="1"/>
          </p:cNvSpPr>
          <p:nvPr/>
        </p:nvSpPr>
        <p:spPr bwMode="auto">
          <a:xfrm>
            <a:off x="7154164" y="286017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5" name="Oval 8"/>
          <p:cNvSpPr>
            <a:spLocks noChangeArrowheads="1"/>
          </p:cNvSpPr>
          <p:nvPr/>
        </p:nvSpPr>
        <p:spPr bwMode="auto">
          <a:xfrm>
            <a:off x="755575" y="2859547"/>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(Hierarchical or Distributed)</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6" name="Straight Connector 15"/>
          <p:cNvCxnSpPr>
            <a:stCxn id="13" idx="4"/>
            <a:endCxn id="8" idx="0"/>
          </p:cNvCxnSpPr>
          <p:nvPr/>
        </p:nvCxnSpPr>
        <p:spPr bwMode="auto">
          <a:xfrm>
            <a:off x="3604230" y="1700808"/>
            <a:ext cx="643" cy="115873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 name="Straight Connector 18"/>
          <p:cNvCxnSpPr>
            <a:stCxn id="12" idx="5"/>
            <a:endCxn id="8" idx="0"/>
          </p:cNvCxnSpPr>
          <p:nvPr/>
        </p:nvCxnSpPr>
        <p:spPr bwMode="auto">
          <a:xfrm>
            <a:off x="1909847" y="1609692"/>
            <a:ext cx="1695026" cy="124985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a:stCxn id="9" idx="3"/>
            <a:endCxn id="8" idx="0"/>
          </p:cNvCxnSpPr>
          <p:nvPr/>
        </p:nvCxnSpPr>
        <p:spPr bwMode="auto">
          <a:xfrm flipH="1">
            <a:off x="3604873" y="1610260"/>
            <a:ext cx="1685064" cy="124928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 name="Oval 26"/>
          <p:cNvSpPr/>
          <p:nvPr/>
        </p:nvSpPr>
        <p:spPr>
          <a:xfrm>
            <a:off x="3537621" y="2787547"/>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bwMode="auto">
          <a:xfrm>
            <a:off x="3428766" y="193252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9" name="Rectangle 28"/>
          <p:cNvSpPr/>
          <p:nvPr/>
        </p:nvSpPr>
        <p:spPr bwMode="auto">
          <a:xfrm>
            <a:off x="2708906" y="191683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0" name="Rectangle 29"/>
          <p:cNvSpPr/>
          <p:nvPr/>
        </p:nvSpPr>
        <p:spPr bwMode="auto">
          <a:xfrm>
            <a:off x="4139952" y="192628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31" name="Straight Connector 30"/>
          <p:cNvCxnSpPr>
            <a:stCxn id="8" idx="6"/>
            <a:endCxn id="14" idx="2"/>
          </p:cNvCxnSpPr>
          <p:nvPr/>
        </p:nvCxnSpPr>
        <p:spPr bwMode="auto">
          <a:xfrm>
            <a:off x="4281673" y="3170947"/>
            <a:ext cx="2872491" cy="31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4" name="Oval 33"/>
          <p:cNvSpPr/>
          <p:nvPr/>
        </p:nvSpPr>
        <p:spPr>
          <a:xfrm>
            <a:off x="7092280" y="3088286"/>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bwMode="auto">
          <a:xfrm>
            <a:off x="6478217" y="3091528"/>
            <a:ext cx="471464"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36" name="Straight Connector 35"/>
          <p:cNvCxnSpPr>
            <a:stCxn id="9" idx="4"/>
            <a:endCxn id="8" idx="7"/>
          </p:cNvCxnSpPr>
          <p:nvPr/>
        </p:nvCxnSpPr>
        <p:spPr bwMode="auto">
          <a:xfrm flipH="1">
            <a:off x="4083443" y="1701376"/>
            <a:ext cx="1684609" cy="124937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0" name="Rectangle 39"/>
          <p:cNvSpPr/>
          <p:nvPr/>
        </p:nvSpPr>
        <p:spPr bwMode="auto">
          <a:xfrm>
            <a:off x="5085169" y="224520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5085169" y="208574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2" name="Rectangle 41"/>
          <p:cNvSpPr/>
          <p:nvPr/>
        </p:nvSpPr>
        <p:spPr bwMode="auto">
          <a:xfrm>
            <a:off x="5085170" y="192628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4139952" y="2077683"/>
            <a:ext cx="352800"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SMM</a:t>
            </a:r>
            <a:endParaRPr lang="en-GB" sz="800" dirty="0">
              <a:solidFill>
                <a:schemeClr val="bg1"/>
              </a:solidFill>
              <a:latin typeface="Arial" panose="020B0604020202020204" pitchFamily="34" charset="0"/>
              <a:cs typeface="Arial" panose="020B0604020202020204" pitchFamily="34" charset="0"/>
            </a:endParaRPr>
          </a:p>
        </p:txBody>
      </p:sp>
      <p:sp>
        <p:nvSpPr>
          <p:cNvPr id="44" name="Rectangle 43"/>
          <p:cNvSpPr/>
          <p:nvPr/>
        </p:nvSpPr>
        <p:spPr bwMode="auto">
          <a:xfrm>
            <a:off x="3424376" y="2077683"/>
            <a:ext cx="350926"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PRM</a:t>
            </a:r>
            <a:endParaRPr lang="en-GB" sz="800" dirty="0">
              <a:solidFill>
                <a:schemeClr val="bg1"/>
              </a:solidFill>
              <a:latin typeface="Arial" panose="020B0604020202020204" pitchFamily="34" charset="0"/>
              <a:cs typeface="Arial" panose="020B0604020202020204" pitchFamily="34" charset="0"/>
            </a:endParaRPr>
          </a:p>
        </p:txBody>
      </p:sp>
      <p:sp>
        <p:nvSpPr>
          <p:cNvPr id="45" name="Rectangle 44"/>
          <p:cNvSpPr/>
          <p:nvPr/>
        </p:nvSpPr>
        <p:spPr bwMode="auto">
          <a:xfrm>
            <a:off x="2708906" y="2085746"/>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OSW</a:t>
            </a:r>
            <a:endParaRPr lang="en-GB" sz="800" dirty="0">
              <a:solidFill>
                <a:schemeClr val="bg1"/>
              </a:solidFill>
              <a:latin typeface="Arial" panose="020B0604020202020204" pitchFamily="34" charset="0"/>
              <a:cs typeface="Arial" panose="020B0604020202020204" pitchFamily="34" charset="0"/>
            </a:endParaRPr>
          </a:p>
        </p:txBody>
      </p:sp>
      <p:cxnSp>
        <p:nvCxnSpPr>
          <p:cNvPr id="47" name="Straight Connector 46"/>
          <p:cNvCxnSpPr>
            <a:stCxn id="8" idx="4"/>
            <a:endCxn id="7" idx="0"/>
          </p:cNvCxnSpPr>
          <p:nvPr/>
        </p:nvCxnSpPr>
        <p:spPr bwMode="auto">
          <a:xfrm>
            <a:off x="3604873" y="3482347"/>
            <a:ext cx="1" cy="59471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7" name="Straight Connector 56"/>
          <p:cNvCxnSpPr>
            <a:stCxn id="7" idx="4"/>
            <a:endCxn id="10" idx="0"/>
          </p:cNvCxnSpPr>
          <p:nvPr/>
        </p:nvCxnSpPr>
        <p:spPr bwMode="auto">
          <a:xfrm>
            <a:off x="3604874" y="4699240"/>
            <a:ext cx="0" cy="77110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0" name="Oval 59"/>
          <p:cNvSpPr/>
          <p:nvPr/>
        </p:nvSpPr>
        <p:spPr>
          <a:xfrm>
            <a:off x="3535812" y="5398346"/>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bwMode="auto">
          <a:xfrm>
            <a:off x="3432349" y="502862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1" name="Rectangle 50"/>
          <p:cNvSpPr/>
          <p:nvPr/>
        </p:nvSpPr>
        <p:spPr bwMode="auto">
          <a:xfrm>
            <a:off x="3432349" y="486916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2" name="Rectangle 61"/>
          <p:cNvSpPr/>
          <p:nvPr/>
        </p:nvSpPr>
        <p:spPr bwMode="auto">
          <a:xfrm>
            <a:off x="3429410" y="3701586"/>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PEC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64" name="Elbow Connector 63"/>
          <p:cNvCxnSpPr>
            <a:stCxn id="7" idx="6"/>
            <a:endCxn id="9" idx="4"/>
          </p:cNvCxnSpPr>
          <p:nvPr/>
        </p:nvCxnSpPr>
        <p:spPr bwMode="auto">
          <a:xfrm flipV="1">
            <a:off x="4281030" y="1701376"/>
            <a:ext cx="1487022" cy="2686776"/>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7" name="Rectangle 66"/>
          <p:cNvSpPr/>
          <p:nvPr/>
        </p:nvSpPr>
        <p:spPr bwMode="auto">
          <a:xfrm>
            <a:off x="5085170" y="428923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68" name="Straight Connector 67"/>
          <p:cNvCxnSpPr>
            <a:stCxn id="8" idx="2"/>
            <a:endCxn id="15" idx="6"/>
          </p:cNvCxnSpPr>
          <p:nvPr/>
        </p:nvCxnSpPr>
        <p:spPr bwMode="auto">
          <a:xfrm flipH="1" flipV="1">
            <a:off x="2107888" y="3170635"/>
            <a:ext cx="820185" cy="31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6" name="Oval 45"/>
          <p:cNvSpPr/>
          <p:nvPr/>
        </p:nvSpPr>
        <p:spPr>
          <a:xfrm>
            <a:off x="3537189" y="4005064"/>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5" name="Elbow Connector 54"/>
          <p:cNvCxnSpPr>
            <a:stCxn id="10" idx="6"/>
            <a:endCxn id="9" idx="4"/>
          </p:cNvCxnSpPr>
          <p:nvPr/>
        </p:nvCxnSpPr>
        <p:spPr bwMode="auto">
          <a:xfrm flipV="1">
            <a:off x="4281030" y="1701376"/>
            <a:ext cx="1487022" cy="4080058"/>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8" name="Rectangle 57"/>
          <p:cNvSpPr/>
          <p:nvPr/>
        </p:nvSpPr>
        <p:spPr bwMode="auto">
          <a:xfrm>
            <a:off x="5085170" y="5621972"/>
            <a:ext cx="347471"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9" name="Rectangle 58"/>
          <p:cNvSpPr/>
          <p:nvPr/>
        </p:nvSpPr>
        <p:spPr bwMode="auto">
          <a:xfrm>
            <a:off x="5085170" y="578143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9" name="Oval 38"/>
          <p:cNvSpPr/>
          <p:nvPr/>
        </p:nvSpPr>
        <p:spPr>
          <a:xfrm>
            <a:off x="5696051" y="162880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p:cNvSpPr/>
          <p:nvPr/>
        </p:nvSpPr>
        <p:spPr bwMode="auto">
          <a:xfrm>
            <a:off x="2708906" y="2240182"/>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A</a:t>
            </a:r>
            <a:r>
              <a:rPr lang="en-GB" sz="800" dirty="0" smtClean="0">
                <a:solidFill>
                  <a:schemeClr val="bg1"/>
                </a:solidFill>
                <a:latin typeface="Arial" panose="020B0604020202020204" pitchFamily="34" charset="0"/>
                <a:cs typeface="Arial" panose="020B0604020202020204" pitchFamily="34" charset="0"/>
              </a:rPr>
              <a:t>PD</a:t>
            </a:r>
            <a:endParaRPr lang="en-GB" sz="800" dirty="0">
              <a:solidFill>
                <a:schemeClr val="bg1"/>
              </a:solidFill>
              <a:latin typeface="Arial" panose="020B0604020202020204" pitchFamily="34" charset="0"/>
              <a:cs typeface="Arial" panose="020B0604020202020204" pitchFamily="34" charset="0"/>
            </a:endParaRPr>
          </a:p>
        </p:txBody>
      </p:sp>
      <p:cxnSp>
        <p:nvCxnSpPr>
          <p:cNvPr id="263" name="Straight Connector 262"/>
          <p:cNvCxnSpPr>
            <a:stCxn id="8" idx="3"/>
            <a:endCxn id="7" idx="1"/>
          </p:cNvCxnSpPr>
          <p:nvPr/>
        </p:nvCxnSpPr>
        <p:spPr bwMode="auto">
          <a:xfrm>
            <a:off x="3126303" y="3391140"/>
            <a:ext cx="456" cy="7770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5" name="Rectangle 274"/>
          <p:cNvSpPr/>
          <p:nvPr/>
        </p:nvSpPr>
        <p:spPr bwMode="auto">
          <a:xfrm>
            <a:off x="2956369" y="385909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p>
        </p:txBody>
      </p:sp>
      <p:sp>
        <p:nvSpPr>
          <p:cNvPr id="276" name="Rectangle 275"/>
          <p:cNvSpPr/>
          <p:nvPr/>
        </p:nvSpPr>
        <p:spPr bwMode="auto">
          <a:xfrm>
            <a:off x="3424376" y="227687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82" name="Oval 281"/>
          <p:cNvSpPr/>
          <p:nvPr/>
        </p:nvSpPr>
        <p:spPr>
          <a:xfrm>
            <a:off x="2035888" y="3107738"/>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86" name="Elbow Connector 285"/>
          <p:cNvCxnSpPr>
            <a:stCxn id="10" idx="2"/>
            <a:endCxn id="317" idx="2"/>
          </p:cNvCxnSpPr>
          <p:nvPr/>
        </p:nvCxnSpPr>
        <p:spPr bwMode="auto">
          <a:xfrm rot="10800000" flipH="1">
            <a:off x="2928716" y="3409724"/>
            <a:ext cx="131115" cy="2371711"/>
          </a:xfrm>
          <a:prstGeom prst="bentConnector3">
            <a:avLst>
              <a:gd name="adj1" fmla="val -17435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0" name="Oval 79"/>
          <p:cNvSpPr/>
          <p:nvPr/>
        </p:nvSpPr>
        <p:spPr>
          <a:xfrm>
            <a:off x="2859013" y="3107738"/>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bwMode="auto">
          <a:xfrm>
            <a:off x="2950840" y="3701586"/>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00" name="Rectangle 299"/>
          <p:cNvSpPr/>
          <p:nvPr/>
        </p:nvSpPr>
        <p:spPr bwMode="auto">
          <a:xfrm>
            <a:off x="4139952" y="227687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01" name="Rectangle 300"/>
          <p:cNvSpPr/>
          <p:nvPr/>
        </p:nvSpPr>
        <p:spPr bwMode="auto">
          <a:xfrm>
            <a:off x="3424376" y="243633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02" name="Rectangle 301"/>
          <p:cNvSpPr/>
          <p:nvPr/>
        </p:nvSpPr>
        <p:spPr bwMode="auto">
          <a:xfrm>
            <a:off x="4139952" y="243633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08" name="Rectangle 307"/>
          <p:cNvSpPr/>
          <p:nvPr/>
        </p:nvSpPr>
        <p:spPr bwMode="auto">
          <a:xfrm>
            <a:off x="2363113" y="278092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09" name="Rectangle 308"/>
          <p:cNvSpPr/>
          <p:nvPr/>
        </p:nvSpPr>
        <p:spPr bwMode="auto">
          <a:xfrm>
            <a:off x="2363113" y="294039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10" name="Rectangle 309"/>
          <p:cNvSpPr/>
          <p:nvPr/>
        </p:nvSpPr>
        <p:spPr bwMode="auto">
          <a:xfrm>
            <a:off x="2357980" y="310219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17" name="Oval 316"/>
          <p:cNvSpPr/>
          <p:nvPr/>
        </p:nvSpPr>
        <p:spPr>
          <a:xfrm>
            <a:off x="3059832" y="3337723"/>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1" name="Rectangle 320"/>
          <p:cNvSpPr/>
          <p:nvPr/>
        </p:nvSpPr>
        <p:spPr bwMode="auto">
          <a:xfrm>
            <a:off x="2517980" y="369885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p>
        </p:txBody>
      </p:sp>
      <p:cxnSp>
        <p:nvCxnSpPr>
          <p:cNvPr id="354" name="Elbow Connector 353"/>
          <p:cNvCxnSpPr/>
          <p:nvPr/>
        </p:nvCxnSpPr>
        <p:spPr bwMode="auto">
          <a:xfrm rot="5400000" flipH="1" flipV="1">
            <a:off x="1187624" y="5188084"/>
            <a:ext cx="12700" cy="12700"/>
          </a:xfrm>
          <a:prstGeom prst="bentConnector3">
            <a:avLst>
              <a:gd name="adj1" fmla="val 1800000"/>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76" name="Elbow Connector 375"/>
          <p:cNvCxnSpPr>
            <a:stCxn id="379" idx="0"/>
            <a:endCxn id="8" idx="5"/>
          </p:cNvCxnSpPr>
          <p:nvPr/>
        </p:nvCxnSpPr>
        <p:spPr bwMode="auto">
          <a:xfrm rot="16200000" flipV="1">
            <a:off x="3546880" y="3927703"/>
            <a:ext cx="1472418" cy="399291"/>
          </a:xfrm>
          <a:prstGeom prst="bentConnector3">
            <a:avLst>
              <a:gd name="adj1" fmla="val 99818"/>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79" name="Rectangle 378"/>
          <p:cNvSpPr/>
          <p:nvPr/>
        </p:nvSpPr>
        <p:spPr bwMode="auto">
          <a:xfrm>
            <a:off x="4307271" y="486355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385" name="Elbow Connector 384"/>
          <p:cNvCxnSpPr>
            <a:stCxn id="10" idx="7"/>
            <a:endCxn id="379" idx="2"/>
          </p:cNvCxnSpPr>
          <p:nvPr/>
        </p:nvCxnSpPr>
        <p:spPr bwMode="auto">
          <a:xfrm rot="5400000" flipH="1" flipV="1">
            <a:off x="4013640" y="5092368"/>
            <a:ext cx="538442" cy="399746"/>
          </a:xfrm>
          <a:prstGeom prst="bentConnector3">
            <a:avLst>
              <a:gd name="adj1" fmla="val -2253"/>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89" name="Oval 388"/>
          <p:cNvSpPr/>
          <p:nvPr/>
        </p:nvSpPr>
        <p:spPr>
          <a:xfrm>
            <a:off x="4010988" y="5489462"/>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4397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555776" y="2017829"/>
            <a:ext cx="4032448" cy="3283379"/>
          </a:xfrm>
          <a:prstGeom prst="roundRect">
            <a:avLst>
              <a:gd name="adj" fmla="val 7006"/>
            </a:avLst>
          </a:prstGeom>
          <a:solidFill>
            <a:schemeClr val="tx2">
              <a:lumMod val="40000"/>
              <a:lumOff val="60000"/>
            </a:schemeClr>
          </a:solidFill>
          <a:ln w="9525">
            <a:solidFill>
              <a:schemeClr val="tx1"/>
            </a:solidFill>
            <a:round/>
            <a:headEnd/>
            <a:tailEnd/>
          </a:ln>
          <a:extLst/>
        </p:spPr>
        <p:txBody>
          <a:bodyPr lIns="0" tIns="18000" rIns="0" anchor="t"/>
          <a:lstStyle/>
          <a:p>
            <a:pPr algn="ctr"/>
            <a:r>
              <a:rPr kumimoji="1" lang="en-GB"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 Planning</a:t>
            </a:r>
            <a:endParaRPr kumimoji="1" lang="en-GB"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 name="Title 1"/>
          <p:cNvSpPr>
            <a:spLocks noGrp="1"/>
          </p:cNvSpPr>
          <p:nvPr>
            <p:ph type="title"/>
          </p:nvPr>
        </p:nvSpPr>
        <p:spPr/>
        <p:txBody>
          <a:bodyPr/>
          <a:lstStyle/>
          <a:p>
            <a:r>
              <a:rPr lang="en-GB" dirty="0" smtClean="0"/>
              <a:t>Hierarchical and Distributed Planning</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22/06/2016</a:t>
            </a:fld>
            <a:endParaRPr lang="en-GB" dirty="0"/>
          </a:p>
        </p:txBody>
      </p:sp>
      <p:sp>
        <p:nvSpPr>
          <p:cNvPr id="8" name="Rectangle 7"/>
          <p:cNvSpPr/>
          <p:nvPr/>
        </p:nvSpPr>
        <p:spPr bwMode="auto">
          <a:xfrm>
            <a:off x="4395628" y="97299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 name="Rectangle 10"/>
          <p:cNvSpPr/>
          <p:nvPr/>
        </p:nvSpPr>
        <p:spPr bwMode="auto">
          <a:xfrm>
            <a:off x="5076056" y="161512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2" name="Rectangle 11"/>
          <p:cNvSpPr/>
          <p:nvPr/>
        </p:nvSpPr>
        <p:spPr bwMode="auto">
          <a:xfrm>
            <a:off x="5076056" y="145566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3" name="Rectangle 12"/>
          <p:cNvSpPr/>
          <p:nvPr/>
        </p:nvSpPr>
        <p:spPr bwMode="auto">
          <a:xfrm>
            <a:off x="5076057" y="129620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 name="Rectangle 13"/>
          <p:cNvSpPr/>
          <p:nvPr/>
        </p:nvSpPr>
        <p:spPr bwMode="auto">
          <a:xfrm>
            <a:off x="4395628" y="1615126"/>
            <a:ext cx="350926"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SMM</a:t>
            </a:r>
            <a:endParaRPr lang="en-GB" sz="800" dirty="0">
              <a:solidFill>
                <a:schemeClr val="bg1"/>
              </a:solidFill>
              <a:latin typeface="Arial" panose="020B0604020202020204" pitchFamily="34" charset="0"/>
              <a:cs typeface="Arial" panose="020B0604020202020204" pitchFamily="34" charset="0"/>
            </a:endParaRPr>
          </a:p>
        </p:txBody>
      </p:sp>
      <p:sp>
        <p:nvSpPr>
          <p:cNvPr id="15" name="Rectangle 14"/>
          <p:cNvSpPr/>
          <p:nvPr/>
        </p:nvSpPr>
        <p:spPr bwMode="auto">
          <a:xfrm>
            <a:off x="4395628" y="1455664"/>
            <a:ext cx="350926"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PRM</a:t>
            </a:r>
            <a:endParaRPr lang="en-GB" sz="800" dirty="0">
              <a:solidFill>
                <a:schemeClr val="bg1"/>
              </a:solidFill>
              <a:latin typeface="Arial" panose="020B0604020202020204" pitchFamily="34" charset="0"/>
              <a:cs typeface="Arial" panose="020B0604020202020204" pitchFamily="34" charset="0"/>
            </a:endParaRPr>
          </a:p>
        </p:txBody>
      </p:sp>
      <p:sp>
        <p:nvSpPr>
          <p:cNvPr id="16" name="Rectangle 15"/>
          <p:cNvSpPr/>
          <p:nvPr/>
        </p:nvSpPr>
        <p:spPr bwMode="auto">
          <a:xfrm>
            <a:off x="4395628" y="1141766"/>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OSW</a:t>
            </a:r>
            <a:endParaRPr lang="en-GB" sz="800" dirty="0">
              <a:solidFill>
                <a:schemeClr val="bg1"/>
              </a:solidFill>
              <a:latin typeface="Arial" panose="020B0604020202020204" pitchFamily="34" charset="0"/>
              <a:cs typeface="Arial" panose="020B0604020202020204" pitchFamily="34" charset="0"/>
            </a:endParaRPr>
          </a:p>
        </p:txBody>
      </p:sp>
      <p:sp>
        <p:nvSpPr>
          <p:cNvPr id="17" name="Rectangle 16"/>
          <p:cNvSpPr/>
          <p:nvPr/>
        </p:nvSpPr>
        <p:spPr bwMode="auto">
          <a:xfrm>
            <a:off x="4395628" y="1296202"/>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A</a:t>
            </a:r>
            <a:r>
              <a:rPr lang="en-GB" sz="800" dirty="0" smtClean="0">
                <a:solidFill>
                  <a:schemeClr val="bg1"/>
                </a:solidFill>
                <a:latin typeface="Arial" panose="020B0604020202020204" pitchFamily="34" charset="0"/>
                <a:cs typeface="Arial" panose="020B0604020202020204" pitchFamily="34" charset="0"/>
              </a:rPr>
              <a:t>PD</a:t>
            </a:r>
            <a:endParaRPr lang="en-GB" sz="800" dirty="0">
              <a:solidFill>
                <a:schemeClr val="bg1"/>
              </a:solidFill>
              <a:latin typeface="Arial" panose="020B0604020202020204" pitchFamily="34" charset="0"/>
              <a:cs typeface="Arial" panose="020B0604020202020204" pitchFamily="34" charset="0"/>
            </a:endParaRPr>
          </a:p>
        </p:txBody>
      </p:sp>
      <p:sp>
        <p:nvSpPr>
          <p:cNvPr id="20" name="Rectangle 19"/>
          <p:cNvSpPr/>
          <p:nvPr/>
        </p:nvSpPr>
        <p:spPr bwMode="auto">
          <a:xfrm>
            <a:off x="2843808" y="161806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5" name="Rectangle 24"/>
          <p:cNvSpPr/>
          <p:nvPr/>
        </p:nvSpPr>
        <p:spPr bwMode="auto">
          <a:xfrm>
            <a:off x="5724128" y="161512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6" name="Straight Connector 25"/>
          <p:cNvCxnSpPr>
            <a:stCxn id="20" idx="2"/>
          </p:cNvCxnSpPr>
          <p:nvPr/>
        </p:nvCxnSpPr>
        <p:spPr bwMode="auto">
          <a:xfrm>
            <a:off x="3019271" y="1777526"/>
            <a:ext cx="0" cy="2403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3" name="Oval 22"/>
          <p:cNvSpPr/>
          <p:nvPr/>
        </p:nvSpPr>
        <p:spPr>
          <a:xfrm>
            <a:off x="2947271" y="194582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p:cNvCxnSpPr>
            <a:stCxn id="14" idx="2"/>
            <a:endCxn id="6" idx="0"/>
          </p:cNvCxnSpPr>
          <p:nvPr/>
        </p:nvCxnSpPr>
        <p:spPr bwMode="auto">
          <a:xfrm>
            <a:off x="4571091" y="1774588"/>
            <a:ext cx="909" cy="24324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 name="Oval 6"/>
          <p:cNvSpPr/>
          <p:nvPr/>
        </p:nvSpPr>
        <p:spPr>
          <a:xfrm>
            <a:off x="4499091" y="1938967"/>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5" name="Straight Connector 34"/>
          <p:cNvCxnSpPr>
            <a:stCxn id="11" idx="2"/>
          </p:cNvCxnSpPr>
          <p:nvPr/>
        </p:nvCxnSpPr>
        <p:spPr bwMode="auto">
          <a:xfrm>
            <a:off x="5251519" y="1774588"/>
            <a:ext cx="1" cy="24324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0" name="Straight Connector 39"/>
          <p:cNvCxnSpPr/>
          <p:nvPr/>
        </p:nvCxnSpPr>
        <p:spPr bwMode="auto">
          <a:xfrm>
            <a:off x="5902437" y="1774588"/>
            <a:ext cx="1" cy="24324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1" name="Oval 8"/>
          <p:cNvSpPr>
            <a:spLocks noChangeArrowheads="1"/>
          </p:cNvSpPr>
          <p:nvPr/>
        </p:nvSpPr>
        <p:spPr bwMode="auto">
          <a:xfrm>
            <a:off x="2843808" y="2276872"/>
            <a:ext cx="1352313" cy="622176"/>
          </a:xfrm>
          <a:prstGeom prst="ellipse">
            <a:avLst/>
          </a:prstGeom>
          <a:solidFill>
            <a:schemeClr val="tx2">
              <a:lumMod val="20000"/>
              <a:lumOff val="8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Long-Term</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2" name="Oval 8"/>
          <p:cNvSpPr>
            <a:spLocks noChangeArrowheads="1"/>
          </p:cNvSpPr>
          <p:nvPr/>
        </p:nvSpPr>
        <p:spPr bwMode="auto">
          <a:xfrm>
            <a:off x="2843808" y="3356992"/>
            <a:ext cx="1352313" cy="622176"/>
          </a:xfrm>
          <a:prstGeom prst="ellipse">
            <a:avLst/>
          </a:prstGeom>
          <a:solidFill>
            <a:srgbClr val="A6C4E8"/>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Medium-Term</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3" name="Oval 8"/>
          <p:cNvSpPr>
            <a:spLocks noChangeArrowheads="1"/>
          </p:cNvSpPr>
          <p:nvPr/>
        </p:nvSpPr>
        <p:spPr bwMode="auto">
          <a:xfrm>
            <a:off x="2843808" y="4445029"/>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Short-Term</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4" name="Oval 8"/>
          <p:cNvSpPr>
            <a:spLocks noChangeArrowheads="1"/>
          </p:cNvSpPr>
          <p:nvPr/>
        </p:nvSpPr>
        <p:spPr bwMode="auto">
          <a:xfrm>
            <a:off x="4901078" y="2276872"/>
            <a:ext cx="1352313" cy="622176"/>
          </a:xfrm>
          <a:prstGeom prst="ellipse">
            <a:avLst/>
          </a:prstGeom>
          <a:solidFill>
            <a:schemeClr val="tx2">
              <a:lumMod val="20000"/>
              <a:lumOff val="80000"/>
            </a:schemeClr>
          </a:solidFill>
          <a:ln w="9525">
            <a:solidFill>
              <a:schemeClr val="tx1">
                <a:lumMod val="65000"/>
                <a:lumOff val="35000"/>
              </a:schemeClr>
            </a:solidFill>
            <a:round/>
            <a:headEnd/>
            <a:tailEnd/>
          </a:ln>
        </p:spPr>
        <p:txBody>
          <a:bodyPr lIns="0" rIns="0" anchor="ctr"/>
          <a:lstStyle/>
          <a:p>
            <a:pPr algn="ctr" fontAlgn="base">
              <a:spcBef>
                <a:spcPct val="0"/>
              </a:spcBef>
              <a:spcAft>
                <a:spcPct val="0"/>
              </a:spcAft>
            </a:pPr>
            <a:r>
              <a:rPr kumimoji="1" lang="en-US" sz="1000" b="0" dirty="0" smtClean="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Distributed</a:t>
            </a:r>
            <a:br>
              <a:rPr kumimoji="1" lang="en-US" sz="1000" b="0" dirty="0" smtClean="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Long-Term</a:t>
            </a:r>
            <a:br>
              <a:rPr kumimoji="1" lang="en-US" sz="1000" b="0" dirty="0" smtClean="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Planning</a:t>
            </a:r>
            <a:endPar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endParaRPr>
          </a:p>
        </p:txBody>
      </p:sp>
      <p:sp>
        <p:nvSpPr>
          <p:cNvPr id="46" name="Oval 8"/>
          <p:cNvSpPr>
            <a:spLocks noChangeArrowheads="1"/>
          </p:cNvSpPr>
          <p:nvPr/>
        </p:nvSpPr>
        <p:spPr bwMode="auto">
          <a:xfrm>
            <a:off x="4901078" y="3356992"/>
            <a:ext cx="1352313" cy="622176"/>
          </a:xfrm>
          <a:prstGeom prst="ellipse">
            <a:avLst/>
          </a:prstGeom>
          <a:solidFill>
            <a:srgbClr val="A6C4E8"/>
          </a:solidFill>
          <a:ln w="9525">
            <a:solidFill>
              <a:schemeClr val="tx1">
                <a:lumMod val="65000"/>
                <a:lumOff val="35000"/>
              </a:schemeClr>
            </a:solidFill>
            <a:round/>
            <a:headEnd/>
            <a:tailEnd/>
          </a:ln>
        </p:spPr>
        <p:txBody>
          <a:bodyPr lIns="0" rIns="0" anchor="ctr"/>
          <a:lstStyle/>
          <a:p>
            <a:pPr algn="ctr"/>
            <a:r>
              <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Distributed</a:t>
            </a:r>
          </a:p>
          <a:p>
            <a:pPr algn="ctr"/>
            <a:r>
              <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Medium-Term</a:t>
            </a:r>
            <a:br>
              <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br>
            <a:r>
              <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Planning</a:t>
            </a:r>
          </a:p>
        </p:txBody>
      </p:sp>
      <p:sp>
        <p:nvSpPr>
          <p:cNvPr id="48" name="Oval 8"/>
          <p:cNvSpPr>
            <a:spLocks noChangeArrowheads="1"/>
          </p:cNvSpPr>
          <p:nvPr/>
        </p:nvSpPr>
        <p:spPr bwMode="auto">
          <a:xfrm>
            <a:off x="4901077" y="4445029"/>
            <a:ext cx="1352313" cy="622176"/>
          </a:xfrm>
          <a:prstGeom prst="ellipse">
            <a:avLst/>
          </a:prstGeom>
          <a:solidFill>
            <a:schemeClr val="tx2">
              <a:lumMod val="40000"/>
              <a:lumOff val="60000"/>
            </a:schemeClr>
          </a:solidFill>
          <a:ln w="9525">
            <a:solidFill>
              <a:schemeClr val="tx1">
                <a:lumMod val="65000"/>
                <a:lumOff val="35000"/>
              </a:schemeClr>
            </a:solidFill>
            <a:round/>
            <a:headEnd/>
            <a:tailEnd/>
          </a:ln>
        </p:spPr>
        <p:txBody>
          <a:bodyPr lIns="0" rIns="0" anchor="ctr"/>
          <a:lstStyle/>
          <a:p>
            <a:pPr algn="ctr"/>
            <a:r>
              <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Distributed</a:t>
            </a:r>
          </a:p>
          <a:p>
            <a:pPr algn="ctr"/>
            <a:r>
              <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Short-Term</a:t>
            </a:r>
            <a:br>
              <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br>
            <a:r>
              <a:rPr kumimoji="1" lang="en-US" sz="1000" b="0" dirty="0">
                <a:solidFill>
                  <a:schemeClr val="tx1">
                    <a:lumMod val="65000"/>
                    <a:lumOff val="35000"/>
                  </a:schemeClr>
                </a:solidFill>
                <a:latin typeface="Arial" panose="020B0604020202020204" pitchFamily="34" charset="0"/>
                <a:ea typeface="ＭＳ Ｐゴシック" pitchFamily="34" charset="-128"/>
                <a:cs typeface="Arial" panose="020B0604020202020204" pitchFamily="34" charset="0"/>
              </a:rPr>
              <a:t>Planning</a:t>
            </a:r>
          </a:p>
        </p:txBody>
      </p:sp>
      <p:cxnSp>
        <p:nvCxnSpPr>
          <p:cNvPr id="50" name="Straight Connector 49"/>
          <p:cNvCxnSpPr>
            <a:stCxn id="41" idx="3"/>
            <a:endCxn id="42" idx="1"/>
          </p:cNvCxnSpPr>
          <p:nvPr/>
        </p:nvCxnSpPr>
        <p:spPr bwMode="auto">
          <a:xfrm>
            <a:off x="3041850" y="2807932"/>
            <a:ext cx="0" cy="64017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8" name="Rectangle 17"/>
          <p:cNvSpPr/>
          <p:nvPr/>
        </p:nvSpPr>
        <p:spPr bwMode="auto">
          <a:xfrm>
            <a:off x="2866387" y="3108206"/>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54" name="Straight Connector 53"/>
          <p:cNvCxnSpPr>
            <a:stCxn id="41" idx="5"/>
            <a:endCxn id="42" idx="7"/>
          </p:cNvCxnSpPr>
          <p:nvPr/>
        </p:nvCxnSpPr>
        <p:spPr bwMode="auto">
          <a:xfrm>
            <a:off x="3998079" y="2807932"/>
            <a:ext cx="0" cy="64017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1" name="Oval 60"/>
          <p:cNvSpPr/>
          <p:nvPr/>
        </p:nvSpPr>
        <p:spPr>
          <a:xfrm>
            <a:off x="5026713" y="379820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3" name="Straight Connector 62"/>
          <p:cNvCxnSpPr>
            <a:stCxn id="42" idx="5"/>
            <a:endCxn id="43" idx="7"/>
          </p:cNvCxnSpPr>
          <p:nvPr/>
        </p:nvCxnSpPr>
        <p:spPr bwMode="auto">
          <a:xfrm>
            <a:off x="3998079" y="3888052"/>
            <a:ext cx="0" cy="64809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4" name="Oval 63"/>
          <p:cNvSpPr/>
          <p:nvPr/>
        </p:nvSpPr>
        <p:spPr>
          <a:xfrm>
            <a:off x="3926079" y="4464145"/>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7" name="Straight Connector 66"/>
          <p:cNvCxnSpPr>
            <a:stCxn id="42" idx="3"/>
            <a:endCxn id="43" idx="1"/>
          </p:cNvCxnSpPr>
          <p:nvPr/>
        </p:nvCxnSpPr>
        <p:spPr bwMode="auto">
          <a:xfrm>
            <a:off x="3041850" y="3888052"/>
            <a:ext cx="0" cy="64809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4" name="Straight Connector 73"/>
          <p:cNvCxnSpPr>
            <a:stCxn id="41" idx="6"/>
            <a:endCxn id="44" idx="2"/>
          </p:cNvCxnSpPr>
          <p:nvPr/>
        </p:nvCxnSpPr>
        <p:spPr bwMode="auto">
          <a:xfrm>
            <a:off x="4196121" y="2587960"/>
            <a:ext cx="70495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9" name="Oval 78"/>
          <p:cNvSpPr/>
          <p:nvPr/>
        </p:nvSpPr>
        <p:spPr>
          <a:xfrm>
            <a:off x="4124121" y="2522196"/>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Oval 79"/>
          <p:cNvSpPr/>
          <p:nvPr/>
        </p:nvSpPr>
        <p:spPr>
          <a:xfrm>
            <a:off x="4829078" y="2514465"/>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bwMode="auto">
          <a:xfrm>
            <a:off x="4373136" y="235500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2" name="Rectangle 81"/>
          <p:cNvSpPr/>
          <p:nvPr/>
        </p:nvSpPr>
        <p:spPr bwMode="auto">
          <a:xfrm>
            <a:off x="4370032" y="2514465"/>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3" name="Rectangle 82"/>
          <p:cNvSpPr/>
          <p:nvPr/>
        </p:nvSpPr>
        <p:spPr bwMode="auto">
          <a:xfrm>
            <a:off x="4373136" y="267449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99" name="Straight Connector 98"/>
          <p:cNvCxnSpPr/>
          <p:nvPr/>
        </p:nvCxnSpPr>
        <p:spPr bwMode="auto">
          <a:xfrm>
            <a:off x="4196121" y="3673579"/>
            <a:ext cx="70495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0" name="Oval 99"/>
          <p:cNvSpPr/>
          <p:nvPr/>
        </p:nvSpPr>
        <p:spPr>
          <a:xfrm>
            <a:off x="4124121" y="3607815"/>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Oval 100"/>
          <p:cNvSpPr/>
          <p:nvPr/>
        </p:nvSpPr>
        <p:spPr>
          <a:xfrm>
            <a:off x="4829078" y="3600084"/>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bwMode="auto">
          <a:xfrm>
            <a:off x="4373136" y="344062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3" name="Rectangle 102"/>
          <p:cNvSpPr/>
          <p:nvPr/>
        </p:nvSpPr>
        <p:spPr bwMode="auto">
          <a:xfrm>
            <a:off x="4370032" y="360008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4" name="Rectangle 103"/>
          <p:cNvSpPr/>
          <p:nvPr/>
        </p:nvSpPr>
        <p:spPr bwMode="auto">
          <a:xfrm>
            <a:off x="4373136" y="376011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11" name="Straight Connector 110"/>
          <p:cNvCxnSpPr/>
          <p:nvPr/>
        </p:nvCxnSpPr>
        <p:spPr bwMode="auto">
          <a:xfrm>
            <a:off x="4196121" y="4755139"/>
            <a:ext cx="70495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2" name="Oval 111"/>
          <p:cNvSpPr/>
          <p:nvPr/>
        </p:nvSpPr>
        <p:spPr>
          <a:xfrm>
            <a:off x="4124121" y="4689375"/>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Oval 112"/>
          <p:cNvSpPr/>
          <p:nvPr/>
        </p:nvSpPr>
        <p:spPr>
          <a:xfrm>
            <a:off x="4829078" y="4681644"/>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Rectangle 113"/>
          <p:cNvSpPr/>
          <p:nvPr/>
        </p:nvSpPr>
        <p:spPr bwMode="auto">
          <a:xfrm>
            <a:off x="4373136" y="452218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5" name="Rectangle 114"/>
          <p:cNvSpPr/>
          <p:nvPr/>
        </p:nvSpPr>
        <p:spPr bwMode="auto">
          <a:xfrm>
            <a:off x="4370032" y="468164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6" name="Rectangle 115"/>
          <p:cNvSpPr/>
          <p:nvPr/>
        </p:nvSpPr>
        <p:spPr bwMode="auto">
          <a:xfrm>
            <a:off x="4373136" y="484167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17" name="Straight Connector 116"/>
          <p:cNvCxnSpPr>
            <a:stCxn id="41" idx="3"/>
            <a:endCxn id="46" idx="1"/>
          </p:cNvCxnSpPr>
          <p:nvPr/>
        </p:nvCxnSpPr>
        <p:spPr bwMode="auto">
          <a:xfrm>
            <a:off x="3041850" y="2807932"/>
            <a:ext cx="2057270" cy="640176"/>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2" name="Straight Connector 121"/>
          <p:cNvCxnSpPr>
            <a:stCxn id="41" idx="5"/>
            <a:endCxn id="46" idx="7"/>
          </p:cNvCxnSpPr>
          <p:nvPr/>
        </p:nvCxnSpPr>
        <p:spPr bwMode="auto">
          <a:xfrm>
            <a:off x="3998079" y="2807932"/>
            <a:ext cx="2057270" cy="640176"/>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4" name="Oval 133"/>
          <p:cNvSpPr/>
          <p:nvPr/>
        </p:nvSpPr>
        <p:spPr>
          <a:xfrm>
            <a:off x="2969850" y="381605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6" name="Straight Connector 135"/>
          <p:cNvCxnSpPr>
            <a:stCxn id="46" idx="3"/>
            <a:endCxn id="48" idx="1"/>
          </p:cNvCxnSpPr>
          <p:nvPr/>
        </p:nvCxnSpPr>
        <p:spPr bwMode="auto">
          <a:xfrm flipH="1">
            <a:off x="5099119" y="3888052"/>
            <a:ext cx="1" cy="648093"/>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9" name="Straight Connector 138"/>
          <p:cNvCxnSpPr>
            <a:stCxn id="46" idx="5"/>
            <a:endCxn id="48" idx="7"/>
          </p:cNvCxnSpPr>
          <p:nvPr/>
        </p:nvCxnSpPr>
        <p:spPr bwMode="auto">
          <a:xfrm flipH="1">
            <a:off x="6055348" y="3888052"/>
            <a:ext cx="1" cy="648093"/>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2" name="Straight Connector 141"/>
          <p:cNvCxnSpPr>
            <a:endCxn id="46" idx="1"/>
          </p:cNvCxnSpPr>
          <p:nvPr/>
        </p:nvCxnSpPr>
        <p:spPr bwMode="auto">
          <a:xfrm>
            <a:off x="5099119" y="2833961"/>
            <a:ext cx="1" cy="614147"/>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5" name="Straight Connector 144"/>
          <p:cNvCxnSpPr>
            <a:stCxn id="44" idx="5"/>
            <a:endCxn id="46" idx="7"/>
          </p:cNvCxnSpPr>
          <p:nvPr/>
        </p:nvCxnSpPr>
        <p:spPr bwMode="auto">
          <a:xfrm>
            <a:off x="6055349" y="2807932"/>
            <a:ext cx="0" cy="640176"/>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9" name="Straight Connector 148"/>
          <p:cNvCxnSpPr>
            <a:stCxn id="44" idx="3"/>
          </p:cNvCxnSpPr>
          <p:nvPr/>
        </p:nvCxnSpPr>
        <p:spPr bwMode="auto">
          <a:xfrm flipH="1">
            <a:off x="3041850" y="2807932"/>
            <a:ext cx="2057270" cy="632690"/>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2" name="Straight Connector 151"/>
          <p:cNvCxnSpPr>
            <a:stCxn id="44" idx="5"/>
            <a:endCxn id="42" idx="7"/>
          </p:cNvCxnSpPr>
          <p:nvPr/>
        </p:nvCxnSpPr>
        <p:spPr bwMode="auto">
          <a:xfrm flipH="1">
            <a:off x="3998079" y="2807932"/>
            <a:ext cx="2057270" cy="640176"/>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7" name="Oval 56"/>
          <p:cNvSpPr/>
          <p:nvPr/>
        </p:nvSpPr>
        <p:spPr>
          <a:xfrm>
            <a:off x="3926079" y="336862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bwMode="auto">
          <a:xfrm>
            <a:off x="3825614" y="298263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9" name="Rectangle 58"/>
          <p:cNvSpPr/>
          <p:nvPr/>
        </p:nvSpPr>
        <p:spPr bwMode="auto">
          <a:xfrm>
            <a:off x="3825614" y="312802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3" name="Oval 52"/>
          <p:cNvSpPr/>
          <p:nvPr/>
        </p:nvSpPr>
        <p:spPr>
          <a:xfrm>
            <a:off x="2969850" y="273593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Oval 132"/>
          <p:cNvSpPr/>
          <p:nvPr/>
        </p:nvSpPr>
        <p:spPr>
          <a:xfrm>
            <a:off x="5026714" y="272700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p:cNvSpPr/>
          <p:nvPr/>
        </p:nvSpPr>
        <p:spPr>
          <a:xfrm>
            <a:off x="5983349" y="3386637"/>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6" name="Straight Connector 155"/>
          <p:cNvCxnSpPr>
            <a:stCxn id="46" idx="5"/>
            <a:endCxn id="43" idx="7"/>
          </p:cNvCxnSpPr>
          <p:nvPr/>
        </p:nvCxnSpPr>
        <p:spPr bwMode="auto">
          <a:xfrm flipH="1">
            <a:off x="3998079" y="3888052"/>
            <a:ext cx="2057270" cy="648093"/>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9" name="Straight Connector 158"/>
          <p:cNvCxnSpPr>
            <a:stCxn id="46" idx="3"/>
            <a:endCxn id="43" idx="1"/>
          </p:cNvCxnSpPr>
          <p:nvPr/>
        </p:nvCxnSpPr>
        <p:spPr bwMode="auto">
          <a:xfrm flipH="1">
            <a:off x="3041850" y="3888052"/>
            <a:ext cx="2057270" cy="648093"/>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2" name="Straight Connector 161"/>
          <p:cNvCxnSpPr>
            <a:stCxn id="48" idx="7"/>
            <a:endCxn id="42" idx="5"/>
          </p:cNvCxnSpPr>
          <p:nvPr/>
        </p:nvCxnSpPr>
        <p:spPr bwMode="auto">
          <a:xfrm flipH="1" flipV="1">
            <a:off x="3998079" y="3888052"/>
            <a:ext cx="2057269" cy="648093"/>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6" name="Straight Connector 165"/>
          <p:cNvCxnSpPr>
            <a:stCxn id="48" idx="1"/>
            <a:endCxn id="42" idx="3"/>
          </p:cNvCxnSpPr>
          <p:nvPr/>
        </p:nvCxnSpPr>
        <p:spPr bwMode="auto">
          <a:xfrm flipH="1" flipV="1">
            <a:off x="3041850" y="3888052"/>
            <a:ext cx="2057269" cy="648093"/>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5" name="Rectangle 64"/>
          <p:cNvSpPr/>
          <p:nvPr/>
        </p:nvSpPr>
        <p:spPr bwMode="auto">
          <a:xfrm>
            <a:off x="3825614" y="406025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6" name="Rectangle 65"/>
          <p:cNvSpPr/>
          <p:nvPr/>
        </p:nvSpPr>
        <p:spPr bwMode="auto">
          <a:xfrm>
            <a:off x="3825614" y="420564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9" name="Oval 8"/>
          <p:cNvSpPr>
            <a:spLocks noChangeArrowheads="1"/>
          </p:cNvSpPr>
          <p:nvPr/>
        </p:nvSpPr>
        <p:spPr bwMode="auto">
          <a:xfrm>
            <a:off x="3894934" y="5733256"/>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 Execution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2" name="Rectangle 61"/>
          <p:cNvSpPr/>
          <p:nvPr/>
        </p:nvSpPr>
        <p:spPr bwMode="auto">
          <a:xfrm>
            <a:off x="2866387" y="413236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71" name="Straight Connector 170"/>
          <p:cNvCxnSpPr>
            <a:endCxn id="169" idx="1"/>
          </p:cNvCxnSpPr>
          <p:nvPr/>
        </p:nvCxnSpPr>
        <p:spPr bwMode="auto">
          <a:xfrm>
            <a:off x="4092976" y="5301208"/>
            <a:ext cx="0" cy="5231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4" name="Straight Connector 173"/>
          <p:cNvCxnSpPr>
            <a:stCxn id="6" idx="2"/>
            <a:endCxn id="169" idx="0"/>
          </p:cNvCxnSpPr>
          <p:nvPr/>
        </p:nvCxnSpPr>
        <p:spPr bwMode="auto">
          <a:xfrm flipH="1">
            <a:off x="4571091" y="5301208"/>
            <a:ext cx="909" cy="43204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81" name="Oval 180"/>
          <p:cNvSpPr/>
          <p:nvPr/>
        </p:nvSpPr>
        <p:spPr>
          <a:xfrm>
            <a:off x="4500000" y="5661256"/>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Rectangle 181"/>
          <p:cNvSpPr/>
          <p:nvPr/>
        </p:nvSpPr>
        <p:spPr bwMode="auto">
          <a:xfrm>
            <a:off x="4396537" y="5422526"/>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PEC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0" name="Rectangle 189"/>
          <p:cNvSpPr/>
          <p:nvPr/>
        </p:nvSpPr>
        <p:spPr bwMode="auto">
          <a:xfrm>
            <a:off x="3912310" y="542286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06" name="Elbow Connector 205"/>
          <p:cNvCxnSpPr>
            <a:stCxn id="169" idx="2"/>
            <a:endCxn id="20" idx="0"/>
          </p:cNvCxnSpPr>
          <p:nvPr/>
        </p:nvCxnSpPr>
        <p:spPr bwMode="auto">
          <a:xfrm rot="10800000">
            <a:off x="3019272" y="1618064"/>
            <a:ext cx="875663" cy="4426280"/>
          </a:xfrm>
          <a:prstGeom prst="bentConnector4">
            <a:avLst>
              <a:gd name="adj1" fmla="val 212933"/>
              <a:gd name="adj2" fmla="val 105165"/>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5" name="Oval 214"/>
          <p:cNvSpPr/>
          <p:nvPr/>
        </p:nvSpPr>
        <p:spPr>
          <a:xfrm>
            <a:off x="4015773" y="5229208"/>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bwMode="auto">
          <a:xfrm>
            <a:off x="6955708" y="3579787"/>
            <a:ext cx="471464"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90" name="Straight Connector 89"/>
          <p:cNvCxnSpPr>
            <a:stCxn id="89" idx="1"/>
          </p:cNvCxnSpPr>
          <p:nvPr/>
        </p:nvCxnSpPr>
        <p:spPr bwMode="auto">
          <a:xfrm flipH="1">
            <a:off x="6588224" y="3659518"/>
            <a:ext cx="367484" cy="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Tree>
    <p:extLst>
      <p:ext uri="{BB962C8B-B14F-4D97-AF65-F5344CB8AC3E}">
        <p14:creationId xmlns:p14="http://schemas.microsoft.com/office/powerpoint/2010/main" val="1303947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Monitoring and Control</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22/06/2016</a:t>
            </a:fld>
            <a:endParaRPr lang="en-GB" dirty="0"/>
          </a:p>
        </p:txBody>
      </p:sp>
      <p:sp>
        <p:nvSpPr>
          <p:cNvPr id="5" name="Oval 8"/>
          <p:cNvSpPr>
            <a:spLocks noChangeArrowheads="1"/>
          </p:cNvSpPr>
          <p:nvPr/>
        </p:nvSpPr>
        <p:spPr bwMode="auto">
          <a:xfrm>
            <a:off x="7404427" y="413897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 name="Oval 8"/>
          <p:cNvSpPr>
            <a:spLocks noChangeArrowheads="1"/>
          </p:cNvSpPr>
          <p:nvPr/>
        </p:nvSpPr>
        <p:spPr bwMode="auto">
          <a:xfrm>
            <a:off x="3864397" y="1175145"/>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 name="Oval 6"/>
          <p:cNvSpPr>
            <a:spLocks noChangeArrowheads="1"/>
          </p:cNvSpPr>
          <p:nvPr/>
        </p:nvSpPr>
        <p:spPr bwMode="auto">
          <a:xfrm>
            <a:off x="5436095" y="4138972"/>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Interface</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 name="Oval 7"/>
          <p:cNvSpPr>
            <a:spLocks noChangeArrowheads="1"/>
          </p:cNvSpPr>
          <p:nvPr/>
        </p:nvSpPr>
        <p:spPr bwMode="auto">
          <a:xfrm>
            <a:off x="3995936" y="5665812"/>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167375" y="1210275"/>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Preparation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 name="Oval 10"/>
          <p:cNvSpPr>
            <a:spLocks noChangeArrowheads="1"/>
          </p:cNvSpPr>
          <p:nvPr/>
        </p:nvSpPr>
        <p:spPr bwMode="auto">
          <a:xfrm>
            <a:off x="16742" y="414776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12"/>
          <p:cNvSpPr>
            <a:spLocks noChangeArrowheads="1"/>
          </p:cNvSpPr>
          <p:nvPr/>
        </p:nvSpPr>
        <p:spPr bwMode="auto">
          <a:xfrm>
            <a:off x="2224986" y="2503748"/>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Automation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13"/>
          <p:cNvSpPr>
            <a:spLocks noChangeArrowheads="1"/>
          </p:cNvSpPr>
          <p:nvPr/>
        </p:nvSpPr>
        <p:spPr bwMode="auto">
          <a:xfrm>
            <a:off x="5436094" y="2496716"/>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On-board </a:t>
            </a: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ConfigurationManagement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5" name="Oval 14"/>
          <p:cNvSpPr>
            <a:spLocks noChangeArrowheads="1"/>
          </p:cNvSpPr>
          <p:nvPr/>
        </p:nvSpPr>
        <p:spPr bwMode="auto">
          <a:xfrm>
            <a:off x="2224986" y="4137434"/>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Monitoring and 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8" name="Straight Connector 17"/>
          <p:cNvCxnSpPr>
            <a:stCxn id="11" idx="6"/>
            <a:endCxn id="15" idx="2"/>
          </p:cNvCxnSpPr>
          <p:nvPr/>
        </p:nvCxnSpPr>
        <p:spPr bwMode="auto">
          <a:xfrm flipV="1">
            <a:off x="1369055" y="4448522"/>
            <a:ext cx="855931" cy="1032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a:stCxn id="6" idx="4"/>
            <a:endCxn id="15" idx="0"/>
          </p:cNvCxnSpPr>
          <p:nvPr/>
        </p:nvCxnSpPr>
        <p:spPr bwMode="auto">
          <a:xfrm flipH="1">
            <a:off x="2901143" y="1797321"/>
            <a:ext cx="1639411" cy="234011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 name="Rectangle 24"/>
          <p:cNvSpPr/>
          <p:nvPr/>
        </p:nvSpPr>
        <p:spPr bwMode="auto">
          <a:xfrm>
            <a:off x="4189627" y="1945514"/>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7" name="Straight Connector 26"/>
          <p:cNvCxnSpPr>
            <a:stCxn id="5" idx="3"/>
            <a:endCxn id="7" idx="5"/>
          </p:cNvCxnSpPr>
          <p:nvPr/>
        </p:nvCxnSpPr>
        <p:spPr bwMode="auto">
          <a:xfrm flipH="1">
            <a:off x="6590366" y="4670032"/>
            <a:ext cx="1012103"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0" name="Oval 29"/>
          <p:cNvSpPr/>
          <p:nvPr/>
        </p:nvSpPr>
        <p:spPr>
          <a:xfrm>
            <a:off x="6518366" y="459803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bwMode="auto">
          <a:xfrm>
            <a:off x="6920954" y="460168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32" name="Straight Connector 31"/>
          <p:cNvCxnSpPr>
            <a:stCxn id="5" idx="1"/>
            <a:endCxn id="7" idx="7"/>
          </p:cNvCxnSpPr>
          <p:nvPr/>
        </p:nvCxnSpPr>
        <p:spPr bwMode="auto">
          <a:xfrm flipH="1">
            <a:off x="6590366" y="4230088"/>
            <a:ext cx="1012103"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5" name="Oval 34"/>
          <p:cNvSpPr/>
          <p:nvPr/>
        </p:nvSpPr>
        <p:spPr>
          <a:xfrm>
            <a:off x="7530469" y="415808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bwMode="auto">
          <a:xfrm>
            <a:off x="6920954" y="415419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9" name="Rectangle 38"/>
          <p:cNvSpPr/>
          <p:nvPr/>
        </p:nvSpPr>
        <p:spPr bwMode="auto">
          <a:xfrm>
            <a:off x="6920954" y="367580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6920954" y="431365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2" name="Rectangle 41"/>
          <p:cNvSpPr/>
          <p:nvPr/>
        </p:nvSpPr>
        <p:spPr bwMode="auto">
          <a:xfrm>
            <a:off x="6920954" y="383526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6920954" y="399473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53" name="Straight Connector 52"/>
          <p:cNvCxnSpPr>
            <a:stCxn id="7" idx="2"/>
            <a:endCxn id="15" idx="6"/>
          </p:cNvCxnSpPr>
          <p:nvPr/>
        </p:nvCxnSpPr>
        <p:spPr bwMode="auto">
          <a:xfrm flipH="1" flipV="1">
            <a:off x="3577299" y="4448522"/>
            <a:ext cx="1858796" cy="153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6" name="Straight Connector 55"/>
          <p:cNvCxnSpPr>
            <a:stCxn id="7" idx="1"/>
            <a:endCxn id="13" idx="5"/>
          </p:cNvCxnSpPr>
          <p:nvPr/>
        </p:nvCxnSpPr>
        <p:spPr bwMode="auto">
          <a:xfrm flipH="1" flipV="1">
            <a:off x="3379257" y="3034808"/>
            <a:ext cx="2254880" cy="11952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1" name="Oval 60"/>
          <p:cNvSpPr/>
          <p:nvPr/>
        </p:nvSpPr>
        <p:spPr>
          <a:xfrm>
            <a:off x="3481791" y="4378060"/>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bwMode="auto">
          <a:xfrm>
            <a:off x="4349694" y="436259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3" name="Rectangle 62"/>
          <p:cNvSpPr/>
          <p:nvPr/>
        </p:nvSpPr>
        <p:spPr bwMode="auto">
          <a:xfrm>
            <a:off x="5190837" y="4021803"/>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64" name="Straight Connector 63"/>
          <p:cNvCxnSpPr>
            <a:stCxn id="13" idx="4"/>
            <a:endCxn id="15" idx="0"/>
          </p:cNvCxnSpPr>
          <p:nvPr/>
        </p:nvCxnSpPr>
        <p:spPr bwMode="auto">
          <a:xfrm>
            <a:off x="2901143" y="3125924"/>
            <a:ext cx="0" cy="101151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8" name="Rectangle 67"/>
          <p:cNvSpPr/>
          <p:nvPr/>
        </p:nvSpPr>
        <p:spPr bwMode="auto">
          <a:xfrm>
            <a:off x="2725679" y="329655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70" name="Straight Connector 69"/>
          <p:cNvCxnSpPr>
            <a:stCxn id="14" idx="2"/>
            <a:endCxn id="13" idx="6"/>
          </p:cNvCxnSpPr>
          <p:nvPr/>
        </p:nvCxnSpPr>
        <p:spPr bwMode="auto">
          <a:xfrm flipH="1">
            <a:off x="3577299" y="2807804"/>
            <a:ext cx="1858795" cy="703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3" name="Straight Connector 72"/>
          <p:cNvCxnSpPr>
            <a:stCxn id="14" idx="0"/>
            <a:endCxn id="6" idx="5"/>
          </p:cNvCxnSpPr>
          <p:nvPr/>
        </p:nvCxnSpPr>
        <p:spPr bwMode="auto">
          <a:xfrm flipH="1" flipV="1">
            <a:off x="5018668" y="1706205"/>
            <a:ext cx="1093583" cy="79051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7" name="Rectangle 76"/>
          <p:cNvSpPr/>
          <p:nvPr/>
        </p:nvSpPr>
        <p:spPr bwMode="auto">
          <a:xfrm>
            <a:off x="4365090" y="266885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8" name="Rectangle 77"/>
          <p:cNvSpPr/>
          <p:nvPr/>
        </p:nvSpPr>
        <p:spPr bwMode="auto">
          <a:xfrm>
            <a:off x="4365090" y="2822823"/>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9" name="Rectangle 78"/>
          <p:cNvSpPr/>
          <p:nvPr/>
        </p:nvSpPr>
        <p:spPr bwMode="auto">
          <a:xfrm>
            <a:off x="5301194" y="194549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5301194" y="2099457"/>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82" name="Straight Connector 81"/>
          <p:cNvCxnSpPr>
            <a:stCxn id="14" idx="1"/>
            <a:endCxn id="9" idx="5"/>
          </p:cNvCxnSpPr>
          <p:nvPr/>
        </p:nvCxnSpPr>
        <p:spPr bwMode="auto">
          <a:xfrm flipH="1" flipV="1">
            <a:off x="1321646" y="1741335"/>
            <a:ext cx="4312490" cy="84649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9" name="Straight Connector 88"/>
          <p:cNvCxnSpPr>
            <a:stCxn id="13" idx="1"/>
            <a:endCxn id="9" idx="4"/>
          </p:cNvCxnSpPr>
          <p:nvPr/>
        </p:nvCxnSpPr>
        <p:spPr bwMode="auto">
          <a:xfrm flipH="1" flipV="1">
            <a:off x="843532" y="1832451"/>
            <a:ext cx="1579496" cy="76241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2" name="Rectangle 91"/>
          <p:cNvSpPr/>
          <p:nvPr/>
        </p:nvSpPr>
        <p:spPr bwMode="auto">
          <a:xfrm>
            <a:off x="1363247" y="2119800"/>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93" name="Straight Connector 92"/>
          <p:cNvCxnSpPr>
            <a:stCxn id="15" idx="1"/>
            <a:endCxn id="9" idx="4"/>
          </p:cNvCxnSpPr>
          <p:nvPr/>
        </p:nvCxnSpPr>
        <p:spPr bwMode="auto">
          <a:xfrm flipH="1" flipV="1">
            <a:off x="843532" y="1832451"/>
            <a:ext cx="1579496" cy="2396099"/>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8" name="Rectangle 87"/>
          <p:cNvSpPr/>
          <p:nvPr/>
        </p:nvSpPr>
        <p:spPr bwMode="auto">
          <a:xfrm>
            <a:off x="1121592" y="2481254"/>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5" name="Oval 84"/>
          <p:cNvSpPr/>
          <p:nvPr/>
        </p:nvSpPr>
        <p:spPr>
          <a:xfrm>
            <a:off x="771532" y="1760451"/>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8" name="Straight Connector 97"/>
          <p:cNvCxnSpPr>
            <a:stCxn id="14" idx="3"/>
            <a:endCxn id="15" idx="0"/>
          </p:cNvCxnSpPr>
          <p:nvPr/>
        </p:nvCxnSpPr>
        <p:spPr bwMode="auto">
          <a:xfrm flipH="1">
            <a:off x="2901143" y="3027776"/>
            <a:ext cx="2732993" cy="110965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7" name="Oval 66"/>
          <p:cNvSpPr/>
          <p:nvPr/>
        </p:nvSpPr>
        <p:spPr>
          <a:xfrm>
            <a:off x="2829143" y="4066972"/>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bwMode="auto">
          <a:xfrm>
            <a:off x="4843205" y="321682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5" name="Rectangle 104"/>
          <p:cNvSpPr/>
          <p:nvPr/>
        </p:nvSpPr>
        <p:spPr bwMode="auto">
          <a:xfrm>
            <a:off x="1519689" y="4381714"/>
            <a:ext cx="632009"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6" name="Oval 105"/>
          <p:cNvSpPr/>
          <p:nvPr/>
        </p:nvSpPr>
        <p:spPr>
          <a:xfrm>
            <a:off x="1303689" y="4397176"/>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p:cNvSpPr>
            <a:spLocks noChangeArrowheads="1"/>
          </p:cNvSpPr>
          <p:nvPr/>
        </p:nvSpPr>
        <p:spPr bwMode="auto">
          <a:xfrm>
            <a:off x="167376" y="495979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 name="Oval 11"/>
          <p:cNvSpPr>
            <a:spLocks noChangeArrowheads="1"/>
          </p:cNvSpPr>
          <p:nvPr/>
        </p:nvSpPr>
        <p:spPr bwMode="auto">
          <a:xfrm>
            <a:off x="483380" y="542482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8" name="Oval 107"/>
          <p:cNvSpPr>
            <a:spLocks noChangeArrowheads="1"/>
          </p:cNvSpPr>
          <p:nvPr/>
        </p:nvSpPr>
        <p:spPr bwMode="auto">
          <a:xfrm>
            <a:off x="1369055" y="5740635"/>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10" name="Straight Connector 109"/>
          <p:cNvCxnSpPr>
            <a:stCxn id="107" idx="6"/>
            <a:endCxn id="15" idx="3"/>
          </p:cNvCxnSpPr>
          <p:nvPr/>
        </p:nvCxnSpPr>
        <p:spPr bwMode="auto">
          <a:xfrm flipV="1">
            <a:off x="1519689" y="4668494"/>
            <a:ext cx="903339" cy="60239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3" name="Straight Connector 112"/>
          <p:cNvCxnSpPr>
            <a:stCxn id="12" idx="7"/>
            <a:endCxn id="15" idx="3"/>
          </p:cNvCxnSpPr>
          <p:nvPr/>
        </p:nvCxnSpPr>
        <p:spPr bwMode="auto">
          <a:xfrm flipV="1">
            <a:off x="1637651" y="4668494"/>
            <a:ext cx="785377" cy="8474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6" name="Straight Connector 115"/>
          <p:cNvCxnSpPr>
            <a:stCxn id="108" idx="0"/>
            <a:endCxn id="15" idx="3"/>
          </p:cNvCxnSpPr>
          <p:nvPr/>
        </p:nvCxnSpPr>
        <p:spPr bwMode="auto">
          <a:xfrm flipV="1">
            <a:off x="2045212" y="4668494"/>
            <a:ext cx="377816" cy="107214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9" name="Oval 118"/>
          <p:cNvSpPr/>
          <p:nvPr/>
        </p:nvSpPr>
        <p:spPr>
          <a:xfrm>
            <a:off x="2351028" y="4596494"/>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Rectangle 119"/>
          <p:cNvSpPr/>
          <p:nvPr/>
        </p:nvSpPr>
        <p:spPr bwMode="auto">
          <a:xfrm>
            <a:off x="2049523" y="4817437"/>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21" name="Straight Connector 120"/>
          <p:cNvCxnSpPr>
            <a:stCxn id="8" idx="2"/>
            <a:endCxn id="15" idx="4"/>
          </p:cNvCxnSpPr>
          <p:nvPr/>
        </p:nvCxnSpPr>
        <p:spPr bwMode="auto">
          <a:xfrm flipH="1" flipV="1">
            <a:off x="2901143" y="4759610"/>
            <a:ext cx="1094793" cy="121729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4" name="Oval 123"/>
          <p:cNvSpPr/>
          <p:nvPr/>
        </p:nvSpPr>
        <p:spPr>
          <a:xfrm>
            <a:off x="2829143" y="468515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Rectangle 124"/>
          <p:cNvSpPr/>
          <p:nvPr/>
        </p:nvSpPr>
        <p:spPr bwMode="auto">
          <a:xfrm>
            <a:off x="3632251" y="558876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26" name="Oval 125"/>
          <p:cNvSpPr/>
          <p:nvPr/>
        </p:nvSpPr>
        <p:spPr>
          <a:xfrm>
            <a:off x="3923936" y="5897301"/>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7" name="Straight Connector 126"/>
          <p:cNvCxnSpPr>
            <a:stCxn id="8" idx="1"/>
            <a:endCxn id="13" idx="5"/>
          </p:cNvCxnSpPr>
          <p:nvPr/>
        </p:nvCxnSpPr>
        <p:spPr bwMode="auto">
          <a:xfrm flipH="1" flipV="1">
            <a:off x="3379257" y="3034808"/>
            <a:ext cx="814721" cy="272212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0" name="Oval 59"/>
          <p:cNvSpPr/>
          <p:nvPr/>
        </p:nvSpPr>
        <p:spPr>
          <a:xfrm>
            <a:off x="3307257" y="2975653"/>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3" name="Straight Connector 132"/>
          <p:cNvCxnSpPr>
            <a:stCxn id="6" idx="3"/>
            <a:endCxn id="13" idx="0"/>
          </p:cNvCxnSpPr>
          <p:nvPr/>
        </p:nvCxnSpPr>
        <p:spPr bwMode="auto">
          <a:xfrm flipH="1">
            <a:off x="2901143" y="1706205"/>
            <a:ext cx="1161296" cy="79754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 name="Oval 16"/>
          <p:cNvSpPr/>
          <p:nvPr/>
        </p:nvSpPr>
        <p:spPr>
          <a:xfrm>
            <a:off x="2829143" y="241698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Oval 135"/>
          <p:cNvSpPr/>
          <p:nvPr/>
        </p:nvSpPr>
        <p:spPr>
          <a:xfrm>
            <a:off x="4123639" y="568492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 name="Rectangle 136"/>
          <p:cNvSpPr/>
          <p:nvPr/>
        </p:nvSpPr>
        <p:spPr bwMode="auto">
          <a:xfrm>
            <a:off x="3916713" y="5360433"/>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38" name="Straight Connector 137"/>
          <p:cNvCxnSpPr>
            <a:stCxn id="14" idx="2"/>
            <a:endCxn id="8" idx="0"/>
          </p:cNvCxnSpPr>
          <p:nvPr/>
        </p:nvCxnSpPr>
        <p:spPr bwMode="auto">
          <a:xfrm flipH="1">
            <a:off x="4672093" y="2807804"/>
            <a:ext cx="764001" cy="28580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6" name="Oval 75"/>
          <p:cNvSpPr/>
          <p:nvPr/>
        </p:nvSpPr>
        <p:spPr>
          <a:xfrm>
            <a:off x="5366300" y="2735804"/>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4600093" y="558876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Rectangle 141"/>
          <p:cNvSpPr/>
          <p:nvPr/>
        </p:nvSpPr>
        <p:spPr bwMode="auto">
          <a:xfrm>
            <a:off x="4600093" y="506163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3" name="Rectangle 142"/>
          <p:cNvSpPr/>
          <p:nvPr/>
        </p:nvSpPr>
        <p:spPr bwMode="auto">
          <a:xfrm>
            <a:off x="4600093" y="521559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1" name="Rectangle 20"/>
          <p:cNvSpPr/>
          <p:nvPr/>
        </p:nvSpPr>
        <p:spPr bwMode="auto">
          <a:xfrm>
            <a:off x="3401836" y="193999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53" name="Straight Connector 152"/>
          <p:cNvCxnSpPr>
            <a:stCxn id="5" idx="4"/>
            <a:endCxn id="15" idx="5"/>
          </p:cNvCxnSpPr>
          <p:nvPr/>
        </p:nvCxnSpPr>
        <p:spPr bwMode="auto">
          <a:xfrm rot="5400000" flipH="1">
            <a:off x="5683594" y="2364158"/>
            <a:ext cx="92654" cy="4701327"/>
          </a:xfrm>
          <a:prstGeom prst="bentConnector3">
            <a:avLst>
              <a:gd name="adj1" fmla="val -246724"/>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2" name="Oval 151"/>
          <p:cNvSpPr/>
          <p:nvPr/>
        </p:nvSpPr>
        <p:spPr>
          <a:xfrm>
            <a:off x="8008583" y="468893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bwMode="auto">
          <a:xfrm>
            <a:off x="6920954" y="491789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7" name="Oval 166"/>
          <p:cNvSpPr/>
          <p:nvPr/>
        </p:nvSpPr>
        <p:spPr>
          <a:xfrm>
            <a:off x="1297055" y="1669335"/>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 name="Rectangle 167"/>
          <p:cNvSpPr/>
          <p:nvPr/>
        </p:nvSpPr>
        <p:spPr bwMode="auto">
          <a:xfrm>
            <a:off x="1693243" y="1700798"/>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9" name="Rectangle 168"/>
          <p:cNvSpPr/>
          <p:nvPr/>
        </p:nvSpPr>
        <p:spPr bwMode="auto">
          <a:xfrm>
            <a:off x="1693243" y="1860264"/>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71" name="Straight Connector 170"/>
          <p:cNvCxnSpPr>
            <a:stCxn id="6" idx="4"/>
          </p:cNvCxnSpPr>
          <p:nvPr/>
        </p:nvCxnSpPr>
        <p:spPr bwMode="auto">
          <a:xfrm>
            <a:off x="4540554" y="1797321"/>
            <a:ext cx="1571698" cy="2348877"/>
          </a:xfrm>
          <a:prstGeom prst="line">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4" name="Oval 173"/>
          <p:cNvSpPr/>
          <p:nvPr/>
        </p:nvSpPr>
        <p:spPr>
          <a:xfrm>
            <a:off x="6040252" y="243174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5" name="Straight Connector 174"/>
          <p:cNvCxnSpPr>
            <a:stCxn id="7" idx="0"/>
            <a:endCxn id="13" idx="6"/>
          </p:cNvCxnSpPr>
          <p:nvPr/>
        </p:nvCxnSpPr>
        <p:spPr bwMode="auto">
          <a:xfrm flipH="1" flipV="1">
            <a:off x="3577299" y="2814836"/>
            <a:ext cx="2534953" cy="1324136"/>
          </a:xfrm>
          <a:prstGeom prst="line">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8" name="Oval 177"/>
          <p:cNvSpPr/>
          <p:nvPr/>
        </p:nvSpPr>
        <p:spPr>
          <a:xfrm>
            <a:off x="6040252" y="4082192"/>
            <a:ext cx="144000" cy="144000"/>
          </a:xfrm>
          <a:prstGeom prst="ellipse">
            <a:avLst/>
          </a:prstGeom>
          <a:solidFill>
            <a:srgbClr val="FF6D6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Rectangle 178"/>
          <p:cNvSpPr/>
          <p:nvPr/>
        </p:nvSpPr>
        <p:spPr bwMode="auto">
          <a:xfrm>
            <a:off x="5689326" y="3835268"/>
            <a:ext cx="350926" cy="159462"/>
          </a:xfrm>
          <a:prstGeom prst="rect">
            <a:avLst/>
          </a:prstGeom>
          <a:solidFill>
            <a:srgbClr val="FF6D6D"/>
          </a:solidFill>
          <a:ln>
            <a:solidFill>
              <a:schemeClr val="tx1">
                <a:lumMod val="50000"/>
                <a:lumOff val="50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62221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Operations Preparation</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22/06/2016</a:t>
            </a:fld>
            <a:endParaRPr lang="en-GB" dirty="0"/>
          </a:p>
        </p:txBody>
      </p:sp>
      <p:sp>
        <p:nvSpPr>
          <p:cNvPr id="5" name="Oval 8"/>
          <p:cNvSpPr>
            <a:spLocks noChangeArrowheads="1"/>
          </p:cNvSpPr>
          <p:nvPr/>
        </p:nvSpPr>
        <p:spPr bwMode="auto">
          <a:xfrm>
            <a:off x="7524327" y="1196752"/>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 name="Oval 5"/>
          <p:cNvSpPr>
            <a:spLocks noChangeArrowheads="1"/>
          </p:cNvSpPr>
          <p:nvPr/>
        </p:nvSpPr>
        <p:spPr bwMode="auto">
          <a:xfrm>
            <a:off x="7524328" y="5229200"/>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 name="Oval 6"/>
          <p:cNvSpPr>
            <a:spLocks noChangeArrowheads="1"/>
          </p:cNvSpPr>
          <p:nvPr/>
        </p:nvSpPr>
        <p:spPr bwMode="auto">
          <a:xfrm>
            <a:off x="316481" y="5229200"/>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 name="Oval 7"/>
          <p:cNvSpPr>
            <a:spLocks noChangeArrowheads="1"/>
          </p:cNvSpPr>
          <p:nvPr/>
        </p:nvSpPr>
        <p:spPr bwMode="auto">
          <a:xfrm>
            <a:off x="2065039" y="2726253"/>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Satellite DB</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Definition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3896520" y="119675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 name="Oval 9"/>
          <p:cNvSpPr>
            <a:spLocks noChangeArrowheads="1"/>
          </p:cNvSpPr>
          <p:nvPr/>
        </p:nvSpPr>
        <p:spPr bwMode="auto">
          <a:xfrm>
            <a:off x="2915816" y="4113932"/>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Configuration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Management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 name="Oval 10"/>
          <p:cNvSpPr>
            <a:spLocks noChangeArrowheads="1"/>
          </p:cNvSpPr>
          <p:nvPr/>
        </p:nvSpPr>
        <p:spPr bwMode="auto">
          <a:xfrm>
            <a:off x="5724128" y="2712357"/>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On-board Software Definition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 name="Oval 11"/>
          <p:cNvSpPr>
            <a:spLocks noChangeArrowheads="1"/>
          </p:cNvSpPr>
          <p:nvPr/>
        </p:nvSpPr>
        <p:spPr bwMode="auto">
          <a:xfrm>
            <a:off x="4788024" y="4104407"/>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Configuration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Distribution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12"/>
          <p:cNvSpPr>
            <a:spLocks noChangeArrowheads="1"/>
          </p:cNvSpPr>
          <p:nvPr/>
        </p:nvSpPr>
        <p:spPr bwMode="auto">
          <a:xfrm>
            <a:off x="3892514" y="2726253"/>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Automated Procedure Definition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5" name="Straight Connector 14"/>
          <p:cNvCxnSpPr>
            <a:stCxn id="9" idx="4"/>
            <a:endCxn id="8" idx="0"/>
          </p:cNvCxnSpPr>
          <p:nvPr/>
        </p:nvCxnSpPr>
        <p:spPr bwMode="auto">
          <a:xfrm flipH="1">
            <a:off x="2741196" y="1818928"/>
            <a:ext cx="1831481" cy="90732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 name="Straight Connector 17"/>
          <p:cNvCxnSpPr>
            <a:stCxn id="9" idx="4"/>
            <a:endCxn id="13" idx="0"/>
          </p:cNvCxnSpPr>
          <p:nvPr/>
        </p:nvCxnSpPr>
        <p:spPr bwMode="auto">
          <a:xfrm flipH="1">
            <a:off x="4568671" y="1818928"/>
            <a:ext cx="4006" cy="90732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a:stCxn id="9" idx="4"/>
            <a:endCxn id="11" idx="0"/>
          </p:cNvCxnSpPr>
          <p:nvPr/>
        </p:nvCxnSpPr>
        <p:spPr bwMode="auto">
          <a:xfrm>
            <a:off x="4572677" y="1818928"/>
            <a:ext cx="1827608" cy="89342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 name="Oval 24"/>
          <p:cNvSpPr/>
          <p:nvPr/>
        </p:nvSpPr>
        <p:spPr>
          <a:xfrm>
            <a:off x="2669196" y="2640357"/>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4500677" y="2640357"/>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6328285" y="2654253"/>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bwMode="auto">
          <a:xfrm>
            <a:off x="3481473" y="219953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1" name="Rectangle 30"/>
          <p:cNvSpPr/>
          <p:nvPr/>
        </p:nvSpPr>
        <p:spPr bwMode="auto">
          <a:xfrm>
            <a:off x="5288717" y="218591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2" name="Rectangle 31"/>
          <p:cNvSpPr/>
          <p:nvPr/>
        </p:nvSpPr>
        <p:spPr bwMode="auto">
          <a:xfrm>
            <a:off x="4397214" y="2192859"/>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35" name="Straight Connector 34"/>
          <p:cNvCxnSpPr>
            <a:stCxn id="13" idx="7"/>
            <a:endCxn id="5" idx="3"/>
          </p:cNvCxnSpPr>
          <p:nvPr/>
        </p:nvCxnSpPr>
        <p:spPr bwMode="auto">
          <a:xfrm flipV="1">
            <a:off x="5046785" y="1727812"/>
            <a:ext cx="2675584" cy="108955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8" name="Straight Connector 37"/>
          <p:cNvCxnSpPr>
            <a:stCxn id="11" idx="7"/>
            <a:endCxn id="5" idx="3"/>
          </p:cNvCxnSpPr>
          <p:nvPr/>
        </p:nvCxnSpPr>
        <p:spPr bwMode="auto">
          <a:xfrm flipV="1">
            <a:off x="6878399" y="1727812"/>
            <a:ext cx="843970" cy="107566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1" name="Oval 40"/>
          <p:cNvSpPr/>
          <p:nvPr/>
        </p:nvSpPr>
        <p:spPr>
          <a:xfrm>
            <a:off x="7650369" y="165581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bwMode="auto">
          <a:xfrm>
            <a:off x="7166184" y="210618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7166184" y="2259419"/>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OSW</a:t>
            </a:r>
            <a:endParaRPr lang="en-GB" sz="800" dirty="0">
              <a:solidFill>
                <a:schemeClr val="bg1"/>
              </a:solidFill>
              <a:latin typeface="Arial" panose="020B0604020202020204" pitchFamily="34" charset="0"/>
              <a:cs typeface="Arial" panose="020B0604020202020204" pitchFamily="34" charset="0"/>
            </a:endParaRPr>
          </a:p>
        </p:txBody>
      </p:sp>
      <p:sp>
        <p:nvSpPr>
          <p:cNvPr id="45" name="Rectangle 44"/>
          <p:cNvSpPr/>
          <p:nvPr/>
        </p:nvSpPr>
        <p:spPr bwMode="auto">
          <a:xfrm>
            <a:off x="6471863" y="201618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6" name="Rectangle 45"/>
          <p:cNvSpPr/>
          <p:nvPr/>
        </p:nvSpPr>
        <p:spPr bwMode="auto">
          <a:xfrm>
            <a:off x="6471863" y="2174986"/>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A</a:t>
            </a:r>
            <a:r>
              <a:rPr lang="en-GB" sz="800" dirty="0" smtClean="0">
                <a:solidFill>
                  <a:schemeClr val="bg1"/>
                </a:solidFill>
                <a:latin typeface="Arial" panose="020B0604020202020204" pitchFamily="34" charset="0"/>
                <a:cs typeface="Arial" panose="020B0604020202020204" pitchFamily="34" charset="0"/>
              </a:rPr>
              <a:t>PD</a:t>
            </a:r>
            <a:endParaRPr lang="en-GB" sz="800" dirty="0">
              <a:solidFill>
                <a:schemeClr val="bg1"/>
              </a:solidFill>
              <a:latin typeface="Arial" panose="020B0604020202020204" pitchFamily="34" charset="0"/>
              <a:cs typeface="Arial" panose="020B0604020202020204" pitchFamily="34" charset="0"/>
            </a:endParaRPr>
          </a:p>
        </p:txBody>
      </p:sp>
      <p:cxnSp>
        <p:nvCxnSpPr>
          <p:cNvPr id="47" name="Straight Connector 46"/>
          <p:cNvCxnSpPr>
            <a:stCxn id="8" idx="4"/>
            <a:endCxn id="10" idx="0"/>
          </p:cNvCxnSpPr>
          <p:nvPr/>
        </p:nvCxnSpPr>
        <p:spPr bwMode="auto">
          <a:xfrm>
            <a:off x="2741196" y="3348429"/>
            <a:ext cx="850777" cy="7655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0" name="Straight Connector 49"/>
          <p:cNvCxnSpPr>
            <a:stCxn id="13" idx="4"/>
            <a:endCxn id="10" idx="0"/>
          </p:cNvCxnSpPr>
          <p:nvPr/>
        </p:nvCxnSpPr>
        <p:spPr bwMode="auto">
          <a:xfrm flipH="1">
            <a:off x="3591973" y="3348429"/>
            <a:ext cx="976698" cy="7655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3" name="Straight Connector 52"/>
          <p:cNvCxnSpPr>
            <a:stCxn id="11" idx="4"/>
            <a:endCxn id="10" idx="0"/>
          </p:cNvCxnSpPr>
          <p:nvPr/>
        </p:nvCxnSpPr>
        <p:spPr bwMode="auto">
          <a:xfrm flipH="1">
            <a:off x="3591973" y="3334533"/>
            <a:ext cx="2808312" cy="7793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6" name="Oval 55"/>
          <p:cNvSpPr/>
          <p:nvPr/>
        </p:nvSpPr>
        <p:spPr>
          <a:xfrm>
            <a:off x="3512936" y="4041932"/>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7" name="Straight Connector 56"/>
          <p:cNvCxnSpPr>
            <a:stCxn id="12" idx="2"/>
            <a:endCxn id="10" idx="6"/>
          </p:cNvCxnSpPr>
          <p:nvPr/>
        </p:nvCxnSpPr>
        <p:spPr bwMode="auto">
          <a:xfrm flipH="1">
            <a:off x="4268129" y="4415495"/>
            <a:ext cx="519895" cy="952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1" name="Oval 60"/>
          <p:cNvSpPr/>
          <p:nvPr/>
        </p:nvSpPr>
        <p:spPr>
          <a:xfrm>
            <a:off x="4196129" y="4343495"/>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2" name="Straight Connector 61"/>
          <p:cNvCxnSpPr>
            <a:stCxn id="6" idx="1"/>
            <a:endCxn id="12" idx="6"/>
          </p:cNvCxnSpPr>
          <p:nvPr/>
        </p:nvCxnSpPr>
        <p:spPr bwMode="auto">
          <a:xfrm flipH="1" flipV="1">
            <a:off x="6140337" y="4415495"/>
            <a:ext cx="1582033" cy="90482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5" name="Oval 64"/>
          <p:cNvSpPr/>
          <p:nvPr/>
        </p:nvSpPr>
        <p:spPr>
          <a:xfrm>
            <a:off x="6068337" y="435302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bwMode="auto">
          <a:xfrm>
            <a:off x="6755890" y="461713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7" name="Rectangle 66"/>
          <p:cNvSpPr/>
          <p:nvPr/>
        </p:nvSpPr>
        <p:spPr bwMode="auto">
          <a:xfrm>
            <a:off x="6755890" y="4777417"/>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8" name="Rectangle 67"/>
          <p:cNvSpPr/>
          <p:nvPr/>
        </p:nvSpPr>
        <p:spPr bwMode="auto">
          <a:xfrm>
            <a:off x="6755890" y="493910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69" name="Straight Connector 68"/>
          <p:cNvCxnSpPr>
            <a:stCxn id="10" idx="2"/>
            <a:endCxn id="7" idx="7"/>
          </p:cNvCxnSpPr>
          <p:nvPr/>
        </p:nvCxnSpPr>
        <p:spPr bwMode="auto">
          <a:xfrm flipH="1">
            <a:off x="1470752" y="4425020"/>
            <a:ext cx="1445064" cy="89529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5" name="Oval 74"/>
          <p:cNvSpPr/>
          <p:nvPr/>
        </p:nvSpPr>
        <p:spPr>
          <a:xfrm>
            <a:off x="1398752" y="5248316"/>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2843816" y="4343495"/>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bwMode="auto">
          <a:xfrm>
            <a:off x="2024822" y="4648396"/>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8" name="Rectangle 77"/>
          <p:cNvSpPr/>
          <p:nvPr/>
        </p:nvSpPr>
        <p:spPr bwMode="auto">
          <a:xfrm>
            <a:off x="2024822" y="480868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9" name="Rectangle 78"/>
          <p:cNvSpPr/>
          <p:nvPr/>
        </p:nvSpPr>
        <p:spPr bwMode="auto">
          <a:xfrm>
            <a:off x="2024822" y="4970366"/>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3481473" y="2359597"/>
            <a:ext cx="350925"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XTCE</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87213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Storage and Archiving</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22/06/2016</a:t>
            </a:fld>
            <a:endParaRPr lang="en-GB" dirty="0"/>
          </a:p>
        </p:txBody>
      </p:sp>
      <p:sp>
        <p:nvSpPr>
          <p:cNvPr id="5" name="Oval 4"/>
          <p:cNvSpPr>
            <a:spLocks noChangeArrowheads="1"/>
          </p:cNvSpPr>
          <p:nvPr/>
        </p:nvSpPr>
        <p:spPr bwMode="auto">
          <a:xfrm>
            <a:off x="2159732" y="4113076"/>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Data Archive</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 name="Oval 5"/>
          <p:cNvSpPr/>
          <p:nvPr/>
        </p:nvSpPr>
        <p:spPr>
          <a:xfrm>
            <a:off x="3242003" y="413219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a:spLocks noChangeArrowheads="1"/>
          </p:cNvSpPr>
          <p:nvPr/>
        </p:nvSpPr>
        <p:spPr bwMode="auto">
          <a:xfrm>
            <a:off x="3245506" y="2816932"/>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On-board</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File Store</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927067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MOIMS</a:t>
            </a:r>
            <a:r>
              <a:rPr lang="en-GB" dirty="0" smtClean="0"/>
              <a:t> Deployment (Example)</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22/06/2016</a:t>
            </a:fld>
            <a:endParaRPr lang="en-GB" dirty="0"/>
          </a:p>
        </p:txBody>
      </p:sp>
      <p:sp>
        <p:nvSpPr>
          <p:cNvPr id="5" name="Cube 4"/>
          <p:cNvSpPr/>
          <p:nvPr/>
        </p:nvSpPr>
        <p:spPr bwMode="auto">
          <a:xfrm>
            <a:off x="683568" y="980728"/>
            <a:ext cx="1512168" cy="4968552"/>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Spacecraft</a:t>
            </a:r>
          </a:p>
        </p:txBody>
      </p:sp>
      <p:sp>
        <p:nvSpPr>
          <p:cNvPr id="8" name="Cube 7"/>
          <p:cNvSpPr/>
          <p:nvPr/>
        </p:nvSpPr>
        <p:spPr bwMode="auto">
          <a:xfrm>
            <a:off x="2699792" y="980728"/>
            <a:ext cx="1512168" cy="4968552"/>
          </a:xfrm>
          <a:prstGeom prst="cube">
            <a:avLst>
              <a:gd name="adj" fmla="val 14418"/>
            </a:avLst>
          </a:prstGeom>
          <a:solidFill>
            <a:srgbClr val="00C0B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Ground Station</a:t>
            </a:r>
          </a:p>
        </p:txBody>
      </p:sp>
      <p:sp>
        <p:nvSpPr>
          <p:cNvPr id="9" name="Cube 8"/>
          <p:cNvSpPr/>
          <p:nvPr/>
        </p:nvSpPr>
        <p:spPr bwMode="auto">
          <a:xfrm>
            <a:off x="4716016" y="980728"/>
            <a:ext cx="1512168" cy="4968552"/>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smtClean="0">
                <a:solidFill>
                  <a:schemeClr val="tx1"/>
                </a:solidFill>
                <a:latin typeface="Arial" panose="020B0604020202020204" pitchFamily="34" charset="0"/>
                <a:cs typeface="Arial" panose="020B0604020202020204" pitchFamily="34" charset="0"/>
              </a:rPr>
              <a:t>Mission Control</a:t>
            </a:r>
            <a:endParaRPr lang="en-GB" sz="1200" b="0" dirty="0">
              <a:solidFill>
                <a:schemeClr val="tx1"/>
              </a:solidFill>
              <a:latin typeface="Arial" panose="020B0604020202020204" pitchFamily="34" charset="0"/>
              <a:cs typeface="Arial" panose="020B0604020202020204" pitchFamily="34" charset="0"/>
            </a:endParaRPr>
          </a:p>
        </p:txBody>
      </p:sp>
      <p:sp>
        <p:nvSpPr>
          <p:cNvPr id="10" name="Cube 9"/>
          <p:cNvSpPr/>
          <p:nvPr/>
        </p:nvSpPr>
        <p:spPr bwMode="auto">
          <a:xfrm>
            <a:off x="6660232" y="980728"/>
            <a:ext cx="1512168" cy="2367890"/>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smtClean="0">
                <a:solidFill>
                  <a:schemeClr val="tx1"/>
                </a:solidFill>
                <a:latin typeface="Arial" panose="020B0604020202020204" pitchFamily="34" charset="0"/>
                <a:cs typeface="Arial" panose="020B0604020202020204" pitchFamily="34" charset="0"/>
              </a:rPr>
              <a:t>User Node</a:t>
            </a:r>
            <a:endParaRPr lang="en-GB" sz="1200" b="0" dirty="0">
              <a:solidFill>
                <a:schemeClr val="tx1"/>
              </a:solidFill>
              <a:latin typeface="Arial" panose="020B0604020202020204" pitchFamily="34" charset="0"/>
              <a:cs typeface="Arial" panose="020B0604020202020204" pitchFamily="34" charset="0"/>
            </a:endParaRPr>
          </a:p>
        </p:txBody>
      </p:sp>
      <p:sp>
        <p:nvSpPr>
          <p:cNvPr id="11" name="Cube 10"/>
          <p:cNvSpPr/>
          <p:nvPr/>
        </p:nvSpPr>
        <p:spPr bwMode="auto">
          <a:xfrm>
            <a:off x="6660232" y="3465005"/>
            <a:ext cx="1512168" cy="2484276"/>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smtClean="0">
                <a:solidFill>
                  <a:schemeClr val="tx1"/>
                </a:solidFill>
                <a:latin typeface="Arial" panose="020B0604020202020204" pitchFamily="34" charset="0"/>
                <a:cs typeface="Arial" panose="020B0604020202020204" pitchFamily="34" charset="0"/>
              </a:rPr>
              <a:t>S/C Manufacturer</a:t>
            </a:r>
            <a:endParaRPr lang="en-GB" sz="1200" b="0" dirty="0">
              <a:solidFill>
                <a:schemeClr val="tx1"/>
              </a:solidFill>
              <a:latin typeface="Arial" panose="020B0604020202020204" pitchFamily="34" charset="0"/>
              <a:cs typeface="Arial" panose="020B0604020202020204" pitchFamily="34" charset="0"/>
            </a:endParaRPr>
          </a:p>
        </p:txBody>
      </p:sp>
      <p:sp>
        <p:nvSpPr>
          <p:cNvPr id="12" name="Oval 8"/>
          <p:cNvSpPr>
            <a:spLocks noChangeArrowheads="1"/>
          </p:cNvSpPr>
          <p:nvPr/>
        </p:nvSpPr>
        <p:spPr bwMode="auto">
          <a:xfrm>
            <a:off x="806305" y="2708976"/>
            <a:ext cx="1080000" cy="50405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8"/>
          <p:cNvSpPr>
            <a:spLocks noChangeArrowheads="1"/>
          </p:cNvSpPr>
          <p:nvPr/>
        </p:nvSpPr>
        <p:spPr bwMode="auto">
          <a:xfrm>
            <a:off x="806305" y="2060904"/>
            <a:ext cx="1080000" cy="504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13"/>
          <p:cNvSpPr>
            <a:spLocks noChangeArrowheads="1"/>
          </p:cNvSpPr>
          <p:nvPr/>
        </p:nvSpPr>
        <p:spPr bwMode="auto">
          <a:xfrm>
            <a:off x="813238" y="4015721"/>
            <a:ext cx="1080000" cy="504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Monitoring &amp; Control</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5" name="Oval 14"/>
          <p:cNvSpPr>
            <a:spLocks noChangeArrowheads="1"/>
          </p:cNvSpPr>
          <p:nvPr/>
        </p:nvSpPr>
        <p:spPr bwMode="auto">
          <a:xfrm>
            <a:off x="806732" y="3348618"/>
            <a:ext cx="1080000" cy="504000"/>
          </a:xfrm>
          <a:prstGeom prst="ellipse">
            <a:avLst/>
          </a:prstGeom>
          <a:solidFill>
            <a:srgbClr val="FFFF99"/>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Automation</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6" name="Oval 15"/>
          <p:cNvSpPr>
            <a:spLocks noChangeArrowheads="1"/>
          </p:cNvSpPr>
          <p:nvPr/>
        </p:nvSpPr>
        <p:spPr bwMode="auto">
          <a:xfrm>
            <a:off x="806305" y="5301264"/>
            <a:ext cx="1080000" cy="504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File Handling</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7" name="Oval 16"/>
          <p:cNvSpPr>
            <a:spLocks noChangeArrowheads="1"/>
          </p:cNvSpPr>
          <p:nvPr/>
        </p:nvSpPr>
        <p:spPr bwMode="auto">
          <a:xfrm>
            <a:off x="806305" y="4653192"/>
            <a:ext cx="1080000" cy="504000"/>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Software</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Management</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8" name="Oval 17"/>
          <p:cNvSpPr>
            <a:spLocks noChangeArrowheads="1"/>
          </p:cNvSpPr>
          <p:nvPr/>
        </p:nvSpPr>
        <p:spPr bwMode="auto">
          <a:xfrm>
            <a:off x="6804248" y="2709032"/>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9" name="Oval 18"/>
          <p:cNvSpPr>
            <a:spLocks noChangeArrowheads="1"/>
          </p:cNvSpPr>
          <p:nvPr/>
        </p:nvSpPr>
        <p:spPr bwMode="auto">
          <a:xfrm>
            <a:off x="2843808" y="1484784"/>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0" name="Oval 19"/>
          <p:cNvSpPr>
            <a:spLocks noChangeArrowheads="1"/>
          </p:cNvSpPr>
          <p:nvPr/>
        </p:nvSpPr>
        <p:spPr bwMode="auto">
          <a:xfrm>
            <a:off x="6804248" y="4653192"/>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000" b="0" dirty="0" err="1" smtClean="0">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1" name="Oval 8"/>
          <p:cNvSpPr>
            <a:spLocks noChangeArrowheads="1"/>
          </p:cNvSpPr>
          <p:nvPr/>
        </p:nvSpPr>
        <p:spPr bwMode="auto">
          <a:xfrm>
            <a:off x="4806152" y="2708976"/>
            <a:ext cx="1080000" cy="50405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2" name="Oval 8"/>
          <p:cNvSpPr>
            <a:spLocks noChangeArrowheads="1"/>
          </p:cNvSpPr>
          <p:nvPr/>
        </p:nvSpPr>
        <p:spPr bwMode="auto">
          <a:xfrm>
            <a:off x="4806152" y="2060904"/>
            <a:ext cx="1080000" cy="504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3" name="Oval 22"/>
          <p:cNvSpPr>
            <a:spLocks noChangeArrowheads="1"/>
          </p:cNvSpPr>
          <p:nvPr/>
        </p:nvSpPr>
        <p:spPr bwMode="auto">
          <a:xfrm>
            <a:off x="4813085" y="4015721"/>
            <a:ext cx="1080000" cy="504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Monitoring &amp; Control</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4" name="Oval 23"/>
          <p:cNvSpPr>
            <a:spLocks noChangeArrowheads="1"/>
          </p:cNvSpPr>
          <p:nvPr/>
        </p:nvSpPr>
        <p:spPr bwMode="auto">
          <a:xfrm>
            <a:off x="4806579" y="3348618"/>
            <a:ext cx="1080000" cy="504000"/>
          </a:xfrm>
          <a:prstGeom prst="ellipse">
            <a:avLst/>
          </a:prstGeom>
          <a:solidFill>
            <a:srgbClr val="FFFF99"/>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Automation</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5" name="Oval 24"/>
          <p:cNvSpPr>
            <a:spLocks noChangeArrowheads="1"/>
          </p:cNvSpPr>
          <p:nvPr/>
        </p:nvSpPr>
        <p:spPr bwMode="auto">
          <a:xfrm>
            <a:off x="4806152" y="5301264"/>
            <a:ext cx="1080000" cy="504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File Handling</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6" name="Oval 25"/>
          <p:cNvSpPr>
            <a:spLocks noChangeArrowheads="1"/>
          </p:cNvSpPr>
          <p:nvPr/>
        </p:nvSpPr>
        <p:spPr bwMode="auto">
          <a:xfrm>
            <a:off x="4806152" y="4653192"/>
            <a:ext cx="1080000" cy="504000"/>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Software</a:t>
            </a:r>
            <a:b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srgbClr val="000000"/>
                </a:solidFill>
                <a:latin typeface="Arial" panose="020B0604020202020204" pitchFamily="34" charset="0"/>
                <a:ea typeface="ＭＳ Ｐゴシック" pitchFamily="34" charset="-128"/>
                <a:cs typeface="Arial" panose="020B0604020202020204" pitchFamily="34" charset="0"/>
              </a:rPr>
              <a:t>Management</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7" name="Straight Connector 26"/>
          <p:cNvCxnSpPr>
            <a:stCxn id="21" idx="6"/>
            <a:endCxn id="18" idx="2"/>
          </p:cNvCxnSpPr>
          <p:nvPr/>
        </p:nvCxnSpPr>
        <p:spPr bwMode="auto">
          <a:xfrm>
            <a:off x="5886152" y="2961004"/>
            <a:ext cx="918096" cy="2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0" name="Straight Connector 29"/>
          <p:cNvCxnSpPr>
            <a:stCxn id="19" idx="6"/>
            <a:endCxn id="22" idx="1"/>
          </p:cNvCxnSpPr>
          <p:nvPr/>
        </p:nvCxnSpPr>
        <p:spPr bwMode="auto">
          <a:xfrm>
            <a:off x="3923808" y="1736784"/>
            <a:ext cx="1040506" cy="39792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a:stCxn id="13" idx="6"/>
            <a:endCxn id="22" idx="2"/>
          </p:cNvCxnSpPr>
          <p:nvPr/>
        </p:nvCxnSpPr>
        <p:spPr bwMode="auto">
          <a:xfrm>
            <a:off x="1886305" y="2312904"/>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6" name="Straight Connector 35"/>
          <p:cNvCxnSpPr>
            <a:stCxn id="12" idx="6"/>
            <a:endCxn id="21" idx="2"/>
          </p:cNvCxnSpPr>
          <p:nvPr/>
        </p:nvCxnSpPr>
        <p:spPr bwMode="auto">
          <a:xfrm>
            <a:off x="1886305" y="2961004"/>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9" name="Straight Connector 38"/>
          <p:cNvCxnSpPr>
            <a:stCxn id="15" idx="6"/>
            <a:endCxn id="24" idx="2"/>
          </p:cNvCxnSpPr>
          <p:nvPr/>
        </p:nvCxnSpPr>
        <p:spPr bwMode="auto">
          <a:xfrm>
            <a:off x="1886732" y="3600618"/>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2" name="Straight Connector 41"/>
          <p:cNvCxnSpPr>
            <a:stCxn id="14" idx="6"/>
            <a:endCxn id="23" idx="2"/>
          </p:cNvCxnSpPr>
          <p:nvPr/>
        </p:nvCxnSpPr>
        <p:spPr bwMode="auto">
          <a:xfrm>
            <a:off x="1893238" y="4267721"/>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5" name="Straight Connector 44"/>
          <p:cNvCxnSpPr>
            <a:stCxn id="17" idx="6"/>
            <a:endCxn id="26" idx="2"/>
          </p:cNvCxnSpPr>
          <p:nvPr/>
        </p:nvCxnSpPr>
        <p:spPr bwMode="auto">
          <a:xfrm>
            <a:off x="1886305" y="4905192"/>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8" name="Straight Connector 47"/>
          <p:cNvCxnSpPr>
            <a:stCxn id="16" idx="6"/>
            <a:endCxn id="25" idx="2"/>
          </p:cNvCxnSpPr>
          <p:nvPr/>
        </p:nvCxnSpPr>
        <p:spPr bwMode="auto">
          <a:xfrm>
            <a:off x="1886305" y="5553264"/>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1" name="Straight Connector 50"/>
          <p:cNvCxnSpPr>
            <a:stCxn id="22" idx="6"/>
            <a:endCxn id="18" idx="1"/>
          </p:cNvCxnSpPr>
          <p:nvPr/>
        </p:nvCxnSpPr>
        <p:spPr bwMode="auto">
          <a:xfrm>
            <a:off x="5886152" y="2312904"/>
            <a:ext cx="1076258" cy="46993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4" name="Straight Connector 53"/>
          <p:cNvCxnSpPr>
            <a:stCxn id="23" idx="7"/>
            <a:endCxn id="18" idx="3"/>
          </p:cNvCxnSpPr>
          <p:nvPr/>
        </p:nvCxnSpPr>
        <p:spPr bwMode="auto">
          <a:xfrm flipV="1">
            <a:off x="5734923" y="3139223"/>
            <a:ext cx="1227487" cy="95030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9" name="Straight Connector 58"/>
          <p:cNvCxnSpPr>
            <a:stCxn id="25" idx="7"/>
            <a:endCxn id="18" idx="3"/>
          </p:cNvCxnSpPr>
          <p:nvPr/>
        </p:nvCxnSpPr>
        <p:spPr bwMode="auto">
          <a:xfrm flipV="1">
            <a:off x="5727990" y="3139223"/>
            <a:ext cx="1234420" cy="223585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4" name="Straight Connector 63"/>
          <p:cNvCxnSpPr>
            <a:stCxn id="26" idx="6"/>
            <a:endCxn id="20" idx="2"/>
          </p:cNvCxnSpPr>
          <p:nvPr/>
        </p:nvCxnSpPr>
        <p:spPr bwMode="auto">
          <a:xfrm>
            <a:off x="5886152" y="4905192"/>
            <a:ext cx="918096"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7" name="Straight Connector 66"/>
          <p:cNvCxnSpPr>
            <a:stCxn id="24" idx="6"/>
            <a:endCxn id="20" idx="1"/>
          </p:cNvCxnSpPr>
          <p:nvPr/>
        </p:nvCxnSpPr>
        <p:spPr bwMode="auto">
          <a:xfrm>
            <a:off x="5886579" y="3600618"/>
            <a:ext cx="1075831" cy="112638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0" name="Straight Connector 69"/>
          <p:cNvCxnSpPr>
            <a:stCxn id="23" idx="6"/>
            <a:endCxn id="20" idx="1"/>
          </p:cNvCxnSpPr>
          <p:nvPr/>
        </p:nvCxnSpPr>
        <p:spPr bwMode="auto">
          <a:xfrm>
            <a:off x="5893085" y="4267721"/>
            <a:ext cx="1069325" cy="4592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3" name="Straight Connector 72"/>
          <p:cNvCxnSpPr>
            <a:stCxn id="25" idx="6"/>
            <a:endCxn id="20" idx="3"/>
          </p:cNvCxnSpPr>
          <p:nvPr/>
        </p:nvCxnSpPr>
        <p:spPr bwMode="auto">
          <a:xfrm flipV="1">
            <a:off x="5886152" y="5083383"/>
            <a:ext cx="1076258" cy="46988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6" name="Straight Connector 75"/>
          <p:cNvCxnSpPr>
            <a:stCxn id="19" idx="5"/>
          </p:cNvCxnSpPr>
          <p:nvPr/>
        </p:nvCxnSpPr>
        <p:spPr bwMode="auto">
          <a:xfrm>
            <a:off x="3765646" y="1914975"/>
            <a:ext cx="1205601" cy="867818"/>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9" name="Straight Connector 78"/>
          <p:cNvCxnSpPr>
            <a:stCxn id="13" idx="6"/>
            <a:endCxn id="21" idx="1"/>
          </p:cNvCxnSpPr>
          <p:nvPr/>
        </p:nvCxnSpPr>
        <p:spPr bwMode="auto">
          <a:xfrm>
            <a:off x="1886305" y="2312904"/>
            <a:ext cx="3078009" cy="46988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6" name="Straight Connector 85"/>
          <p:cNvCxnSpPr>
            <a:stCxn id="15" idx="6"/>
            <a:endCxn id="21" idx="3"/>
          </p:cNvCxnSpPr>
          <p:nvPr/>
        </p:nvCxnSpPr>
        <p:spPr bwMode="auto">
          <a:xfrm flipV="1">
            <a:off x="1886732" y="3139215"/>
            <a:ext cx="3077582" cy="4614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4" name="Elbow Connector 93"/>
          <p:cNvCxnSpPr>
            <a:stCxn id="18" idx="6"/>
            <a:endCxn id="16" idx="4"/>
          </p:cNvCxnSpPr>
          <p:nvPr/>
        </p:nvCxnSpPr>
        <p:spPr bwMode="auto">
          <a:xfrm flipH="1">
            <a:off x="1346305" y="2961032"/>
            <a:ext cx="6537943" cy="2844232"/>
          </a:xfrm>
          <a:prstGeom prst="bentConnector4">
            <a:avLst>
              <a:gd name="adj1" fmla="val -8070"/>
              <a:gd name="adj2" fmla="val 116074"/>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7" name="Straight Connector 96"/>
          <p:cNvCxnSpPr>
            <a:stCxn id="14" idx="6"/>
            <a:endCxn id="24" idx="3"/>
          </p:cNvCxnSpPr>
          <p:nvPr/>
        </p:nvCxnSpPr>
        <p:spPr bwMode="auto">
          <a:xfrm flipV="1">
            <a:off x="1893238" y="3778809"/>
            <a:ext cx="3071503" cy="48891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0" name="Straight Connector 99"/>
          <p:cNvCxnSpPr>
            <a:stCxn id="13" idx="6"/>
            <a:endCxn id="24" idx="1"/>
          </p:cNvCxnSpPr>
          <p:nvPr/>
        </p:nvCxnSpPr>
        <p:spPr bwMode="auto">
          <a:xfrm>
            <a:off x="1886305" y="2312904"/>
            <a:ext cx="3078436" cy="110952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Straight Connector 102"/>
          <p:cNvCxnSpPr>
            <a:stCxn id="13" idx="6"/>
            <a:endCxn id="23" idx="1"/>
          </p:cNvCxnSpPr>
          <p:nvPr/>
        </p:nvCxnSpPr>
        <p:spPr bwMode="auto">
          <a:xfrm>
            <a:off x="1886305" y="2312904"/>
            <a:ext cx="3084942" cy="177662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0" name="Oval 109"/>
          <p:cNvSpPr/>
          <p:nvPr/>
        </p:nvSpPr>
        <p:spPr>
          <a:xfrm>
            <a:off x="5832152" y="2907032"/>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p:nvPr/>
        </p:nvSpPr>
        <p:spPr>
          <a:xfrm>
            <a:off x="1839238" y="2912986"/>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3" name="Straight Connector 112"/>
          <p:cNvCxnSpPr/>
          <p:nvPr/>
        </p:nvCxnSpPr>
        <p:spPr bwMode="auto">
          <a:xfrm>
            <a:off x="1987062" y="1556792"/>
            <a:ext cx="71273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7" name="Straight Connector 116"/>
          <p:cNvCxnSpPr/>
          <p:nvPr/>
        </p:nvCxnSpPr>
        <p:spPr bwMode="auto">
          <a:xfrm>
            <a:off x="3995936" y="1553562"/>
            <a:ext cx="720080" cy="333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8" name="Straight Connector 117"/>
          <p:cNvCxnSpPr/>
          <p:nvPr/>
        </p:nvCxnSpPr>
        <p:spPr bwMode="auto">
          <a:xfrm>
            <a:off x="6002995" y="1550332"/>
            <a:ext cx="657237"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9" name="Straight Connector 118"/>
          <p:cNvCxnSpPr/>
          <p:nvPr/>
        </p:nvCxnSpPr>
        <p:spPr bwMode="auto">
          <a:xfrm>
            <a:off x="6030021" y="4005064"/>
            <a:ext cx="642233" cy="10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7" name="Oval 126"/>
          <p:cNvSpPr/>
          <p:nvPr/>
        </p:nvSpPr>
        <p:spPr>
          <a:xfrm>
            <a:off x="1832305" y="4213721"/>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p:cNvSpPr/>
          <p:nvPr/>
        </p:nvSpPr>
        <p:spPr>
          <a:xfrm>
            <a:off x="1832732" y="2258904"/>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3869808" y="1682784"/>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p:cNvSpPr/>
          <p:nvPr/>
        </p:nvSpPr>
        <p:spPr>
          <a:xfrm>
            <a:off x="5839085" y="2276872"/>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Oval 130"/>
          <p:cNvSpPr/>
          <p:nvPr/>
        </p:nvSpPr>
        <p:spPr>
          <a:xfrm>
            <a:off x="4910314" y="2080713"/>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Oval 131"/>
          <p:cNvSpPr/>
          <p:nvPr/>
        </p:nvSpPr>
        <p:spPr>
          <a:xfrm>
            <a:off x="1826405" y="3546618"/>
            <a:ext cx="108000" cy="108000"/>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p:cNvSpPr/>
          <p:nvPr/>
        </p:nvSpPr>
        <p:spPr>
          <a:xfrm>
            <a:off x="1832305" y="4851192"/>
            <a:ext cx="108000" cy="108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p:cNvSpPr/>
          <p:nvPr/>
        </p:nvSpPr>
        <p:spPr>
          <a:xfrm>
            <a:off x="5826252" y="4846493"/>
            <a:ext cx="108000" cy="108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 name="Oval 136"/>
          <p:cNvSpPr/>
          <p:nvPr/>
        </p:nvSpPr>
        <p:spPr>
          <a:xfrm>
            <a:off x="5846728" y="3560376"/>
            <a:ext cx="108000" cy="108000"/>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Oval 137"/>
          <p:cNvSpPr/>
          <p:nvPr/>
        </p:nvSpPr>
        <p:spPr>
          <a:xfrm>
            <a:off x="1833302" y="5499264"/>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p:cNvSpPr/>
          <p:nvPr/>
        </p:nvSpPr>
        <p:spPr>
          <a:xfrm>
            <a:off x="1292305" y="5751264"/>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p:cNvSpPr/>
          <p:nvPr/>
        </p:nvSpPr>
        <p:spPr>
          <a:xfrm>
            <a:off x="5673990" y="5321073"/>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5839085" y="5499264"/>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p:cNvSpPr/>
          <p:nvPr/>
        </p:nvSpPr>
        <p:spPr>
          <a:xfrm>
            <a:off x="5680923" y="4023265"/>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Oval 142"/>
          <p:cNvSpPr/>
          <p:nvPr/>
        </p:nvSpPr>
        <p:spPr>
          <a:xfrm>
            <a:off x="5832152" y="4203148"/>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p:cNvSpPr/>
          <p:nvPr/>
        </p:nvSpPr>
        <p:spPr>
          <a:xfrm>
            <a:off x="3711646" y="1836793"/>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Rectangle 148"/>
          <p:cNvSpPr/>
          <p:nvPr/>
        </p:nvSpPr>
        <p:spPr bwMode="auto">
          <a:xfrm>
            <a:off x="6169737" y="287850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1" name="Rectangle 150"/>
          <p:cNvSpPr/>
          <p:nvPr/>
        </p:nvSpPr>
        <p:spPr bwMode="auto">
          <a:xfrm>
            <a:off x="6175674" y="246811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3" name="Rectangle 152"/>
          <p:cNvSpPr/>
          <p:nvPr/>
        </p:nvSpPr>
        <p:spPr bwMode="auto">
          <a:xfrm>
            <a:off x="6184350" y="353464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4" name="Rectangle 153"/>
          <p:cNvSpPr/>
          <p:nvPr/>
        </p:nvSpPr>
        <p:spPr bwMode="auto">
          <a:xfrm>
            <a:off x="6184350" y="482546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SWM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6" name="Rectangle 155"/>
          <p:cNvSpPr/>
          <p:nvPr/>
        </p:nvSpPr>
        <p:spPr bwMode="auto">
          <a:xfrm>
            <a:off x="8244408" y="3226703"/>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8" name="Rectangle 157"/>
          <p:cNvSpPr/>
          <p:nvPr/>
        </p:nvSpPr>
        <p:spPr bwMode="auto">
          <a:xfrm>
            <a:off x="2115762" y="2887255"/>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9" name="Rectangle 158"/>
          <p:cNvSpPr/>
          <p:nvPr/>
        </p:nvSpPr>
        <p:spPr bwMode="auto">
          <a:xfrm>
            <a:off x="2115762" y="3495156"/>
            <a:ext cx="350926" cy="159462"/>
          </a:xfrm>
          <a:prstGeom prst="rect">
            <a:avLst/>
          </a:prstGeom>
          <a:solidFill>
            <a:srgbClr val="FFFF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tx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60" name="Rectangle 159"/>
          <p:cNvSpPr/>
          <p:nvPr/>
        </p:nvSpPr>
        <p:spPr bwMode="auto">
          <a:xfrm>
            <a:off x="2115762" y="232371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1" name="Rectangle 160"/>
          <p:cNvSpPr/>
          <p:nvPr/>
        </p:nvSpPr>
        <p:spPr bwMode="auto">
          <a:xfrm>
            <a:off x="2115762" y="415168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2" name="Rectangle 161"/>
          <p:cNvSpPr/>
          <p:nvPr/>
        </p:nvSpPr>
        <p:spPr bwMode="auto">
          <a:xfrm>
            <a:off x="2115762" y="4837385"/>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SWM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4" name="Rectangle 163"/>
          <p:cNvSpPr/>
          <p:nvPr/>
        </p:nvSpPr>
        <p:spPr bwMode="auto">
          <a:xfrm>
            <a:off x="6876256" y="325649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M&amp;C</a:t>
            </a:r>
          </a:p>
        </p:txBody>
      </p:sp>
      <p:sp>
        <p:nvSpPr>
          <p:cNvPr id="165" name="Rectangle 164"/>
          <p:cNvSpPr/>
          <p:nvPr/>
        </p:nvSpPr>
        <p:spPr bwMode="auto">
          <a:xfrm>
            <a:off x="6876256" y="342242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166" name="Rectangle 165"/>
          <p:cNvSpPr/>
          <p:nvPr/>
        </p:nvSpPr>
        <p:spPr bwMode="auto">
          <a:xfrm>
            <a:off x="7227182" y="32564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67" name="Rectangle 166"/>
          <p:cNvSpPr/>
          <p:nvPr/>
        </p:nvSpPr>
        <p:spPr bwMode="auto">
          <a:xfrm>
            <a:off x="7227182" y="342128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74" name="Rectangle 173"/>
          <p:cNvSpPr/>
          <p:nvPr/>
        </p:nvSpPr>
        <p:spPr bwMode="auto">
          <a:xfrm>
            <a:off x="6422130" y="522920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M&amp;C</a:t>
            </a:r>
          </a:p>
        </p:txBody>
      </p:sp>
      <p:sp>
        <p:nvSpPr>
          <p:cNvPr id="175" name="Rectangle 174"/>
          <p:cNvSpPr/>
          <p:nvPr/>
        </p:nvSpPr>
        <p:spPr bwMode="auto">
          <a:xfrm>
            <a:off x="6422130" y="5385801"/>
            <a:ext cx="350926" cy="159462"/>
          </a:xfrm>
          <a:prstGeom prst="rect">
            <a:avLst/>
          </a:prstGeom>
          <a:solidFill>
            <a:srgbClr val="FFFF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tx1"/>
                </a:solidFill>
                <a:latin typeface="Arial" panose="020B0604020202020204" pitchFamily="34" charset="0"/>
                <a:cs typeface="Arial" panose="020B0604020202020204" pitchFamily="34" charset="0"/>
              </a:rPr>
              <a:t>AUT</a:t>
            </a:r>
            <a:endParaRPr lang="en-GB" sz="800" dirty="0">
              <a:solidFill>
                <a:schemeClr val="tx1"/>
              </a:solidFill>
              <a:latin typeface="Arial" panose="020B0604020202020204" pitchFamily="34" charset="0"/>
              <a:cs typeface="Arial" panose="020B0604020202020204" pitchFamily="34" charset="0"/>
            </a:endParaRPr>
          </a:p>
        </p:txBody>
      </p:sp>
      <p:sp>
        <p:nvSpPr>
          <p:cNvPr id="176" name="Rectangle 175"/>
          <p:cNvSpPr/>
          <p:nvPr/>
        </p:nvSpPr>
        <p:spPr bwMode="auto">
          <a:xfrm>
            <a:off x="6422130" y="554302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77" name="Rectangle 176"/>
          <p:cNvSpPr/>
          <p:nvPr/>
        </p:nvSpPr>
        <p:spPr bwMode="auto">
          <a:xfrm>
            <a:off x="6422130" y="5849876"/>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78" name="Rectangle 177"/>
          <p:cNvSpPr/>
          <p:nvPr/>
        </p:nvSpPr>
        <p:spPr bwMode="auto">
          <a:xfrm>
            <a:off x="6422130" y="5700697"/>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schemeClr val="bg1"/>
                </a:solidFill>
                <a:latin typeface="Arial" panose="020B0604020202020204" pitchFamily="34" charset="0"/>
                <a:cs typeface="Arial" panose="020B0604020202020204" pitchFamily="34" charset="0"/>
              </a:rPr>
              <a:t>SWM</a:t>
            </a:r>
            <a:endParaRPr lang="en-GB" sz="800" dirty="0">
              <a:solidFill>
                <a:schemeClr val="bg1"/>
              </a:solidFill>
              <a:latin typeface="Arial" panose="020B0604020202020204" pitchFamily="34" charset="0"/>
              <a:cs typeface="Arial" panose="020B0604020202020204" pitchFamily="34" charset="0"/>
            </a:endParaRPr>
          </a:p>
        </p:txBody>
      </p:sp>
      <p:sp>
        <p:nvSpPr>
          <p:cNvPr id="181" name="Rectangle 180"/>
          <p:cNvSpPr/>
          <p:nvPr/>
        </p:nvSpPr>
        <p:spPr bwMode="auto">
          <a:xfrm>
            <a:off x="2483768" y="524115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M&amp;C</a:t>
            </a:r>
          </a:p>
        </p:txBody>
      </p:sp>
      <p:sp>
        <p:nvSpPr>
          <p:cNvPr id="182" name="Rectangle 181"/>
          <p:cNvSpPr/>
          <p:nvPr/>
        </p:nvSpPr>
        <p:spPr bwMode="auto">
          <a:xfrm>
            <a:off x="2483768" y="5397751"/>
            <a:ext cx="350926" cy="159462"/>
          </a:xfrm>
          <a:prstGeom prst="rect">
            <a:avLst/>
          </a:prstGeom>
          <a:solidFill>
            <a:srgbClr val="FFFF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tx1"/>
                </a:solidFill>
                <a:latin typeface="Arial" panose="020B0604020202020204" pitchFamily="34" charset="0"/>
                <a:cs typeface="Arial" panose="020B0604020202020204" pitchFamily="34" charset="0"/>
              </a:rPr>
              <a:t>AUT</a:t>
            </a:r>
            <a:endParaRPr lang="en-GB" sz="800" dirty="0">
              <a:solidFill>
                <a:schemeClr val="tx1"/>
              </a:solidFill>
              <a:latin typeface="Arial" panose="020B0604020202020204" pitchFamily="34" charset="0"/>
              <a:cs typeface="Arial" panose="020B0604020202020204" pitchFamily="34" charset="0"/>
            </a:endParaRPr>
          </a:p>
        </p:txBody>
      </p:sp>
      <p:sp>
        <p:nvSpPr>
          <p:cNvPr id="183" name="Rectangle 182"/>
          <p:cNvSpPr/>
          <p:nvPr/>
        </p:nvSpPr>
        <p:spPr bwMode="auto">
          <a:xfrm>
            <a:off x="2483768" y="555497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84" name="Rectangle 183"/>
          <p:cNvSpPr/>
          <p:nvPr/>
        </p:nvSpPr>
        <p:spPr bwMode="auto">
          <a:xfrm>
            <a:off x="2483768" y="5861826"/>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85" name="Rectangle 184"/>
          <p:cNvSpPr/>
          <p:nvPr/>
        </p:nvSpPr>
        <p:spPr bwMode="auto">
          <a:xfrm>
            <a:off x="2483768" y="5712647"/>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schemeClr val="bg1"/>
                </a:solidFill>
                <a:latin typeface="Arial" panose="020B0604020202020204" pitchFamily="34" charset="0"/>
                <a:cs typeface="Arial" panose="020B0604020202020204" pitchFamily="34" charset="0"/>
              </a:rPr>
              <a:t>SWM</a:t>
            </a:r>
            <a:endParaRPr lang="en-GB" sz="800" dirty="0">
              <a:solidFill>
                <a:schemeClr val="bg1"/>
              </a:solidFill>
              <a:latin typeface="Arial" panose="020B0604020202020204" pitchFamily="34" charset="0"/>
              <a:cs typeface="Arial" panose="020B0604020202020204" pitchFamily="34" charset="0"/>
            </a:endParaRPr>
          </a:p>
        </p:txBody>
      </p:sp>
      <p:sp>
        <p:nvSpPr>
          <p:cNvPr id="186" name="Rectangle 185"/>
          <p:cNvSpPr/>
          <p:nvPr/>
        </p:nvSpPr>
        <p:spPr bwMode="auto">
          <a:xfrm>
            <a:off x="2483768" y="508168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187" name="Rectangle 186"/>
          <p:cNvSpPr/>
          <p:nvPr/>
        </p:nvSpPr>
        <p:spPr bwMode="auto">
          <a:xfrm>
            <a:off x="4264350" y="183679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88" name="Rectangle 187"/>
          <p:cNvSpPr/>
          <p:nvPr/>
        </p:nvSpPr>
        <p:spPr bwMode="auto">
          <a:xfrm>
            <a:off x="3802344" y="2023964"/>
            <a:ext cx="462005"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89" name="Rectangle 188"/>
          <p:cNvSpPr/>
          <p:nvPr/>
        </p:nvSpPr>
        <p:spPr bwMode="auto">
          <a:xfrm>
            <a:off x="6496791" y="4241990"/>
            <a:ext cx="350926" cy="159462"/>
          </a:xfrm>
          <a:prstGeom prst="rect">
            <a:avLst/>
          </a:prstGeom>
          <a:solidFill>
            <a:srgbClr val="FFFF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tx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90" name="Rectangle 189"/>
          <p:cNvSpPr/>
          <p:nvPr/>
        </p:nvSpPr>
        <p:spPr bwMode="auto">
          <a:xfrm>
            <a:off x="6309306" y="4493674"/>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3" name="Oval 192"/>
          <p:cNvSpPr/>
          <p:nvPr/>
        </p:nvSpPr>
        <p:spPr>
          <a:xfrm>
            <a:off x="3333592" y="1935748"/>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4" name="Straight Connector 193"/>
          <p:cNvCxnSpPr>
            <a:stCxn id="19" idx="4"/>
            <a:endCxn id="23" idx="1"/>
          </p:cNvCxnSpPr>
          <p:nvPr/>
        </p:nvCxnSpPr>
        <p:spPr bwMode="auto">
          <a:xfrm>
            <a:off x="3383808" y="1988784"/>
            <a:ext cx="1587439" cy="2100746"/>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8" name="Rectangle 197"/>
          <p:cNvSpPr/>
          <p:nvPr/>
        </p:nvSpPr>
        <p:spPr bwMode="auto">
          <a:xfrm>
            <a:off x="3131840" y="2112715"/>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 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9" name="Rectangle 198"/>
          <p:cNvSpPr/>
          <p:nvPr/>
        </p:nvSpPr>
        <p:spPr bwMode="auto">
          <a:xfrm>
            <a:off x="251520" y="6309320"/>
            <a:ext cx="7952602" cy="221018"/>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200" b="0" i="1" u="none" strike="noStrike" cap="none" normalizeH="0" baseline="0" dirty="0" smtClean="0">
                <a:ln>
                  <a:noFill/>
                </a:ln>
                <a:solidFill>
                  <a:srgbClr val="006699"/>
                </a:solidFill>
                <a:effectLst/>
                <a:latin typeface="Arial" panose="020B0604020202020204" pitchFamily="34" charset="0"/>
                <a:cs typeface="Arial" panose="020B0604020202020204" pitchFamily="34" charset="0"/>
              </a:rPr>
              <a:t>Note: interaction between functions within a deployment node</a:t>
            </a:r>
            <a:r>
              <a:rPr kumimoji="0" lang="en-GB" sz="1200" b="0" i="1" u="none" strike="noStrike" cap="none" normalizeH="0" dirty="0" smtClean="0">
                <a:ln>
                  <a:noFill/>
                </a:ln>
                <a:solidFill>
                  <a:srgbClr val="006699"/>
                </a:solidFill>
                <a:effectLst/>
                <a:latin typeface="Arial" panose="020B0604020202020204" pitchFamily="34" charset="0"/>
                <a:cs typeface="Arial" panose="020B0604020202020204" pitchFamily="34" charset="0"/>
              </a:rPr>
              <a:t> are omitted for clarity – see previous slide</a:t>
            </a:r>
            <a:endParaRPr kumimoji="0" lang="en-GB" sz="1200" b="0" i="1" u="none" strike="noStrike" cap="none" normalizeH="0" baseline="0" dirty="0" smtClean="0">
              <a:ln>
                <a:noFill/>
              </a:ln>
              <a:solidFill>
                <a:srgbClr val="006699"/>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5209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Protocol Stack</a:t>
            </a:r>
            <a:endParaRPr lang="en-GB" dirty="0"/>
          </a:p>
        </p:txBody>
      </p:sp>
      <p:sp>
        <p:nvSpPr>
          <p:cNvPr id="3" name="Footer Placeholder 2"/>
          <p:cNvSpPr>
            <a:spLocks noGrp="1"/>
          </p:cNvSpPr>
          <p:nvPr>
            <p:ph type="ftr" sz="quarter" idx="10"/>
          </p:nvPr>
        </p:nvSpPr>
        <p:spPr/>
        <p:txBody>
          <a:bodyPr/>
          <a:lstStyle/>
          <a:p>
            <a:r>
              <a:rPr lang="en-GB" altLang="en-US" dirty="0" err="1" smtClean="0"/>
              <a:t>MOIMS</a:t>
            </a:r>
            <a:r>
              <a:rPr lang="en-GB" altLang="en-US" dirty="0" smtClean="0"/>
              <a:t> Services for SEA Reference Architecture</a:t>
            </a:r>
            <a:endParaRPr lang="en-GB" altLang="en-US" dirty="0"/>
          </a:p>
        </p:txBody>
      </p:sp>
      <p:sp>
        <p:nvSpPr>
          <p:cNvPr id="4" name="Date Placeholder 3"/>
          <p:cNvSpPr>
            <a:spLocks noGrp="1"/>
          </p:cNvSpPr>
          <p:nvPr>
            <p:ph type="dt" sz="half" idx="2"/>
          </p:nvPr>
        </p:nvSpPr>
        <p:spPr/>
        <p:txBody>
          <a:bodyPr/>
          <a:lstStyle/>
          <a:p>
            <a:fld id="{4E6B5339-250B-497B-86A8-407D7FFBC494}" type="datetime1">
              <a:rPr lang="en-GB" smtClean="0"/>
              <a:t>22/06/2016</a:t>
            </a:fld>
            <a:endParaRPr lang="en-GB" dirty="0"/>
          </a:p>
        </p:txBody>
      </p:sp>
      <p:pic>
        <p:nvPicPr>
          <p:cNvPr id="5" name="Content Placeholder 8" descr="Screen Shot 2015-07-09 at 11.54.35 AM.png"/>
          <p:cNvPicPr>
            <a:picLocks noChangeAspect="1"/>
          </p:cNvPicPr>
          <p:nvPr/>
        </p:nvPicPr>
        <p:blipFill>
          <a:blip r:embed="rId2">
            <a:extLst>
              <a:ext uri="{28A0092B-C50C-407E-A947-70E740481C1C}">
                <a14:useLocalDpi xmlns:a14="http://schemas.microsoft.com/office/drawing/2010/main" val="0"/>
              </a:ext>
            </a:extLst>
          </a:blip>
          <a:srcRect l="-6075" r="-6075"/>
          <a:stretch>
            <a:fillRect/>
          </a:stretch>
        </p:blipFill>
        <p:spPr>
          <a:xfrm>
            <a:off x="-468560" y="910241"/>
            <a:ext cx="9948128" cy="5471087"/>
          </a:xfrm>
          <a:prstGeom prst="rect">
            <a:avLst/>
          </a:prstGeom>
        </p:spPr>
      </p:pic>
      <p:sp>
        <p:nvSpPr>
          <p:cNvPr id="6" name="Oval 5"/>
          <p:cNvSpPr/>
          <p:nvPr/>
        </p:nvSpPr>
        <p:spPr bwMode="auto">
          <a:xfrm>
            <a:off x="5364088" y="1988840"/>
            <a:ext cx="1440160" cy="1152128"/>
          </a:xfrm>
          <a:prstGeom prst="ellipse">
            <a:avLst/>
          </a:prstGeom>
          <a:noFill/>
          <a:ln w="28575" cap="flat" cmpd="sng" algn="ctr">
            <a:solidFill>
              <a:srgbClr val="FF0000"/>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sp>
        <p:nvSpPr>
          <p:cNvPr id="7" name="Line Callout 1 6"/>
          <p:cNvSpPr/>
          <p:nvPr/>
        </p:nvSpPr>
        <p:spPr bwMode="auto">
          <a:xfrm>
            <a:off x="7308304" y="1785470"/>
            <a:ext cx="1224136" cy="563410"/>
          </a:xfrm>
          <a:prstGeom prst="borderCallout1">
            <a:avLst>
              <a:gd name="adj1" fmla="val 18750"/>
              <a:gd name="adj2" fmla="val -8333"/>
              <a:gd name="adj3" fmla="val 62827"/>
              <a:gd name="adj4" fmla="val -58034"/>
            </a:avLst>
          </a:prstGeom>
          <a:solidFill>
            <a:srgbClr val="FFFF99"/>
          </a:solidFill>
          <a:ln>
            <a:solidFill>
              <a:srgbClr val="FF0000"/>
            </a:solid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MO </a:t>
            </a:r>
            <a:r>
              <a:rPr kumimoji="0" lang="en-GB" sz="8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Servce</a:t>
            </a:r>
            <a:r>
              <a:rPr kumimoji="0" lang="en-GB"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Messages may be carried in</a:t>
            </a:r>
            <a:r>
              <a:rPr kumimoji="0" lang="en-GB" sz="80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files over </a:t>
            </a:r>
            <a:r>
              <a:rPr kumimoji="0" lang="en-GB" sz="800" b="0" i="0" u="none" strike="noStrike" cap="none" normalizeH="0" dirty="0" err="1" smtClean="0">
                <a:ln>
                  <a:noFill/>
                </a:ln>
                <a:solidFill>
                  <a:schemeClr val="tx1"/>
                </a:solidFill>
                <a:effectLst/>
                <a:latin typeface="Arial" panose="020B0604020202020204" pitchFamily="34" charset="0"/>
                <a:cs typeface="Arial" panose="020B0604020202020204" pitchFamily="34" charset="0"/>
              </a:rPr>
              <a:t>CFDP</a:t>
            </a:r>
            <a:r>
              <a:rPr kumimoji="0" lang="en-GB" sz="800" b="0" i="0" u="none" strike="noStrike" cap="none" normalizeH="0" dirty="0" smtClean="0">
                <a:ln>
                  <a:noFill/>
                </a:ln>
                <a:solidFill>
                  <a:schemeClr val="tx1"/>
                </a:solidFill>
                <a:effectLst/>
                <a:latin typeface="Arial" panose="020B0604020202020204" pitchFamily="34" charset="0"/>
                <a:cs typeface="Arial" panose="020B0604020202020204" pitchFamily="34" charset="0"/>
              </a:rPr>
              <a:t>.</a:t>
            </a:r>
            <a:endParaRPr kumimoji="0" lang="en-GB"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 name="Oval 7"/>
          <p:cNvSpPr>
            <a:spLocks/>
          </p:cNvSpPr>
          <p:nvPr/>
        </p:nvSpPr>
        <p:spPr bwMode="auto">
          <a:xfrm>
            <a:off x="253439" y="2420888"/>
            <a:ext cx="1582257" cy="2088232"/>
          </a:xfrm>
          <a:prstGeom prst="ellipse">
            <a:avLst/>
          </a:prstGeom>
          <a:noFill/>
          <a:ln w="28575" cap="flat" cmpd="sng" algn="ctr">
            <a:solidFill>
              <a:srgbClr val="FF0000"/>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sp>
        <p:nvSpPr>
          <p:cNvPr id="9" name="Line Callout 1 8"/>
          <p:cNvSpPr/>
          <p:nvPr/>
        </p:nvSpPr>
        <p:spPr bwMode="auto">
          <a:xfrm>
            <a:off x="2555776" y="1968010"/>
            <a:ext cx="1224136" cy="563410"/>
          </a:xfrm>
          <a:prstGeom prst="borderCallout1">
            <a:avLst>
              <a:gd name="adj1" fmla="val 18750"/>
              <a:gd name="adj2" fmla="val -8333"/>
              <a:gd name="adj3" fmla="val 139517"/>
              <a:gd name="adj4" fmla="val -75272"/>
            </a:avLst>
          </a:prstGeom>
          <a:solidFill>
            <a:srgbClr val="FFFF99"/>
          </a:solidFill>
          <a:ln>
            <a:solidFill>
              <a:srgbClr val="FF0000"/>
            </a:solid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Ground-Ground may be mapped over terrestrial</a:t>
            </a:r>
            <a:r>
              <a:rPr kumimoji="0" lang="en-GB" sz="80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protocols such as 0MQ/TCP or FTP</a:t>
            </a:r>
            <a:endParaRPr kumimoji="0" lang="en-GB"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 name="Oval 9"/>
          <p:cNvSpPr>
            <a:spLocks/>
          </p:cNvSpPr>
          <p:nvPr/>
        </p:nvSpPr>
        <p:spPr bwMode="auto">
          <a:xfrm>
            <a:off x="755576" y="3475895"/>
            <a:ext cx="2016224" cy="1584176"/>
          </a:xfrm>
          <a:prstGeom prst="ellipse">
            <a:avLst/>
          </a:prstGeom>
          <a:noFill/>
          <a:ln w="28575" cap="flat" cmpd="sng" algn="ctr">
            <a:solidFill>
              <a:srgbClr val="FF0000"/>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sp>
        <p:nvSpPr>
          <p:cNvPr id="11" name="Line Callout 1 10"/>
          <p:cNvSpPr/>
          <p:nvPr/>
        </p:nvSpPr>
        <p:spPr bwMode="auto">
          <a:xfrm>
            <a:off x="2555776" y="2636912"/>
            <a:ext cx="1224136" cy="563410"/>
          </a:xfrm>
          <a:prstGeom prst="borderCallout1">
            <a:avLst>
              <a:gd name="adj1" fmla="val 18750"/>
              <a:gd name="adj2" fmla="val -8333"/>
              <a:gd name="adj3" fmla="val 155568"/>
              <a:gd name="adj4" fmla="val -35871"/>
            </a:avLst>
          </a:prstGeom>
          <a:solidFill>
            <a:srgbClr val="FFFF99"/>
          </a:solidFill>
          <a:ln>
            <a:solidFill>
              <a:srgbClr val="FF0000"/>
            </a:solid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SLE</a:t>
            </a:r>
            <a:r>
              <a:rPr kumimoji="0" lang="en-GB"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may be used to extend space link.  This is transparent to application level.</a:t>
            </a:r>
          </a:p>
        </p:txBody>
      </p:sp>
      <p:sp>
        <p:nvSpPr>
          <p:cNvPr id="12" name="Folded Corner 11"/>
          <p:cNvSpPr/>
          <p:nvPr/>
        </p:nvSpPr>
        <p:spPr bwMode="auto">
          <a:xfrm rot="20642816">
            <a:off x="6538832" y="5107241"/>
            <a:ext cx="2137504" cy="1198404"/>
          </a:xfrm>
          <a:prstGeom prst="foldedCorner">
            <a:avLst/>
          </a:prstGeom>
          <a:solidFill>
            <a:srgbClr val="FFFF99"/>
          </a:solidFill>
          <a:ln>
            <a:no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Need to generate </a:t>
            </a:r>
            <a:r>
              <a:rPr kumimoji="0" lang="en-GB" sz="105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RASDS</a:t>
            </a:r>
            <a:r>
              <a:rPr kumimoji="0" lang="en-GB" sz="10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Protocol Stack</a:t>
            </a:r>
            <a:r>
              <a:rPr kumimoji="0" lang="en-GB" sz="105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representation of this.</a:t>
            </a:r>
            <a:endParaRPr lang="en-GB" sz="1050" b="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400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a:t>
            </a:r>
            <a:endParaRPr lang="en-GB" dirty="0"/>
          </a:p>
        </p:txBody>
      </p:sp>
      <p:sp>
        <p:nvSpPr>
          <p:cNvPr id="3" name="Content Placeholder 2"/>
          <p:cNvSpPr>
            <a:spLocks noGrp="1"/>
          </p:cNvSpPr>
          <p:nvPr>
            <p:ph idx="1"/>
          </p:nvPr>
        </p:nvSpPr>
        <p:spPr/>
        <p:txBody>
          <a:bodyPr/>
          <a:lstStyle/>
          <a:p>
            <a:r>
              <a:rPr lang="en-GB" dirty="0" smtClean="0"/>
              <a:t>SEA System Architecture </a:t>
            </a:r>
            <a:r>
              <a:rPr lang="en-GB" dirty="0" err="1" smtClean="0"/>
              <a:t>WG</a:t>
            </a:r>
            <a:r>
              <a:rPr lang="en-GB" dirty="0" smtClean="0"/>
              <a:t> has a CCSDS Communication Systems Reference Architecture covering SLS, </a:t>
            </a:r>
            <a:r>
              <a:rPr lang="en-GB" dirty="0" err="1" smtClean="0"/>
              <a:t>CSS</a:t>
            </a:r>
            <a:r>
              <a:rPr lang="en-GB" dirty="0" smtClean="0"/>
              <a:t> and SIS Areas</a:t>
            </a:r>
          </a:p>
          <a:p>
            <a:r>
              <a:rPr lang="en-GB" dirty="0" smtClean="0"/>
              <a:t>Has been tasked to define Reference Architecture for CCSDS Application and Support Layer Services: </a:t>
            </a:r>
            <a:r>
              <a:rPr lang="en-GB" dirty="0" err="1" smtClean="0"/>
              <a:t>MOIMS</a:t>
            </a:r>
            <a:r>
              <a:rPr lang="en-GB" dirty="0" smtClean="0"/>
              <a:t> and </a:t>
            </a:r>
            <a:r>
              <a:rPr lang="en-GB" dirty="0" err="1" smtClean="0"/>
              <a:t>SOIS</a:t>
            </a:r>
            <a:r>
              <a:rPr lang="en-GB" dirty="0" smtClean="0"/>
              <a:t> Areas</a:t>
            </a:r>
          </a:p>
          <a:p>
            <a:r>
              <a:rPr lang="en-GB" dirty="0" smtClean="0"/>
              <a:t>SEA SA </a:t>
            </a:r>
            <a:r>
              <a:rPr lang="en-GB" dirty="0" err="1" smtClean="0"/>
              <a:t>WG</a:t>
            </a:r>
            <a:r>
              <a:rPr lang="en-GB" dirty="0" smtClean="0"/>
              <a:t> Project to do this supported by:</a:t>
            </a:r>
          </a:p>
          <a:p>
            <a:pPr lvl="1"/>
            <a:r>
              <a:rPr lang="en-GB" dirty="0" smtClean="0"/>
              <a:t>NASA: Peter Shames; Ramon Krosley [</a:t>
            </a:r>
            <a:r>
              <a:rPr lang="en-GB" dirty="0" err="1" smtClean="0"/>
              <a:t>SOIS</a:t>
            </a:r>
            <a:r>
              <a:rPr lang="en-GB" dirty="0" smtClean="0"/>
              <a:t>]</a:t>
            </a:r>
          </a:p>
          <a:p>
            <a:pPr lvl="1"/>
            <a:r>
              <a:rPr lang="en-GB" dirty="0" smtClean="0"/>
              <a:t>CNSA</a:t>
            </a:r>
            <a:r>
              <a:rPr lang="en-GB" dirty="0" smtClean="0"/>
              <a:t>: </a:t>
            </a:r>
            <a:r>
              <a:rPr lang="en-GB" dirty="0" err="1" smtClean="0"/>
              <a:t>Yonghui</a:t>
            </a:r>
            <a:r>
              <a:rPr lang="en-GB" dirty="0" smtClean="0"/>
              <a:t> Huang [SOIS]</a:t>
            </a:r>
          </a:p>
          <a:p>
            <a:pPr lvl="1"/>
            <a:r>
              <a:rPr lang="en-GB" dirty="0" smtClean="0"/>
              <a:t>ESA: Roger Thompson [</a:t>
            </a:r>
            <a:r>
              <a:rPr lang="en-GB" dirty="0" err="1" smtClean="0"/>
              <a:t>MOIMS</a:t>
            </a:r>
            <a:r>
              <a:rPr lang="en-GB" dirty="0" smtClean="0"/>
              <a:t>]</a:t>
            </a:r>
          </a:p>
          <a:p>
            <a:r>
              <a:rPr lang="en-GB" dirty="0" smtClean="0"/>
              <a:t>Work scheduled in 2 Phases</a:t>
            </a:r>
          </a:p>
          <a:p>
            <a:pPr lvl="1"/>
            <a:r>
              <a:rPr lang="en-GB" dirty="0" err="1" smtClean="0"/>
              <a:t>Powerpoint</a:t>
            </a:r>
            <a:r>
              <a:rPr lang="en-GB" dirty="0" smtClean="0"/>
              <a:t> “Cartoon” Version, using </a:t>
            </a:r>
            <a:r>
              <a:rPr lang="en-GB" dirty="0" err="1" smtClean="0"/>
              <a:t>RASDS</a:t>
            </a:r>
            <a:r>
              <a:rPr lang="en-GB" dirty="0" smtClean="0"/>
              <a:t> Representation</a:t>
            </a:r>
          </a:p>
          <a:p>
            <a:pPr lvl="1"/>
            <a:r>
              <a:rPr lang="en-GB" dirty="0" smtClean="0"/>
              <a:t>Magenta/Green Book Production</a:t>
            </a:r>
          </a:p>
          <a:p>
            <a:r>
              <a:rPr lang="en-GB" dirty="0" smtClean="0"/>
              <a:t>Model Views:</a:t>
            </a:r>
            <a:r>
              <a:rPr lang="en-GB" dirty="0"/>
              <a:t/>
            </a:r>
            <a:br>
              <a:rPr lang="en-GB" dirty="0"/>
            </a:br>
            <a:r>
              <a:rPr lang="en-GB" dirty="0" smtClean="0"/>
              <a:t>	</a:t>
            </a:r>
            <a:r>
              <a:rPr lang="en-GB" i="1" dirty="0" smtClean="0"/>
              <a:t>Functional</a:t>
            </a:r>
            <a:r>
              <a:rPr lang="en-GB" dirty="0" smtClean="0"/>
              <a:t>, </a:t>
            </a:r>
            <a:r>
              <a:rPr lang="en-GB" i="1" dirty="0" smtClean="0"/>
              <a:t>Service</a:t>
            </a:r>
            <a:r>
              <a:rPr lang="en-GB" dirty="0" smtClean="0"/>
              <a:t>, </a:t>
            </a:r>
            <a:r>
              <a:rPr lang="en-GB" i="1" dirty="0" smtClean="0"/>
              <a:t>Information</a:t>
            </a:r>
            <a:r>
              <a:rPr lang="en-GB" dirty="0" smtClean="0"/>
              <a:t>, </a:t>
            </a:r>
            <a:r>
              <a:rPr lang="en-GB" i="1" dirty="0" smtClean="0"/>
              <a:t>Protocol</a:t>
            </a:r>
            <a:r>
              <a:rPr lang="en-GB" dirty="0" smtClean="0"/>
              <a:t> and </a:t>
            </a:r>
            <a:r>
              <a:rPr lang="en-GB" i="1" dirty="0" smtClean="0"/>
              <a:t>Deployment</a:t>
            </a:r>
          </a:p>
        </p:txBody>
      </p:sp>
      <p:sp>
        <p:nvSpPr>
          <p:cNvPr id="4" name="Footer Placeholder 3"/>
          <p:cNvSpPr>
            <a:spLocks noGrp="1"/>
          </p:cNvSpPr>
          <p:nvPr>
            <p:ph type="ftr" sz="quarter" idx="10"/>
          </p:nvPr>
        </p:nvSpPr>
        <p:spPr/>
        <p:txBody>
          <a:bodyPr/>
          <a:lstStyle/>
          <a:p>
            <a:r>
              <a:rPr lang="en-GB" altLang="en-US" smtClean="0"/>
              <a:t>MOIMS Services for SEA Reference Architecture</a:t>
            </a:r>
            <a:endParaRPr lang="en-GB" altLang="en-US"/>
          </a:p>
        </p:txBody>
      </p:sp>
      <p:sp>
        <p:nvSpPr>
          <p:cNvPr id="5" name="Date Placeholder 4"/>
          <p:cNvSpPr>
            <a:spLocks noGrp="1"/>
          </p:cNvSpPr>
          <p:nvPr>
            <p:ph type="dt" sz="half" idx="2"/>
          </p:nvPr>
        </p:nvSpPr>
        <p:spPr/>
        <p:txBody>
          <a:bodyPr/>
          <a:lstStyle/>
          <a:p>
            <a:fld id="{12855DAC-E062-42E1-AF07-8E9CA1B2E8F6}" type="datetime1">
              <a:rPr lang="en-GB" smtClean="0"/>
              <a:t>22/06/2016</a:t>
            </a:fld>
            <a:endParaRPr lang="en-GB" dirty="0"/>
          </a:p>
        </p:txBody>
      </p:sp>
    </p:spTree>
    <p:extLst>
      <p:ext uri="{BB962C8B-B14F-4D97-AF65-F5344CB8AC3E}">
        <p14:creationId xmlns:p14="http://schemas.microsoft.com/office/powerpoint/2010/main" val="94936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fade">
                                      <p:cBhvr>
                                        <p:cTn id="1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Work</a:t>
            </a:r>
            <a:endParaRPr lang="en-GB" dirty="0"/>
          </a:p>
        </p:txBody>
      </p:sp>
      <p:sp>
        <p:nvSpPr>
          <p:cNvPr id="3" name="Content Placeholder 2"/>
          <p:cNvSpPr>
            <a:spLocks noGrp="1"/>
          </p:cNvSpPr>
          <p:nvPr>
            <p:ph idx="1"/>
          </p:nvPr>
        </p:nvSpPr>
        <p:spPr/>
        <p:txBody>
          <a:bodyPr/>
          <a:lstStyle/>
          <a:p>
            <a:r>
              <a:rPr lang="en-GB" dirty="0" smtClean="0"/>
              <a:t>Resolve open Issues / Nomenclature</a:t>
            </a:r>
          </a:p>
          <a:p>
            <a:r>
              <a:rPr lang="en-GB" dirty="0" smtClean="0"/>
              <a:t>Address Data Archiving/DAI standards</a:t>
            </a:r>
          </a:p>
          <a:p>
            <a:r>
              <a:rPr lang="en-GB" dirty="0" smtClean="0"/>
              <a:t>Address MO Common Services</a:t>
            </a:r>
          </a:p>
          <a:p>
            <a:pPr lvl="1"/>
            <a:r>
              <a:rPr lang="en-GB" dirty="0" smtClean="0"/>
              <a:t>Service Directory</a:t>
            </a:r>
          </a:p>
          <a:p>
            <a:pPr lvl="1"/>
            <a:r>
              <a:rPr lang="en-GB" dirty="0" smtClean="0"/>
              <a:t>Configuration …</a:t>
            </a:r>
          </a:p>
          <a:p>
            <a:r>
              <a:rPr lang="en-GB" dirty="0" smtClean="0"/>
              <a:t>Add additional views:</a:t>
            </a:r>
          </a:p>
          <a:p>
            <a:pPr lvl="1"/>
            <a:r>
              <a:rPr lang="en-GB" dirty="0" smtClean="0"/>
              <a:t>Functional/Service: largely covered</a:t>
            </a:r>
          </a:p>
          <a:p>
            <a:pPr lvl="2"/>
            <a:r>
              <a:rPr lang="en-GB" dirty="0" smtClean="0"/>
              <a:t>Add Functional Descriptions / summary of contained Functions</a:t>
            </a:r>
          </a:p>
          <a:p>
            <a:pPr lvl="1"/>
            <a:r>
              <a:rPr lang="en-GB" dirty="0" smtClean="0"/>
              <a:t>Service [TBD]: abstract operations set</a:t>
            </a:r>
          </a:p>
          <a:p>
            <a:pPr lvl="1"/>
            <a:r>
              <a:rPr lang="en-GB" dirty="0" smtClean="0"/>
              <a:t>Protocol: show MO Framework layers and File Transfer mappings</a:t>
            </a:r>
          </a:p>
          <a:p>
            <a:pPr lvl="1"/>
            <a:r>
              <a:rPr lang="en-GB" dirty="0" smtClean="0"/>
              <a:t>Data: abstract data model</a:t>
            </a:r>
          </a:p>
          <a:p>
            <a:pPr lvl="1"/>
            <a:r>
              <a:rPr lang="en-GB" dirty="0" smtClean="0"/>
              <a:t>Deployment: </a:t>
            </a:r>
            <a:r>
              <a:rPr lang="en-GB" i="1" dirty="0" smtClean="0"/>
              <a:t>example</a:t>
            </a:r>
            <a:r>
              <a:rPr lang="en-GB" dirty="0" smtClean="0"/>
              <a:t> deployment cases</a:t>
            </a:r>
          </a:p>
          <a:p>
            <a:pPr lvl="1"/>
            <a:endParaRPr lang="en-GB" dirty="0"/>
          </a:p>
        </p:txBody>
      </p:sp>
      <p:sp>
        <p:nvSpPr>
          <p:cNvPr id="4" name="Footer Placeholder 3"/>
          <p:cNvSpPr>
            <a:spLocks noGrp="1"/>
          </p:cNvSpPr>
          <p:nvPr>
            <p:ph type="ftr" sz="quarter" idx="10"/>
          </p:nvPr>
        </p:nvSpPr>
        <p:spPr/>
        <p:txBody>
          <a:bodyPr/>
          <a:lstStyle/>
          <a:p>
            <a:r>
              <a:rPr lang="en-GB" altLang="en-US" smtClean="0"/>
              <a:t>MOIMS Services for SEA Reference Architecture</a:t>
            </a:r>
            <a:endParaRPr lang="en-GB" altLang="en-US"/>
          </a:p>
        </p:txBody>
      </p:sp>
      <p:sp>
        <p:nvSpPr>
          <p:cNvPr id="5" name="Date Placeholder 4"/>
          <p:cNvSpPr>
            <a:spLocks noGrp="1"/>
          </p:cNvSpPr>
          <p:nvPr>
            <p:ph type="dt" sz="half" idx="2"/>
          </p:nvPr>
        </p:nvSpPr>
        <p:spPr/>
        <p:txBody>
          <a:bodyPr/>
          <a:lstStyle/>
          <a:p>
            <a:fld id="{12855DAC-E062-42E1-AF07-8E9CA1B2E8F6}" type="datetime1">
              <a:rPr lang="en-GB" smtClean="0"/>
              <a:t>22/06/2016</a:t>
            </a:fld>
            <a:endParaRPr lang="en-GB" dirty="0"/>
          </a:p>
        </p:txBody>
      </p:sp>
    </p:spTree>
    <p:extLst>
      <p:ext uri="{BB962C8B-B14F-4D97-AF65-F5344CB8AC3E}">
        <p14:creationId xmlns:p14="http://schemas.microsoft.com/office/powerpoint/2010/main" val="2692111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dirty="0" err="1" smtClean="0"/>
              <a:t>MOIMS</a:t>
            </a:r>
            <a:r>
              <a:rPr lang="en-GB" dirty="0" smtClean="0"/>
              <a:t> Services Overview</a:t>
            </a:r>
            <a:endParaRPr lang="en-GB" dirty="0"/>
          </a:p>
        </p:txBody>
      </p:sp>
      <p:sp>
        <p:nvSpPr>
          <p:cNvPr id="11" name="Content Placeholder 10"/>
          <p:cNvSpPr>
            <a:spLocks noGrp="1"/>
          </p:cNvSpPr>
          <p:nvPr>
            <p:ph idx="1"/>
          </p:nvPr>
        </p:nvSpPr>
        <p:spPr/>
        <p:txBody>
          <a:bodyPr/>
          <a:lstStyle/>
          <a:p>
            <a:r>
              <a:rPr lang="en-GB" dirty="0" smtClean="0"/>
              <a:t>Initial version covers standardisation areas covered by the following working groups:</a:t>
            </a:r>
          </a:p>
          <a:p>
            <a:pPr lvl="1"/>
            <a:r>
              <a:rPr lang="en-GB" dirty="0" smtClean="0"/>
              <a:t>Spacecraft Monitoring and Control</a:t>
            </a:r>
          </a:p>
          <a:p>
            <a:pPr lvl="1"/>
            <a:r>
              <a:rPr lang="en-GB" dirty="0" smtClean="0"/>
              <a:t>Navigation</a:t>
            </a:r>
          </a:p>
          <a:p>
            <a:pPr lvl="1"/>
            <a:r>
              <a:rPr lang="en-GB" dirty="0" smtClean="0"/>
              <a:t>Mission Planning and Scheduling</a:t>
            </a:r>
          </a:p>
          <a:p>
            <a:r>
              <a:rPr lang="en-GB" dirty="0" smtClean="0"/>
              <a:t>It does not yet address</a:t>
            </a:r>
          </a:p>
          <a:p>
            <a:pPr lvl="1"/>
            <a:r>
              <a:rPr lang="en-GB" dirty="0" smtClean="0"/>
              <a:t>Data Archives</a:t>
            </a:r>
          </a:p>
          <a:p>
            <a:pPr lvl="1"/>
            <a:r>
              <a:rPr lang="en-GB" dirty="0" smtClean="0"/>
              <a:t>MO Common Services</a:t>
            </a:r>
          </a:p>
          <a:p>
            <a:r>
              <a:rPr lang="en-GB" dirty="0" smtClean="0"/>
              <a:t>Primarily </a:t>
            </a:r>
            <a:r>
              <a:rPr lang="en-GB" dirty="0" smtClean="0"/>
              <a:t>Functional View: Diagrams illustrate MOIMS Standards in terms of</a:t>
            </a:r>
          </a:p>
          <a:p>
            <a:pPr lvl="1"/>
            <a:r>
              <a:rPr lang="en-GB" dirty="0" smtClean="0"/>
              <a:t>Service Interfaces</a:t>
            </a:r>
          </a:p>
          <a:p>
            <a:pPr lvl="1"/>
            <a:r>
              <a:rPr lang="en-GB" dirty="0" smtClean="0"/>
              <a:t>Data Formats</a:t>
            </a:r>
          </a:p>
          <a:p>
            <a:pPr lvl="1"/>
            <a:r>
              <a:rPr lang="en-GB" dirty="0" smtClean="0"/>
              <a:t>Extend </a:t>
            </a:r>
            <a:r>
              <a:rPr lang="en-GB" dirty="0" err="1" smtClean="0"/>
              <a:t>RASDS</a:t>
            </a:r>
            <a:r>
              <a:rPr lang="en-GB" dirty="0" smtClean="0"/>
              <a:t> representation to show these</a:t>
            </a:r>
          </a:p>
          <a:p>
            <a:pPr lvl="1"/>
            <a:endParaRPr lang="en-GB" dirty="0"/>
          </a:p>
        </p:txBody>
      </p:sp>
      <p:sp>
        <p:nvSpPr>
          <p:cNvPr id="9" name="Footer Placeholder 8"/>
          <p:cNvSpPr>
            <a:spLocks noGrp="1"/>
          </p:cNvSpPr>
          <p:nvPr>
            <p:ph type="ftr" sz="quarter" idx="10"/>
          </p:nvPr>
        </p:nvSpPr>
        <p:spPr/>
        <p:txBody>
          <a:bodyPr/>
          <a:lstStyle/>
          <a:p>
            <a:r>
              <a:rPr lang="en-GB" altLang="en-US" smtClean="0"/>
              <a:t>MOIMS Services for SEA Reference Architecture</a:t>
            </a:r>
            <a:endParaRPr lang="en-GB" altLang="en-US"/>
          </a:p>
        </p:txBody>
      </p:sp>
      <p:sp>
        <p:nvSpPr>
          <p:cNvPr id="8" name="Date Placeholder 7"/>
          <p:cNvSpPr>
            <a:spLocks noGrp="1"/>
          </p:cNvSpPr>
          <p:nvPr>
            <p:ph type="dt" sz="half" idx="2"/>
          </p:nvPr>
        </p:nvSpPr>
        <p:spPr/>
        <p:txBody>
          <a:bodyPr/>
          <a:lstStyle/>
          <a:p>
            <a:fld id="{DBF814DF-E690-4DE7-BD1B-DBC8C335E1A1}" type="datetime1">
              <a:rPr lang="en-GB" smtClean="0"/>
              <a:t>22/06/2016</a:t>
            </a:fld>
            <a:endParaRPr lang="en-GB" dirty="0"/>
          </a:p>
        </p:txBody>
      </p:sp>
    </p:spTree>
    <p:extLst>
      <p:ext uri="{BB962C8B-B14F-4D97-AF65-F5344CB8AC3E}">
        <p14:creationId xmlns:p14="http://schemas.microsoft.com/office/powerpoint/2010/main" val="80515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err="1" smtClean="0"/>
              <a:t>RASDS</a:t>
            </a:r>
            <a:r>
              <a:rPr lang="en-GB" dirty="0" smtClean="0"/>
              <a:t> Graphical Conventions</a:t>
            </a:r>
            <a:endParaRPr lang="en-GB" dirty="0"/>
          </a:p>
        </p:txBody>
      </p:sp>
      <p:sp>
        <p:nvSpPr>
          <p:cNvPr id="4" name="Footer Placeholder 3"/>
          <p:cNvSpPr>
            <a:spLocks noGrp="1"/>
          </p:cNvSpPr>
          <p:nvPr>
            <p:ph type="ftr" sz="quarter" idx="10"/>
          </p:nvPr>
        </p:nvSpPr>
        <p:spPr/>
        <p:txBody>
          <a:bodyPr/>
          <a:lstStyle/>
          <a:p>
            <a:r>
              <a:rPr lang="en-GB" altLang="en-US" smtClean="0"/>
              <a:t>MOIMS Services for SEA Reference Architecture</a:t>
            </a:r>
            <a:endParaRPr lang="en-GB" altLang="en-US"/>
          </a:p>
        </p:txBody>
      </p:sp>
      <p:sp>
        <p:nvSpPr>
          <p:cNvPr id="5" name="Date Placeholder 4"/>
          <p:cNvSpPr>
            <a:spLocks noGrp="1"/>
          </p:cNvSpPr>
          <p:nvPr>
            <p:ph type="dt" sz="half" idx="2"/>
          </p:nvPr>
        </p:nvSpPr>
        <p:spPr/>
        <p:txBody>
          <a:bodyPr/>
          <a:lstStyle/>
          <a:p>
            <a:fld id="{12855DAC-E062-42E1-AF07-8E9CA1B2E8F6}" type="datetime1">
              <a:rPr lang="en-GB" smtClean="0"/>
              <a:t>22/06/2016</a:t>
            </a:fld>
            <a:endParaRPr lang="en-GB" dirty="0"/>
          </a:p>
        </p:txBody>
      </p:sp>
      <p:grpSp>
        <p:nvGrpSpPr>
          <p:cNvPr id="73" name="Group 72"/>
          <p:cNvGrpSpPr/>
          <p:nvPr/>
        </p:nvGrpSpPr>
        <p:grpSpPr>
          <a:xfrm>
            <a:off x="4290152" y="1124744"/>
            <a:ext cx="2133662" cy="1414487"/>
            <a:chOff x="4290152" y="1492250"/>
            <a:chExt cx="2133662" cy="1414487"/>
          </a:xfrm>
        </p:grpSpPr>
        <p:sp>
          <p:nvSpPr>
            <p:cNvPr id="74" name="Content Placeholder 2"/>
            <p:cNvSpPr txBox="1">
              <a:spLocks/>
            </p:cNvSpPr>
            <p:nvPr/>
          </p:nvSpPr>
          <p:spPr bwMode="auto">
            <a:xfrm>
              <a:off x="4290152" y="2286000"/>
              <a:ext cx="2133662" cy="6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pPr>
              <a:r>
                <a:rPr lang="en-US" sz="2000" dirty="0">
                  <a:solidFill>
                    <a:srgbClr val="000000"/>
                  </a:solidFill>
                  <a:ea typeface="Osaka"/>
                  <a:cs typeface="Arial" pitchFamily="34" charset="0"/>
                </a:rPr>
                <a:t>Organizational Element</a:t>
              </a:r>
            </a:p>
          </p:txBody>
        </p:sp>
        <p:sp>
          <p:nvSpPr>
            <p:cNvPr id="75" name="Cube 74"/>
            <p:cNvSpPr>
              <a:spLocks noChangeArrowheads="1"/>
            </p:cNvSpPr>
            <p:nvPr/>
          </p:nvSpPr>
          <p:spPr bwMode="auto">
            <a:xfrm>
              <a:off x="4790054" y="1492250"/>
              <a:ext cx="1133475" cy="715963"/>
            </a:xfrm>
            <a:prstGeom prst="cube">
              <a:avLst>
                <a:gd name="adj" fmla="val 25000"/>
              </a:avLst>
            </a:prstGeom>
            <a:noFill/>
            <a:ln w="28575">
              <a:solidFill>
                <a:srgbClr val="3366FF"/>
              </a:solidFill>
              <a:prstDash val="dash"/>
              <a:miter lim="800000"/>
              <a:headEnd/>
              <a:tailEnd/>
            </a:ln>
            <a:effectLst>
              <a:outerShdw blurRad="40000" dist="23000" dir="5400000" rotWithShape="0">
                <a:srgbClr val="808080">
                  <a:alpha val="34999"/>
                </a:srgbClr>
              </a:outerShdw>
            </a:effectLst>
            <a:ex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grpSp>
      <p:sp>
        <p:nvSpPr>
          <p:cNvPr id="76" name="Oval 8"/>
          <p:cNvSpPr>
            <a:spLocks noChangeArrowheads="1"/>
          </p:cNvSpPr>
          <p:nvPr/>
        </p:nvSpPr>
        <p:spPr bwMode="auto">
          <a:xfrm>
            <a:off x="987439" y="3644090"/>
            <a:ext cx="1484354" cy="452454"/>
          </a:xfrm>
          <a:prstGeom prst="ellipse">
            <a:avLst/>
          </a:prstGeom>
          <a:solidFill>
            <a:srgbClr val="FF99CC"/>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77" name="Content Placeholder 2"/>
          <p:cNvSpPr txBox="1">
            <a:spLocks/>
          </p:cNvSpPr>
          <p:nvPr/>
        </p:nvSpPr>
        <p:spPr bwMode="auto">
          <a:xfrm>
            <a:off x="5105400" y="4074458"/>
            <a:ext cx="2286066" cy="696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buFont typeface="Arial" pitchFamily="34" charset="0"/>
              <a:buNone/>
            </a:pPr>
            <a:r>
              <a:rPr lang="en-US" sz="2000" dirty="0">
                <a:solidFill>
                  <a:srgbClr val="000000"/>
                </a:solidFill>
                <a:ea typeface="Osaka"/>
                <a:cs typeface="Arial" pitchFamily="34" charset="0"/>
              </a:rPr>
              <a:t>Communications Protocol</a:t>
            </a:r>
          </a:p>
        </p:txBody>
      </p:sp>
      <p:sp>
        <p:nvSpPr>
          <p:cNvPr id="78" name="Rectangle 77"/>
          <p:cNvSpPr>
            <a:spLocks noChangeArrowheads="1"/>
          </p:cNvSpPr>
          <p:nvPr/>
        </p:nvSpPr>
        <p:spPr bwMode="auto">
          <a:xfrm>
            <a:off x="5514817" y="3703630"/>
            <a:ext cx="1466850" cy="333375"/>
          </a:xfrm>
          <a:prstGeom prst="rect">
            <a:avLst/>
          </a:prstGeom>
          <a:noFill/>
          <a:ln w="19050">
            <a:solidFill>
              <a:schemeClr val="tx1"/>
            </a:solidFill>
            <a:miter lim="800000"/>
            <a:headEnd/>
            <a:tailEnd/>
          </a:ln>
          <a:effectLst>
            <a:outerShdw blurRad="40000" dist="23000" dir="5400000" rotWithShape="0">
              <a:srgbClr val="808080">
                <a:alpha val="34999"/>
              </a:srgbClr>
            </a:outerShdw>
          </a:effectLst>
          <a:ex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grpSp>
        <p:nvGrpSpPr>
          <p:cNvPr id="79" name="Group 4"/>
          <p:cNvGrpSpPr>
            <a:grpSpLocks/>
          </p:cNvGrpSpPr>
          <p:nvPr/>
        </p:nvGrpSpPr>
        <p:grpSpPr bwMode="auto">
          <a:xfrm>
            <a:off x="2682142" y="1124745"/>
            <a:ext cx="1608185" cy="1020329"/>
            <a:chOff x="3651250" y="1492250"/>
            <a:chExt cx="1608138" cy="1020289"/>
          </a:xfrm>
        </p:grpSpPr>
        <p:sp>
          <p:nvSpPr>
            <p:cNvPr id="80" name="Can 79"/>
            <p:cNvSpPr/>
            <p:nvPr/>
          </p:nvSpPr>
          <p:spPr bwMode="auto">
            <a:xfrm>
              <a:off x="4152795" y="1492250"/>
              <a:ext cx="612757" cy="571478"/>
            </a:xfrm>
            <a:prstGeom prst="can">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tIns="0" bIns="0"/>
            <a:lstStyle/>
            <a:p>
              <a:pPr algn="ctr" fontAlgn="base">
                <a:spcBef>
                  <a:spcPct val="0"/>
                </a:spcBef>
                <a:spcAft>
                  <a:spcPct val="0"/>
                </a:spcAft>
                <a:defRPr/>
              </a:pPr>
              <a:r>
                <a:rPr kumimoji="1" lang="en-US" sz="1200" dirty="0">
                  <a:solidFill>
                    <a:srgbClr val="000000"/>
                  </a:solidFill>
                  <a:ea typeface="ＭＳ Ｐゴシック" charset="-128"/>
                  <a:cs typeface="Arial" pitchFamily="34" charset="0"/>
                </a:rPr>
                <a:t>Data</a:t>
              </a:r>
            </a:p>
            <a:p>
              <a:pPr algn="ctr" fontAlgn="base">
                <a:spcBef>
                  <a:spcPct val="0"/>
                </a:spcBef>
                <a:spcAft>
                  <a:spcPct val="0"/>
                </a:spcAft>
                <a:defRPr/>
              </a:pPr>
              <a:r>
                <a:rPr kumimoji="1" lang="en-US" sz="1200" dirty="0">
                  <a:solidFill>
                    <a:srgbClr val="000000"/>
                  </a:solidFill>
                  <a:ea typeface="ＭＳ Ｐゴシック" charset="-128"/>
                  <a:cs typeface="Arial" pitchFamily="34" charset="0"/>
                </a:rPr>
                <a:t>Store</a:t>
              </a:r>
            </a:p>
          </p:txBody>
        </p:sp>
        <p:sp>
          <p:nvSpPr>
            <p:cNvPr id="81" name="Content Placeholder 2"/>
            <p:cNvSpPr txBox="1">
              <a:spLocks/>
            </p:cNvSpPr>
            <p:nvPr/>
          </p:nvSpPr>
          <p:spPr bwMode="auto">
            <a:xfrm>
              <a:off x="3651250" y="2119317"/>
              <a:ext cx="1608138" cy="393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defRPr/>
              </a:pPr>
              <a:r>
                <a:rPr lang="en-US" sz="2000" dirty="0">
                  <a:solidFill>
                    <a:srgbClr val="000000"/>
                  </a:solidFill>
                  <a:ea typeface="Osaka"/>
                  <a:cs typeface="Arial" pitchFamily="34" charset="0"/>
                </a:rPr>
                <a:t>Data Store</a:t>
              </a:r>
            </a:p>
          </p:txBody>
        </p:sp>
      </p:grpSp>
      <p:grpSp>
        <p:nvGrpSpPr>
          <p:cNvPr id="82" name="Group 3"/>
          <p:cNvGrpSpPr>
            <a:grpSpLocks/>
          </p:cNvGrpSpPr>
          <p:nvPr/>
        </p:nvGrpSpPr>
        <p:grpSpPr bwMode="auto">
          <a:xfrm>
            <a:off x="795345" y="4871382"/>
            <a:ext cx="2393634" cy="1541325"/>
            <a:chOff x="795338" y="5041900"/>
            <a:chExt cx="2393564" cy="1541265"/>
          </a:xfrm>
        </p:grpSpPr>
        <p:sp>
          <p:nvSpPr>
            <p:cNvPr id="83" name="Rectangle 12"/>
            <p:cNvSpPr>
              <a:spLocks noChangeArrowheads="1"/>
            </p:cNvSpPr>
            <p:nvPr/>
          </p:nvSpPr>
          <p:spPr bwMode="auto">
            <a:xfrm>
              <a:off x="795338" y="5041900"/>
              <a:ext cx="11897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Color Keys:</a:t>
              </a:r>
            </a:p>
          </p:txBody>
        </p:sp>
        <p:grpSp>
          <p:nvGrpSpPr>
            <p:cNvPr id="84" name="Group 1"/>
            <p:cNvGrpSpPr>
              <a:grpSpLocks/>
            </p:cNvGrpSpPr>
            <p:nvPr/>
          </p:nvGrpSpPr>
          <p:grpSpPr bwMode="auto">
            <a:xfrm>
              <a:off x="909638" y="5362574"/>
              <a:ext cx="2279264" cy="1220591"/>
              <a:chOff x="1417726" y="5343525"/>
              <a:chExt cx="2281016" cy="1220590"/>
            </a:xfrm>
          </p:grpSpPr>
          <p:sp>
            <p:nvSpPr>
              <p:cNvPr id="85" name="Rectangle 84"/>
              <p:cNvSpPr>
                <a:spLocks noChangeArrowheads="1"/>
              </p:cNvSpPr>
              <p:nvPr/>
            </p:nvSpPr>
            <p:spPr bwMode="auto">
              <a:xfrm>
                <a:off x="1417716" y="5375125"/>
                <a:ext cx="222414" cy="222241"/>
              </a:xfrm>
              <a:prstGeom prst="rect">
                <a:avLst/>
              </a:prstGeom>
              <a:solidFill>
                <a:srgbClr val="CCFF66"/>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6" name="Rectangle 85"/>
              <p:cNvSpPr>
                <a:spLocks noChangeArrowheads="1"/>
              </p:cNvSpPr>
              <p:nvPr/>
            </p:nvSpPr>
            <p:spPr bwMode="auto">
              <a:xfrm>
                <a:off x="1417716" y="5678326"/>
                <a:ext cx="222414" cy="222241"/>
              </a:xfrm>
              <a:prstGeom prst="rect">
                <a:avLst/>
              </a:prstGeom>
              <a:solidFill>
                <a:srgbClr val="E0C62C"/>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7" name="Rectangle 86"/>
              <p:cNvSpPr>
                <a:spLocks noChangeArrowheads="1"/>
              </p:cNvSpPr>
              <p:nvPr/>
            </p:nvSpPr>
            <p:spPr bwMode="auto">
              <a:xfrm>
                <a:off x="1417716" y="5975176"/>
                <a:ext cx="222414" cy="222241"/>
              </a:xfrm>
              <a:prstGeom prst="rect">
                <a:avLst/>
              </a:prstGeom>
              <a:solidFill>
                <a:srgbClr val="4597A0"/>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8" name="Rectangle 16"/>
              <p:cNvSpPr>
                <a:spLocks noChangeArrowheads="1"/>
              </p:cNvSpPr>
              <p:nvPr/>
            </p:nvSpPr>
            <p:spPr bwMode="auto">
              <a:xfrm>
                <a:off x="1417726" y="6270625"/>
                <a:ext cx="222421" cy="222250"/>
              </a:xfrm>
              <a:prstGeom prst="rect">
                <a:avLst/>
              </a:prstGeom>
              <a:solidFill>
                <a:srgbClr val="D6ECEE"/>
              </a:solidFill>
              <a:ln w="9525">
                <a:solidFill>
                  <a:schemeClr val="tx1"/>
                </a:solidFill>
                <a:round/>
                <a:headEnd/>
                <a:tailEnd/>
              </a:ln>
            </p:spPr>
            <p:txBody>
              <a:bodyPr wrap="none" anchor="ctr"/>
              <a:lstStyle/>
              <a:p>
                <a:pPr defTabSz="457200" fontAlgn="base">
                  <a:spcBef>
                    <a:spcPct val="0"/>
                  </a:spcBef>
                  <a:spcAft>
                    <a:spcPct val="0"/>
                  </a:spcAft>
                </a:pPr>
                <a:endParaRPr kumimoji="1" lang="en-US" sz="1400" b="1" dirty="0">
                  <a:solidFill>
                    <a:srgbClr val="000000"/>
                  </a:solidFill>
                  <a:ea typeface="ＭＳ Ｐゴシック" pitchFamily="34" charset="-128"/>
                  <a:cs typeface="Arial" pitchFamily="34" charset="0"/>
                </a:endParaRPr>
              </a:p>
            </p:txBody>
          </p:sp>
          <p:sp>
            <p:nvSpPr>
              <p:cNvPr id="89" name="Rectangle 22"/>
              <p:cNvSpPr>
                <a:spLocks noChangeArrowheads="1"/>
              </p:cNvSpPr>
              <p:nvPr/>
            </p:nvSpPr>
            <p:spPr bwMode="auto">
              <a:xfrm>
                <a:off x="1763713" y="5343525"/>
                <a:ext cx="10815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User Node</a:t>
                </a:r>
              </a:p>
            </p:txBody>
          </p:sp>
          <p:sp>
            <p:nvSpPr>
              <p:cNvPr id="90" name="Rectangle 23"/>
              <p:cNvSpPr>
                <a:spLocks noChangeArrowheads="1"/>
              </p:cNvSpPr>
              <p:nvPr/>
            </p:nvSpPr>
            <p:spPr bwMode="auto">
              <a:xfrm>
                <a:off x="1763713" y="5643563"/>
                <a:ext cx="18660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Earth Routing Node</a:t>
                </a:r>
              </a:p>
            </p:txBody>
          </p:sp>
          <p:sp>
            <p:nvSpPr>
              <p:cNvPr id="91" name="Rectangle 24"/>
              <p:cNvSpPr>
                <a:spLocks noChangeArrowheads="1"/>
              </p:cNvSpPr>
              <p:nvPr/>
            </p:nvSpPr>
            <p:spPr bwMode="auto">
              <a:xfrm>
                <a:off x="1763713" y="5943600"/>
                <a:ext cx="19350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Space Routing Node</a:t>
                </a:r>
              </a:p>
            </p:txBody>
          </p:sp>
          <p:sp>
            <p:nvSpPr>
              <p:cNvPr id="92" name="Rectangle 25"/>
              <p:cNvSpPr>
                <a:spLocks noChangeArrowheads="1"/>
              </p:cNvSpPr>
              <p:nvPr/>
            </p:nvSpPr>
            <p:spPr bwMode="auto">
              <a:xfrm>
                <a:off x="1763713" y="6256338"/>
                <a:ext cx="11021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WAN Node</a:t>
                </a:r>
              </a:p>
            </p:txBody>
          </p:sp>
        </p:grpSp>
      </p:grpSp>
      <p:grpSp>
        <p:nvGrpSpPr>
          <p:cNvPr id="93" name="Group 2"/>
          <p:cNvGrpSpPr>
            <a:grpSpLocks/>
          </p:cNvGrpSpPr>
          <p:nvPr/>
        </p:nvGrpSpPr>
        <p:grpSpPr bwMode="auto">
          <a:xfrm>
            <a:off x="3375107" y="5174607"/>
            <a:ext cx="2524888" cy="1226987"/>
            <a:chOff x="3375025" y="5345113"/>
            <a:chExt cx="2524815" cy="1226939"/>
          </a:xfrm>
        </p:grpSpPr>
        <p:sp>
          <p:nvSpPr>
            <p:cNvPr id="94" name="Rectangle 17"/>
            <p:cNvSpPr>
              <a:spLocks noChangeArrowheads="1"/>
            </p:cNvSpPr>
            <p:nvPr/>
          </p:nvSpPr>
          <p:spPr bwMode="auto">
            <a:xfrm>
              <a:off x="3375025" y="5357812"/>
              <a:ext cx="223838" cy="222250"/>
            </a:xfrm>
            <a:prstGeom prst="rect">
              <a:avLst/>
            </a:prstGeom>
            <a:solidFill>
              <a:srgbClr val="FF99CC"/>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5" name="Rectangle 18"/>
            <p:cNvSpPr>
              <a:spLocks noChangeArrowheads="1"/>
            </p:cNvSpPr>
            <p:nvPr/>
          </p:nvSpPr>
          <p:spPr bwMode="auto">
            <a:xfrm>
              <a:off x="3375025" y="5657850"/>
              <a:ext cx="223837" cy="222250"/>
            </a:xfrm>
            <a:prstGeom prst="rect">
              <a:avLst/>
            </a:prstGeom>
            <a:solidFill>
              <a:srgbClr val="FBDD30"/>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6" name="Rectangle 26"/>
            <p:cNvSpPr>
              <a:spLocks noChangeArrowheads="1"/>
            </p:cNvSpPr>
            <p:nvPr/>
          </p:nvSpPr>
          <p:spPr bwMode="auto">
            <a:xfrm>
              <a:off x="3727450" y="5345113"/>
              <a:ext cx="11576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Application</a:t>
              </a:r>
            </a:p>
          </p:txBody>
        </p:sp>
        <p:sp>
          <p:nvSpPr>
            <p:cNvPr id="97" name="Rectangle 27"/>
            <p:cNvSpPr>
              <a:spLocks noChangeArrowheads="1"/>
            </p:cNvSpPr>
            <p:nvPr/>
          </p:nvSpPr>
          <p:spPr bwMode="auto">
            <a:xfrm>
              <a:off x="3727450" y="5645150"/>
              <a:ext cx="2031266" cy="307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smtClean="0">
                  <a:solidFill>
                    <a:srgbClr val="000000"/>
                  </a:solidFill>
                  <a:ea typeface="ＭＳ Ｐゴシック" pitchFamily="34" charset="-128"/>
                  <a:cs typeface="Arial" pitchFamily="34" charset="0"/>
                </a:rPr>
                <a:t>Element Management</a:t>
              </a:r>
              <a:endParaRPr kumimoji="1" lang="en-US" sz="1400" b="1" dirty="0">
                <a:solidFill>
                  <a:srgbClr val="000000"/>
                </a:solidFill>
                <a:ea typeface="ＭＳ Ｐゴシック" pitchFamily="34" charset="-128"/>
                <a:cs typeface="Arial" pitchFamily="34" charset="0"/>
              </a:endParaRPr>
            </a:p>
          </p:txBody>
        </p:sp>
        <p:sp>
          <p:nvSpPr>
            <p:cNvPr id="98" name="Rectangle 31"/>
            <p:cNvSpPr>
              <a:spLocks noChangeArrowheads="1"/>
            </p:cNvSpPr>
            <p:nvPr/>
          </p:nvSpPr>
          <p:spPr bwMode="auto">
            <a:xfrm>
              <a:off x="3375025" y="5967413"/>
              <a:ext cx="223837" cy="222250"/>
            </a:xfrm>
            <a:prstGeom prst="rect">
              <a:avLst/>
            </a:prstGeom>
            <a:solidFill>
              <a:srgbClr val="FB7317"/>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9" name="Rectangle 32"/>
            <p:cNvSpPr>
              <a:spLocks noChangeArrowheads="1"/>
            </p:cNvSpPr>
            <p:nvPr/>
          </p:nvSpPr>
          <p:spPr bwMode="auto">
            <a:xfrm>
              <a:off x="3375025" y="6276975"/>
              <a:ext cx="222250" cy="222250"/>
            </a:xfrm>
            <a:prstGeom prst="rect">
              <a:avLst/>
            </a:prstGeom>
            <a:solidFill>
              <a:srgbClr val="3366FF"/>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0" name="Rectangle 33"/>
            <p:cNvSpPr>
              <a:spLocks noChangeArrowheads="1"/>
            </p:cNvSpPr>
            <p:nvPr/>
          </p:nvSpPr>
          <p:spPr bwMode="auto">
            <a:xfrm>
              <a:off x="3727450" y="5956300"/>
              <a:ext cx="20345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Network Management</a:t>
              </a:r>
            </a:p>
          </p:txBody>
        </p:sp>
        <p:sp>
          <p:nvSpPr>
            <p:cNvPr id="101" name="Rectangle 34"/>
            <p:cNvSpPr>
              <a:spLocks noChangeArrowheads="1"/>
            </p:cNvSpPr>
            <p:nvPr/>
          </p:nvSpPr>
          <p:spPr bwMode="auto">
            <a:xfrm>
              <a:off x="3727450" y="6264275"/>
              <a:ext cx="217239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Network Layer function</a:t>
              </a:r>
            </a:p>
          </p:txBody>
        </p:sp>
      </p:grpSp>
      <p:grpSp>
        <p:nvGrpSpPr>
          <p:cNvPr id="102" name="Group 1"/>
          <p:cNvGrpSpPr>
            <a:grpSpLocks/>
          </p:cNvGrpSpPr>
          <p:nvPr/>
        </p:nvGrpSpPr>
        <p:grpSpPr bwMode="auto">
          <a:xfrm>
            <a:off x="6293017" y="5190482"/>
            <a:ext cx="2298533" cy="1217461"/>
            <a:chOff x="6292850" y="5360988"/>
            <a:chExt cx="2298466" cy="1217414"/>
          </a:xfrm>
        </p:grpSpPr>
        <p:sp>
          <p:nvSpPr>
            <p:cNvPr id="103" name="Rectangle 102"/>
            <p:cNvSpPr/>
            <p:nvPr/>
          </p:nvSpPr>
          <p:spPr bwMode="auto">
            <a:xfrm>
              <a:off x="6292683" y="5367188"/>
              <a:ext cx="222244" cy="222241"/>
            </a:xfrm>
            <a:prstGeom prst="rect">
              <a:avLst/>
            </a:prstGeom>
            <a:solidFill>
              <a:schemeClr val="accent1">
                <a:lumMod val="75000"/>
              </a:schemeClr>
            </a:solidFill>
            <a:ln w="9525">
              <a:solidFill>
                <a:schemeClr val="tx1"/>
              </a:solidFill>
              <a:round/>
              <a:headEnd/>
              <a:tailEnd/>
            </a:ln>
          </p:spPr>
          <p:txBody>
            <a:bodyPr lIns="0" rIns="0"/>
            <a:lstStyle/>
            <a:p>
              <a:pPr algn="ctr" fontAlgn="base">
                <a:spcBef>
                  <a:spcPct val="0"/>
                </a:spcBef>
                <a:spcAft>
                  <a:spcPct val="0"/>
                </a:spcAft>
                <a:defRPr/>
              </a:pPr>
              <a:endParaRPr kumimoji="1" lang="en-US" sz="1600" dirty="0">
                <a:solidFill>
                  <a:srgbClr val="000000"/>
                </a:solidFill>
                <a:ea typeface="ＭＳ Ｐゴシック" charset="0"/>
                <a:cs typeface="Arial" pitchFamily="34" charset="0"/>
              </a:endParaRPr>
            </a:p>
          </p:txBody>
        </p:sp>
        <p:sp>
          <p:nvSpPr>
            <p:cNvPr id="104" name="Rectangle 20"/>
            <p:cNvSpPr>
              <a:spLocks noChangeArrowheads="1"/>
            </p:cNvSpPr>
            <p:nvPr/>
          </p:nvSpPr>
          <p:spPr bwMode="auto">
            <a:xfrm>
              <a:off x="6292850" y="5667375"/>
              <a:ext cx="222250" cy="222250"/>
            </a:xfrm>
            <a:prstGeom prst="rect">
              <a:avLst/>
            </a:prstGeom>
            <a:pattFill prst="pct70">
              <a:fgClr>
                <a:srgbClr val="3366FF"/>
              </a:fgClr>
              <a:bgClr>
                <a:srgbClr val="FFFFFF"/>
              </a:bgClr>
            </a:patt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5" name="Rectangle 21"/>
            <p:cNvSpPr>
              <a:spLocks noChangeArrowheads="1"/>
            </p:cNvSpPr>
            <p:nvPr/>
          </p:nvSpPr>
          <p:spPr bwMode="auto">
            <a:xfrm>
              <a:off x="6292850" y="5976938"/>
              <a:ext cx="222250" cy="222250"/>
            </a:xfrm>
            <a:prstGeom prst="rect">
              <a:avLst/>
            </a:prstGeom>
            <a:pattFill prst="pct25">
              <a:fgClr>
                <a:srgbClr val="72BFC5"/>
              </a:fgClr>
              <a:bgClr>
                <a:srgbClr val="FFFFFF"/>
              </a:bgClr>
            </a:patt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6" name="Rectangle 28"/>
            <p:cNvSpPr>
              <a:spLocks noChangeArrowheads="1"/>
            </p:cNvSpPr>
            <p:nvPr/>
          </p:nvSpPr>
          <p:spPr bwMode="auto">
            <a:xfrm>
              <a:off x="6678613" y="5360988"/>
              <a:ext cx="183255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Link Layer function</a:t>
              </a:r>
            </a:p>
          </p:txBody>
        </p:sp>
        <p:sp>
          <p:nvSpPr>
            <p:cNvPr id="107" name="Rectangle 29"/>
            <p:cNvSpPr>
              <a:spLocks noChangeArrowheads="1"/>
            </p:cNvSpPr>
            <p:nvPr/>
          </p:nvSpPr>
          <p:spPr bwMode="auto">
            <a:xfrm>
              <a:off x="6678613" y="5661025"/>
              <a:ext cx="16129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Routing function</a:t>
              </a:r>
            </a:p>
          </p:txBody>
        </p:sp>
        <p:sp>
          <p:nvSpPr>
            <p:cNvPr id="108" name="Rectangle 30"/>
            <p:cNvSpPr>
              <a:spLocks noChangeArrowheads="1"/>
            </p:cNvSpPr>
            <p:nvPr/>
          </p:nvSpPr>
          <p:spPr bwMode="auto">
            <a:xfrm>
              <a:off x="6678613" y="5969000"/>
              <a:ext cx="19127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Forwarding function</a:t>
              </a:r>
            </a:p>
          </p:txBody>
        </p:sp>
        <p:sp>
          <p:nvSpPr>
            <p:cNvPr id="109" name="Rectangle 108"/>
            <p:cNvSpPr/>
            <p:nvPr/>
          </p:nvSpPr>
          <p:spPr bwMode="auto">
            <a:xfrm>
              <a:off x="6292683" y="6286314"/>
              <a:ext cx="222244" cy="222241"/>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fontAlgn="base">
                <a:spcBef>
                  <a:spcPct val="0"/>
                </a:spcBef>
                <a:spcAft>
                  <a:spcPct val="0"/>
                </a:spcAft>
                <a:defRPr/>
              </a:pPr>
              <a:endParaRPr kumimoji="1" lang="en-US" sz="1200" dirty="0">
                <a:solidFill>
                  <a:srgbClr val="000000"/>
                </a:solidFill>
                <a:ea typeface="ＭＳ Ｐゴシック" charset="-128"/>
                <a:cs typeface="Arial" pitchFamily="34" charset="0"/>
              </a:endParaRPr>
            </a:p>
          </p:txBody>
        </p:sp>
        <p:sp>
          <p:nvSpPr>
            <p:cNvPr id="110" name="Rectangle 36"/>
            <p:cNvSpPr>
              <a:spLocks noChangeArrowheads="1"/>
            </p:cNvSpPr>
            <p:nvPr/>
          </p:nvSpPr>
          <p:spPr bwMode="auto">
            <a:xfrm>
              <a:off x="6678613" y="6270625"/>
              <a:ext cx="10807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Data Store</a:t>
              </a:r>
            </a:p>
          </p:txBody>
        </p:sp>
      </p:grpSp>
      <p:grpSp>
        <p:nvGrpSpPr>
          <p:cNvPr id="111" name="Group 110"/>
          <p:cNvGrpSpPr/>
          <p:nvPr/>
        </p:nvGrpSpPr>
        <p:grpSpPr>
          <a:xfrm>
            <a:off x="714375" y="1124744"/>
            <a:ext cx="2030413" cy="1317589"/>
            <a:chOff x="714375" y="1492250"/>
            <a:chExt cx="2030413" cy="1317589"/>
          </a:xfrm>
        </p:grpSpPr>
        <p:sp>
          <p:nvSpPr>
            <p:cNvPr id="112" name="Content Placeholder 2"/>
            <p:cNvSpPr txBox="1">
              <a:spLocks/>
            </p:cNvSpPr>
            <p:nvPr/>
          </p:nvSpPr>
          <p:spPr bwMode="auto">
            <a:xfrm>
              <a:off x="714375" y="2306602"/>
              <a:ext cx="2030413" cy="503237"/>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57200" fontAlgn="base">
                <a:spcAft>
                  <a:spcPct val="0"/>
                </a:spcAft>
                <a:buFont typeface="Wingdings" pitchFamily="2" charset="2"/>
                <a:buNone/>
                <a:defRPr/>
              </a:pPr>
              <a:r>
                <a:rPr kumimoji="1" lang="en-US" sz="2000" dirty="0">
                  <a:solidFill>
                    <a:srgbClr val="000000"/>
                  </a:solidFill>
                  <a:latin typeface="Arial" pitchFamily="34" charset="0"/>
                  <a:ea typeface="Osaka"/>
                  <a:cs typeface="Arial" pitchFamily="34" charset="0"/>
                </a:rPr>
                <a:t>Physical Node</a:t>
              </a:r>
            </a:p>
          </p:txBody>
        </p:sp>
        <p:sp>
          <p:nvSpPr>
            <p:cNvPr id="113" name="Cube 6"/>
            <p:cNvSpPr>
              <a:spLocks noChangeArrowheads="1"/>
            </p:cNvSpPr>
            <p:nvPr/>
          </p:nvSpPr>
          <p:spPr bwMode="auto">
            <a:xfrm>
              <a:off x="1163655" y="1492250"/>
              <a:ext cx="1133508" cy="715991"/>
            </a:xfrm>
            <a:prstGeom prst="cube">
              <a:avLst>
                <a:gd name="adj" fmla="val 25000"/>
              </a:avLst>
            </a:prstGeom>
            <a:solidFill>
              <a:srgbClr val="CCFF66"/>
            </a:solidFill>
            <a:ln w="9525">
              <a:solidFill>
                <a:schemeClr val="tx1"/>
              </a:solidFill>
              <a:round/>
              <a:headEnd/>
              <a:tailEnd/>
            </a:ln>
          </p:spPr>
          <p:txBody>
            <a:bodyPr/>
            <a:lstStyle/>
            <a:p>
              <a:pPr fontAlgn="base">
                <a:spcBef>
                  <a:spcPct val="0"/>
                </a:spcBef>
                <a:spcAft>
                  <a:spcPct val="0"/>
                </a:spcAft>
              </a:pPr>
              <a:endParaRPr kumimoji="1" lang="en-US" sz="2400" dirty="0">
                <a:solidFill>
                  <a:srgbClr val="000000"/>
                </a:solidFill>
                <a:ea typeface="ＭＳ Ｐゴシック" pitchFamily="34" charset="-128"/>
                <a:cs typeface="Arial" pitchFamily="34" charset="0"/>
              </a:endParaRPr>
            </a:p>
          </p:txBody>
        </p:sp>
      </p:grpSp>
      <p:sp>
        <p:nvSpPr>
          <p:cNvPr id="114" name="AutoShape 10"/>
          <p:cNvSpPr>
            <a:spLocks noChangeArrowheads="1"/>
          </p:cNvSpPr>
          <p:nvPr/>
        </p:nvSpPr>
        <p:spPr bwMode="auto">
          <a:xfrm rot="5400000" flipH="1">
            <a:off x="3679852" y="3110776"/>
            <a:ext cx="244355" cy="1519083"/>
          </a:xfrm>
          <a:prstGeom prst="can">
            <a:avLst>
              <a:gd name="adj" fmla="val 45228"/>
            </a:avLst>
          </a:prstGeom>
          <a:solidFill>
            <a:srgbClr val="FF99CC"/>
          </a:solidFill>
          <a:ln w="9525">
            <a:solidFill>
              <a:srgbClr val="000000"/>
            </a:solidFill>
            <a:round/>
            <a:headEnd/>
            <a:tailEnd/>
          </a:ln>
        </p:spPr>
        <p:txBody>
          <a:bodyPr/>
          <a:lstStyle/>
          <a:p>
            <a:pPr defTabSz="457200" fontAlgn="base">
              <a:spcBef>
                <a:spcPct val="0"/>
              </a:spcBef>
              <a:spcAft>
                <a:spcPct val="0"/>
              </a:spcAft>
            </a:pPr>
            <a:endParaRPr kumimoji="1" lang="en-US" dirty="0">
              <a:solidFill>
                <a:srgbClr val="000000"/>
              </a:solidFill>
              <a:ea typeface="ＭＳ Ｐゴシック" pitchFamily="34" charset="-128"/>
              <a:cs typeface="Arial" pitchFamily="34" charset="0"/>
            </a:endParaRPr>
          </a:p>
        </p:txBody>
      </p:sp>
      <p:sp>
        <p:nvSpPr>
          <p:cNvPr id="115" name="Rectangle 114"/>
          <p:cNvSpPr/>
          <p:nvPr/>
        </p:nvSpPr>
        <p:spPr>
          <a:xfrm>
            <a:off x="2590800" y="4074458"/>
            <a:ext cx="2422458" cy="707886"/>
          </a:xfrm>
          <a:prstGeom prst="rect">
            <a:avLst/>
          </a:prstGeom>
        </p:spPr>
        <p:txBody>
          <a:bodyPr wrap="none">
            <a:spAutoFit/>
          </a:bodyPr>
          <a:lstStyle/>
          <a:p>
            <a:pPr algn="ctr" defTabSz="457200" fontAlgn="base">
              <a:spcBef>
                <a:spcPct val="20000"/>
              </a:spcBef>
              <a:spcAft>
                <a:spcPct val="0"/>
              </a:spcAft>
              <a:buFont typeface="Arial" pitchFamily="34" charset="0"/>
              <a:buNone/>
            </a:pPr>
            <a:r>
              <a:rPr kumimoji="1" lang="en-US" sz="2000" dirty="0">
                <a:solidFill>
                  <a:srgbClr val="000000"/>
                </a:solidFill>
                <a:latin typeface="Arial" pitchFamily="34" charset="0"/>
                <a:cs typeface="Arial" pitchFamily="34" charset="0"/>
              </a:rPr>
              <a:t>Physical, </a:t>
            </a:r>
            <a:r>
              <a:rPr kumimoji="1" lang="en-US" sz="2000" dirty="0" smtClean="0">
                <a:solidFill>
                  <a:srgbClr val="000000"/>
                </a:solidFill>
                <a:latin typeface="Arial" pitchFamily="34" charset="0"/>
                <a:cs typeface="Arial" pitchFamily="34" charset="0"/>
              </a:rPr>
              <a:t>Logical, &amp;</a:t>
            </a:r>
            <a:br>
              <a:rPr kumimoji="1" lang="en-US" sz="2000" dirty="0" smtClean="0">
                <a:solidFill>
                  <a:srgbClr val="000000"/>
                </a:solidFill>
                <a:latin typeface="Arial" pitchFamily="34" charset="0"/>
                <a:cs typeface="Arial" pitchFamily="34" charset="0"/>
              </a:rPr>
            </a:br>
            <a:r>
              <a:rPr kumimoji="1" lang="en-US" sz="2000" dirty="0" smtClean="0">
                <a:solidFill>
                  <a:srgbClr val="000000"/>
                </a:solidFill>
                <a:latin typeface="Arial" pitchFamily="34" charset="0"/>
                <a:cs typeface="Arial" pitchFamily="34" charset="0"/>
              </a:rPr>
              <a:t>Service </a:t>
            </a:r>
            <a:r>
              <a:rPr kumimoji="1" lang="en-US" sz="2000" dirty="0">
                <a:solidFill>
                  <a:srgbClr val="000000"/>
                </a:solidFill>
                <a:latin typeface="Arial" pitchFamily="34" charset="0"/>
                <a:cs typeface="Arial" pitchFamily="34" charset="0"/>
              </a:rPr>
              <a:t>Connectors</a:t>
            </a:r>
          </a:p>
        </p:txBody>
      </p:sp>
      <p:grpSp>
        <p:nvGrpSpPr>
          <p:cNvPr id="116" name="Group 115"/>
          <p:cNvGrpSpPr/>
          <p:nvPr/>
        </p:nvGrpSpPr>
        <p:grpSpPr>
          <a:xfrm>
            <a:off x="863645" y="2891244"/>
            <a:ext cx="1856597" cy="519500"/>
            <a:chOff x="863645" y="3214300"/>
            <a:chExt cx="1856597" cy="519500"/>
          </a:xfrm>
        </p:grpSpPr>
        <p:cxnSp>
          <p:nvCxnSpPr>
            <p:cNvPr id="117" name="Straight Connector 116"/>
            <p:cNvCxnSpPr/>
            <p:nvPr/>
          </p:nvCxnSpPr>
          <p:spPr bwMode="auto">
            <a:xfrm>
              <a:off x="1032369" y="3214300"/>
              <a:ext cx="1519149" cy="0"/>
            </a:xfrm>
            <a:prstGeom prst="line">
              <a:avLst/>
            </a:prstGeom>
            <a:solidFill>
              <a:schemeClr val="accent1"/>
            </a:solidFill>
            <a:ln w="38100" cap="flat" cmpd="sng" algn="ctr">
              <a:solidFill>
                <a:srgbClr val="4F81BD"/>
              </a:solidFill>
              <a:prstDash val="solid"/>
              <a:round/>
              <a:headEnd type="none" w="med" len="med"/>
              <a:tailEnd type="none" w="med" len="med"/>
            </a:ln>
            <a:effectLst/>
          </p:spPr>
        </p:cxnSp>
        <p:sp>
          <p:nvSpPr>
            <p:cNvPr id="118" name="TextBox 117"/>
            <p:cNvSpPr txBox="1"/>
            <p:nvPr/>
          </p:nvSpPr>
          <p:spPr>
            <a:xfrm>
              <a:off x="863645" y="3272135"/>
              <a:ext cx="1856597" cy="461665"/>
            </a:xfrm>
            <a:prstGeom prst="rect">
              <a:avLst/>
            </a:prstGeom>
            <a:noFill/>
          </p:spPr>
          <p:txBody>
            <a:bodyPr wrap="none" rtlCol="0">
              <a:spAutoFit/>
            </a:bodyPr>
            <a:lstStyle/>
            <a:p>
              <a:pPr algn="ctr"/>
              <a:r>
                <a:rPr lang="en-US" sz="1200" b="1" dirty="0"/>
                <a:t>Physical or </a:t>
              </a:r>
              <a:endParaRPr lang="en-US" sz="1200" b="1" dirty="0" smtClean="0"/>
            </a:p>
            <a:p>
              <a:pPr algn="ctr"/>
              <a:r>
                <a:rPr lang="en-US" sz="1200" b="1" dirty="0" smtClean="0"/>
                <a:t>Functional Connection</a:t>
              </a:r>
              <a:endParaRPr lang="en-US" sz="1200" b="1" dirty="0"/>
            </a:p>
          </p:txBody>
        </p:sp>
      </p:grpSp>
      <p:grpSp>
        <p:nvGrpSpPr>
          <p:cNvPr id="119" name="Group 118"/>
          <p:cNvGrpSpPr/>
          <p:nvPr/>
        </p:nvGrpSpPr>
        <p:grpSpPr>
          <a:xfrm>
            <a:off x="3152233" y="2891244"/>
            <a:ext cx="1569660" cy="519500"/>
            <a:chOff x="3042488" y="3214300"/>
            <a:chExt cx="1569660" cy="519500"/>
          </a:xfrm>
        </p:grpSpPr>
        <p:cxnSp>
          <p:nvCxnSpPr>
            <p:cNvPr id="120" name="Straight Connector 119"/>
            <p:cNvCxnSpPr/>
            <p:nvPr/>
          </p:nvCxnSpPr>
          <p:spPr bwMode="auto">
            <a:xfrm>
              <a:off x="3067744" y="3214300"/>
              <a:ext cx="1519149" cy="0"/>
            </a:xfrm>
            <a:prstGeom prst="line">
              <a:avLst/>
            </a:prstGeom>
            <a:solidFill>
              <a:schemeClr val="accent1"/>
            </a:solidFill>
            <a:ln w="38100" cap="flat" cmpd="sng" algn="ctr">
              <a:solidFill>
                <a:srgbClr val="4F81BD"/>
              </a:solidFill>
              <a:prstDash val="dash"/>
              <a:round/>
              <a:headEnd type="none" w="med" len="med"/>
              <a:tailEnd type="none" w="med" len="med"/>
            </a:ln>
            <a:effectLst/>
          </p:spPr>
        </p:cxnSp>
        <p:sp>
          <p:nvSpPr>
            <p:cNvPr id="121" name="TextBox 120"/>
            <p:cNvSpPr txBox="1"/>
            <p:nvPr/>
          </p:nvSpPr>
          <p:spPr>
            <a:xfrm>
              <a:off x="3042488" y="3272135"/>
              <a:ext cx="1569660" cy="461665"/>
            </a:xfrm>
            <a:prstGeom prst="rect">
              <a:avLst/>
            </a:prstGeom>
            <a:noFill/>
          </p:spPr>
          <p:txBody>
            <a:bodyPr wrap="none" rtlCol="0">
              <a:spAutoFit/>
            </a:bodyPr>
            <a:lstStyle/>
            <a:p>
              <a:pPr algn="ctr"/>
              <a:r>
                <a:rPr lang="en-US" sz="1200" b="1" dirty="0"/>
                <a:t>Logical </a:t>
              </a:r>
              <a:r>
                <a:rPr lang="en-US" sz="1200" b="1" dirty="0" smtClean="0"/>
                <a:t>Link </a:t>
              </a:r>
            </a:p>
            <a:p>
              <a:pPr algn="ctr"/>
              <a:r>
                <a:rPr lang="en-US" sz="1200" b="1" dirty="0" smtClean="0"/>
                <a:t>between Elements </a:t>
              </a:r>
              <a:endParaRPr lang="en-US" sz="1200" b="1" dirty="0"/>
            </a:p>
          </p:txBody>
        </p:sp>
      </p:grpSp>
      <p:grpSp>
        <p:nvGrpSpPr>
          <p:cNvPr id="122" name="Group 121"/>
          <p:cNvGrpSpPr/>
          <p:nvPr/>
        </p:nvGrpSpPr>
        <p:grpSpPr>
          <a:xfrm>
            <a:off x="6514606" y="1156494"/>
            <a:ext cx="2133662" cy="1382737"/>
            <a:chOff x="6514606" y="1524000"/>
            <a:chExt cx="2133662" cy="1382737"/>
          </a:xfrm>
        </p:grpSpPr>
        <p:sp>
          <p:nvSpPr>
            <p:cNvPr id="123" name="Content Placeholder 2"/>
            <p:cNvSpPr txBox="1">
              <a:spLocks/>
            </p:cNvSpPr>
            <p:nvPr/>
          </p:nvSpPr>
          <p:spPr bwMode="auto">
            <a:xfrm>
              <a:off x="6514606" y="2286000"/>
              <a:ext cx="2133662" cy="6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pPr>
              <a:r>
                <a:rPr lang="en-US" sz="2000" dirty="0" smtClean="0">
                  <a:solidFill>
                    <a:srgbClr val="000000"/>
                  </a:solidFill>
                  <a:ea typeface="Osaka"/>
                  <a:cs typeface="Arial" pitchFamily="34" charset="0"/>
                </a:rPr>
                <a:t>Organizational Domain</a:t>
              </a:r>
              <a:endParaRPr lang="en-US" sz="2000" dirty="0">
                <a:solidFill>
                  <a:srgbClr val="000000"/>
                </a:solidFill>
                <a:ea typeface="Osaka"/>
                <a:cs typeface="Arial" pitchFamily="34" charset="0"/>
              </a:endParaRPr>
            </a:p>
          </p:txBody>
        </p:sp>
        <p:sp>
          <p:nvSpPr>
            <p:cNvPr id="124" name="Rounded Rectangle 123"/>
            <p:cNvSpPr/>
            <p:nvPr/>
          </p:nvSpPr>
          <p:spPr bwMode="auto">
            <a:xfrm>
              <a:off x="7014134" y="1524000"/>
              <a:ext cx="1134606" cy="627093"/>
            </a:xfrm>
            <a:prstGeom prst="roundRect">
              <a:avLst/>
            </a:prstGeom>
            <a:noFill/>
            <a:ln w="28575" cap="flat" cmpd="sng" algn="ctr">
              <a:solidFill>
                <a:srgbClr val="3366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grpSp>
      <p:pic>
        <p:nvPicPr>
          <p:cNvPr id="125"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7633360" y="3654428"/>
            <a:ext cx="520700" cy="382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 name="Content Placeholder 2"/>
          <p:cNvSpPr txBox="1">
            <a:spLocks/>
          </p:cNvSpPr>
          <p:nvPr/>
        </p:nvSpPr>
        <p:spPr bwMode="auto">
          <a:xfrm>
            <a:off x="7329220" y="4074458"/>
            <a:ext cx="1128980" cy="415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buFont typeface="Arial" pitchFamily="34" charset="0"/>
              <a:buNone/>
            </a:pPr>
            <a:r>
              <a:rPr lang="en-US" sz="2000" dirty="0" smtClean="0">
                <a:solidFill>
                  <a:srgbClr val="000000"/>
                </a:solidFill>
                <a:ea typeface="Osaka"/>
                <a:cs typeface="Arial" pitchFamily="34" charset="0"/>
              </a:rPr>
              <a:t>Router</a:t>
            </a:r>
            <a:endParaRPr lang="en-US" sz="2000" dirty="0">
              <a:solidFill>
                <a:srgbClr val="000000"/>
              </a:solidFill>
              <a:ea typeface="Osaka"/>
              <a:cs typeface="Arial" pitchFamily="34" charset="0"/>
            </a:endParaRPr>
          </a:p>
        </p:txBody>
      </p:sp>
      <p:sp>
        <p:nvSpPr>
          <p:cNvPr id="127" name="Rectangle 126"/>
          <p:cNvSpPr/>
          <p:nvPr/>
        </p:nvSpPr>
        <p:spPr>
          <a:xfrm>
            <a:off x="1044938" y="4074458"/>
            <a:ext cx="1369286" cy="707886"/>
          </a:xfrm>
          <a:prstGeom prst="rect">
            <a:avLst/>
          </a:prstGeom>
        </p:spPr>
        <p:txBody>
          <a:bodyPr wrap="none">
            <a:spAutoFit/>
          </a:bodyPr>
          <a:lstStyle/>
          <a:p>
            <a:pPr algn="ctr" defTabSz="457200" fontAlgn="base">
              <a:spcBef>
                <a:spcPct val="20000"/>
              </a:spcBef>
              <a:spcAft>
                <a:spcPct val="0"/>
              </a:spcAft>
            </a:pPr>
            <a:r>
              <a:rPr lang="en-US" sz="2000" dirty="0" smtClean="0">
                <a:solidFill>
                  <a:srgbClr val="000000"/>
                </a:solidFill>
                <a:cs typeface="Arial" pitchFamily="34" charset="0"/>
              </a:rPr>
              <a:t>Functional</a:t>
            </a:r>
            <a:r>
              <a:rPr kumimoji="1" lang="en-US" sz="2000" dirty="0" smtClean="0">
                <a:solidFill>
                  <a:srgbClr val="000000"/>
                </a:solidFill>
                <a:latin typeface="Arial" pitchFamily="34" charset="0"/>
                <a:cs typeface="Arial" pitchFamily="34" charset="0"/>
              </a:rPr>
              <a:t/>
            </a:r>
            <a:br>
              <a:rPr kumimoji="1" lang="en-US" sz="2000" dirty="0" smtClean="0">
                <a:solidFill>
                  <a:srgbClr val="000000"/>
                </a:solidFill>
                <a:latin typeface="Arial" pitchFamily="34" charset="0"/>
                <a:cs typeface="Arial" pitchFamily="34" charset="0"/>
              </a:rPr>
            </a:br>
            <a:r>
              <a:rPr lang="en-US" sz="2000" dirty="0" smtClean="0">
                <a:solidFill>
                  <a:srgbClr val="000000"/>
                </a:solidFill>
                <a:cs typeface="Arial" pitchFamily="34" charset="0"/>
              </a:rPr>
              <a:t>Element</a:t>
            </a:r>
            <a:endParaRPr lang="en-US" sz="2000" dirty="0">
              <a:solidFill>
                <a:srgbClr val="000000"/>
              </a:solidFill>
              <a:cs typeface="Arial" pitchFamily="34" charset="0"/>
            </a:endParaRPr>
          </a:p>
        </p:txBody>
      </p:sp>
      <p:grpSp>
        <p:nvGrpSpPr>
          <p:cNvPr id="128" name="Group 127"/>
          <p:cNvGrpSpPr/>
          <p:nvPr/>
        </p:nvGrpSpPr>
        <p:grpSpPr>
          <a:xfrm>
            <a:off x="5153884" y="2801144"/>
            <a:ext cx="1732269" cy="609600"/>
            <a:chOff x="4600400" y="3124200"/>
            <a:chExt cx="1732269" cy="609600"/>
          </a:xfrm>
        </p:grpSpPr>
        <p:grpSp>
          <p:nvGrpSpPr>
            <p:cNvPr id="129" name="Group 128"/>
            <p:cNvGrpSpPr/>
            <p:nvPr/>
          </p:nvGrpSpPr>
          <p:grpSpPr>
            <a:xfrm>
              <a:off x="5253328" y="3124200"/>
              <a:ext cx="426412" cy="180201"/>
              <a:chOff x="7759568" y="3124200"/>
              <a:chExt cx="426412" cy="180201"/>
            </a:xfrm>
          </p:grpSpPr>
          <p:sp>
            <p:nvSpPr>
              <p:cNvPr id="131" name="Line 8"/>
              <p:cNvSpPr>
                <a:spLocks noChangeAspect="1" noChangeShapeType="1"/>
              </p:cNvSpPr>
              <p:nvPr/>
            </p:nvSpPr>
            <p:spPr bwMode="auto">
              <a:xfrm>
                <a:off x="7759568" y="3238172"/>
                <a:ext cx="4264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cxnSp>
            <p:nvCxnSpPr>
              <p:cNvPr id="132" name="Straight Connector 131"/>
              <p:cNvCxnSpPr/>
              <p:nvPr/>
            </p:nvCxnSpPr>
            <p:spPr bwMode="auto">
              <a:xfrm>
                <a:off x="7924800"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130" name="TextBox 129"/>
            <p:cNvSpPr txBox="1"/>
            <p:nvPr/>
          </p:nvSpPr>
          <p:spPr>
            <a:xfrm>
              <a:off x="4600400" y="3272135"/>
              <a:ext cx="1732269" cy="461665"/>
            </a:xfrm>
            <a:prstGeom prst="rect">
              <a:avLst/>
            </a:prstGeom>
            <a:noFill/>
          </p:spPr>
          <p:txBody>
            <a:bodyPr wrap="none" rtlCol="0">
              <a:spAutoFit/>
            </a:bodyPr>
            <a:lstStyle/>
            <a:p>
              <a:pPr algn="ctr"/>
              <a:r>
                <a:rPr lang="en-US" sz="1200" b="1" dirty="0"/>
                <a:t>Link Layer </a:t>
              </a:r>
              <a:r>
                <a:rPr lang="en-US" sz="1200" b="1" dirty="0" smtClean="0"/>
                <a:t>User</a:t>
              </a:r>
            </a:p>
            <a:p>
              <a:pPr algn="ctr"/>
              <a:r>
                <a:rPr lang="en-US" sz="1200" b="1" dirty="0" smtClean="0"/>
                <a:t>Service </a:t>
              </a:r>
              <a:r>
                <a:rPr lang="en-US" sz="1200" b="1" dirty="0"/>
                <a:t>Access Point</a:t>
              </a:r>
            </a:p>
          </p:txBody>
        </p:sp>
      </p:grpSp>
      <p:grpSp>
        <p:nvGrpSpPr>
          <p:cNvPr id="133" name="Group 132"/>
          <p:cNvGrpSpPr/>
          <p:nvPr/>
        </p:nvGrpSpPr>
        <p:grpSpPr>
          <a:xfrm>
            <a:off x="7318144" y="2801144"/>
            <a:ext cx="1140056" cy="609600"/>
            <a:chOff x="6735445" y="3124200"/>
            <a:chExt cx="1140056" cy="609600"/>
          </a:xfrm>
        </p:grpSpPr>
        <p:grpSp>
          <p:nvGrpSpPr>
            <p:cNvPr id="134" name="Group 133"/>
            <p:cNvGrpSpPr/>
            <p:nvPr/>
          </p:nvGrpSpPr>
          <p:grpSpPr>
            <a:xfrm>
              <a:off x="7153073" y="3124200"/>
              <a:ext cx="304800" cy="180201"/>
              <a:chOff x="7848600" y="3124200"/>
              <a:chExt cx="304800" cy="180201"/>
            </a:xfrm>
          </p:grpSpPr>
          <p:cxnSp>
            <p:nvCxnSpPr>
              <p:cNvPr id="136" name="Straight Connector 135"/>
              <p:cNvCxnSpPr/>
              <p:nvPr/>
            </p:nvCxnSpPr>
            <p:spPr bwMode="auto">
              <a:xfrm>
                <a:off x="7848600" y="3238172"/>
                <a:ext cx="3048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37" name="Straight Connector 136"/>
              <p:cNvCxnSpPr/>
              <p:nvPr/>
            </p:nvCxnSpPr>
            <p:spPr bwMode="auto">
              <a:xfrm>
                <a:off x="7924800"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38" name="Straight Connector 137"/>
              <p:cNvCxnSpPr/>
              <p:nvPr/>
            </p:nvCxnSpPr>
            <p:spPr bwMode="auto">
              <a:xfrm>
                <a:off x="7980045"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135" name="TextBox 134"/>
            <p:cNvSpPr txBox="1"/>
            <p:nvPr/>
          </p:nvSpPr>
          <p:spPr>
            <a:xfrm>
              <a:off x="6735445" y="3272135"/>
              <a:ext cx="1140056" cy="461665"/>
            </a:xfrm>
            <a:prstGeom prst="rect">
              <a:avLst/>
            </a:prstGeom>
            <a:noFill/>
          </p:spPr>
          <p:txBody>
            <a:bodyPr wrap="none" rtlCol="0">
              <a:spAutoFit/>
            </a:bodyPr>
            <a:lstStyle/>
            <a:p>
              <a:pPr algn="ctr"/>
              <a:r>
                <a:rPr lang="en-US" sz="1200" b="1" dirty="0"/>
                <a:t> </a:t>
              </a:r>
              <a:r>
                <a:rPr lang="en-US" sz="1200" b="1" dirty="0" smtClean="0"/>
                <a:t>Peering</a:t>
              </a:r>
            </a:p>
            <a:p>
              <a:pPr algn="ctr"/>
              <a:r>
                <a:rPr lang="en-US" sz="1200" b="1" dirty="0" smtClean="0"/>
                <a:t>Arrangement</a:t>
              </a:r>
              <a:endParaRPr lang="en-US" sz="1200" b="1" dirty="0"/>
            </a:p>
          </p:txBody>
        </p:sp>
      </p:grpSp>
      <p:grpSp>
        <p:nvGrpSpPr>
          <p:cNvPr id="143" name="Group 142"/>
          <p:cNvGrpSpPr/>
          <p:nvPr/>
        </p:nvGrpSpPr>
        <p:grpSpPr>
          <a:xfrm>
            <a:off x="2590800" y="2415414"/>
            <a:ext cx="2531704" cy="533665"/>
            <a:chOff x="2590800" y="2415414"/>
            <a:chExt cx="2531704" cy="533665"/>
          </a:xfrm>
        </p:grpSpPr>
        <p:sp>
          <p:nvSpPr>
            <p:cNvPr id="139" name="Oval 138"/>
            <p:cNvSpPr/>
            <p:nvPr/>
          </p:nvSpPr>
          <p:spPr>
            <a:xfrm>
              <a:off x="4624638" y="280507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Rectangle 139"/>
            <p:cNvSpPr/>
            <p:nvPr/>
          </p:nvSpPr>
          <p:spPr bwMode="auto">
            <a:xfrm>
              <a:off x="3785553" y="265280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DATA</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1" name="TextBox 140"/>
            <p:cNvSpPr txBox="1"/>
            <p:nvPr/>
          </p:nvSpPr>
          <p:spPr>
            <a:xfrm>
              <a:off x="4367169" y="2415414"/>
              <a:ext cx="755335" cy="461665"/>
            </a:xfrm>
            <a:prstGeom prst="rect">
              <a:avLst/>
            </a:prstGeom>
            <a:noFill/>
          </p:spPr>
          <p:txBody>
            <a:bodyPr wrap="none" rtlCol="0">
              <a:spAutoFit/>
            </a:bodyPr>
            <a:lstStyle/>
            <a:p>
              <a:r>
                <a:rPr lang="en-GB" sz="1200" b="0" i="1" dirty="0" smtClean="0">
                  <a:latin typeface="Arial" panose="020B0604020202020204" pitchFamily="34" charset="0"/>
                  <a:cs typeface="Arial" panose="020B0604020202020204" pitchFamily="34" charset="0"/>
                </a:rPr>
                <a:t>Service</a:t>
              </a:r>
              <a:br>
                <a:rPr lang="en-GB" sz="1200" b="0" i="1" dirty="0" smtClean="0">
                  <a:latin typeface="Arial" panose="020B0604020202020204" pitchFamily="34" charset="0"/>
                  <a:cs typeface="Arial" panose="020B0604020202020204" pitchFamily="34" charset="0"/>
                </a:rPr>
              </a:br>
              <a:r>
                <a:rPr lang="en-GB" sz="1200" b="0" i="1" dirty="0" smtClean="0">
                  <a:latin typeface="Arial" panose="020B0604020202020204" pitchFamily="34" charset="0"/>
                  <a:cs typeface="Arial" panose="020B0604020202020204" pitchFamily="34" charset="0"/>
                </a:rPr>
                <a:t>Provider</a:t>
              </a:r>
              <a:endParaRPr lang="en-GB" sz="1200" b="0" i="1" dirty="0">
                <a:latin typeface="Arial" panose="020B0604020202020204" pitchFamily="34" charset="0"/>
                <a:cs typeface="Arial" panose="020B0604020202020204" pitchFamily="34" charset="0"/>
              </a:endParaRPr>
            </a:p>
          </p:txBody>
        </p:sp>
        <p:sp>
          <p:nvSpPr>
            <p:cNvPr id="142" name="TextBox 141"/>
            <p:cNvSpPr txBox="1"/>
            <p:nvPr/>
          </p:nvSpPr>
          <p:spPr>
            <a:xfrm>
              <a:off x="2590800" y="2429579"/>
              <a:ext cx="891591" cy="461665"/>
            </a:xfrm>
            <a:prstGeom prst="rect">
              <a:avLst/>
            </a:prstGeom>
            <a:noFill/>
          </p:spPr>
          <p:txBody>
            <a:bodyPr wrap="none" rtlCol="0">
              <a:spAutoFit/>
            </a:bodyPr>
            <a:lstStyle/>
            <a:p>
              <a:pPr algn="r"/>
              <a:r>
                <a:rPr lang="en-GB" sz="1200" b="0" i="1" dirty="0" smtClean="0">
                  <a:latin typeface="Arial" panose="020B0604020202020204" pitchFamily="34" charset="0"/>
                  <a:cs typeface="Arial" panose="020B0604020202020204" pitchFamily="34" charset="0"/>
                </a:rPr>
                <a:t>Service</a:t>
              </a:r>
              <a:br>
                <a:rPr lang="en-GB" sz="1200" b="0" i="1" dirty="0" smtClean="0">
                  <a:latin typeface="Arial" panose="020B0604020202020204" pitchFamily="34" charset="0"/>
                  <a:cs typeface="Arial" panose="020B0604020202020204" pitchFamily="34" charset="0"/>
                </a:rPr>
              </a:br>
              <a:r>
                <a:rPr lang="en-GB" sz="1200" b="0" i="1" dirty="0" smtClean="0">
                  <a:latin typeface="Arial" panose="020B0604020202020204" pitchFamily="34" charset="0"/>
                  <a:cs typeface="Arial" panose="020B0604020202020204" pitchFamily="34" charset="0"/>
                </a:rPr>
                <a:t>Consumer</a:t>
              </a:r>
              <a:endParaRPr lang="en-GB" sz="1200" b="0" i="1" dirty="0">
                <a:latin typeface="Arial" panose="020B0604020202020204" pitchFamily="34" charset="0"/>
                <a:cs typeface="Arial" panose="020B0604020202020204" pitchFamily="34" charset="0"/>
              </a:endParaRPr>
            </a:p>
          </p:txBody>
        </p:sp>
      </p:grpSp>
      <p:sp>
        <p:nvSpPr>
          <p:cNvPr id="144" name="Rounded Rectangle 143"/>
          <p:cNvSpPr/>
          <p:nvPr/>
        </p:nvSpPr>
        <p:spPr bwMode="auto">
          <a:xfrm>
            <a:off x="3152233" y="4782344"/>
            <a:ext cx="5496035" cy="1619249"/>
          </a:xfrm>
          <a:prstGeom prst="roundRect">
            <a:avLst/>
          </a:prstGeom>
          <a:noFill/>
          <a:ln w="285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1"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As all Functions</a:t>
            </a:r>
            <a:r>
              <a:rPr kumimoji="0" lang="en-GB" sz="1200" b="1" i="1" u="none" strike="noStrike" cap="none" normalizeH="0" dirty="0" smtClean="0">
                <a:ln>
                  <a:noFill/>
                </a:ln>
                <a:solidFill>
                  <a:srgbClr val="FF0000"/>
                </a:solidFill>
                <a:effectLst/>
                <a:latin typeface="Arial" panose="020B0604020202020204" pitchFamily="34" charset="0"/>
                <a:cs typeface="Arial" panose="020B0604020202020204" pitchFamily="34" charset="0"/>
              </a:rPr>
              <a:t> are Application Layer – overload by Functional Group</a:t>
            </a:r>
            <a:endParaRPr kumimoji="0" lang="en-GB" sz="1200" b="1" i="1" u="none" strike="noStrike" cap="none" normalizeH="0" baseline="0" dirty="0" smtClean="0">
              <a:ln>
                <a:noFill/>
              </a:ln>
              <a:solidFill>
                <a:srgbClr val="FF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057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3"/>
                                        </p:tgtEl>
                                        <p:attrNameLst>
                                          <p:attrName>style.visibility</p:attrName>
                                        </p:attrNameLst>
                                      </p:cBhvr>
                                      <p:to>
                                        <p:strVal val="visible"/>
                                      </p:to>
                                    </p:set>
                                    <p:anim calcmode="lin" valueType="num">
                                      <p:cBhvr>
                                        <p:cTn id="7" dur="500" fill="hold"/>
                                        <p:tgtEl>
                                          <p:spTgt spid="143"/>
                                        </p:tgtEl>
                                        <p:attrNameLst>
                                          <p:attrName>ppt_w</p:attrName>
                                        </p:attrNameLst>
                                      </p:cBhvr>
                                      <p:tavLst>
                                        <p:tav tm="0">
                                          <p:val>
                                            <p:fltVal val="0"/>
                                          </p:val>
                                        </p:tav>
                                        <p:tav tm="100000">
                                          <p:val>
                                            <p:strVal val="#ppt_w"/>
                                          </p:val>
                                        </p:tav>
                                      </p:tavLst>
                                    </p:anim>
                                    <p:anim calcmode="lin" valueType="num">
                                      <p:cBhvr>
                                        <p:cTn id="8" dur="500" fill="hold"/>
                                        <p:tgtEl>
                                          <p:spTgt spid="143"/>
                                        </p:tgtEl>
                                        <p:attrNameLst>
                                          <p:attrName>ppt_h</p:attrName>
                                        </p:attrNameLst>
                                      </p:cBhvr>
                                      <p:tavLst>
                                        <p:tav tm="0">
                                          <p:val>
                                            <p:fltVal val="0"/>
                                          </p:val>
                                        </p:tav>
                                        <p:tav tm="100000">
                                          <p:val>
                                            <p:strVal val="#ppt_h"/>
                                          </p:val>
                                        </p:tav>
                                      </p:tavLst>
                                    </p:anim>
                                    <p:animEffect transition="in" filter="fade">
                                      <p:cBhvr>
                                        <p:cTn id="9" dur="500"/>
                                        <p:tgtEl>
                                          <p:spTgt spid="14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4"/>
                                        </p:tgtEl>
                                        <p:attrNameLst>
                                          <p:attrName>style.visibility</p:attrName>
                                        </p:attrNameLst>
                                      </p:cBhvr>
                                      <p:to>
                                        <p:strVal val="visible"/>
                                      </p:to>
                                    </p:set>
                                    <p:anim calcmode="lin" valueType="num">
                                      <p:cBhvr>
                                        <p:cTn id="14" dur="500" fill="hold"/>
                                        <p:tgtEl>
                                          <p:spTgt spid="144"/>
                                        </p:tgtEl>
                                        <p:attrNameLst>
                                          <p:attrName>ppt_w</p:attrName>
                                        </p:attrNameLst>
                                      </p:cBhvr>
                                      <p:tavLst>
                                        <p:tav tm="0">
                                          <p:val>
                                            <p:fltVal val="0"/>
                                          </p:val>
                                        </p:tav>
                                        <p:tav tm="100000">
                                          <p:val>
                                            <p:strVal val="#ppt_w"/>
                                          </p:val>
                                        </p:tav>
                                      </p:tavLst>
                                    </p:anim>
                                    <p:anim calcmode="lin" valueType="num">
                                      <p:cBhvr>
                                        <p:cTn id="15" dur="500" fill="hold"/>
                                        <p:tgtEl>
                                          <p:spTgt spid="144"/>
                                        </p:tgtEl>
                                        <p:attrNameLst>
                                          <p:attrName>ppt_h</p:attrName>
                                        </p:attrNameLst>
                                      </p:cBhvr>
                                      <p:tavLst>
                                        <p:tav tm="0">
                                          <p:val>
                                            <p:fltVal val="0"/>
                                          </p:val>
                                        </p:tav>
                                        <p:tav tm="100000">
                                          <p:val>
                                            <p:strVal val="#ppt_h"/>
                                          </p:val>
                                        </p:tav>
                                      </p:tavLst>
                                    </p:anim>
                                    <p:animEffect transition="in" filter="fade">
                                      <p:cBhvr>
                                        <p:cTn id="16" dur="5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err="1" smtClean="0"/>
              <a:t>MOIMS</a:t>
            </a:r>
            <a:r>
              <a:rPr lang="en-GB" dirty="0" smtClean="0"/>
              <a:t> Data and Services</a:t>
            </a:r>
            <a:endParaRPr lang="en-GB" dirty="0"/>
          </a:p>
        </p:txBody>
      </p:sp>
      <p:sp>
        <p:nvSpPr>
          <p:cNvPr id="4" name="Footer Placeholder 3"/>
          <p:cNvSpPr>
            <a:spLocks noGrp="1"/>
          </p:cNvSpPr>
          <p:nvPr>
            <p:ph type="ftr" sz="quarter" idx="10"/>
          </p:nvPr>
        </p:nvSpPr>
        <p:spPr/>
        <p:txBody>
          <a:bodyPr/>
          <a:lstStyle/>
          <a:p>
            <a:r>
              <a:rPr lang="en-GB" altLang="en-US" smtClean="0"/>
              <a:t>MOIMS Services for SEA Reference Architecture</a:t>
            </a:r>
            <a:endParaRPr lang="en-GB" altLang="en-US"/>
          </a:p>
        </p:txBody>
      </p:sp>
      <p:sp>
        <p:nvSpPr>
          <p:cNvPr id="5" name="Date Placeholder 4"/>
          <p:cNvSpPr>
            <a:spLocks noGrp="1"/>
          </p:cNvSpPr>
          <p:nvPr>
            <p:ph type="dt" sz="half" idx="2"/>
          </p:nvPr>
        </p:nvSpPr>
        <p:spPr/>
        <p:txBody>
          <a:bodyPr/>
          <a:lstStyle/>
          <a:p>
            <a:fld id="{12855DAC-E062-42E1-AF07-8E9CA1B2E8F6}" type="datetime1">
              <a:rPr lang="en-GB" smtClean="0"/>
              <a:t>22/06/2016</a:t>
            </a:fld>
            <a:endParaRPr lang="en-GB" dirty="0"/>
          </a:p>
        </p:txBody>
      </p:sp>
      <p:sp>
        <p:nvSpPr>
          <p:cNvPr id="7" name="Oval 8"/>
          <p:cNvSpPr>
            <a:spLocks noChangeArrowheads="1"/>
          </p:cNvSpPr>
          <p:nvPr/>
        </p:nvSpPr>
        <p:spPr bwMode="auto">
          <a:xfrm>
            <a:off x="5868144" y="2134834"/>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 name="Oval 8"/>
          <p:cNvSpPr>
            <a:spLocks noChangeArrowheads="1"/>
          </p:cNvSpPr>
          <p:nvPr/>
        </p:nvSpPr>
        <p:spPr bwMode="auto">
          <a:xfrm>
            <a:off x="3851356" y="1167312"/>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1851535" y="3619649"/>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Monitoring &amp; 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 name="Oval 9"/>
          <p:cNvSpPr>
            <a:spLocks noChangeArrowheads="1"/>
          </p:cNvSpPr>
          <p:nvPr/>
        </p:nvSpPr>
        <p:spPr bwMode="auto">
          <a:xfrm>
            <a:off x="1851535" y="2134834"/>
            <a:ext cx="1352313" cy="622176"/>
          </a:xfrm>
          <a:prstGeom prst="ellipse">
            <a:avLst/>
          </a:prstGeom>
          <a:solidFill>
            <a:srgbClr val="FF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Automation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 name="Oval 10"/>
          <p:cNvSpPr>
            <a:spLocks noChangeArrowheads="1"/>
          </p:cNvSpPr>
          <p:nvPr/>
        </p:nvSpPr>
        <p:spPr bwMode="auto">
          <a:xfrm>
            <a:off x="3851920" y="4597800"/>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File Handling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 name="Oval 11"/>
          <p:cNvSpPr>
            <a:spLocks noChangeArrowheads="1"/>
          </p:cNvSpPr>
          <p:nvPr/>
        </p:nvSpPr>
        <p:spPr bwMode="auto">
          <a:xfrm>
            <a:off x="5868144" y="3619649"/>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Software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Management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9" name="Straight Connector 28"/>
          <p:cNvCxnSpPr>
            <a:stCxn id="8" idx="7"/>
          </p:cNvCxnSpPr>
          <p:nvPr/>
        </p:nvCxnSpPr>
        <p:spPr bwMode="auto">
          <a:xfrm>
            <a:off x="5005627" y="1258428"/>
            <a:ext cx="3068942" cy="0"/>
          </a:xfrm>
          <a:prstGeom prst="line">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a:stCxn id="8" idx="5"/>
            <a:endCxn id="7" idx="1"/>
          </p:cNvCxnSpPr>
          <p:nvPr/>
        </p:nvCxnSpPr>
        <p:spPr bwMode="auto">
          <a:xfrm>
            <a:off x="5005627" y="1698372"/>
            <a:ext cx="1060559" cy="52757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5" name="Straight Connector 34"/>
          <p:cNvCxnSpPr>
            <a:stCxn id="8" idx="3"/>
            <a:endCxn id="10" idx="7"/>
          </p:cNvCxnSpPr>
          <p:nvPr/>
        </p:nvCxnSpPr>
        <p:spPr bwMode="auto">
          <a:xfrm flipH="1">
            <a:off x="3005806" y="1698372"/>
            <a:ext cx="1043592" cy="52757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9" name="Straight Connector 38"/>
          <p:cNvCxnSpPr>
            <a:stCxn id="9" idx="0"/>
            <a:endCxn id="10" idx="4"/>
          </p:cNvCxnSpPr>
          <p:nvPr/>
        </p:nvCxnSpPr>
        <p:spPr bwMode="auto">
          <a:xfrm flipV="1">
            <a:off x="2527692" y="2757010"/>
            <a:ext cx="0" cy="86263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2" name="Straight Connector 41"/>
          <p:cNvCxnSpPr>
            <a:stCxn id="8" idx="3"/>
            <a:endCxn id="9" idx="7"/>
          </p:cNvCxnSpPr>
          <p:nvPr/>
        </p:nvCxnSpPr>
        <p:spPr bwMode="auto">
          <a:xfrm flipH="1">
            <a:off x="3005806" y="1698372"/>
            <a:ext cx="1043592" cy="201239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5" name="Straight Connector 44"/>
          <p:cNvCxnSpPr>
            <a:stCxn id="9" idx="7"/>
            <a:endCxn id="7" idx="3"/>
          </p:cNvCxnSpPr>
          <p:nvPr/>
        </p:nvCxnSpPr>
        <p:spPr bwMode="auto">
          <a:xfrm flipV="1">
            <a:off x="3005806" y="2665894"/>
            <a:ext cx="3060380" cy="104487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8" name="Straight Connector 47"/>
          <p:cNvCxnSpPr>
            <a:stCxn id="12" idx="1"/>
            <a:endCxn id="10" idx="5"/>
          </p:cNvCxnSpPr>
          <p:nvPr/>
        </p:nvCxnSpPr>
        <p:spPr bwMode="auto">
          <a:xfrm flipH="1" flipV="1">
            <a:off x="3005806" y="2665894"/>
            <a:ext cx="3060380" cy="104487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5" name="Straight Connector 54"/>
          <p:cNvCxnSpPr>
            <a:stCxn id="11" idx="1"/>
            <a:endCxn id="10" idx="5"/>
          </p:cNvCxnSpPr>
          <p:nvPr/>
        </p:nvCxnSpPr>
        <p:spPr bwMode="auto">
          <a:xfrm flipH="1" flipV="1">
            <a:off x="3005806" y="2665894"/>
            <a:ext cx="1044156" cy="202302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0" name="Straight Connector 59"/>
          <p:cNvCxnSpPr>
            <a:stCxn id="11" idx="7"/>
            <a:endCxn id="12" idx="3"/>
          </p:cNvCxnSpPr>
          <p:nvPr/>
        </p:nvCxnSpPr>
        <p:spPr bwMode="auto">
          <a:xfrm flipV="1">
            <a:off x="5006191" y="4150709"/>
            <a:ext cx="1059995" cy="53820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5" name="Straight Connector 64"/>
          <p:cNvCxnSpPr>
            <a:stCxn id="7" idx="3"/>
            <a:endCxn id="11" idx="7"/>
          </p:cNvCxnSpPr>
          <p:nvPr/>
        </p:nvCxnSpPr>
        <p:spPr bwMode="auto">
          <a:xfrm flipH="1">
            <a:off x="5006191" y="2665894"/>
            <a:ext cx="1059995" cy="202302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8" name="Straight Connector 67"/>
          <p:cNvCxnSpPr>
            <a:stCxn id="9" idx="5"/>
            <a:endCxn id="11" idx="1"/>
          </p:cNvCxnSpPr>
          <p:nvPr/>
        </p:nvCxnSpPr>
        <p:spPr bwMode="auto">
          <a:xfrm>
            <a:off x="3005806" y="4150709"/>
            <a:ext cx="1044156" cy="53820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1" name="Straight Connector 70"/>
          <p:cNvCxnSpPr>
            <a:stCxn id="8" idx="4"/>
            <a:endCxn id="11" idx="0"/>
          </p:cNvCxnSpPr>
          <p:nvPr/>
        </p:nvCxnSpPr>
        <p:spPr bwMode="auto">
          <a:xfrm>
            <a:off x="4527513" y="1789488"/>
            <a:ext cx="564" cy="280831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8" name="Straight Connector 77"/>
          <p:cNvCxnSpPr>
            <a:stCxn id="7" idx="2"/>
            <a:endCxn id="10" idx="6"/>
          </p:cNvCxnSpPr>
          <p:nvPr/>
        </p:nvCxnSpPr>
        <p:spPr bwMode="auto">
          <a:xfrm flipH="1">
            <a:off x="3203848" y="2445922"/>
            <a:ext cx="2664296"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4" name="Straight Connector 83"/>
          <p:cNvCxnSpPr>
            <a:stCxn id="8" idx="5"/>
            <a:endCxn id="12" idx="0"/>
          </p:cNvCxnSpPr>
          <p:nvPr/>
        </p:nvCxnSpPr>
        <p:spPr bwMode="auto">
          <a:xfrm>
            <a:off x="5005627" y="1698372"/>
            <a:ext cx="1538674" cy="192127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3" name="Oval 142"/>
          <p:cNvSpPr>
            <a:spLocks noChangeArrowheads="1"/>
          </p:cNvSpPr>
          <p:nvPr/>
        </p:nvSpPr>
        <p:spPr bwMode="auto">
          <a:xfrm>
            <a:off x="483383" y="116731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4" name="Oval 143"/>
          <p:cNvSpPr>
            <a:spLocks noChangeArrowheads="1"/>
          </p:cNvSpPr>
          <p:nvPr/>
        </p:nvSpPr>
        <p:spPr bwMode="auto">
          <a:xfrm>
            <a:off x="7404428" y="116731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47" name="Straight Connector 146"/>
          <p:cNvCxnSpPr>
            <a:stCxn id="7" idx="7"/>
            <a:endCxn id="144" idx="3"/>
          </p:cNvCxnSpPr>
          <p:nvPr/>
        </p:nvCxnSpPr>
        <p:spPr bwMode="auto">
          <a:xfrm flipV="1">
            <a:off x="7022415" y="1698372"/>
            <a:ext cx="580055" cy="52757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0" name="Straight Connector 149"/>
          <p:cNvCxnSpPr>
            <a:stCxn id="8" idx="6"/>
            <a:endCxn id="144" idx="2"/>
          </p:cNvCxnSpPr>
          <p:nvPr/>
        </p:nvCxnSpPr>
        <p:spPr bwMode="auto">
          <a:xfrm>
            <a:off x="5203669" y="1478400"/>
            <a:ext cx="2200759" cy="0"/>
          </a:xfrm>
          <a:prstGeom prst="line">
            <a:avLst/>
          </a:prstGeom>
          <a:noFill/>
          <a:ln w="9525" cap="flat" cmpd="sng" algn="ctr">
            <a:solidFill>
              <a:schemeClr val="bg1">
                <a:lumMod val="7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5" name="Straight Connector 154"/>
          <p:cNvCxnSpPr>
            <a:stCxn id="143" idx="6"/>
            <a:endCxn id="8" idx="2"/>
          </p:cNvCxnSpPr>
          <p:nvPr/>
        </p:nvCxnSpPr>
        <p:spPr bwMode="auto">
          <a:xfrm>
            <a:off x="1835696" y="1478400"/>
            <a:ext cx="2015660"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7" name="Straight Connector 166"/>
          <p:cNvCxnSpPr>
            <a:stCxn id="143" idx="6"/>
            <a:endCxn id="7" idx="2"/>
          </p:cNvCxnSpPr>
          <p:nvPr/>
        </p:nvCxnSpPr>
        <p:spPr bwMode="auto">
          <a:xfrm>
            <a:off x="1835696" y="1478400"/>
            <a:ext cx="4032448" cy="96752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9" name="Elbow Connector 198"/>
          <p:cNvCxnSpPr>
            <a:stCxn id="143" idx="4"/>
            <a:endCxn id="11" idx="2"/>
          </p:cNvCxnSpPr>
          <p:nvPr/>
        </p:nvCxnSpPr>
        <p:spPr bwMode="auto">
          <a:xfrm rot="16200000" flipH="1">
            <a:off x="946030" y="2002998"/>
            <a:ext cx="3119400" cy="2692380"/>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6" name="Straight Connector 205"/>
          <p:cNvCxnSpPr>
            <a:stCxn id="143" idx="4"/>
            <a:endCxn id="9" idx="1"/>
          </p:cNvCxnSpPr>
          <p:nvPr/>
        </p:nvCxnSpPr>
        <p:spPr bwMode="auto">
          <a:xfrm>
            <a:off x="1159540" y="1789488"/>
            <a:ext cx="890037" cy="192127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4" name="Oval 213"/>
          <p:cNvSpPr>
            <a:spLocks noChangeArrowheads="1"/>
          </p:cNvSpPr>
          <p:nvPr/>
        </p:nvSpPr>
        <p:spPr bwMode="auto">
          <a:xfrm>
            <a:off x="7404428" y="4597800"/>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15" name="Straight Connector 214"/>
          <p:cNvCxnSpPr>
            <a:stCxn id="11" idx="6"/>
            <a:endCxn id="214" idx="2"/>
          </p:cNvCxnSpPr>
          <p:nvPr/>
        </p:nvCxnSpPr>
        <p:spPr bwMode="auto">
          <a:xfrm>
            <a:off x="5204233" y="4908888"/>
            <a:ext cx="2200195"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8" name="Straight Connector 217"/>
          <p:cNvCxnSpPr>
            <a:stCxn id="12" idx="5"/>
            <a:endCxn id="214" idx="1"/>
          </p:cNvCxnSpPr>
          <p:nvPr/>
        </p:nvCxnSpPr>
        <p:spPr bwMode="auto">
          <a:xfrm>
            <a:off x="7022415" y="4150709"/>
            <a:ext cx="580055" cy="53820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2" name="Elbow Connector 221"/>
          <p:cNvCxnSpPr>
            <a:stCxn id="9" idx="4"/>
            <a:endCxn id="214" idx="3"/>
          </p:cNvCxnSpPr>
          <p:nvPr/>
        </p:nvCxnSpPr>
        <p:spPr bwMode="auto">
          <a:xfrm rot="16200000" flipH="1">
            <a:off x="4621564" y="2147953"/>
            <a:ext cx="887035" cy="5074778"/>
          </a:xfrm>
          <a:prstGeom prst="bentConnector3">
            <a:avLst>
              <a:gd name="adj1" fmla="val 136043"/>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6" name="Elbow Connector 225"/>
          <p:cNvCxnSpPr>
            <a:stCxn id="10" idx="2"/>
            <a:endCxn id="214" idx="4"/>
          </p:cNvCxnSpPr>
          <p:nvPr/>
        </p:nvCxnSpPr>
        <p:spPr bwMode="auto">
          <a:xfrm rot="10800000" flipH="1" flipV="1">
            <a:off x="1851535" y="2445922"/>
            <a:ext cx="6229050" cy="2774054"/>
          </a:xfrm>
          <a:prstGeom prst="bentConnector4">
            <a:avLst>
              <a:gd name="adj1" fmla="val -3670"/>
              <a:gd name="adj2" fmla="val 113629"/>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0" name="Rectangle 39"/>
          <p:cNvSpPr/>
          <p:nvPr/>
        </p:nvSpPr>
        <p:spPr bwMode="auto">
          <a:xfrm>
            <a:off x="6123356" y="1404711"/>
            <a:ext cx="460707"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7148544" y="186632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2185481" y="139866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4" name="Rectangle 43"/>
          <p:cNvSpPr/>
          <p:nvPr/>
        </p:nvSpPr>
        <p:spPr bwMode="auto">
          <a:xfrm>
            <a:off x="3150149" y="1975372"/>
            <a:ext cx="350926" cy="159462"/>
          </a:xfrm>
          <a:prstGeom prst="rect">
            <a:avLst/>
          </a:prstGeom>
          <a:solidFill>
            <a:srgbClr val="FFFF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tx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6" name="Rectangle 45"/>
          <p:cNvSpPr/>
          <p:nvPr/>
        </p:nvSpPr>
        <p:spPr bwMode="auto">
          <a:xfrm>
            <a:off x="5569702" y="197538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7" name="Rectangle 46"/>
          <p:cNvSpPr/>
          <p:nvPr/>
        </p:nvSpPr>
        <p:spPr bwMode="auto">
          <a:xfrm>
            <a:off x="2185481" y="155644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9" name="Rectangle 48"/>
          <p:cNvSpPr/>
          <p:nvPr/>
        </p:nvSpPr>
        <p:spPr bwMode="auto">
          <a:xfrm>
            <a:off x="4790596" y="236905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0" name="Rectangle 49"/>
          <p:cNvSpPr/>
          <p:nvPr/>
        </p:nvSpPr>
        <p:spPr bwMode="auto">
          <a:xfrm>
            <a:off x="2330267" y="323959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1" name="Rectangle 50"/>
          <p:cNvSpPr/>
          <p:nvPr/>
        </p:nvSpPr>
        <p:spPr bwMode="auto">
          <a:xfrm>
            <a:off x="2925332" y="328563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3" name="Rectangle 52"/>
          <p:cNvSpPr/>
          <p:nvPr/>
        </p:nvSpPr>
        <p:spPr bwMode="auto">
          <a:xfrm>
            <a:off x="3060339" y="4272177"/>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6" name="Rectangle 55"/>
          <p:cNvSpPr/>
          <p:nvPr/>
        </p:nvSpPr>
        <p:spPr bwMode="auto">
          <a:xfrm>
            <a:off x="1253632" y="2122793"/>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7" name="Rectangle 56"/>
          <p:cNvSpPr/>
          <p:nvPr/>
        </p:nvSpPr>
        <p:spPr bwMode="auto">
          <a:xfrm>
            <a:off x="6934989" y="5517232"/>
            <a:ext cx="350926" cy="159462"/>
          </a:xfrm>
          <a:prstGeom prst="rect">
            <a:avLst/>
          </a:prstGeom>
          <a:solidFill>
            <a:srgbClr val="FFFF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tx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8" name="Rectangle 57"/>
          <p:cNvSpPr/>
          <p:nvPr/>
        </p:nvSpPr>
        <p:spPr bwMode="auto">
          <a:xfrm>
            <a:off x="6934989" y="535777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1" name="Rectangle 60"/>
          <p:cNvSpPr/>
          <p:nvPr/>
        </p:nvSpPr>
        <p:spPr bwMode="auto">
          <a:xfrm>
            <a:off x="7110452" y="433796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SWM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3" name="Rectangle 62"/>
          <p:cNvSpPr/>
          <p:nvPr/>
        </p:nvSpPr>
        <p:spPr bwMode="auto">
          <a:xfrm>
            <a:off x="3737381" y="332246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4" name="Rectangle 63"/>
          <p:cNvSpPr/>
          <p:nvPr/>
        </p:nvSpPr>
        <p:spPr bwMode="auto">
          <a:xfrm>
            <a:off x="3675893" y="4277650"/>
            <a:ext cx="350926" cy="159462"/>
          </a:xfrm>
          <a:prstGeom prst="rect">
            <a:avLst/>
          </a:prstGeom>
          <a:solidFill>
            <a:srgbClr val="FFFF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tx1"/>
                </a:solidFill>
                <a:latin typeface="Arial" panose="020B0604020202020204" pitchFamily="34" charset="0"/>
                <a:cs typeface="Arial" panose="020B0604020202020204" pitchFamily="34" charset="0"/>
              </a:rPr>
              <a:t>AUT</a:t>
            </a:r>
            <a:endParaRPr kumimoji="0" lang="en-GB"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6" name="Rectangle 65"/>
          <p:cNvSpPr/>
          <p:nvPr/>
        </p:nvSpPr>
        <p:spPr bwMode="auto">
          <a:xfrm>
            <a:off x="4884267" y="332246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SWM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9" name="Rectangle 68"/>
          <p:cNvSpPr/>
          <p:nvPr/>
        </p:nvSpPr>
        <p:spPr bwMode="auto">
          <a:xfrm>
            <a:off x="5026156" y="1975381"/>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0" name="Rectangle 69"/>
          <p:cNvSpPr/>
          <p:nvPr/>
        </p:nvSpPr>
        <p:spPr bwMode="auto">
          <a:xfrm>
            <a:off x="5240544" y="178659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2" name="Rectangle 71"/>
          <p:cNvSpPr/>
          <p:nvPr/>
        </p:nvSpPr>
        <p:spPr bwMode="auto">
          <a:xfrm>
            <a:off x="5624661" y="4272177"/>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SWM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3" name="Rectangle 72"/>
          <p:cNvSpPr/>
          <p:nvPr/>
        </p:nvSpPr>
        <p:spPr bwMode="auto">
          <a:xfrm>
            <a:off x="4888090" y="29326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5037231" y="427765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2" name="Rectangle 81"/>
          <p:cNvSpPr/>
          <p:nvPr/>
        </p:nvSpPr>
        <p:spPr bwMode="auto">
          <a:xfrm>
            <a:off x="4352049" y="427765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3" name="Oval 82"/>
          <p:cNvSpPr/>
          <p:nvPr/>
        </p:nvSpPr>
        <p:spPr>
          <a:xfrm>
            <a:off x="3779921" y="140471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4934191" y="162637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2925332" y="2153950"/>
            <a:ext cx="144000" cy="144000"/>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Oval 87"/>
          <p:cNvSpPr/>
          <p:nvPr/>
        </p:nvSpPr>
        <p:spPr>
          <a:xfrm>
            <a:off x="1779535" y="2373922"/>
            <a:ext cx="144000" cy="144000"/>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Oval 89"/>
          <p:cNvSpPr/>
          <p:nvPr/>
        </p:nvSpPr>
        <p:spPr>
          <a:xfrm>
            <a:off x="2455691" y="355228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a:off x="2929631" y="366167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2929631" y="4078709"/>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2464407" y="4169824"/>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a:off x="1977577" y="3648023"/>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Oval 95"/>
          <p:cNvSpPr/>
          <p:nvPr/>
        </p:nvSpPr>
        <p:spPr>
          <a:xfrm>
            <a:off x="5979357" y="216939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6931751" y="216939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5802373" y="237392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Oval 98"/>
          <p:cNvSpPr/>
          <p:nvPr/>
        </p:nvSpPr>
        <p:spPr>
          <a:xfrm>
            <a:off x="5994186" y="260612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5979357" y="3648023"/>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Oval 100"/>
          <p:cNvSpPr/>
          <p:nvPr/>
        </p:nvSpPr>
        <p:spPr>
          <a:xfrm>
            <a:off x="5979357" y="4068703"/>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Oval 101"/>
          <p:cNvSpPr/>
          <p:nvPr/>
        </p:nvSpPr>
        <p:spPr>
          <a:xfrm>
            <a:off x="6978948" y="4091302"/>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a:off x="3977962" y="4616916"/>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4455512" y="454134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Oval 104"/>
          <p:cNvSpPr/>
          <p:nvPr/>
        </p:nvSpPr>
        <p:spPr>
          <a:xfrm>
            <a:off x="4933356" y="461334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5129619" y="485623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p:cNvSpPr/>
          <p:nvPr/>
        </p:nvSpPr>
        <p:spPr>
          <a:xfrm>
            <a:off x="3779921" y="485012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Rectangle 107"/>
          <p:cNvSpPr/>
          <p:nvPr/>
        </p:nvSpPr>
        <p:spPr bwMode="auto">
          <a:xfrm>
            <a:off x="902706" y="228932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M&amp;C</a:t>
            </a:r>
          </a:p>
        </p:txBody>
      </p:sp>
      <p:sp>
        <p:nvSpPr>
          <p:cNvPr id="109" name="Rectangle 108"/>
          <p:cNvSpPr/>
          <p:nvPr/>
        </p:nvSpPr>
        <p:spPr bwMode="auto">
          <a:xfrm>
            <a:off x="902706" y="244592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110" name="Rectangle 109"/>
          <p:cNvSpPr/>
          <p:nvPr/>
        </p:nvSpPr>
        <p:spPr bwMode="auto">
          <a:xfrm>
            <a:off x="902706" y="260314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11" name="Rectangle 110"/>
          <p:cNvSpPr/>
          <p:nvPr/>
        </p:nvSpPr>
        <p:spPr bwMode="auto">
          <a:xfrm>
            <a:off x="902706" y="2767933"/>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2" name="Rectangle 111"/>
          <p:cNvSpPr/>
          <p:nvPr/>
        </p:nvSpPr>
        <p:spPr bwMode="auto">
          <a:xfrm>
            <a:off x="6584063" y="450912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M&amp;C</a:t>
            </a:r>
          </a:p>
        </p:txBody>
      </p:sp>
      <p:sp>
        <p:nvSpPr>
          <p:cNvPr id="113" name="Rectangle 112"/>
          <p:cNvSpPr/>
          <p:nvPr/>
        </p:nvSpPr>
        <p:spPr bwMode="auto">
          <a:xfrm>
            <a:off x="6584063" y="4665721"/>
            <a:ext cx="350926" cy="159462"/>
          </a:xfrm>
          <a:prstGeom prst="rect">
            <a:avLst/>
          </a:prstGeom>
          <a:solidFill>
            <a:srgbClr val="FFFF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tx1"/>
                </a:solidFill>
                <a:latin typeface="Arial" panose="020B0604020202020204" pitchFamily="34" charset="0"/>
                <a:cs typeface="Arial" panose="020B0604020202020204" pitchFamily="34" charset="0"/>
              </a:rPr>
              <a:t>AUT</a:t>
            </a:r>
            <a:endParaRPr lang="en-GB" sz="800" dirty="0">
              <a:solidFill>
                <a:schemeClr val="tx1"/>
              </a:solidFill>
              <a:latin typeface="Arial" panose="020B0604020202020204" pitchFamily="34" charset="0"/>
              <a:cs typeface="Arial" panose="020B0604020202020204" pitchFamily="34" charset="0"/>
            </a:endParaRPr>
          </a:p>
        </p:txBody>
      </p:sp>
      <p:sp>
        <p:nvSpPr>
          <p:cNvPr id="114" name="Rectangle 113"/>
          <p:cNvSpPr/>
          <p:nvPr/>
        </p:nvSpPr>
        <p:spPr bwMode="auto">
          <a:xfrm>
            <a:off x="6584063" y="482294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15" name="Rectangle 114"/>
          <p:cNvSpPr/>
          <p:nvPr/>
        </p:nvSpPr>
        <p:spPr bwMode="auto">
          <a:xfrm>
            <a:off x="6584063" y="5129796"/>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6" name="Rectangle 115"/>
          <p:cNvSpPr/>
          <p:nvPr/>
        </p:nvSpPr>
        <p:spPr bwMode="auto">
          <a:xfrm>
            <a:off x="6584063" y="4980617"/>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SWM</a:t>
            </a:r>
            <a:endParaRPr lang="en-GB" sz="800" dirty="0">
              <a:solidFill>
                <a:schemeClr val="bg1"/>
              </a:solidFill>
              <a:latin typeface="Arial" panose="020B0604020202020204" pitchFamily="34" charset="0"/>
              <a:cs typeface="Arial" panose="020B0604020202020204" pitchFamily="34" charset="0"/>
            </a:endParaRPr>
          </a:p>
        </p:txBody>
      </p:sp>
      <p:sp>
        <p:nvSpPr>
          <p:cNvPr id="117" name="Rectangle 116"/>
          <p:cNvSpPr/>
          <p:nvPr/>
        </p:nvSpPr>
        <p:spPr bwMode="auto">
          <a:xfrm>
            <a:off x="291806" y="5987781"/>
            <a:ext cx="7952602" cy="467239"/>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6699"/>
                </a:solidFill>
                <a:effectLst/>
                <a:latin typeface="Arial" panose="020B0604020202020204" pitchFamily="34" charset="0"/>
                <a:cs typeface="Arial" panose="020B0604020202020204" pitchFamily="34" charset="0"/>
              </a:rPr>
              <a:t>Functions and Data Colour Coded: Data in Rectangles; Services indicated at Provider End by Circle</a:t>
            </a:r>
            <a:br>
              <a:rPr kumimoji="0" lang="en-GB" sz="1400" b="0" i="0" u="none" strike="noStrike" cap="none" normalizeH="0" baseline="0" dirty="0" smtClean="0">
                <a:ln>
                  <a:noFill/>
                </a:ln>
                <a:solidFill>
                  <a:srgbClr val="006699"/>
                </a:solidFill>
                <a:effectLst/>
                <a:latin typeface="Arial" panose="020B0604020202020204" pitchFamily="34" charset="0"/>
                <a:cs typeface="Arial" panose="020B0604020202020204" pitchFamily="34" charset="0"/>
              </a:rPr>
            </a:br>
            <a:r>
              <a:rPr kumimoji="0" lang="en-GB" sz="1400" b="0" i="0" u="none" strike="noStrike" cap="none" normalizeH="0" baseline="0" dirty="0" err="1" smtClean="0">
                <a:ln>
                  <a:noFill/>
                </a:ln>
                <a:solidFill>
                  <a:srgbClr val="006699"/>
                </a:solidFill>
                <a:effectLst/>
                <a:latin typeface="Arial" panose="020B0604020202020204" pitchFamily="34" charset="0"/>
                <a:cs typeface="Arial" panose="020B0604020202020204" pitchFamily="34" charset="0"/>
              </a:rPr>
              <a:t>MDP</a:t>
            </a:r>
            <a:r>
              <a:rPr kumimoji="0" lang="en-GB" sz="1400" b="0" i="0" u="none" strike="noStrike" cap="none" normalizeH="0" baseline="0" dirty="0" smtClean="0">
                <a:ln>
                  <a:noFill/>
                </a:ln>
                <a:solidFill>
                  <a:srgbClr val="006699"/>
                </a:solidFill>
                <a:effectLst/>
                <a:latin typeface="Arial" panose="020B0604020202020204" pitchFamily="34" charset="0"/>
                <a:cs typeface="Arial" panose="020B0604020202020204" pitchFamily="34" charset="0"/>
              </a:rPr>
              <a:t> = Mission Data Product</a:t>
            </a:r>
          </a:p>
        </p:txBody>
      </p:sp>
      <p:sp>
        <p:nvSpPr>
          <p:cNvPr id="118" name="Oval 117"/>
          <p:cNvSpPr/>
          <p:nvPr/>
        </p:nvSpPr>
        <p:spPr>
          <a:xfrm>
            <a:off x="7530471" y="1626372"/>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Oval 118"/>
          <p:cNvSpPr/>
          <p:nvPr/>
        </p:nvSpPr>
        <p:spPr>
          <a:xfrm>
            <a:off x="7332428" y="1404710"/>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0" name="Straight Connector 119"/>
          <p:cNvCxnSpPr>
            <a:stCxn id="12" idx="2"/>
            <a:endCxn id="9" idx="6"/>
          </p:cNvCxnSpPr>
          <p:nvPr/>
        </p:nvCxnSpPr>
        <p:spPr bwMode="auto">
          <a:xfrm flipH="1">
            <a:off x="3203848" y="3930737"/>
            <a:ext cx="2664296"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1" name="Oval 120"/>
          <p:cNvSpPr/>
          <p:nvPr/>
        </p:nvSpPr>
        <p:spPr>
          <a:xfrm>
            <a:off x="3150149" y="3858737"/>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Rectangle 121"/>
          <p:cNvSpPr/>
          <p:nvPr/>
        </p:nvSpPr>
        <p:spPr bwMode="auto">
          <a:xfrm>
            <a:off x="3851356" y="385100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4" name="Elbow Connector 13"/>
          <p:cNvCxnSpPr>
            <a:stCxn id="144" idx="0"/>
            <a:endCxn id="9" idx="2"/>
          </p:cNvCxnSpPr>
          <p:nvPr/>
        </p:nvCxnSpPr>
        <p:spPr bwMode="auto">
          <a:xfrm rot="16200000" flipH="1" flipV="1">
            <a:off x="3584347" y="-565501"/>
            <a:ext cx="2763425" cy="6229050"/>
          </a:xfrm>
          <a:prstGeom prst="bentConnector4">
            <a:avLst>
              <a:gd name="adj1" fmla="val -8272"/>
              <a:gd name="adj2" fmla="val 125796"/>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3" name="Oval 122"/>
          <p:cNvSpPr/>
          <p:nvPr/>
        </p:nvSpPr>
        <p:spPr>
          <a:xfrm>
            <a:off x="8002569" y="1088122"/>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p:cNvSpPr/>
          <p:nvPr/>
        </p:nvSpPr>
        <p:spPr bwMode="auto">
          <a:xfrm>
            <a:off x="6028223" y="893274"/>
            <a:ext cx="632009"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8" name="Folded Corner 17"/>
          <p:cNvSpPr/>
          <p:nvPr/>
        </p:nvSpPr>
        <p:spPr bwMode="auto">
          <a:xfrm rot="20642816">
            <a:off x="347373" y="4555920"/>
            <a:ext cx="2137504" cy="1198404"/>
          </a:xfrm>
          <a:prstGeom prst="foldedCorner">
            <a:avLst/>
          </a:prstGeom>
          <a:solidFill>
            <a:srgbClr val="FFFF99"/>
          </a:solidFill>
          <a:ln>
            <a:no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Need to Add:</a:t>
            </a:r>
          </a:p>
          <a:p>
            <a:pPr marL="171450" marR="0" indent="-171450" algn="l" defTabSz="914400" rtl="0" eaLnBrk="1" fontAlgn="base" latinLnBrk="0" hangingPunct="1">
              <a:lnSpc>
                <a:spcPct val="100000"/>
              </a:lnSpc>
              <a:spcBef>
                <a:spcPct val="0"/>
              </a:spcBef>
              <a:spcAft>
                <a:spcPct val="0"/>
              </a:spcAft>
              <a:buClrTx/>
              <a:buSzTx/>
              <a:buFontTx/>
              <a:buChar char="-"/>
              <a:tabLst/>
            </a:pPr>
            <a:r>
              <a:rPr lang="en-GB" sz="1050" b="0" dirty="0" smtClean="0">
                <a:solidFill>
                  <a:schemeClr val="tx1"/>
                </a:solidFill>
                <a:latin typeface="Arial" panose="020B0604020202020204" pitchFamily="34" charset="0"/>
                <a:cs typeface="Arial" panose="020B0604020202020204" pitchFamily="34" charset="0"/>
              </a:rPr>
              <a:t>Data Segment as  External Function</a:t>
            </a:r>
          </a:p>
          <a:p>
            <a:pPr marL="171450" marR="0" indent="-171450" algn="l" defTabSz="914400" rtl="0" eaLnBrk="1" fontAlgn="base" latinLnBrk="0" hangingPunct="1">
              <a:lnSpc>
                <a:spcPct val="100000"/>
              </a:lnSpc>
              <a:spcBef>
                <a:spcPct val="0"/>
              </a:spcBef>
              <a:spcAft>
                <a:spcPct val="0"/>
              </a:spcAft>
              <a:buClrTx/>
              <a:buSzTx/>
              <a:buFontTx/>
              <a:buChar char="-"/>
              <a:tabLst/>
            </a:pPr>
            <a:r>
              <a:rPr lang="en-GB" sz="1050" b="0" dirty="0" smtClean="0">
                <a:solidFill>
                  <a:schemeClr val="tx1"/>
                </a:solidFill>
                <a:latin typeface="Arial" panose="020B0604020202020204" pitchFamily="34" charset="0"/>
                <a:cs typeface="Arial" panose="020B0604020202020204" pitchFamily="34" charset="0"/>
              </a:rPr>
              <a:t>Data Archiving</a:t>
            </a:r>
          </a:p>
          <a:p>
            <a:pPr marL="171450" marR="0" indent="-171450" algn="l" defTabSz="914400" rtl="0" eaLnBrk="1" fontAlgn="base" latinLnBrk="0" hangingPunct="1">
              <a:lnSpc>
                <a:spcPct val="100000"/>
              </a:lnSpc>
              <a:spcBef>
                <a:spcPct val="0"/>
              </a:spcBef>
              <a:spcAft>
                <a:spcPct val="0"/>
              </a:spcAft>
              <a:buClrTx/>
              <a:buSzTx/>
              <a:buFontTx/>
              <a:buChar char="-"/>
              <a:tabLst/>
            </a:pPr>
            <a:r>
              <a:rPr kumimoji="0" lang="en-GB" sz="10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Extend</a:t>
            </a:r>
            <a:r>
              <a:rPr kumimoji="0" lang="en-GB" sz="105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FH to Data Management</a:t>
            </a:r>
            <a:endParaRPr lang="en-GB" sz="1050" b="0" dirty="0">
              <a:solidFill>
                <a:schemeClr val="tx1"/>
              </a:solidFill>
              <a:latin typeface="Arial" panose="020B0604020202020204" pitchFamily="34" charset="0"/>
              <a:cs typeface="Arial" panose="020B0604020202020204" pitchFamily="34" charset="0"/>
            </a:endParaRPr>
          </a:p>
          <a:p>
            <a:pPr marL="171450" marR="0" indent="-171450" algn="l" defTabSz="914400" rtl="0" eaLnBrk="1" fontAlgn="base" latinLnBrk="0" hangingPunct="1">
              <a:lnSpc>
                <a:spcPct val="100000"/>
              </a:lnSpc>
              <a:spcBef>
                <a:spcPct val="0"/>
              </a:spcBef>
              <a:spcAft>
                <a:spcPct val="0"/>
              </a:spcAft>
              <a:buClrTx/>
              <a:buSzTx/>
              <a:buFontTx/>
              <a:buChar char="-"/>
              <a:tabLst/>
            </a:pPr>
            <a:r>
              <a:rPr lang="en-GB" sz="1050" b="0" dirty="0" smtClean="0">
                <a:solidFill>
                  <a:schemeClr val="tx1"/>
                </a:solidFill>
                <a:latin typeface="Arial" panose="020B0604020202020204" pitchFamily="34" charset="0"/>
                <a:cs typeface="Arial" panose="020B0604020202020204" pitchFamily="34" charset="0"/>
              </a:rPr>
              <a:t>Extend </a:t>
            </a:r>
            <a:r>
              <a:rPr lang="en-GB" sz="1050" b="0" dirty="0" err="1" smtClean="0">
                <a:solidFill>
                  <a:schemeClr val="tx1"/>
                </a:solidFill>
                <a:latin typeface="Arial" panose="020B0604020202020204" pitchFamily="34" charset="0"/>
                <a:cs typeface="Arial" panose="020B0604020202020204" pitchFamily="34" charset="0"/>
              </a:rPr>
              <a:t>SWM</a:t>
            </a:r>
            <a:r>
              <a:rPr lang="en-GB" sz="1050" b="0" dirty="0" smtClean="0">
                <a:solidFill>
                  <a:schemeClr val="tx1"/>
                </a:solidFill>
                <a:latin typeface="Arial" panose="020B0604020202020204" pitchFamily="34" charset="0"/>
                <a:cs typeface="Arial" panose="020B0604020202020204" pitchFamily="34" charset="0"/>
              </a:rPr>
              <a:t> to </a:t>
            </a:r>
            <a:r>
              <a:rPr lang="en-GB" sz="1050" b="0" dirty="0" err="1" smtClean="0">
                <a:solidFill>
                  <a:schemeClr val="tx1"/>
                </a:solidFill>
                <a:latin typeface="Arial" panose="020B0604020202020204" pitchFamily="34" charset="0"/>
                <a:cs typeface="Arial" panose="020B0604020202020204" pitchFamily="34" charset="0"/>
              </a:rPr>
              <a:t>Config</a:t>
            </a:r>
            <a:r>
              <a:rPr lang="en-GB" sz="1050" b="0" dirty="0" smtClean="0">
                <a:solidFill>
                  <a:schemeClr val="tx1"/>
                </a:solidFill>
                <a:latin typeface="Arial" panose="020B0604020202020204" pitchFamily="34" charset="0"/>
                <a:cs typeface="Arial" panose="020B0604020202020204" pitchFamily="34" charset="0"/>
              </a:rPr>
              <a:t> Management</a:t>
            </a:r>
            <a:endParaRPr lang="en-GB" sz="1050" b="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392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Point Star 1"/>
          <p:cNvSpPr/>
          <p:nvPr/>
        </p:nvSpPr>
        <p:spPr bwMode="auto">
          <a:xfrm>
            <a:off x="3026347" y="1796237"/>
            <a:ext cx="3060000" cy="2700000"/>
          </a:xfrm>
          <a:prstGeom prst="star5">
            <a:avLst/>
          </a:prstGeom>
          <a:solidFill>
            <a:schemeClr val="bg1">
              <a:alpha val="50196"/>
            </a:schemeClr>
          </a:solidFill>
          <a:ln w="9525" cap="flat" cmpd="sng" algn="ctr">
            <a:solidFill>
              <a:schemeClr val="bg1">
                <a:lumMod val="85000"/>
              </a:schemeClr>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sp>
        <p:nvSpPr>
          <p:cNvPr id="6" name="Title 5"/>
          <p:cNvSpPr>
            <a:spLocks noGrp="1"/>
          </p:cNvSpPr>
          <p:nvPr>
            <p:ph type="title"/>
          </p:nvPr>
        </p:nvSpPr>
        <p:spPr/>
        <p:txBody>
          <a:bodyPr/>
          <a:lstStyle/>
          <a:p>
            <a:r>
              <a:rPr lang="en-GB" dirty="0" err="1" smtClean="0"/>
              <a:t>MOIMS</a:t>
            </a:r>
            <a:r>
              <a:rPr lang="en-GB" dirty="0" smtClean="0"/>
              <a:t> Data and Services</a:t>
            </a:r>
            <a:endParaRPr lang="en-GB" dirty="0"/>
          </a:p>
        </p:txBody>
      </p:sp>
      <p:sp>
        <p:nvSpPr>
          <p:cNvPr id="4" name="Footer Placeholder 3"/>
          <p:cNvSpPr>
            <a:spLocks noGrp="1"/>
          </p:cNvSpPr>
          <p:nvPr>
            <p:ph type="ftr" sz="quarter" idx="10"/>
          </p:nvPr>
        </p:nvSpPr>
        <p:spPr/>
        <p:txBody>
          <a:bodyPr/>
          <a:lstStyle/>
          <a:p>
            <a:r>
              <a:rPr lang="en-GB" altLang="en-US" smtClean="0"/>
              <a:t>MOIMS Services for SEA Reference Architecture</a:t>
            </a:r>
            <a:endParaRPr lang="en-GB" altLang="en-US"/>
          </a:p>
        </p:txBody>
      </p:sp>
      <p:sp>
        <p:nvSpPr>
          <p:cNvPr id="5" name="Date Placeholder 4"/>
          <p:cNvSpPr>
            <a:spLocks noGrp="1"/>
          </p:cNvSpPr>
          <p:nvPr>
            <p:ph type="dt" sz="half" idx="2"/>
          </p:nvPr>
        </p:nvSpPr>
        <p:spPr/>
        <p:txBody>
          <a:bodyPr/>
          <a:lstStyle/>
          <a:p>
            <a:fld id="{12855DAC-E062-42E1-AF07-8E9CA1B2E8F6}" type="datetime1">
              <a:rPr lang="en-GB" smtClean="0"/>
              <a:t>22/06/2016</a:t>
            </a:fld>
            <a:endParaRPr lang="en-GB" dirty="0"/>
          </a:p>
        </p:txBody>
      </p:sp>
      <p:sp>
        <p:nvSpPr>
          <p:cNvPr id="7" name="Oval 8"/>
          <p:cNvSpPr>
            <a:spLocks noChangeArrowheads="1"/>
          </p:cNvSpPr>
          <p:nvPr/>
        </p:nvSpPr>
        <p:spPr bwMode="auto">
          <a:xfrm>
            <a:off x="6079677" y="251879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 name="Oval 8"/>
          <p:cNvSpPr>
            <a:spLocks noChangeArrowheads="1"/>
          </p:cNvSpPr>
          <p:nvPr/>
        </p:nvSpPr>
        <p:spPr bwMode="auto">
          <a:xfrm>
            <a:off x="3864397" y="1175145"/>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1684787" y="2509745"/>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1" name="Oval 10"/>
          <p:cNvSpPr>
            <a:spLocks noChangeArrowheads="1"/>
          </p:cNvSpPr>
          <p:nvPr/>
        </p:nvSpPr>
        <p:spPr bwMode="auto">
          <a:xfrm>
            <a:off x="2464407" y="4365104"/>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 name="Oval 11"/>
          <p:cNvSpPr>
            <a:spLocks noChangeArrowheads="1"/>
          </p:cNvSpPr>
          <p:nvPr/>
        </p:nvSpPr>
        <p:spPr bwMode="auto">
          <a:xfrm>
            <a:off x="5292080" y="4365104"/>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Preparation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9" name="Straight Connector 28"/>
          <p:cNvCxnSpPr>
            <a:stCxn id="8" idx="7"/>
          </p:cNvCxnSpPr>
          <p:nvPr/>
        </p:nvCxnSpPr>
        <p:spPr bwMode="auto">
          <a:xfrm>
            <a:off x="5018668" y="1266261"/>
            <a:ext cx="3068942" cy="0"/>
          </a:xfrm>
          <a:prstGeom prst="line">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a:stCxn id="8" idx="5"/>
            <a:endCxn id="7" idx="1"/>
          </p:cNvCxnSpPr>
          <p:nvPr/>
        </p:nvCxnSpPr>
        <p:spPr bwMode="auto">
          <a:xfrm>
            <a:off x="5018668" y="1706205"/>
            <a:ext cx="1259051" cy="9037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2" name="Straight Connector 41"/>
          <p:cNvCxnSpPr>
            <a:stCxn id="8" idx="3"/>
            <a:endCxn id="9" idx="7"/>
          </p:cNvCxnSpPr>
          <p:nvPr/>
        </p:nvCxnSpPr>
        <p:spPr bwMode="auto">
          <a:xfrm flipH="1">
            <a:off x="2839058" y="1706205"/>
            <a:ext cx="1223381" cy="89465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5" name="Straight Connector 44"/>
          <p:cNvCxnSpPr>
            <a:stCxn id="9" idx="6"/>
            <a:endCxn id="7" idx="2"/>
          </p:cNvCxnSpPr>
          <p:nvPr/>
        </p:nvCxnSpPr>
        <p:spPr bwMode="auto">
          <a:xfrm>
            <a:off x="3037100" y="2820833"/>
            <a:ext cx="3042577" cy="904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0" name="Straight Connector 59"/>
          <p:cNvCxnSpPr>
            <a:stCxn id="11" idx="6"/>
            <a:endCxn id="12" idx="2"/>
          </p:cNvCxnSpPr>
          <p:nvPr/>
        </p:nvCxnSpPr>
        <p:spPr bwMode="auto">
          <a:xfrm>
            <a:off x="3816720" y="4676192"/>
            <a:ext cx="1475360"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5" name="Straight Connector 64"/>
          <p:cNvCxnSpPr>
            <a:stCxn id="7" idx="2"/>
            <a:endCxn id="11" idx="7"/>
          </p:cNvCxnSpPr>
          <p:nvPr/>
        </p:nvCxnSpPr>
        <p:spPr bwMode="auto">
          <a:xfrm flipH="1">
            <a:off x="3618678" y="2829880"/>
            <a:ext cx="2460999" cy="16263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8" name="Straight Connector 67"/>
          <p:cNvCxnSpPr>
            <a:stCxn id="9" idx="5"/>
            <a:endCxn id="11" idx="0"/>
          </p:cNvCxnSpPr>
          <p:nvPr/>
        </p:nvCxnSpPr>
        <p:spPr bwMode="auto">
          <a:xfrm>
            <a:off x="2839058" y="3040805"/>
            <a:ext cx="301506" cy="13242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1" name="Straight Connector 70"/>
          <p:cNvCxnSpPr>
            <a:stCxn id="8" idx="4"/>
            <a:endCxn id="11" idx="7"/>
          </p:cNvCxnSpPr>
          <p:nvPr/>
        </p:nvCxnSpPr>
        <p:spPr bwMode="auto">
          <a:xfrm flipH="1">
            <a:off x="3618678" y="1797321"/>
            <a:ext cx="921876" cy="26588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4" name="Straight Connector 83"/>
          <p:cNvCxnSpPr>
            <a:stCxn id="2" idx="0"/>
            <a:endCxn id="12" idx="0"/>
          </p:cNvCxnSpPr>
          <p:nvPr/>
        </p:nvCxnSpPr>
        <p:spPr bwMode="auto">
          <a:xfrm>
            <a:off x="4556347" y="1796237"/>
            <a:ext cx="1411890" cy="256886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3" name="Oval 142"/>
          <p:cNvSpPr>
            <a:spLocks noChangeArrowheads="1"/>
          </p:cNvSpPr>
          <p:nvPr/>
        </p:nvSpPr>
        <p:spPr bwMode="auto">
          <a:xfrm>
            <a:off x="483383" y="116731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4" name="Oval 143"/>
          <p:cNvSpPr>
            <a:spLocks noChangeArrowheads="1"/>
          </p:cNvSpPr>
          <p:nvPr/>
        </p:nvSpPr>
        <p:spPr bwMode="auto">
          <a:xfrm>
            <a:off x="7404428" y="116731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47" name="Straight Connector 146"/>
          <p:cNvCxnSpPr>
            <a:stCxn id="7" idx="0"/>
            <a:endCxn id="144" idx="3"/>
          </p:cNvCxnSpPr>
          <p:nvPr/>
        </p:nvCxnSpPr>
        <p:spPr bwMode="auto">
          <a:xfrm flipV="1">
            <a:off x="6755834" y="1698372"/>
            <a:ext cx="846636" cy="82042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0" name="Straight Connector 149"/>
          <p:cNvCxnSpPr>
            <a:stCxn id="8" idx="6"/>
            <a:endCxn id="144" idx="2"/>
          </p:cNvCxnSpPr>
          <p:nvPr/>
        </p:nvCxnSpPr>
        <p:spPr bwMode="auto">
          <a:xfrm flipV="1">
            <a:off x="5216710" y="1478400"/>
            <a:ext cx="2187718" cy="7833"/>
          </a:xfrm>
          <a:prstGeom prst="line">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5" name="Straight Connector 154"/>
          <p:cNvCxnSpPr>
            <a:stCxn id="143" idx="6"/>
            <a:endCxn id="8" idx="2"/>
          </p:cNvCxnSpPr>
          <p:nvPr/>
        </p:nvCxnSpPr>
        <p:spPr bwMode="auto">
          <a:xfrm>
            <a:off x="1835696" y="1478400"/>
            <a:ext cx="2028701" cy="783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7" name="Straight Connector 166"/>
          <p:cNvCxnSpPr>
            <a:stCxn id="143" idx="6"/>
            <a:endCxn id="7" idx="2"/>
          </p:cNvCxnSpPr>
          <p:nvPr/>
        </p:nvCxnSpPr>
        <p:spPr bwMode="auto">
          <a:xfrm>
            <a:off x="1835696" y="1478400"/>
            <a:ext cx="4243981" cy="13514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9" name="Elbow Connector 198"/>
          <p:cNvCxnSpPr>
            <a:stCxn id="143" idx="4"/>
            <a:endCxn id="11" idx="2"/>
          </p:cNvCxnSpPr>
          <p:nvPr/>
        </p:nvCxnSpPr>
        <p:spPr bwMode="auto">
          <a:xfrm rot="16200000" flipH="1">
            <a:off x="368621" y="2580406"/>
            <a:ext cx="2886704" cy="1304867"/>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6" name="Straight Connector 205"/>
          <p:cNvCxnSpPr>
            <a:stCxn id="143" idx="5"/>
            <a:endCxn id="9" idx="0"/>
          </p:cNvCxnSpPr>
          <p:nvPr/>
        </p:nvCxnSpPr>
        <p:spPr bwMode="auto">
          <a:xfrm>
            <a:off x="1637654" y="1698372"/>
            <a:ext cx="723290" cy="81137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4" name="Oval 213"/>
          <p:cNvSpPr>
            <a:spLocks noChangeArrowheads="1"/>
          </p:cNvSpPr>
          <p:nvPr/>
        </p:nvSpPr>
        <p:spPr bwMode="auto">
          <a:xfrm>
            <a:off x="7404427" y="5264720"/>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15" name="Straight Connector 214"/>
          <p:cNvCxnSpPr>
            <a:stCxn id="11" idx="5"/>
            <a:endCxn id="214" idx="2"/>
          </p:cNvCxnSpPr>
          <p:nvPr/>
        </p:nvCxnSpPr>
        <p:spPr bwMode="auto">
          <a:xfrm>
            <a:off x="3618678" y="4896164"/>
            <a:ext cx="3785749" cy="6796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8" name="Straight Connector 217"/>
          <p:cNvCxnSpPr>
            <a:stCxn id="12" idx="5"/>
            <a:endCxn id="214" idx="1"/>
          </p:cNvCxnSpPr>
          <p:nvPr/>
        </p:nvCxnSpPr>
        <p:spPr bwMode="auto">
          <a:xfrm>
            <a:off x="6446351" y="4896164"/>
            <a:ext cx="1156118" cy="45967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2" name="Elbow Connector 221"/>
          <p:cNvCxnSpPr>
            <a:stCxn id="9" idx="4"/>
            <a:endCxn id="214" idx="2"/>
          </p:cNvCxnSpPr>
          <p:nvPr/>
        </p:nvCxnSpPr>
        <p:spPr bwMode="auto">
          <a:xfrm rot="16200000" flipH="1">
            <a:off x="3660742" y="1832122"/>
            <a:ext cx="2443887" cy="5043483"/>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0" name="Rectangle 39"/>
          <p:cNvSpPr/>
          <p:nvPr/>
        </p:nvSpPr>
        <p:spPr bwMode="auto">
          <a:xfrm>
            <a:off x="6123356" y="1404711"/>
            <a:ext cx="460707"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6948264" y="212587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2185481" y="139866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6" name="Rectangle 45"/>
          <p:cNvSpPr/>
          <p:nvPr/>
        </p:nvSpPr>
        <p:spPr bwMode="auto">
          <a:xfrm>
            <a:off x="5748754" y="232038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47" name="Rectangle 46"/>
          <p:cNvSpPr/>
          <p:nvPr/>
        </p:nvSpPr>
        <p:spPr bwMode="auto">
          <a:xfrm>
            <a:off x="2185481" y="155644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0" name="Rectangle 49"/>
          <p:cNvSpPr/>
          <p:nvPr/>
        </p:nvSpPr>
        <p:spPr bwMode="auto">
          <a:xfrm>
            <a:off x="5262292" y="552525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3" name="Rectangle 52"/>
          <p:cNvSpPr/>
          <p:nvPr/>
        </p:nvSpPr>
        <p:spPr bwMode="auto">
          <a:xfrm>
            <a:off x="2892758" y="410375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56" name="Rectangle 55"/>
          <p:cNvSpPr/>
          <p:nvPr/>
        </p:nvSpPr>
        <p:spPr bwMode="auto">
          <a:xfrm>
            <a:off x="1637654" y="189565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1" name="Rectangle 60"/>
          <p:cNvSpPr/>
          <p:nvPr/>
        </p:nvSpPr>
        <p:spPr bwMode="auto">
          <a:xfrm>
            <a:off x="4396331" y="460419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3" name="Rectangle 62"/>
          <p:cNvSpPr/>
          <p:nvPr/>
        </p:nvSpPr>
        <p:spPr bwMode="auto">
          <a:xfrm>
            <a:off x="3450748" y="2755217"/>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6" name="Rectangle 65"/>
          <p:cNvSpPr/>
          <p:nvPr/>
        </p:nvSpPr>
        <p:spPr bwMode="auto">
          <a:xfrm>
            <a:off x="6848947" y="5046269"/>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69" name="Rectangle 68"/>
          <p:cNvSpPr/>
          <p:nvPr/>
        </p:nvSpPr>
        <p:spPr bwMode="auto">
          <a:xfrm>
            <a:off x="4571794" y="2055112"/>
            <a:ext cx="350926" cy="159462"/>
          </a:xfrm>
          <a:prstGeom prst="rect">
            <a:avLst/>
          </a:prstGeom>
          <a:solidFill>
            <a:srgbClr val="4F81BD"/>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0" name="Rectangle 69"/>
          <p:cNvSpPr/>
          <p:nvPr/>
        </p:nvSpPr>
        <p:spPr bwMode="auto">
          <a:xfrm>
            <a:off x="5155035" y="189565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3" name="Rectangle 72"/>
          <p:cNvSpPr/>
          <p:nvPr/>
        </p:nvSpPr>
        <p:spPr bwMode="auto">
          <a:xfrm>
            <a:off x="5333171" y="274669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3944969" y="409876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2" name="Rectangle 81"/>
          <p:cNvSpPr/>
          <p:nvPr/>
        </p:nvSpPr>
        <p:spPr bwMode="auto">
          <a:xfrm>
            <a:off x="3537794" y="4103756"/>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83" name="Oval 82"/>
          <p:cNvSpPr/>
          <p:nvPr/>
        </p:nvSpPr>
        <p:spPr>
          <a:xfrm>
            <a:off x="3779921" y="140471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4934191" y="162637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Oval 89"/>
          <p:cNvSpPr/>
          <p:nvPr/>
        </p:nvSpPr>
        <p:spPr>
          <a:xfrm>
            <a:off x="2778046" y="2545933"/>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2769009" y="296880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2286905" y="244865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a:off x="2278099" y="3054770"/>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6687526" y="244679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6211858" y="251879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5239000" y="4604192"/>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Oval 101"/>
          <p:cNvSpPr/>
          <p:nvPr/>
        </p:nvSpPr>
        <p:spPr>
          <a:xfrm>
            <a:off x="6401207" y="4814607"/>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a:off x="3080784" y="4285239"/>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3733848" y="458555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3551306" y="481460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p:cNvSpPr/>
          <p:nvPr/>
        </p:nvSpPr>
        <p:spPr>
          <a:xfrm>
            <a:off x="3554211" y="439645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Rectangle 111"/>
          <p:cNvSpPr/>
          <p:nvPr/>
        </p:nvSpPr>
        <p:spPr bwMode="auto">
          <a:xfrm>
            <a:off x="5261504" y="498373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MCS</a:t>
            </a:r>
            <a:endParaRPr lang="en-GB" sz="800" dirty="0">
              <a:solidFill>
                <a:schemeClr val="bg1"/>
              </a:solidFill>
              <a:latin typeface="Arial" panose="020B0604020202020204" pitchFamily="34" charset="0"/>
              <a:cs typeface="Arial" panose="020B0604020202020204" pitchFamily="34" charset="0"/>
            </a:endParaRPr>
          </a:p>
        </p:txBody>
      </p:sp>
      <p:sp>
        <p:nvSpPr>
          <p:cNvPr id="114" name="Rectangle 113"/>
          <p:cNvSpPr/>
          <p:nvPr/>
        </p:nvSpPr>
        <p:spPr bwMode="auto">
          <a:xfrm>
            <a:off x="5261504" y="514319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15" name="Rectangle 114"/>
          <p:cNvSpPr/>
          <p:nvPr/>
        </p:nvSpPr>
        <p:spPr bwMode="auto">
          <a:xfrm>
            <a:off x="5261504" y="5302656"/>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7" name="Rectangle 116"/>
          <p:cNvSpPr/>
          <p:nvPr/>
        </p:nvSpPr>
        <p:spPr bwMode="auto">
          <a:xfrm>
            <a:off x="291806" y="5987781"/>
            <a:ext cx="7952602" cy="467239"/>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6699"/>
                </a:solidFill>
                <a:effectLst/>
                <a:latin typeface="Arial" panose="020B0604020202020204" pitchFamily="34" charset="0"/>
                <a:cs typeface="Arial" panose="020B0604020202020204" pitchFamily="34" charset="0"/>
              </a:rPr>
              <a:t>Functions and Data Colour Coded: Data in Rectangles; Services indicated at Provider End by Circle</a:t>
            </a:r>
            <a:br>
              <a:rPr kumimoji="0" lang="en-GB" sz="1400" b="0" i="0" u="none" strike="noStrike" cap="none" normalizeH="0" baseline="0" dirty="0" smtClean="0">
                <a:ln>
                  <a:noFill/>
                </a:ln>
                <a:solidFill>
                  <a:srgbClr val="006699"/>
                </a:solidFill>
                <a:effectLst/>
                <a:latin typeface="Arial" panose="020B0604020202020204" pitchFamily="34" charset="0"/>
                <a:cs typeface="Arial" panose="020B0604020202020204" pitchFamily="34" charset="0"/>
              </a:rPr>
            </a:br>
            <a:r>
              <a:rPr kumimoji="0" lang="en-GB" sz="1400" b="0" i="0" u="none" strike="noStrike" cap="none" normalizeH="0" baseline="0" dirty="0" err="1" smtClean="0">
                <a:ln>
                  <a:noFill/>
                </a:ln>
                <a:solidFill>
                  <a:srgbClr val="006699"/>
                </a:solidFill>
                <a:effectLst/>
                <a:latin typeface="Arial" panose="020B0604020202020204" pitchFamily="34" charset="0"/>
                <a:cs typeface="Arial" panose="020B0604020202020204" pitchFamily="34" charset="0"/>
              </a:rPr>
              <a:t>MDP</a:t>
            </a:r>
            <a:r>
              <a:rPr kumimoji="0" lang="en-GB" sz="1400" b="0" i="0" u="none" strike="noStrike" cap="none" normalizeH="0" baseline="0" dirty="0" smtClean="0">
                <a:ln>
                  <a:noFill/>
                </a:ln>
                <a:solidFill>
                  <a:srgbClr val="006699"/>
                </a:solidFill>
                <a:effectLst/>
                <a:latin typeface="Arial" panose="020B0604020202020204" pitchFamily="34" charset="0"/>
                <a:cs typeface="Arial" panose="020B0604020202020204" pitchFamily="34" charset="0"/>
              </a:rPr>
              <a:t> = Mission Data Product</a:t>
            </a:r>
          </a:p>
        </p:txBody>
      </p:sp>
      <p:sp>
        <p:nvSpPr>
          <p:cNvPr id="118" name="Oval 117"/>
          <p:cNvSpPr/>
          <p:nvPr/>
        </p:nvSpPr>
        <p:spPr>
          <a:xfrm>
            <a:off x="7530471" y="1626372"/>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Oval 118"/>
          <p:cNvSpPr/>
          <p:nvPr/>
        </p:nvSpPr>
        <p:spPr>
          <a:xfrm>
            <a:off x="7332428" y="1404710"/>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0" name="Straight Connector 119"/>
          <p:cNvCxnSpPr>
            <a:stCxn id="12" idx="1"/>
            <a:endCxn id="9" idx="6"/>
          </p:cNvCxnSpPr>
          <p:nvPr/>
        </p:nvCxnSpPr>
        <p:spPr bwMode="auto">
          <a:xfrm flipH="1" flipV="1">
            <a:off x="3037100" y="2820833"/>
            <a:ext cx="2453022" cy="163538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 name="Elbow Connector 13"/>
          <p:cNvCxnSpPr>
            <a:stCxn id="144" idx="1"/>
            <a:endCxn id="9" idx="2"/>
          </p:cNvCxnSpPr>
          <p:nvPr/>
        </p:nvCxnSpPr>
        <p:spPr bwMode="auto">
          <a:xfrm rot="16200000" flipH="1" flipV="1">
            <a:off x="3862426" y="-919212"/>
            <a:ext cx="1562405" cy="5917683"/>
          </a:xfrm>
          <a:prstGeom prst="bentConnector4">
            <a:avLst>
              <a:gd name="adj1" fmla="val -20463"/>
              <a:gd name="adj2" fmla="val 124069"/>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3" name="Oval 122"/>
          <p:cNvSpPr/>
          <p:nvPr/>
        </p:nvSpPr>
        <p:spPr>
          <a:xfrm>
            <a:off x="7536892" y="1167312"/>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p:cNvSpPr/>
          <p:nvPr/>
        </p:nvSpPr>
        <p:spPr bwMode="auto">
          <a:xfrm>
            <a:off x="6028223" y="893274"/>
            <a:ext cx="632009"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CSS</a:t>
            </a: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11" name="Rectangle 210"/>
          <p:cNvSpPr/>
          <p:nvPr/>
        </p:nvSpPr>
        <p:spPr bwMode="auto">
          <a:xfrm>
            <a:off x="2987824" y="232038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13" name="Oval 212"/>
          <p:cNvSpPr/>
          <p:nvPr/>
        </p:nvSpPr>
        <p:spPr>
          <a:xfrm>
            <a:off x="4484347" y="1725321"/>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a:off x="2956795" y="274669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bwMode="auto">
          <a:xfrm>
            <a:off x="3366569" y="305219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2" name="Rectangle 71"/>
          <p:cNvSpPr/>
          <p:nvPr/>
        </p:nvSpPr>
        <p:spPr bwMode="auto">
          <a:xfrm>
            <a:off x="4794291" y="4103569"/>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1" name="Oval 100"/>
          <p:cNvSpPr/>
          <p:nvPr/>
        </p:nvSpPr>
        <p:spPr>
          <a:xfrm>
            <a:off x="5418122" y="438422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Oval 306"/>
          <p:cNvSpPr>
            <a:spLocks noChangeArrowheads="1"/>
          </p:cNvSpPr>
          <p:nvPr/>
        </p:nvSpPr>
        <p:spPr bwMode="auto">
          <a:xfrm>
            <a:off x="483382" y="529390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Processing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309" name="Straight Connector 308"/>
          <p:cNvCxnSpPr>
            <a:stCxn id="11" idx="2"/>
            <a:endCxn id="307" idx="0"/>
          </p:cNvCxnSpPr>
          <p:nvPr/>
        </p:nvCxnSpPr>
        <p:spPr bwMode="auto">
          <a:xfrm rot="10800000" flipV="1">
            <a:off x="1159539" y="4676191"/>
            <a:ext cx="1304868" cy="617709"/>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3" name="Rectangle 312"/>
          <p:cNvSpPr/>
          <p:nvPr/>
        </p:nvSpPr>
        <p:spPr bwMode="auto">
          <a:xfrm>
            <a:off x="984075" y="408707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MCS</a:t>
            </a:r>
            <a:endParaRPr lang="en-GB" sz="800" dirty="0">
              <a:solidFill>
                <a:schemeClr val="bg1"/>
              </a:solidFill>
              <a:latin typeface="Arial" panose="020B0604020202020204" pitchFamily="34" charset="0"/>
              <a:cs typeface="Arial" panose="020B0604020202020204" pitchFamily="34" charset="0"/>
            </a:endParaRPr>
          </a:p>
        </p:txBody>
      </p:sp>
      <p:sp>
        <p:nvSpPr>
          <p:cNvPr id="314" name="Rectangle 313"/>
          <p:cNvSpPr/>
          <p:nvPr/>
        </p:nvSpPr>
        <p:spPr bwMode="auto">
          <a:xfrm>
            <a:off x="984075" y="4243671"/>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315" name="Rectangle 314"/>
          <p:cNvSpPr/>
          <p:nvPr/>
        </p:nvSpPr>
        <p:spPr bwMode="auto">
          <a:xfrm>
            <a:off x="984075" y="44008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316" name="Rectangle 315"/>
          <p:cNvSpPr/>
          <p:nvPr/>
        </p:nvSpPr>
        <p:spPr bwMode="auto">
          <a:xfrm>
            <a:off x="984075" y="456568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5" name="Oval 104"/>
          <p:cNvSpPr/>
          <p:nvPr/>
        </p:nvSpPr>
        <p:spPr>
          <a:xfrm>
            <a:off x="2422099" y="460419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3" name="Straight Connector 322"/>
          <p:cNvCxnSpPr>
            <a:stCxn id="95" idx="4"/>
            <a:endCxn id="307" idx="0"/>
          </p:cNvCxnSpPr>
          <p:nvPr/>
        </p:nvCxnSpPr>
        <p:spPr bwMode="auto">
          <a:xfrm flipH="1">
            <a:off x="1159539" y="3198770"/>
            <a:ext cx="1190560" cy="209513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26" name="Straight Connector 325"/>
          <p:cNvCxnSpPr>
            <a:stCxn id="213" idx="3"/>
            <a:endCxn id="307" idx="0"/>
          </p:cNvCxnSpPr>
          <p:nvPr/>
        </p:nvCxnSpPr>
        <p:spPr bwMode="auto">
          <a:xfrm flipH="1">
            <a:off x="1159539" y="1848233"/>
            <a:ext cx="3345896" cy="344566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9" name="Oval 98"/>
          <p:cNvSpPr/>
          <p:nvPr/>
        </p:nvSpPr>
        <p:spPr>
          <a:xfrm>
            <a:off x="6007677" y="276216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9" name="Elbow Connector 338"/>
          <p:cNvCxnSpPr>
            <a:stCxn id="307" idx="5"/>
            <a:endCxn id="7" idx="4"/>
          </p:cNvCxnSpPr>
          <p:nvPr/>
        </p:nvCxnSpPr>
        <p:spPr bwMode="auto">
          <a:xfrm rot="5400000" flipH="1" flipV="1">
            <a:off x="2854746" y="1923874"/>
            <a:ext cx="2683993" cy="5118181"/>
          </a:xfrm>
          <a:prstGeom prst="bentConnector3">
            <a:avLst>
              <a:gd name="adj1" fmla="val -306"/>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45" name="Oval 344"/>
          <p:cNvSpPr/>
          <p:nvPr/>
        </p:nvSpPr>
        <p:spPr>
          <a:xfrm>
            <a:off x="6683834" y="306896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Oval 345"/>
          <p:cNvSpPr/>
          <p:nvPr/>
        </p:nvSpPr>
        <p:spPr>
          <a:xfrm>
            <a:off x="1565652" y="575150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7" name="Straight Connector 346"/>
          <p:cNvCxnSpPr>
            <a:stCxn id="307" idx="7"/>
            <a:endCxn id="11" idx="3"/>
          </p:cNvCxnSpPr>
          <p:nvPr/>
        </p:nvCxnSpPr>
        <p:spPr bwMode="auto">
          <a:xfrm flipV="1">
            <a:off x="1637653" y="4896164"/>
            <a:ext cx="1024796" cy="48885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2" name="Oval 311"/>
          <p:cNvSpPr/>
          <p:nvPr/>
        </p:nvSpPr>
        <p:spPr>
          <a:xfrm>
            <a:off x="2590449" y="483047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0" name="Rectangle 349"/>
          <p:cNvSpPr/>
          <p:nvPr/>
        </p:nvSpPr>
        <p:spPr bwMode="auto">
          <a:xfrm>
            <a:off x="1927173" y="5076524"/>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55" name="Rectangle 354"/>
          <p:cNvSpPr/>
          <p:nvPr/>
        </p:nvSpPr>
        <p:spPr bwMode="auto">
          <a:xfrm>
            <a:off x="6580370" y="339586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56" name="Rectangle 355"/>
          <p:cNvSpPr/>
          <p:nvPr/>
        </p:nvSpPr>
        <p:spPr bwMode="auto">
          <a:xfrm>
            <a:off x="1935979" y="575661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57" name="Rectangle 356"/>
          <p:cNvSpPr/>
          <p:nvPr/>
        </p:nvSpPr>
        <p:spPr bwMode="auto">
          <a:xfrm>
            <a:off x="1927173" y="3507079"/>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58" name="Rectangle 357"/>
          <p:cNvSpPr/>
          <p:nvPr/>
        </p:nvSpPr>
        <p:spPr bwMode="auto">
          <a:xfrm>
            <a:off x="1921754" y="4316721"/>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59" name="Oval 358"/>
          <p:cNvSpPr/>
          <p:nvPr/>
        </p:nvSpPr>
        <p:spPr>
          <a:xfrm>
            <a:off x="1565652" y="5318118"/>
            <a:ext cx="144000" cy="144000"/>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1107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NAV</a:t>
            </a:r>
            <a:r>
              <a:rPr lang="en-GB" dirty="0" smtClean="0"/>
              <a:t> </a:t>
            </a:r>
            <a:r>
              <a:rPr lang="en-GB" dirty="0" err="1" smtClean="0"/>
              <a:t>WG</a:t>
            </a:r>
            <a:r>
              <a:rPr lang="en-GB" dirty="0" smtClean="0"/>
              <a:t> Input</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22/06/2016</a:t>
            </a:fld>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908720"/>
            <a:ext cx="6766471"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7695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Updated input from NAV WG</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22/06/2016</a:t>
            </a:fld>
            <a:endParaRPr lang="en-GB" dirty="0"/>
          </a:p>
        </p:txBody>
      </p:sp>
      <p:grpSp>
        <p:nvGrpSpPr>
          <p:cNvPr id="91" name="Group 90"/>
          <p:cNvGrpSpPr/>
          <p:nvPr/>
        </p:nvGrpSpPr>
        <p:grpSpPr>
          <a:xfrm>
            <a:off x="755576" y="822514"/>
            <a:ext cx="7766334" cy="5792688"/>
            <a:chOff x="228600" y="152400"/>
            <a:chExt cx="8534400" cy="6477000"/>
          </a:xfrm>
        </p:grpSpPr>
        <p:grpSp>
          <p:nvGrpSpPr>
            <p:cNvPr id="92" name="Group 69"/>
            <p:cNvGrpSpPr>
              <a:grpSpLocks/>
            </p:cNvGrpSpPr>
            <p:nvPr/>
          </p:nvGrpSpPr>
          <p:grpSpPr bwMode="auto">
            <a:xfrm>
              <a:off x="7467600" y="1676400"/>
              <a:ext cx="914400" cy="914400"/>
              <a:chOff x="7013575" y="1371600"/>
              <a:chExt cx="914400" cy="914400"/>
            </a:xfrm>
          </p:grpSpPr>
          <p:sp>
            <p:nvSpPr>
              <p:cNvPr id="176" name="Oval 175"/>
              <p:cNvSpPr/>
              <p:nvPr/>
            </p:nvSpPr>
            <p:spPr>
              <a:xfrm>
                <a:off x="7013575" y="13716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77" name="TextBox 12"/>
              <p:cNvSpPr txBox="1">
                <a:spLocks noChangeArrowheads="1"/>
              </p:cNvSpPr>
              <p:nvPr/>
            </p:nvSpPr>
            <p:spPr bwMode="auto">
              <a:xfrm>
                <a:off x="7086600" y="1676400"/>
                <a:ext cx="841375"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Trk Stn</a:t>
                </a:r>
              </a:p>
            </p:txBody>
          </p:sp>
        </p:grpSp>
        <p:grpSp>
          <p:nvGrpSpPr>
            <p:cNvPr id="93" name="Group 67"/>
            <p:cNvGrpSpPr>
              <a:grpSpLocks/>
            </p:cNvGrpSpPr>
            <p:nvPr/>
          </p:nvGrpSpPr>
          <p:grpSpPr bwMode="auto">
            <a:xfrm>
              <a:off x="1295400" y="4953000"/>
              <a:ext cx="914400" cy="914400"/>
              <a:chOff x="4876800" y="76200"/>
              <a:chExt cx="914400" cy="914400"/>
            </a:xfrm>
          </p:grpSpPr>
          <p:sp>
            <p:nvSpPr>
              <p:cNvPr id="174" name="Oval 173"/>
              <p:cNvSpPr/>
              <p:nvPr/>
            </p:nvSpPr>
            <p:spPr>
              <a:xfrm>
                <a:off x="4876800" y="762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75" name="TextBox 31"/>
              <p:cNvSpPr txBox="1">
                <a:spLocks noChangeArrowheads="1"/>
              </p:cNvSpPr>
              <p:nvPr/>
            </p:nvSpPr>
            <p:spPr bwMode="auto">
              <a:xfrm>
                <a:off x="4953000" y="228601"/>
                <a:ext cx="8382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Sched</a:t>
                </a:r>
              </a:p>
            </p:txBody>
          </p:sp>
        </p:grpSp>
        <p:grpSp>
          <p:nvGrpSpPr>
            <p:cNvPr id="94" name="Group 56"/>
            <p:cNvGrpSpPr>
              <a:grpSpLocks/>
            </p:cNvGrpSpPr>
            <p:nvPr/>
          </p:nvGrpSpPr>
          <p:grpSpPr bwMode="auto">
            <a:xfrm>
              <a:off x="5029200" y="5562600"/>
              <a:ext cx="1066800" cy="914400"/>
              <a:chOff x="3657600" y="3581400"/>
              <a:chExt cx="1066800" cy="914400"/>
            </a:xfrm>
          </p:grpSpPr>
          <p:sp>
            <p:nvSpPr>
              <p:cNvPr id="172" name="Oval 171"/>
              <p:cNvSpPr/>
              <p:nvPr/>
            </p:nvSpPr>
            <p:spPr>
              <a:xfrm>
                <a:off x="3657600" y="35814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73" name="TextBox 59"/>
              <p:cNvSpPr txBox="1">
                <a:spLocks noChangeArrowheads="1"/>
              </p:cNvSpPr>
              <p:nvPr/>
            </p:nvSpPr>
            <p:spPr bwMode="auto">
              <a:xfrm>
                <a:off x="3733800" y="3733801"/>
                <a:ext cx="9906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Science</a:t>
                </a:r>
              </a:p>
            </p:txBody>
          </p:sp>
        </p:grpSp>
        <p:grpSp>
          <p:nvGrpSpPr>
            <p:cNvPr id="95" name="Group 70"/>
            <p:cNvGrpSpPr>
              <a:grpSpLocks/>
            </p:cNvGrpSpPr>
            <p:nvPr/>
          </p:nvGrpSpPr>
          <p:grpSpPr bwMode="auto">
            <a:xfrm>
              <a:off x="7467600" y="4114800"/>
              <a:ext cx="1295400" cy="914400"/>
              <a:chOff x="6324600" y="3352800"/>
              <a:chExt cx="1295400" cy="914400"/>
            </a:xfrm>
          </p:grpSpPr>
          <p:sp>
            <p:nvSpPr>
              <p:cNvPr id="170" name="Oval 169"/>
              <p:cNvSpPr/>
              <p:nvPr/>
            </p:nvSpPr>
            <p:spPr>
              <a:xfrm>
                <a:off x="6324600" y="33528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71" name="TextBox 12"/>
              <p:cNvSpPr txBox="1">
                <a:spLocks noChangeArrowheads="1"/>
              </p:cNvSpPr>
              <p:nvPr/>
            </p:nvSpPr>
            <p:spPr bwMode="auto">
              <a:xfrm>
                <a:off x="6324600" y="3505201"/>
                <a:ext cx="1295400" cy="550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Mission </a:t>
                </a:r>
              </a:p>
              <a:p>
                <a:pPr eaLnBrk="1" hangingPunct="1">
                  <a:spcBef>
                    <a:spcPct val="0"/>
                  </a:spcBef>
                  <a:buFontTx/>
                  <a:buNone/>
                </a:pPr>
                <a:r>
                  <a:rPr lang="en-US" altLang="en-US" sz="1200">
                    <a:solidFill>
                      <a:srgbClr val="000000"/>
                    </a:solidFill>
                  </a:rPr>
                  <a:t>S/C Team</a:t>
                </a:r>
              </a:p>
            </p:txBody>
          </p:sp>
        </p:grpSp>
        <p:grpSp>
          <p:nvGrpSpPr>
            <p:cNvPr id="96" name="Group 68"/>
            <p:cNvGrpSpPr>
              <a:grpSpLocks/>
            </p:cNvGrpSpPr>
            <p:nvPr/>
          </p:nvGrpSpPr>
          <p:grpSpPr bwMode="auto">
            <a:xfrm>
              <a:off x="7467600" y="152400"/>
              <a:ext cx="914400" cy="914400"/>
              <a:chOff x="8001000" y="304800"/>
              <a:chExt cx="914400" cy="914400"/>
            </a:xfrm>
          </p:grpSpPr>
          <p:sp>
            <p:nvSpPr>
              <p:cNvPr id="168" name="Oval 167"/>
              <p:cNvSpPr/>
              <p:nvPr/>
            </p:nvSpPr>
            <p:spPr>
              <a:xfrm>
                <a:off x="8001000" y="3048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69" name="TextBox 12"/>
              <p:cNvSpPr txBox="1">
                <a:spLocks noChangeArrowheads="1"/>
              </p:cNvSpPr>
              <p:nvPr/>
            </p:nvSpPr>
            <p:spPr bwMode="auto">
              <a:xfrm>
                <a:off x="8153401" y="457201"/>
                <a:ext cx="6858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S/C</a:t>
                </a:r>
                <a:endParaRPr lang="en-US" altLang="en-US" sz="600">
                  <a:solidFill>
                    <a:srgbClr val="000000"/>
                  </a:solidFill>
                </a:endParaRPr>
              </a:p>
            </p:txBody>
          </p:sp>
        </p:grpSp>
        <p:sp>
          <p:nvSpPr>
            <p:cNvPr id="97" name="TextBox 62"/>
            <p:cNvSpPr txBox="1">
              <a:spLocks noChangeArrowheads="1"/>
            </p:cNvSpPr>
            <p:nvPr/>
          </p:nvSpPr>
          <p:spPr bwMode="auto">
            <a:xfrm>
              <a:off x="228600" y="762000"/>
              <a:ext cx="3505200" cy="3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700">
                  <a:solidFill>
                    <a:srgbClr val="000000"/>
                  </a:solidFill>
                  <a:latin typeface="Arial" pitchFamily="34" charset="0"/>
                </a:rPr>
                <a:t>NOTE:  Exchanges may be predicted future data or </a:t>
              </a:r>
            </a:p>
            <a:p>
              <a:pPr eaLnBrk="1" hangingPunct="1">
                <a:spcBef>
                  <a:spcPct val="0"/>
                </a:spcBef>
                <a:buFontTx/>
                <a:buNone/>
              </a:pPr>
              <a:r>
                <a:rPr lang="en-US" altLang="en-US" sz="700">
                  <a:solidFill>
                    <a:srgbClr val="000000"/>
                  </a:solidFill>
                  <a:latin typeface="Arial" pitchFamily="34" charset="0"/>
                </a:rPr>
                <a:t>reconstructed actual data, depending on the message type</a:t>
              </a:r>
            </a:p>
            <a:p>
              <a:pPr eaLnBrk="1" hangingPunct="1">
                <a:spcBef>
                  <a:spcPct val="0"/>
                </a:spcBef>
                <a:buFontTx/>
                <a:buNone/>
              </a:pPr>
              <a:endParaRPr lang="en-US" altLang="en-US" sz="700">
                <a:solidFill>
                  <a:srgbClr val="000000"/>
                </a:solidFill>
                <a:latin typeface="Arial" pitchFamily="34" charset="0"/>
              </a:endParaRPr>
            </a:p>
            <a:p>
              <a:pPr eaLnBrk="1" hangingPunct="1">
                <a:spcBef>
                  <a:spcPct val="0"/>
                </a:spcBef>
                <a:buFontTx/>
                <a:buNone/>
              </a:pPr>
              <a:r>
                <a:rPr lang="en-US" altLang="en-US" sz="700" b="1" u="sng">
                  <a:solidFill>
                    <a:srgbClr val="000000"/>
                  </a:solidFill>
                  <a:latin typeface="Arial" pitchFamily="34" charset="0"/>
                </a:rPr>
                <a:t>Messages</a:t>
              </a:r>
            </a:p>
            <a:p>
              <a:pPr eaLnBrk="1" hangingPunct="1">
                <a:spcBef>
                  <a:spcPct val="0"/>
                </a:spcBef>
                <a:buFontTx/>
                <a:buNone/>
              </a:pPr>
              <a:r>
                <a:rPr lang="en-US" altLang="en-US" sz="700">
                  <a:solidFill>
                    <a:srgbClr val="000000"/>
                  </a:solidFill>
                  <a:latin typeface="Arial" pitchFamily="34" charset="0"/>
                </a:rPr>
                <a:t>ADM = Attitude Data Message</a:t>
              </a:r>
            </a:p>
            <a:p>
              <a:pPr eaLnBrk="1" hangingPunct="1">
                <a:spcBef>
                  <a:spcPct val="0"/>
                </a:spcBef>
                <a:buFontTx/>
                <a:buNone/>
              </a:pPr>
              <a:r>
                <a:rPr lang="en-US" altLang="en-US" sz="700">
                  <a:solidFill>
                    <a:srgbClr val="000000"/>
                  </a:solidFill>
                  <a:latin typeface="Arial" pitchFamily="34" charset="0"/>
                </a:rPr>
                <a:t>CDM = Conjunction Data Message</a:t>
              </a:r>
            </a:p>
            <a:p>
              <a:pPr eaLnBrk="1" hangingPunct="1">
                <a:spcBef>
                  <a:spcPct val="0"/>
                </a:spcBef>
                <a:buFontTx/>
                <a:buNone/>
              </a:pPr>
              <a:r>
                <a:rPr lang="en-US" altLang="en-US" sz="700">
                  <a:solidFill>
                    <a:srgbClr val="000000"/>
                  </a:solidFill>
                  <a:latin typeface="Arial" pitchFamily="34" charset="0"/>
                </a:rPr>
                <a:t>EVM = Events Message</a:t>
              </a:r>
            </a:p>
            <a:p>
              <a:pPr eaLnBrk="1" hangingPunct="1">
                <a:spcBef>
                  <a:spcPct val="0"/>
                </a:spcBef>
                <a:buFontTx/>
                <a:buNone/>
              </a:pPr>
              <a:r>
                <a:rPr lang="en-US" altLang="en-US" sz="700">
                  <a:solidFill>
                    <a:srgbClr val="000000"/>
                  </a:solidFill>
                  <a:latin typeface="Arial" pitchFamily="34" charset="0"/>
                </a:rPr>
                <a:t>NHM = Navigation H/W Message</a:t>
              </a:r>
            </a:p>
            <a:p>
              <a:pPr eaLnBrk="1" hangingPunct="1">
                <a:spcBef>
                  <a:spcPct val="0"/>
                </a:spcBef>
                <a:buFontTx/>
                <a:buNone/>
              </a:pPr>
              <a:r>
                <a:rPr lang="en-US" altLang="en-US" sz="700">
                  <a:solidFill>
                    <a:srgbClr val="000000"/>
                  </a:solidFill>
                  <a:latin typeface="Arial" pitchFamily="34" charset="0"/>
                </a:rPr>
                <a:t>ODM = Orbit Data Message</a:t>
              </a:r>
            </a:p>
            <a:p>
              <a:pPr eaLnBrk="1" hangingPunct="1">
                <a:spcBef>
                  <a:spcPct val="0"/>
                </a:spcBef>
                <a:buFontTx/>
                <a:buNone/>
              </a:pPr>
              <a:r>
                <a:rPr lang="en-US" altLang="en-US" sz="700">
                  <a:solidFill>
                    <a:srgbClr val="000000"/>
                  </a:solidFill>
                  <a:latin typeface="Arial" pitchFamily="34" charset="0"/>
                </a:rPr>
                <a:t>PRM = Pointing Request Message</a:t>
              </a:r>
            </a:p>
            <a:p>
              <a:pPr eaLnBrk="1" hangingPunct="1">
                <a:spcBef>
                  <a:spcPct val="0"/>
                </a:spcBef>
                <a:buFontTx/>
                <a:buNone/>
              </a:pPr>
              <a:r>
                <a:rPr lang="en-US" altLang="en-US" sz="700">
                  <a:solidFill>
                    <a:srgbClr val="000000"/>
                  </a:solidFill>
                  <a:latin typeface="Arial" pitchFamily="34" charset="0"/>
                </a:rPr>
                <a:t>SMM = Spacecraft Maneuver Message</a:t>
              </a:r>
            </a:p>
            <a:p>
              <a:pPr eaLnBrk="1" hangingPunct="1">
                <a:spcBef>
                  <a:spcPct val="0"/>
                </a:spcBef>
                <a:buFontTx/>
                <a:buNone/>
              </a:pPr>
              <a:r>
                <a:rPr lang="en-US" altLang="en-US" sz="700">
                  <a:solidFill>
                    <a:srgbClr val="000000"/>
                  </a:solidFill>
                  <a:latin typeface="Arial" pitchFamily="34" charset="0"/>
                </a:rPr>
                <a:t>TDM = Tracking Data Message</a:t>
              </a:r>
            </a:p>
            <a:p>
              <a:pPr eaLnBrk="1" hangingPunct="1">
                <a:spcBef>
                  <a:spcPct val="0"/>
                </a:spcBef>
                <a:buFontTx/>
                <a:buNone/>
              </a:pPr>
              <a:endParaRPr lang="en-US" altLang="en-US" sz="700">
                <a:solidFill>
                  <a:srgbClr val="000000"/>
                </a:solidFill>
                <a:latin typeface="Arial" pitchFamily="34" charset="0"/>
              </a:endParaRPr>
            </a:p>
            <a:p>
              <a:pPr eaLnBrk="1" hangingPunct="1">
                <a:spcBef>
                  <a:spcPct val="0"/>
                </a:spcBef>
                <a:buFontTx/>
                <a:buNone/>
              </a:pPr>
              <a:r>
                <a:rPr lang="en-US" altLang="en-US" sz="700" b="1" u="sng">
                  <a:solidFill>
                    <a:srgbClr val="000000"/>
                  </a:solidFill>
                  <a:latin typeface="Arial" pitchFamily="34" charset="0"/>
                </a:rPr>
                <a:t>Functions</a:t>
              </a:r>
              <a:endParaRPr lang="en-US" altLang="en-US" sz="700">
                <a:solidFill>
                  <a:srgbClr val="000000"/>
                </a:solidFill>
                <a:latin typeface="Arial" pitchFamily="34" charset="0"/>
              </a:endParaRPr>
            </a:p>
            <a:p>
              <a:pPr eaLnBrk="1" hangingPunct="1">
                <a:spcBef>
                  <a:spcPct val="0"/>
                </a:spcBef>
                <a:buFontTx/>
                <a:buNone/>
              </a:pPr>
              <a:r>
                <a:rPr lang="en-US" altLang="en-US" sz="700">
                  <a:solidFill>
                    <a:srgbClr val="000000"/>
                  </a:solidFill>
                  <a:latin typeface="Arial" pitchFamily="34" charset="0"/>
                </a:rPr>
                <a:t>Att Det = Attitude Determination function</a:t>
              </a:r>
            </a:p>
            <a:p>
              <a:pPr eaLnBrk="1" hangingPunct="1">
                <a:spcBef>
                  <a:spcPct val="0"/>
                </a:spcBef>
                <a:buFontTx/>
                <a:buNone/>
              </a:pPr>
              <a:r>
                <a:rPr lang="en-US" altLang="en-US" sz="700">
                  <a:solidFill>
                    <a:srgbClr val="000000"/>
                  </a:solidFill>
                  <a:latin typeface="Arial" pitchFamily="34" charset="0"/>
                </a:rPr>
                <a:t>Cmd Gen = Command Generation function</a:t>
              </a:r>
            </a:p>
            <a:p>
              <a:pPr eaLnBrk="1" hangingPunct="1">
                <a:spcBef>
                  <a:spcPct val="0"/>
                </a:spcBef>
                <a:buFontTx/>
                <a:buNone/>
              </a:pPr>
              <a:r>
                <a:rPr lang="en-US" altLang="en-US" sz="700">
                  <a:solidFill>
                    <a:srgbClr val="000000"/>
                  </a:solidFill>
                  <a:latin typeface="Arial" pitchFamily="34" charset="0"/>
                </a:rPr>
                <a:t>Mission S/C Team = Spacecraft Team function</a:t>
              </a:r>
            </a:p>
            <a:p>
              <a:pPr eaLnBrk="1" hangingPunct="1">
                <a:spcBef>
                  <a:spcPct val="0"/>
                </a:spcBef>
                <a:buFontTx/>
                <a:buNone/>
              </a:pPr>
              <a:r>
                <a:rPr lang="en-US" altLang="en-US" sz="700">
                  <a:solidFill>
                    <a:srgbClr val="000000"/>
                  </a:solidFill>
                  <a:latin typeface="Arial" pitchFamily="34" charset="0"/>
                </a:rPr>
                <a:t>Mnvr = Maneuver Design function</a:t>
              </a:r>
            </a:p>
            <a:p>
              <a:pPr eaLnBrk="1" hangingPunct="1">
                <a:spcBef>
                  <a:spcPct val="0"/>
                </a:spcBef>
                <a:buFontTx/>
                <a:buNone/>
              </a:pPr>
              <a:r>
                <a:rPr lang="en-US" altLang="en-US" sz="700">
                  <a:solidFill>
                    <a:srgbClr val="000000"/>
                  </a:solidFill>
                  <a:latin typeface="Arial" pitchFamily="34" charset="0"/>
                </a:rPr>
                <a:t>Orbit Det = Orbit Determination function</a:t>
              </a:r>
            </a:p>
            <a:p>
              <a:pPr eaLnBrk="1" hangingPunct="1">
                <a:spcBef>
                  <a:spcPct val="0"/>
                </a:spcBef>
                <a:buFontTx/>
                <a:buNone/>
              </a:pPr>
              <a:r>
                <a:rPr lang="en-US" altLang="en-US" sz="700">
                  <a:solidFill>
                    <a:srgbClr val="000000"/>
                  </a:solidFill>
                  <a:latin typeface="Arial" pitchFamily="34" charset="0"/>
                </a:rPr>
                <a:t>S/C = Spacecraft</a:t>
              </a:r>
            </a:p>
            <a:p>
              <a:pPr eaLnBrk="1" hangingPunct="1">
                <a:spcBef>
                  <a:spcPct val="0"/>
                </a:spcBef>
                <a:buFontTx/>
                <a:buNone/>
              </a:pPr>
              <a:r>
                <a:rPr lang="en-US" altLang="en-US" sz="700">
                  <a:solidFill>
                    <a:srgbClr val="000000"/>
                  </a:solidFill>
                  <a:latin typeface="Arial" pitchFamily="34" charset="0"/>
                </a:rPr>
                <a:t>Sched = Scheduling function</a:t>
              </a:r>
            </a:p>
            <a:p>
              <a:pPr eaLnBrk="1" hangingPunct="1">
                <a:spcBef>
                  <a:spcPct val="0"/>
                </a:spcBef>
                <a:buFontTx/>
                <a:buNone/>
              </a:pPr>
              <a:r>
                <a:rPr lang="en-US" altLang="en-US" sz="700">
                  <a:solidFill>
                    <a:srgbClr val="000000"/>
                  </a:solidFill>
                  <a:latin typeface="Arial" pitchFamily="34" charset="0"/>
                </a:rPr>
                <a:t>Science = Science function</a:t>
              </a:r>
            </a:p>
            <a:p>
              <a:pPr eaLnBrk="1" hangingPunct="1">
                <a:spcBef>
                  <a:spcPct val="0"/>
                </a:spcBef>
                <a:buFontTx/>
                <a:buNone/>
              </a:pPr>
              <a:r>
                <a:rPr lang="en-US" altLang="en-US" sz="700">
                  <a:solidFill>
                    <a:srgbClr val="000000"/>
                  </a:solidFill>
                  <a:latin typeface="Arial" pitchFamily="34" charset="0"/>
                </a:rPr>
                <a:t>Trk Stn = Tracking Station</a:t>
              </a:r>
            </a:p>
            <a:p>
              <a:pPr eaLnBrk="1" hangingPunct="1">
                <a:spcBef>
                  <a:spcPct val="0"/>
                </a:spcBef>
                <a:buFontTx/>
                <a:buNone/>
              </a:pPr>
              <a:endParaRPr lang="en-US" altLang="en-US" sz="700">
                <a:solidFill>
                  <a:srgbClr val="000000"/>
                </a:solidFill>
                <a:latin typeface="Arial" pitchFamily="34" charset="0"/>
              </a:endParaRPr>
            </a:p>
            <a:p>
              <a:pPr eaLnBrk="1" hangingPunct="1">
                <a:spcBef>
                  <a:spcPct val="0"/>
                </a:spcBef>
                <a:buFontTx/>
                <a:buNone/>
              </a:pPr>
              <a:endParaRPr lang="en-US" altLang="en-US" sz="700">
                <a:solidFill>
                  <a:srgbClr val="000000"/>
                </a:solidFill>
                <a:latin typeface="Arial" pitchFamily="34" charset="0"/>
              </a:endParaRPr>
            </a:p>
          </p:txBody>
        </p:sp>
        <p:cxnSp>
          <p:nvCxnSpPr>
            <p:cNvPr id="98" name="Straight Arrow Connector 97"/>
            <p:cNvCxnSpPr/>
            <p:nvPr/>
          </p:nvCxnSpPr>
          <p:spPr bwMode="auto">
            <a:xfrm rot="10800000">
              <a:off x="4114800" y="3048000"/>
              <a:ext cx="6858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9" name="TextBox 47"/>
            <p:cNvSpPr txBox="1">
              <a:spLocks noChangeArrowheads="1"/>
            </p:cNvSpPr>
            <p:nvPr/>
          </p:nvSpPr>
          <p:spPr bwMode="auto">
            <a:xfrm rot="3180000">
              <a:off x="3211513" y="3740871"/>
              <a:ext cx="660400" cy="652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SMM, </a:t>
              </a:r>
            </a:p>
            <a:p>
              <a:pPr eaLnBrk="1" hangingPunct="1">
                <a:spcBef>
                  <a:spcPct val="0"/>
                </a:spcBef>
                <a:buFontTx/>
                <a:buNone/>
              </a:pPr>
              <a:r>
                <a:rPr lang="en-US" altLang="en-US" sz="1100">
                  <a:solidFill>
                    <a:srgbClr val="000000"/>
                  </a:solidFill>
                </a:rPr>
                <a:t>ADM, </a:t>
              </a:r>
            </a:p>
            <a:p>
              <a:pPr eaLnBrk="1" hangingPunct="1">
                <a:spcBef>
                  <a:spcPct val="0"/>
                </a:spcBef>
                <a:buFontTx/>
                <a:buNone/>
              </a:pPr>
              <a:r>
                <a:rPr lang="en-US" altLang="en-US" sz="1100">
                  <a:solidFill>
                    <a:srgbClr val="000000"/>
                  </a:solidFill>
                </a:rPr>
                <a:t>PRM</a:t>
              </a:r>
            </a:p>
          </p:txBody>
        </p:sp>
        <p:sp>
          <p:nvSpPr>
            <p:cNvPr id="100" name="TextBox 72"/>
            <p:cNvSpPr txBox="1">
              <a:spLocks noChangeArrowheads="1"/>
            </p:cNvSpPr>
            <p:nvPr/>
          </p:nvSpPr>
          <p:spPr bwMode="auto">
            <a:xfrm rot="18990868">
              <a:off x="1993901" y="4176504"/>
              <a:ext cx="777875" cy="292515"/>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SMM</a:t>
              </a:r>
            </a:p>
          </p:txBody>
        </p:sp>
        <p:cxnSp>
          <p:nvCxnSpPr>
            <p:cNvPr id="101" name="Straight Arrow Connector 100"/>
            <p:cNvCxnSpPr/>
            <p:nvPr/>
          </p:nvCxnSpPr>
          <p:spPr bwMode="auto">
            <a:xfrm rot="5400000">
              <a:off x="7850188" y="1560512"/>
              <a:ext cx="2286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auto">
            <a:xfrm rot="5400000" flipH="1" flipV="1">
              <a:off x="7820818" y="1323182"/>
              <a:ext cx="5127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auto">
            <a:xfrm rot="16200000" flipV="1">
              <a:off x="7962900" y="1447800"/>
              <a:ext cx="1143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4" name="Group 106"/>
            <p:cNvGrpSpPr>
              <a:grpSpLocks/>
            </p:cNvGrpSpPr>
            <p:nvPr/>
          </p:nvGrpSpPr>
          <p:grpSpPr bwMode="auto">
            <a:xfrm rot="16200000" flipV="1">
              <a:off x="7600950" y="1314450"/>
              <a:ext cx="609600" cy="114300"/>
              <a:chOff x="5410200" y="1524000"/>
              <a:chExt cx="1219200" cy="76200"/>
            </a:xfrm>
          </p:grpSpPr>
          <p:cxnSp>
            <p:nvCxnSpPr>
              <p:cNvPr id="165" name="Straight Arrow Connector 164"/>
              <p:cNvCxnSpPr/>
              <p:nvPr/>
            </p:nvCxnSpPr>
            <p:spPr>
              <a:xfrm>
                <a:off x="5959475" y="1524000"/>
                <a:ext cx="685800"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5410200" y="1605491"/>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5959474" y="1524000"/>
                <a:ext cx="2286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5" name="Straight Arrow Connector 104"/>
            <p:cNvCxnSpPr/>
            <p:nvPr/>
          </p:nvCxnSpPr>
          <p:spPr>
            <a:xfrm rot="5400000">
              <a:off x="7162801" y="3352800"/>
              <a:ext cx="15240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6" name="TextBox 39"/>
            <p:cNvSpPr txBox="1">
              <a:spLocks noChangeArrowheads="1"/>
            </p:cNvSpPr>
            <p:nvPr/>
          </p:nvSpPr>
          <p:spPr bwMode="auto">
            <a:xfrm rot="5400000" flipV="1">
              <a:off x="7285832" y="3066896"/>
              <a:ext cx="896937"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TLM Data</a:t>
              </a:r>
            </a:p>
          </p:txBody>
        </p:sp>
        <p:cxnSp>
          <p:nvCxnSpPr>
            <p:cNvPr id="107" name="Straight Arrow Connector 106"/>
            <p:cNvCxnSpPr/>
            <p:nvPr/>
          </p:nvCxnSpPr>
          <p:spPr bwMode="auto">
            <a:xfrm flipH="1" flipV="1">
              <a:off x="6324600" y="3657600"/>
              <a:ext cx="12192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bwMode="auto">
            <a:xfrm rot="1362398" flipH="1">
              <a:off x="6454775" y="3833605"/>
              <a:ext cx="754063" cy="292515"/>
            </a:xfrm>
            <a:prstGeom prst="rect">
              <a:avLst/>
            </a:prstGeom>
            <a:noFill/>
          </p:spPr>
          <p:txBody>
            <a:bodyPr>
              <a:spAutoFit/>
            </a:bodyPr>
            <a:lstStyle/>
            <a:p>
              <a:pPr eaLnBrk="1" hangingPunct="1">
                <a:defRPr/>
              </a:pPr>
              <a:r>
                <a:rPr lang="en-US" sz="1100" dirty="0">
                  <a:solidFill>
                    <a:srgbClr val="000000"/>
                  </a:solidFill>
                  <a:latin typeface="+mn-lt"/>
                  <a:ea typeface="+mn-ea"/>
                </a:rPr>
                <a:t>NHM</a:t>
              </a:r>
            </a:p>
          </p:txBody>
        </p:sp>
        <p:cxnSp>
          <p:nvCxnSpPr>
            <p:cNvPr id="109" name="Straight Arrow Connector 108"/>
            <p:cNvCxnSpPr/>
            <p:nvPr/>
          </p:nvCxnSpPr>
          <p:spPr>
            <a:xfrm flipH="1" flipV="1">
              <a:off x="5029200" y="5105400"/>
              <a:ext cx="3048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rot="19860000">
              <a:off x="2192338" y="4761498"/>
              <a:ext cx="1462087" cy="292515"/>
            </a:xfrm>
            <a:prstGeom prst="rect">
              <a:avLst/>
            </a:prstGeom>
            <a:noFill/>
          </p:spPr>
          <p:txBody>
            <a:bodyPr>
              <a:spAutoFit/>
            </a:bodyPr>
            <a:lstStyle/>
            <a:p>
              <a:pPr eaLnBrk="1" hangingPunct="1">
                <a:defRPr/>
              </a:pPr>
              <a:r>
                <a:rPr lang="en-US" sz="1100" dirty="0">
                  <a:solidFill>
                    <a:srgbClr val="000000"/>
                  </a:solidFill>
                  <a:latin typeface="Calibri" pitchFamily="34" charset="0"/>
                  <a:ea typeface="+mn-ea"/>
                </a:rPr>
                <a:t>ODM</a:t>
              </a:r>
              <a:r>
                <a:rPr lang="en-US" sz="1100" dirty="0">
                  <a:solidFill>
                    <a:srgbClr val="000000"/>
                  </a:solidFill>
                  <a:latin typeface="+mn-lt"/>
                  <a:ea typeface="+mn-ea"/>
                </a:rPr>
                <a:t>, EVM</a:t>
              </a:r>
            </a:p>
          </p:txBody>
        </p:sp>
        <p:cxnSp>
          <p:nvCxnSpPr>
            <p:cNvPr id="111" name="Straight Arrow Connector 110"/>
            <p:cNvCxnSpPr/>
            <p:nvPr/>
          </p:nvCxnSpPr>
          <p:spPr>
            <a:xfrm>
              <a:off x="5410200" y="4953000"/>
              <a:ext cx="762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a:off x="1905000" y="4191000"/>
              <a:ext cx="990600" cy="762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3" name="TextBox 66"/>
            <p:cNvSpPr txBox="1">
              <a:spLocks noChangeArrowheads="1"/>
            </p:cNvSpPr>
            <p:nvPr/>
          </p:nvSpPr>
          <p:spPr bwMode="auto">
            <a:xfrm rot="3710985">
              <a:off x="4999831" y="5152079"/>
              <a:ext cx="625475"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PRM</a:t>
              </a:r>
            </a:p>
          </p:txBody>
        </p:sp>
        <p:cxnSp>
          <p:nvCxnSpPr>
            <p:cNvPr id="114" name="Straight Arrow Connector 113"/>
            <p:cNvCxnSpPr/>
            <p:nvPr/>
          </p:nvCxnSpPr>
          <p:spPr>
            <a:xfrm>
              <a:off x="4800600" y="5181600"/>
              <a:ext cx="32385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5" name="Rectangle 70"/>
            <p:cNvSpPr>
              <a:spLocks noChangeArrowheads="1"/>
            </p:cNvSpPr>
            <p:nvPr/>
          </p:nvSpPr>
          <p:spPr bwMode="auto">
            <a:xfrm rot="3600000">
              <a:off x="4574428" y="5356071"/>
              <a:ext cx="538071"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ADM</a:t>
              </a:r>
            </a:p>
          </p:txBody>
        </p:sp>
        <p:sp>
          <p:nvSpPr>
            <p:cNvPr id="116" name="Rectangle 62"/>
            <p:cNvSpPr>
              <a:spLocks noChangeArrowheads="1"/>
            </p:cNvSpPr>
            <p:nvPr/>
          </p:nvSpPr>
          <p:spPr bwMode="auto">
            <a:xfrm rot="20471907">
              <a:off x="6357938" y="2143711"/>
              <a:ext cx="785812" cy="292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ODM</a:t>
              </a:r>
            </a:p>
          </p:txBody>
        </p:sp>
        <p:cxnSp>
          <p:nvCxnSpPr>
            <p:cNvPr id="117" name="Straight Arrow Connector 116"/>
            <p:cNvCxnSpPr>
              <a:stCxn id="127" idx="6"/>
            </p:cNvCxnSpPr>
            <p:nvPr/>
          </p:nvCxnSpPr>
          <p:spPr>
            <a:xfrm>
              <a:off x="6324600" y="3505200"/>
              <a:ext cx="1371600" cy="6858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8" name="TextBox 34"/>
            <p:cNvSpPr txBox="1">
              <a:spLocks noChangeArrowheads="1"/>
            </p:cNvSpPr>
            <p:nvPr/>
          </p:nvSpPr>
          <p:spPr bwMode="auto">
            <a:xfrm rot="1620000">
              <a:off x="6470650" y="3587543"/>
              <a:ext cx="1193800" cy="292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EVM, SMM</a:t>
              </a:r>
            </a:p>
          </p:txBody>
        </p:sp>
        <p:cxnSp>
          <p:nvCxnSpPr>
            <p:cNvPr id="119" name="Straight Arrow Connector 118"/>
            <p:cNvCxnSpPr/>
            <p:nvPr/>
          </p:nvCxnSpPr>
          <p:spPr>
            <a:xfrm flipV="1">
              <a:off x="6096000" y="2133600"/>
              <a:ext cx="137160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5"/>
            <p:cNvSpPr txBox="1">
              <a:spLocks noChangeArrowheads="1"/>
            </p:cNvSpPr>
            <p:nvPr/>
          </p:nvSpPr>
          <p:spPr bwMode="auto">
            <a:xfrm rot="5220000">
              <a:off x="5280026" y="5112391"/>
              <a:ext cx="600076"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ODM</a:t>
              </a:r>
            </a:p>
          </p:txBody>
        </p:sp>
        <p:cxnSp>
          <p:nvCxnSpPr>
            <p:cNvPr id="121" name="Straight Arrow Connector 120"/>
            <p:cNvCxnSpPr/>
            <p:nvPr/>
          </p:nvCxnSpPr>
          <p:spPr>
            <a:xfrm flipH="1">
              <a:off x="2133600" y="4572000"/>
              <a:ext cx="9906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2" name="TextBox 20"/>
            <p:cNvSpPr txBox="1">
              <a:spLocks noChangeArrowheads="1"/>
            </p:cNvSpPr>
            <p:nvPr/>
          </p:nvSpPr>
          <p:spPr bwMode="auto">
            <a:xfrm rot="20400000">
              <a:off x="6511925" y="2614404"/>
              <a:ext cx="592137" cy="292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TDM</a:t>
              </a:r>
            </a:p>
          </p:txBody>
        </p:sp>
        <p:sp>
          <p:nvSpPr>
            <p:cNvPr id="123" name="TextBox 115"/>
            <p:cNvSpPr txBox="1">
              <a:spLocks noChangeArrowheads="1"/>
            </p:cNvSpPr>
            <p:nvPr/>
          </p:nvSpPr>
          <p:spPr bwMode="auto">
            <a:xfrm>
              <a:off x="1600200" y="304801"/>
              <a:ext cx="57912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latin typeface="Arial" pitchFamily="34" charset="0"/>
                </a:rPr>
                <a:t>CCSDS Navigation Working Group Technical Program</a:t>
              </a:r>
            </a:p>
          </p:txBody>
        </p:sp>
        <p:cxnSp>
          <p:nvCxnSpPr>
            <p:cNvPr id="124" name="Straight Arrow Connector 123"/>
            <p:cNvCxnSpPr/>
            <p:nvPr/>
          </p:nvCxnSpPr>
          <p:spPr>
            <a:xfrm>
              <a:off x="3886200" y="3733800"/>
              <a:ext cx="762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flipH="1">
              <a:off x="6172200" y="2362200"/>
              <a:ext cx="135255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6" name="TextBox 72"/>
            <p:cNvSpPr txBox="1">
              <a:spLocks noChangeArrowheads="1"/>
            </p:cNvSpPr>
            <p:nvPr/>
          </p:nvSpPr>
          <p:spPr bwMode="auto">
            <a:xfrm rot="21480000">
              <a:off x="4271963" y="2745373"/>
              <a:ext cx="620712" cy="292515"/>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SMM</a:t>
              </a:r>
            </a:p>
          </p:txBody>
        </p:sp>
        <p:sp>
          <p:nvSpPr>
            <p:cNvPr id="127" name="Oval 126"/>
            <p:cNvSpPr/>
            <p:nvPr/>
          </p:nvSpPr>
          <p:spPr>
            <a:xfrm>
              <a:off x="2743200" y="1828800"/>
              <a:ext cx="3581400" cy="3352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28" name="Oval 127"/>
            <p:cNvSpPr/>
            <p:nvPr/>
          </p:nvSpPr>
          <p:spPr bwMode="auto">
            <a:xfrm>
              <a:off x="4800600" y="27432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29" name="TextBox 11"/>
            <p:cNvSpPr txBox="1">
              <a:spLocks noChangeArrowheads="1"/>
            </p:cNvSpPr>
            <p:nvPr/>
          </p:nvSpPr>
          <p:spPr bwMode="auto">
            <a:xfrm>
              <a:off x="4876800" y="2895600"/>
              <a:ext cx="685800" cy="5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Orbit</a:t>
              </a:r>
            </a:p>
            <a:p>
              <a:pPr eaLnBrk="1" hangingPunct="1">
                <a:spcBef>
                  <a:spcPct val="0"/>
                </a:spcBef>
                <a:buFontTx/>
                <a:buNone/>
              </a:pPr>
              <a:r>
                <a:rPr lang="en-US" altLang="en-US" sz="1400">
                  <a:solidFill>
                    <a:srgbClr val="000000"/>
                  </a:solidFill>
                </a:rPr>
                <a:t>Det</a:t>
              </a:r>
            </a:p>
          </p:txBody>
        </p:sp>
        <p:grpSp>
          <p:nvGrpSpPr>
            <p:cNvPr id="130" name="Group 52"/>
            <p:cNvGrpSpPr>
              <a:grpSpLocks/>
            </p:cNvGrpSpPr>
            <p:nvPr/>
          </p:nvGrpSpPr>
          <p:grpSpPr bwMode="auto">
            <a:xfrm>
              <a:off x="3276600" y="2819400"/>
              <a:ext cx="914400" cy="914400"/>
              <a:chOff x="1828800" y="2438400"/>
              <a:chExt cx="914400" cy="914400"/>
            </a:xfrm>
          </p:grpSpPr>
          <p:sp>
            <p:nvSpPr>
              <p:cNvPr id="163" name="Oval 162"/>
              <p:cNvSpPr/>
              <p:nvPr/>
            </p:nvSpPr>
            <p:spPr>
              <a:xfrm>
                <a:off x="1828800" y="24384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64" name="TextBox 36"/>
              <p:cNvSpPr txBox="1">
                <a:spLocks noChangeArrowheads="1"/>
              </p:cNvSpPr>
              <p:nvPr/>
            </p:nvSpPr>
            <p:spPr bwMode="auto">
              <a:xfrm>
                <a:off x="1981201" y="2667000"/>
                <a:ext cx="6858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Mnvr</a:t>
                </a:r>
              </a:p>
            </p:txBody>
          </p:sp>
        </p:grpSp>
        <p:grpSp>
          <p:nvGrpSpPr>
            <p:cNvPr id="131" name="Group 54"/>
            <p:cNvGrpSpPr>
              <a:grpSpLocks/>
            </p:cNvGrpSpPr>
            <p:nvPr/>
          </p:nvGrpSpPr>
          <p:grpSpPr bwMode="auto">
            <a:xfrm>
              <a:off x="3657600" y="3962400"/>
              <a:ext cx="914400" cy="914400"/>
              <a:chOff x="4343400" y="5334000"/>
              <a:chExt cx="914400" cy="914400"/>
            </a:xfrm>
          </p:grpSpPr>
          <p:sp>
            <p:nvSpPr>
              <p:cNvPr id="161" name="Oval 160"/>
              <p:cNvSpPr/>
              <p:nvPr/>
            </p:nvSpPr>
            <p:spPr>
              <a:xfrm>
                <a:off x="4343400" y="53340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62" name="TextBox 38"/>
              <p:cNvSpPr txBox="1">
                <a:spLocks noChangeArrowheads="1"/>
              </p:cNvSpPr>
              <p:nvPr/>
            </p:nvSpPr>
            <p:spPr bwMode="auto">
              <a:xfrm>
                <a:off x="4495801" y="5486401"/>
                <a:ext cx="685800" cy="5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Att</a:t>
                </a:r>
              </a:p>
              <a:p>
                <a:pPr eaLnBrk="1" hangingPunct="1">
                  <a:spcBef>
                    <a:spcPct val="0"/>
                  </a:spcBef>
                  <a:buFontTx/>
                  <a:buNone/>
                </a:pPr>
                <a:r>
                  <a:rPr lang="en-US" altLang="en-US" sz="1400">
                    <a:solidFill>
                      <a:srgbClr val="000000"/>
                    </a:solidFill>
                  </a:rPr>
                  <a:t>Det</a:t>
                </a:r>
              </a:p>
            </p:txBody>
          </p:sp>
        </p:grpSp>
        <p:sp>
          <p:nvSpPr>
            <p:cNvPr id="132" name="TextBox 115"/>
            <p:cNvSpPr txBox="1">
              <a:spLocks noChangeArrowheads="1"/>
            </p:cNvSpPr>
            <p:nvPr/>
          </p:nvSpPr>
          <p:spPr bwMode="auto">
            <a:xfrm>
              <a:off x="3733800" y="1981199"/>
              <a:ext cx="14478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latin typeface="Arial" pitchFamily="34" charset="0"/>
                </a:rPr>
                <a:t>Navigation</a:t>
              </a:r>
            </a:p>
          </p:txBody>
        </p:sp>
        <p:cxnSp>
          <p:nvCxnSpPr>
            <p:cNvPr id="133" name="Straight Arrow Connector 132"/>
            <p:cNvCxnSpPr/>
            <p:nvPr/>
          </p:nvCxnSpPr>
          <p:spPr>
            <a:xfrm rot="10800000">
              <a:off x="4191000" y="3276600"/>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4" name="TextBox 72"/>
            <p:cNvSpPr txBox="1">
              <a:spLocks noChangeArrowheads="1"/>
            </p:cNvSpPr>
            <p:nvPr/>
          </p:nvSpPr>
          <p:spPr bwMode="auto">
            <a:xfrm rot="21540000">
              <a:off x="4198938" y="3228767"/>
              <a:ext cx="777875" cy="292515"/>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CDM</a:t>
              </a:r>
            </a:p>
          </p:txBody>
        </p:sp>
        <p:grpSp>
          <p:nvGrpSpPr>
            <p:cNvPr id="135" name="Group 68"/>
            <p:cNvGrpSpPr>
              <a:grpSpLocks/>
            </p:cNvGrpSpPr>
            <p:nvPr/>
          </p:nvGrpSpPr>
          <p:grpSpPr bwMode="auto">
            <a:xfrm>
              <a:off x="5867400" y="685800"/>
              <a:ext cx="1600200" cy="1447800"/>
              <a:chOff x="8001000" y="304800"/>
              <a:chExt cx="1040130" cy="913907"/>
            </a:xfrm>
          </p:grpSpPr>
          <p:sp>
            <p:nvSpPr>
              <p:cNvPr id="159" name="Oval 158"/>
              <p:cNvSpPr/>
              <p:nvPr/>
            </p:nvSpPr>
            <p:spPr>
              <a:xfrm>
                <a:off x="8001000" y="304800"/>
                <a:ext cx="914241" cy="9139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60" name="TextBox 12"/>
              <p:cNvSpPr txBox="1">
                <a:spLocks noChangeArrowheads="1"/>
              </p:cNvSpPr>
              <p:nvPr/>
            </p:nvSpPr>
            <p:spPr bwMode="auto">
              <a:xfrm>
                <a:off x="8050530" y="497202"/>
                <a:ext cx="990600" cy="44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Conjunction </a:t>
                </a:r>
              </a:p>
              <a:p>
                <a:pPr eaLnBrk="1" hangingPunct="1">
                  <a:spcBef>
                    <a:spcPct val="0"/>
                  </a:spcBef>
                  <a:buFontTx/>
                  <a:buNone/>
                </a:pPr>
                <a:r>
                  <a:rPr lang="en-US" altLang="en-US" sz="1400">
                    <a:solidFill>
                      <a:srgbClr val="000000"/>
                    </a:solidFill>
                  </a:rPr>
                  <a:t>Assessment</a:t>
                </a:r>
              </a:p>
              <a:p>
                <a:pPr eaLnBrk="1" hangingPunct="1">
                  <a:spcBef>
                    <a:spcPct val="0"/>
                  </a:spcBef>
                  <a:buFontTx/>
                  <a:buNone/>
                </a:pPr>
                <a:endParaRPr lang="en-US" altLang="en-US" sz="600">
                  <a:solidFill>
                    <a:srgbClr val="000000"/>
                  </a:solidFill>
                </a:endParaRPr>
              </a:p>
            </p:txBody>
          </p:sp>
        </p:grpSp>
        <p:cxnSp>
          <p:nvCxnSpPr>
            <p:cNvPr id="136" name="Straight Arrow Connector 135"/>
            <p:cNvCxnSpPr>
              <a:stCxn id="127" idx="7"/>
            </p:cNvCxnSpPr>
            <p:nvPr/>
          </p:nvCxnSpPr>
          <p:spPr>
            <a:xfrm flipV="1">
              <a:off x="5800725" y="1828800"/>
              <a:ext cx="219075" cy="4905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7" name="TextBox 72"/>
            <p:cNvSpPr txBox="1">
              <a:spLocks noChangeArrowheads="1"/>
            </p:cNvSpPr>
            <p:nvPr/>
          </p:nvSpPr>
          <p:spPr bwMode="auto">
            <a:xfrm rot="17846879">
              <a:off x="5657851" y="1958027"/>
              <a:ext cx="622300" cy="284469"/>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ODM</a:t>
              </a:r>
            </a:p>
          </p:txBody>
        </p:sp>
        <p:grpSp>
          <p:nvGrpSpPr>
            <p:cNvPr id="138" name="Group 69"/>
            <p:cNvGrpSpPr>
              <a:grpSpLocks/>
            </p:cNvGrpSpPr>
            <p:nvPr/>
          </p:nvGrpSpPr>
          <p:grpSpPr bwMode="auto">
            <a:xfrm>
              <a:off x="6553200" y="5715000"/>
              <a:ext cx="990600" cy="914400"/>
              <a:chOff x="7013575" y="1371600"/>
              <a:chExt cx="990600" cy="914400"/>
            </a:xfrm>
          </p:grpSpPr>
          <p:sp>
            <p:nvSpPr>
              <p:cNvPr id="157" name="Oval 156"/>
              <p:cNvSpPr/>
              <p:nvPr/>
            </p:nvSpPr>
            <p:spPr>
              <a:xfrm>
                <a:off x="7013575" y="13716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58" name="TextBox 12"/>
              <p:cNvSpPr txBox="1">
                <a:spLocks noChangeArrowheads="1"/>
              </p:cNvSpPr>
              <p:nvPr/>
            </p:nvSpPr>
            <p:spPr bwMode="auto">
              <a:xfrm>
                <a:off x="7165976" y="1524001"/>
                <a:ext cx="838199" cy="5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Cmd Gen</a:t>
                </a:r>
              </a:p>
            </p:txBody>
          </p:sp>
        </p:grpSp>
        <p:sp>
          <p:nvSpPr>
            <p:cNvPr id="139" name="TextBox 39"/>
            <p:cNvSpPr txBox="1">
              <a:spLocks noChangeArrowheads="1"/>
            </p:cNvSpPr>
            <p:nvPr/>
          </p:nvSpPr>
          <p:spPr bwMode="auto">
            <a:xfrm rot="5400000" flipV="1">
              <a:off x="7659688" y="3020064"/>
              <a:ext cx="1143000"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Commands</a:t>
              </a:r>
            </a:p>
          </p:txBody>
        </p:sp>
        <p:cxnSp>
          <p:nvCxnSpPr>
            <p:cNvPr id="140" name="Straight Arrow Connector 139"/>
            <p:cNvCxnSpPr/>
            <p:nvPr/>
          </p:nvCxnSpPr>
          <p:spPr>
            <a:xfrm rot="5400000" flipH="1" flipV="1">
              <a:off x="7315200" y="3352800"/>
              <a:ext cx="1524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1" name="TextBox 39"/>
            <p:cNvSpPr txBox="1">
              <a:spLocks noChangeArrowheads="1"/>
            </p:cNvSpPr>
            <p:nvPr/>
          </p:nvSpPr>
          <p:spPr bwMode="auto">
            <a:xfrm rot="7020000" flipV="1">
              <a:off x="6988176" y="5237802"/>
              <a:ext cx="1143000"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Commands</a:t>
              </a:r>
            </a:p>
          </p:txBody>
        </p:sp>
        <p:cxnSp>
          <p:nvCxnSpPr>
            <p:cNvPr id="142" name="Straight Arrow Connector 141"/>
            <p:cNvCxnSpPr/>
            <p:nvPr/>
          </p:nvCxnSpPr>
          <p:spPr>
            <a:xfrm rot="5400000" flipH="1" flipV="1">
              <a:off x="7048500" y="5143500"/>
              <a:ext cx="8382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a:endCxn id="157" idx="2"/>
            </p:cNvCxnSpPr>
            <p:nvPr/>
          </p:nvCxnSpPr>
          <p:spPr>
            <a:xfrm>
              <a:off x="5943600" y="6172200"/>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4" name="TextBox 66"/>
            <p:cNvSpPr txBox="1">
              <a:spLocks noChangeArrowheads="1"/>
            </p:cNvSpPr>
            <p:nvPr/>
          </p:nvSpPr>
          <p:spPr bwMode="auto">
            <a:xfrm rot="21540000">
              <a:off x="5946775" y="6184692"/>
              <a:ext cx="582613" cy="292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PRM</a:t>
              </a:r>
            </a:p>
          </p:txBody>
        </p:sp>
        <p:cxnSp>
          <p:nvCxnSpPr>
            <p:cNvPr id="145" name="Straight Arrow Connector 144"/>
            <p:cNvCxnSpPr>
              <a:endCxn id="157" idx="1"/>
            </p:cNvCxnSpPr>
            <p:nvPr/>
          </p:nvCxnSpPr>
          <p:spPr>
            <a:xfrm>
              <a:off x="5562600" y="4876800"/>
              <a:ext cx="1123950" cy="9715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6" name="TextBox 72"/>
            <p:cNvSpPr txBox="1">
              <a:spLocks noChangeArrowheads="1"/>
            </p:cNvSpPr>
            <p:nvPr/>
          </p:nvSpPr>
          <p:spPr bwMode="auto">
            <a:xfrm rot="2400000">
              <a:off x="5470525" y="5144880"/>
              <a:ext cx="1635125" cy="292515"/>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SMM, </a:t>
              </a:r>
              <a:r>
                <a:rPr lang="en-US" sz="1100" dirty="0">
                  <a:solidFill>
                    <a:srgbClr val="000000"/>
                  </a:solidFill>
                  <a:latin typeface="Calibri" pitchFamily="34" charset="0"/>
                  <a:ea typeface="+mn-ea"/>
                </a:rPr>
                <a:t>ADM, ODM</a:t>
              </a:r>
            </a:p>
          </p:txBody>
        </p:sp>
        <p:cxnSp>
          <p:nvCxnSpPr>
            <p:cNvPr id="147" name="Straight Arrow Connector 146"/>
            <p:cNvCxnSpPr>
              <a:stCxn id="159" idx="2"/>
            </p:cNvCxnSpPr>
            <p:nvPr/>
          </p:nvCxnSpPr>
          <p:spPr>
            <a:xfrm flipH="1">
              <a:off x="5334000" y="1409700"/>
              <a:ext cx="5334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8" name="TextBox 5"/>
            <p:cNvSpPr txBox="1">
              <a:spLocks noChangeArrowheads="1"/>
            </p:cNvSpPr>
            <p:nvPr/>
          </p:nvSpPr>
          <p:spPr bwMode="auto">
            <a:xfrm rot="18627059">
              <a:off x="5178426" y="1437328"/>
              <a:ext cx="685800"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CDM</a:t>
              </a:r>
            </a:p>
          </p:txBody>
        </p:sp>
        <p:cxnSp>
          <p:nvCxnSpPr>
            <p:cNvPr id="149" name="Straight Arrow Connector 148"/>
            <p:cNvCxnSpPr/>
            <p:nvPr/>
          </p:nvCxnSpPr>
          <p:spPr>
            <a:xfrm>
              <a:off x="6858000" y="2057400"/>
              <a:ext cx="914400" cy="2057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0" name="TextBox 98"/>
            <p:cNvSpPr txBox="1">
              <a:spLocks noChangeArrowheads="1"/>
            </p:cNvSpPr>
            <p:nvPr/>
          </p:nvSpPr>
          <p:spPr bwMode="auto">
            <a:xfrm rot="4260186">
              <a:off x="7077076" y="2823214"/>
              <a:ext cx="685800"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CDM</a:t>
              </a:r>
            </a:p>
          </p:txBody>
        </p:sp>
        <p:cxnSp>
          <p:nvCxnSpPr>
            <p:cNvPr id="151" name="Straight Arrow Connector 150"/>
            <p:cNvCxnSpPr/>
            <p:nvPr/>
          </p:nvCxnSpPr>
          <p:spPr>
            <a:xfrm flipV="1">
              <a:off x="5715000" y="1752600"/>
              <a:ext cx="2286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2" name="TextBox 72"/>
            <p:cNvSpPr txBox="1">
              <a:spLocks noChangeArrowheads="1"/>
            </p:cNvSpPr>
            <p:nvPr/>
          </p:nvSpPr>
          <p:spPr bwMode="auto">
            <a:xfrm rot="17938400">
              <a:off x="5402263" y="1798485"/>
              <a:ext cx="620712" cy="284469"/>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SMM</a:t>
              </a:r>
            </a:p>
          </p:txBody>
        </p:sp>
        <p:cxnSp>
          <p:nvCxnSpPr>
            <p:cNvPr id="153" name="Straight Arrow Connector 152"/>
            <p:cNvCxnSpPr/>
            <p:nvPr/>
          </p:nvCxnSpPr>
          <p:spPr>
            <a:xfrm flipH="1">
              <a:off x="4495800" y="3429000"/>
              <a:ext cx="3810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4" name="TextBox 34"/>
            <p:cNvSpPr txBox="1">
              <a:spLocks noChangeArrowheads="1"/>
            </p:cNvSpPr>
            <p:nvPr/>
          </p:nvSpPr>
          <p:spPr bwMode="auto">
            <a:xfrm rot="17906580">
              <a:off x="4323557" y="3544734"/>
              <a:ext cx="592138"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EVM</a:t>
              </a:r>
            </a:p>
          </p:txBody>
        </p:sp>
        <p:cxnSp>
          <p:nvCxnSpPr>
            <p:cNvPr id="155" name="Straight Arrow Connector 154"/>
            <p:cNvCxnSpPr>
              <a:endCxn id="128" idx="3"/>
            </p:cNvCxnSpPr>
            <p:nvPr/>
          </p:nvCxnSpPr>
          <p:spPr>
            <a:xfrm flipV="1">
              <a:off x="4572000" y="3524250"/>
              <a:ext cx="361950" cy="7429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6" name="Rectangle 70"/>
            <p:cNvSpPr>
              <a:spLocks noChangeArrowheads="1"/>
            </p:cNvSpPr>
            <p:nvPr/>
          </p:nvSpPr>
          <p:spPr bwMode="auto">
            <a:xfrm rot="17829431">
              <a:off x="4566490" y="3679671"/>
              <a:ext cx="538071"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ADM</a:t>
              </a:r>
            </a:p>
          </p:txBody>
        </p:sp>
      </p:grpSp>
    </p:spTree>
    <p:extLst>
      <p:ext uri="{BB962C8B-B14F-4D97-AF65-F5344CB8AC3E}">
        <p14:creationId xmlns:p14="http://schemas.microsoft.com/office/powerpoint/2010/main" val="1319080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Navigation and </a:t>
            </a:r>
            <a:r>
              <a:rPr lang="en-GB" dirty="0" smtClean="0"/>
              <a:t>Timing (Old)</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t>22/06/2016</a:t>
            </a:fld>
            <a:endParaRPr lang="en-GB" dirty="0"/>
          </a:p>
        </p:txBody>
      </p:sp>
      <p:sp>
        <p:nvSpPr>
          <p:cNvPr id="5" name="Oval 8"/>
          <p:cNvSpPr>
            <a:spLocks noChangeArrowheads="1"/>
          </p:cNvSpPr>
          <p:nvPr/>
        </p:nvSpPr>
        <p:spPr bwMode="auto">
          <a:xfrm>
            <a:off x="5850021" y="2617796"/>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Orbit</a:t>
            </a:r>
            <a:b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Determination &amp; Propagation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 name="Oval 8"/>
          <p:cNvSpPr>
            <a:spLocks noChangeArrowheads="1"/>
          </p:cNvSpPr>
          <p:nvPr/>
        </p:nvSpPr>
        <p:spPr bwMode="auto">
          <a:xfrm>
            <a:off x="5845565" y="408651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Attitude</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Determination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7" name="Oval 8"/>
          <p:cNvSpPr>
            <a:spLocks noChangeArrowheads="1"/>
          </p:cNvSpPr>
          <p:nvPr/>
        </p:nvSpPr>
        <p:spPr bwMode="auto">
          <a:xfrm>
            <a:off x="1977427" y="408651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Manoeuvre</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8" name="Oval 8"/>
          <p:cNvSpPr>
            <a:spLocks noChangeArrowheads="1"/>
          </p:cNvSpPr>
          <p:nvPr/>
        </p:nvSpPr>
        <p:spPr bwMode="auto">
          <a:xfrm>
            <a:off x="1977427" y="2617796"/>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Conjunction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Assessment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3918027" y="528209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Time</a:t>
            </a:r>
          </a:p>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Correlation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 name="Oval 8"/>
          <p:cNvSpPr>
            <a:spLocks noChangeArrowheads="1"/>
          </p:cNvSpPr>
          <p:nvPr/>
        </p:nvSpPr>
        <p:spPr bwMode="auto">
          <a:xfrm>
            <a:off x="3918028" y="1537676"/>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Time/Position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Determination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2" name="Straight Connector 11"/>
          <p:cNvCxnSpPr>
            <a:stCxn id="7" idx="4"/>
            <a:endCxn id="175" idx="6"/>
          </p:cNvCxnSpPr>
          <p:nvPr/>
        </p:nvCxnSpPr>
        <p:spPr bwMode="auto">
          <a:xfrm flipH="1">
            <a:off x="1664891" y="4708688"/>
            <a:ext cx="988693" cy="143356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 name="Straight Connector 12"/>
          <p:cNvCxnSpPr>
            <a:stCxn id="8" idx="4"/>
            <a:endCxn id="7" idx="0"/>
          </p:cNvCxnSpPr>
          <p:nvPr/>
        </p:nvCxnSpPr>
        <p:spPr bwMode="auto">
          <a:xfrm>
            <a:off x="2653584" y="3239972"/>
            <a:ext cx="0" cy="8465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 name="Rectangle 15"/>
          <p:cNvSpPr/>
          <p:nvPr/>
        </p:nvSpPr>
        <p:spPr bwMode="auto">
          <a:xfrm>
            <a:off x="2478121" y="360595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1" name="Oval 10"/>
          <p:cNvSpPr/>
          <p:nvPr/>
        </p:nvSpPr>
        <p:spPr>
          <a:xfrm>
            <a:off x="2581584" y="317935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Connector 16"/>
          <p:cNvCxnSpPr>
            <a:stCxn id="8" idx="0"/>
            <a:endCxn id="155" idx="5"/>
          </p:cNvCxnSpPr>
          <p:nvPr/>
        </p:nvCxnSpPr>
        <p:spPr bwMode="auto">
          <a:xfrm flipH="1" flipV="1">
            <a:off x="1477799" y="1555532"/>
            <a:ext cx="1175785" cy="10622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 name="Rectangle 20"/>
          <p:cNvSpPr/>
          <p:nvPr/>
        </p:nvSpPr>
        <p:spPr bwMode="auto">
          <a:xfrm>
            <a:off x="1928006" y="207350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2" name="Straight Connector 21"/>
          <p:cNvCxnSpPr>
            <a:stCxn id="10" idx="5"/>
            <a:endCxn id="5" idx="1"/>
          </p:cNvCxnSpPr>
          <p:nvPr/>
        </p:nvCxnSpPr>
        <p:spPr bwMode="auto">
          <a:xfrm>
            <a:off x="5072299" y="2068736"/>
            <a:ext cx="975764" cy="64017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 name="Oval 24"/>
          <p:cNvSpPr/>
          <p:nvPr/>
        </p:nvSpPr>
        <p:spPr>
          <a:xfrm>
            <a:off x="5000299" y="199673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bwMode="auto">
          <a:xfrm>
            <a:off x="5330833" y="22509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7" name="Oval 26"/>
          <p:cNvSpPr>
            <a:spLocks noChangeArrowheads="1"/>
          </p:cNvSpPr>
          <p:nvPr/>
        </p:nvSpPr>
        <p:spPr bwMode="auto">
          <a:xfrm>
            <a:off x="7540491" y="102567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8" name="Straight Connector 27"/>
          <p:cNvCxnSpPr>
            <a:stCxn id="27" idx="4"/>
            <a:endCxn id="5" idx="7"/>
          </p:cNvCxnSpPr>
          <p:nvPr/>
        </p:nvCxnSpPr>
        <p:spPr bwMode="auto">
          <a:xfrm flipH="1">
            <a:off x="7004292" y="1647848"/>
            <a:ext cx="1212356" cy="10610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 name="Rectangle 30"/>
          <p:cNvSpPr/>
          <p:nvPr/>
        </p:nvSpPr>
        <p:spPr bwMode="auto">
          <a:xfrm>
            <a:off x="7533442" y="206100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32" name="Oval 31"/>
          <p:cNvSpPr/>
          <p:nvPr/>
        </p:nvSpPr>
        <p:spPr>
          <a:xfrm>
            <a:off x="8144648" y="1583579"/>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Connector 32"/>
          <p:cNvCxnSpPr>
            <a:stCxn id="27" idx="3"/>
            <a:endCxn id="5" idx="0"/>
          </p:cNvCxnSpPr>
          <p:nvPr/>
        </p:nvCxnSpPr>
        <p:spPr bwMode="auto">
          <a:xfrm flipH="1">
            <a:off x="6526178" y="1556732"/>
            <a:ext cx="1212355" cy="10610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6" name="Oval 35"/>
          <p:cNvSpPr/>
          <p:nvPr/>
        </p:nvSpPr>
        <p:spPr>
          <a:xfrm>
            <a:off x="6472286" y="254579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bwMode="auto">
          <a:xfrm>
            <a:off x="6885370" y="206100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51" name="Straight Connector 50"/>
          <p:cNvCxnSpPr>
            <a:stCxn id="5" idx="2"/>
            <a:endCxn id="7" idx="7"/>
          </p:cNvCxnSpPr>
          <p:nvPr/>
        </p:nvCxnSpPr>
        <p:spPr bwMode="auto">
          <a:xfrm flipH="1">
            <a:off x="3131698" y="2928884"/>
            <a:ext cx="2718323" cy="12487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6" name="Rectangle 55"/>
          <p:cNvSpPr/>
          <p:nvPr/>
        </p:nvSpPr>
        <p:spPr bwMode="auto">
          <a:xfrm>
            <a:off x="5015846" y="308664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58" name="Straight Connector 57"/>
          <p:cNvCxnSpPr>
            <a:stCxn id="5" idx="3"/>
            <a:endCxn id="7" idx="6"/>
          </p:cNvCxnSpPr>
          <p:nvPr/>
        </p:nvCxnSpPr>
        <p:spPr bwMode="auto">
          <a:xfrm flipH="1">
            <a:off x="3329740" y="3148856"/>
            <a:ext cx="2718323" cy="12487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2" name="Rectangle 61"/>
          <p:cNvSpPr/>
          <p:nvPr/>
        </p:nvSpPr>
        <p:spPr bwMode="auto">
          <a:xfrm>
            <a:off x="3488447" y="411019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63" name="Straight Connector 62"/>
          <p:cNvCxnSpPr>
            <a:stCxn id="5" idx="4"/>
            <a:endCxn id="6" idx="0"/>
          </p:cNvCxnSpPr>
          <p:nvPr/>
        </p:nvCxnSpPr>
        <p:spPr bwMode="auto">
          <a:xfrm flipH="1">
            <a:off x="6521722" y="3239972"/>
            <a:ext cx="4456" cy="8465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6" name="Straight Connector 65"/>
          <p:cNvCxnSpPr>
            <a:stCxn id="5" idx="3"/>
            <a:endCxn id="6" idx="1"/>
          </p:cNvCxnSpPr>
          <p:nvPr/>
        </p:nvCxnSpPr>
        <p:spPr bwMode="auto">
          <a:xfrm flipH="1">
            <a:off x="6043607" y="3148856"/>
            <a:ext cx="4456" cy="102877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9" name="Oval 68"/>
          <p:cNvSpPr/>
          <p:nvPr/>
        </p:nvSpPr>
        <p:spPr>
          <a:xfrm>
            <a:off x="6448509" y="317935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bwMode="auto">
          <a:xfrm>
            <a:off x="6350715" y="342900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72" name="Rectangle 71"/>
          <p:cNvSpPr/>
          <p:nvPr/>
        </p:nvSpPr>
        <p:spPr bwMode="auto">
          <a:xfrm>
            <a:off x="6350715" y="357301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74" name="Straight Connector 73"/>
          <p:cNvCxnSpPr>
            <a:stCxn id="6" idx="2"/>
            <a:endCxn id="7" idx="6"/>
          </p:cNvCxnSpPr>
          <p:nvPr/>
        </p:nvCxnSpPr>
        <p:spPr bwMode="auto">
          <a:xfrm flipH="1">
            <a:off x="3329740" y="4397600"/>
            <a:ext cx="2515825"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3" name="Rectangle 92"/>
          <p:cNvSpPr/>
          <p:nvPr/>
        </p:nvSpPr>
        <p:spPr bwMode="auto">
          <a:xfrm>
            <a:off x="4850803" y="430953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94" name="Rectangle 93"/>
          <p:cNvSpPr/>
          <p:nvPr/>
        </p:nvSpPr>
        <p:spPr bwMode="auto">
          <a:xfrm>
            <a:off x="5200010" y="431013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95" name="Oval 94"/>
          <p:cNvSpPr/>
          <p:nvPr/>
        </p:nvSpPr>
        <p:spPr>
          <a:xfrm>
            <a:off x="3257740" y="432958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6" name="Straight Connector 95"/>
          <p:cNvCxnSpPr>
            <a:stCxn id="6" idx="3"/>
            <a:endCxn id="7" idx="5"/>
          </p:cNvCxnSpPr>
          <p:nvPr/>
        </p:nvCxnSpPr>
        <p:spPr bwMode="auto">
          <a:xfrm flipH="1">
            <a:off x="3131698" y="4617572"/>
            <a:ext cx="2911909"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9" name="Rectangle 98"/>
          <p:cNvSpPr/>
          <p:nvPr/>
        </p:nvSpPr>
        <p:spPr bwMode="auto">
          <a:xfrm>
            <a:off x="5330833" y="454416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00" name="Straight Connector 99"/>
          <p:cNvCxnSpPr>
            <a:stCxn id="5" idx="2"/>
            <a:endCxn id="8" idx="6"/>
          </p:cNvCxnSpPr>
          <p:nvPr/>
        </p:nvCxnSpPr>
        <p:spPr bwMode="auto">
          <a:xfrm flipH="1">
            <a:off x="3329740" y="2928884"/>
            <a:ext cx="2520281"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 name="Rectangle 102"/>
          <p:cNvSpPr/>
          <p:nvPr/>
        </p:nvSpPr>
        <p:spPr bwMode="auto">
          <a:xfrm>
            <a:off x="5015846" y="285688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04" name="Straight Connector 103"/>
          <p:cNvCxnSpPr>
            <a:stCxn id="8" idx="3"/>
            <a:endCxn id="7" idx="1"/>
          </p:cNvCxnSpPr>
          <p:nvPr/>
        </p:nvCxnSpPr>
        <p:spPr bwMode="auto">
          <a:xfrm>
            <a:off x="2175469" y="3148856"/>
            <a:ext cx="0" cy="102877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9" name="Straight Connector 108"/>
          <p:cNvCxnSpPr>
            <a:stCxn id="10" idx="4"/>
            <a:endCxn id="9" idx="0"/>
          </p:cNvCxnSpPr>
          <p:nvPr/>
        </p:nvCxnSpPr>
        <p:spPr bwMode="auto">
          <a:xfrm flipH="1">
            <a:off x="4594184" y="2159852"/>
            <a:ext cx="1" cy="31222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2" name="Oval 111"/>
          <p:cNvSpPr/>
          <p:nvPr/>
        </p:nvSpPr>
        <p:spPr>
          <a:xfrm>
            <a:off x="4522185" y="208785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Rectangle 112"/>
          <p:cNvSpPr/>
          <p:nvPr/>
        </p:nvSpPr>
        <p:spPr bwMode="auto">
          <a:xfrm>
            <a:off x="4418722" y="262146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TIM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15" name="Elbow Connector 114"/>
          <p:cNvCxnSpPr>
            <a:stCxn id="27" idx="6"/>
            <a:endCxn id="9" idx="4"/>
          </p:cNvCxnSpPr>
          <p:nvPr/>
        </p:nvCxnSpPr>
        <p:spPr bwMode="auto">
          <a:xfrm flipH="1">
            <a:off x="4594184" y="1336760"/>
            <a:ext cx="4298620" cy="4567508"/>
          </a:xfrm>
          <a:prstGeom prst="bentConnector4">
            <a:avLst>
              <a:gd name="adj1" fmla="val -2980"/>
              <a:gd name="adj2" fmla="val 105005"/>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7" name="Rectangle 116"/>
          <p:cNvSpPr/>
          <p:nvPr/>
        </p:nvSpPr>
        <p:spPr bwMode="auto">
          <a:xfrm>
            <a:off x="8717341" y="206100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27" name="Oval 126"/>
          <p:cNvSpPr>
            <a:spLocks noChangeArrowheads="1"/>
          </p:cNvSpPr>
          <p:nvPr/>
        </p:nvSpPr>
        <p:spPr bwMode="auto">
          <a:xfrm>
            <a:off x="7540491" y="3352154"/>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29" name="Straight Connector 128"/>
          <p:cNvCxnSpPr>
            <a:stCxn id="6" idx="6"/>
            <a:endCxn id="127" idx="3"/>
          </p:cNvCxnSpPr>
          <p:nvPr/>
        </p:nvCxnSpPr>
        <p:spPr bwMode="auto">
          <a:xfrm flipV="1">
            <a:off x="7197878" y="3883214"/>
            <a:ext cx="540655" cy="5143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3" name="Rectangle 132"/>
          <p:cNvSpPr/>
          <p:nvPr/>
        </p:nvSpPr>
        <p:spPr bwMode="auto">
          <a:xfrm>
            <a:off x="7294970" y="401996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34" name="Straight Connector 133"/>
          <p:cNvCxnSpPr>
            <a:stCxn id="5" idx="6"/>
            <a:endCxn id="127" idx="1"/>
          </p:cNvCxnSpPr>
          <p:nvPr/>
        </p:nvCxnSpPr>
        <p:spPr bwMode="auto">
          <a:xfrm>
            <a:off x="7202334" y="2928884"/>
            <a:ext cx="536199" cy="5143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7" name="Oval 136"/>
          <p:cNvSpPr/>
          <p:nvPr/>
        </p:nvSpPr>
        <p:spPr>
          <a:xfrm>
            <a:off x="7130334" y="2856884"/>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Rectangle 137"/>
          <p:cNvSpPr/>
          <p:nvPr/>
        </p:nvSpPr>
        <p:spPr bwMode="auto">
          <a:xfrm>
            <a:off x="7294970" y="310945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0" name="Oval 139"/>
          <p:cNvSpPr/>
          <p:nvPr/>
        </p:nvSpPr>
        <p:spPr>
          <a:xfrm>
            <a:off x="7117952" y="432560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Rectangle 142"/>
          <p:cNvSpPr/>
          <p:nvPr/>
        </p:nvSpPr>
        <p:spPr bwMode="auto">
          <a:xfrm>
            <a:off x="5870372" y="342900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44" name="Oval 143"/>
          <p:cNvSpPr/>
          <p:nvPr/>
        </p:nvSpPr>
        <p:spPr>
          <a:xfrm>
            <a:off x="5971607" y="4113359"/>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0" name="Straight Connector 149"/>
          <p:cNvCxnSpPr>
            <a:stCxn id="127" idx="2"/>
            <a:endCxn id="6" idx="7"/>
          </p:cNvCxnSpPr>
          <p:nvPr/>
        </p:nvCxnSpPr>
        <p:spPr bwMode="auto">
          <a:xfrm flipH="1">
            <a:off x="6999836" y="3663242"/>
            <a:ext cx="540655" cy="5143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3" name="Oval 152"/>
          <p:cNvSpPr/>
          <p:nvPr/>
        </p:nvSpPr>
        <p:spPr>
          <a:xfrm>
            <a:off x="7463584" y="359948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Rectangle 153"/>
          <p:cNvSpPr/>
          <p:nvPr/>
        </p:nvSpPr>
        <p:spPr bwMode="auto">
          <a:xfrm>
            <a:off x="7094700" y="384070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55" name="Oval 154"/>
          <p:cNvSpPr>
            <a:spLocks noChangeArrowheads="1"/>
          </p:cNvSpPr>
          <p:nvPr/>
        </p:nvSpPr>
        <p:spPr bwMode="auto">
          <a:xfrm>
            <a:off x="323528" y="1024472"/>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 &amp; Scheduling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56" name="Straight Connector 155"/>
          <p:cNvCxnSpPr>
            <a:stCxn id="155" idx="5"/>
            <a:endCxn id="5" idx="2"/>
          </p:cNvCxnSpPr>
          <p:nvPr/>
        </p:nvCxnSpPr>
        <p:spPr bwMode="auto">
          <a:xfrm>
            <a:off x="1477799" y="1555532"/>
            <a:ext cx="4372222" cy="137335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9" name="Rectangle 158"/>
          <p:cNvSpPr/>
          <p:nvPr/>
        </p:nvSpPr>
        <p:spPr bwMode="auto">
          <a:xfrm>
            <a:off x="1928006" y="156807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60" name="Rectangle 159"/>
          <p:cNvSpPr/>
          <p:nvPr/>
        </p:nvSpPr>
        <p:spPr bwMode="auto">
          <a:xfrm>
            <a:off x="1928006" y="17120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61" name="Straight Connector 160"/>
          <p:cNvCxnSpPr>
            <a:stCxn id="155" idx="5"/>
            <a:endCxn id="7" idx="1"/>
          </p:cNvCxnSpPr>
          <p:nvPr/>
        </p:nvCxnSpPr>
        <p:spPr bwMode="auto">
          <a:xfrm>
            <a:off x="1477799" y="1555532"/>
            <a:ext cx="697670" cy="262209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1" name="Oval 170"/>
          <p:cNvSpPr/>
          <p:nvPr/>
        </p:nvSpPr>
        <p:spPr>
          <a:xfrm>
            <a:off x="2581584" y="255719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Oval 174"/>
          <p:cNvSpPr>
            <a:spLocks noChangeArrowheads="1"/>
          </p:cNvSpPr>
          <p:nvPr/>
        </p:nvSpPr>
        <p:spPr bwMode="auto">
          <a:xfrm>
            <a:off x="312578" y="5831160"/>
            <a:ext cx="1352313" cy="622176"/>
          </a:xfrm>
          <a:prstGeom prst="ellipse">
            <a:avLst/>
          </a:prstGeom>
          <a:pattFill prst="wdUpDiag">
            <a:fgClr>
              <a:srgbClr val="FF7C80"/>
            </a:fgClr>
            <a:bgClr>
              <a:srgbClr val="FF93FF"/>
            </a:bgClr>
          </a:pattFill>
          <a:ln w="9525">
            <a:solidFill>
              <a:schemeClr val="tx1"/>
            </a:solidFill>
            <a:round/>
            <a:headEnd/>
            <a:tailEnd/>
          </a:ln>
        </p:spPr>
        <p:txBody>
          <a:bodyPr lIns="0" rIns="0" anchor="ctr"/>
          <a:lstStyle/>
          <a:p>
            <a:pPr algn="ctr" fontAlgn="base">
              <a:spcBef>
                <a:spcPct val="0"/>
              </a:spcBef>
              <a:spcAft>
                <a:spcPct val="0"/>
              </a:spcAft>
            </a:pP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NAV</a:t>
            </a: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 M&amp;C</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Mapping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76" name="Straight Connector 175"/>
          <p:cNvCxnSpPr>
            <a:stCxn id="7" idx="3"/>
            <a:endCxn id="175" idx="7"/>
          </p:cNvCxnSpPr>
          <p:nvPr/>
        </p:nvCxnSpPr>
        <p:spPr bwMode="auto">
          <a:xfrm flipH="1">
            <a:off x="1466849" y="4617572"/>
            <a:ext cx="708620" cy="130470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9" name="Straight Connector 178"/>
          <p:cNvCxnSpPr>
            <a:stCxn id="6" idx="3"/>
            <a:endCxn id="175" idx="7"/>
          </p:cNvCxnSpPr>
          <p:nvPr/>
        </p:nvCxnSpPr>
        <p:spPr bwMode="auto">
          <a:xfrm flipH="1">
            <a:off x="1466849" y="4617572"/>
            <a:ext cx="4576758" cy="130470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7" name="Oval 56"/>
          <p:cNvSpPr/>
          <p:nvPr/>
        </p:nvSpPr>
        <p:spPr>
          <a:xfrm>
            <a:off x="5976063" y="454690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Rectangle 182"/>
          <p:cNvSpPr/>
          <p:nvPr/>
        </p:nvSpPr>
        <p:spPr bwMode="auto">
          <a:xfrm>
            <a:off x="2852496" y="543870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84" name="Oval 183"/>
          <p:cNvSpPr/>
          <p:nvPr/>
        </p:nvSpPr>
        <p:spPr>
          <a:xfrm>
            <a:off x="2098446" y="4544164"/>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tangle 184"/>
          <p:cNvSpPr/>
          <p:nvPr/>
        </p:nvSpPr>
        <p:spPr bwMode="auto">
          <a:xfrm>
            <a:off x="1773408" y="489659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86" name="Straight Connector 185"/>
          <p:cNvCxnSpPr>
            <a:stCxn id="5" idx="2"/>
            <a:endCxn id="175" idx="7"/>
          </p:cNvCxnSpPr>
          <p:nvPr/>
        </p:nvCxnSpPr>
        <p:spPr bwMode="auto">
          <a:xfrm flipH="1">
            <a:off x="1466849" y="2928884"/>
            <a:ext cx="4383172" cy="299339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2" name="Rectangle 191"/>
          <p:cNvSpPr/>
          <p:nvPr/>
        </p:nvSpPr>
        <p:spPr bwMode="auto">
          <a:xfrm>
            <a:off x="2852922" y="474057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93" name="Rectangle 192"/>
          <p:cNvSpPr/>
          <p:nvPr/>
        </p:nvSpPr>
        <p:spPr bwMode="auto">
          <a:xfrm>
            <a:off x="2852922" y="489659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94" name="Straight Connector 193"/>
          <p:cNvCxnSpPr>
            <a:stCxn id="5" idx="3"/>
            <a:endCxn id="175" idx="6"/>
          </p:cNvCxnSpPr>
          <p:nvPr/>
        </p:nvCxnSpPr>
        <p:spPr bwMode="auto">
          <a:xfrm flipH="1">
            <a:off x="1664891" y="3148856"/>
            <a:ext cx="4383172" cy="299339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7" name="Oval 196"/>
          <p:cNvSpPr/>
          <p:nvPr/>
        </p:nvSpPr>
        <p:spPr>
          <a:xfrm>
            <a:off x="1611409" y="607024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 name="Rectangle 197"/>
          <p:cNvSpPr/>
          <p:nvPr/>
        </p:nvSpPr>
        <p:spPr bwMode="auto">
          <a:xfrm>
            <a:off x="2852922" y="517474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03" name="Rectangle 202"/>
          <p:cNvSpPr/>
          <p:nvPr/>
        </p:nvSpPr>
        <p:spPr bwMode="auto">
          <a:xfrm>
            <a:off x="2269125" y="489030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07" name="Straight Connector 206"/>
          <p:cNvCxnSpPr>
            <a:stCxn id="175" idx="7"/>
            <a:endCxn id="9" idx="2"/>
          </p:cNvCxnSpPr>
          <p:nvPr/>
        </p:nvCxnSpPr>
        <p:spPr bwMode="auto">
          <a:xfrm flipV="1">
            <a:off x="1466849" y="5593180"/>
            <a:ext cx="2451178" cy="32909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0" name="Rectangle 209"/>
          <p:cNvSpPr/>
          <p:nvPr/>
        </p:nvSpPr>
        <p:spPr bwMode="auto">
          <a:xfrm>
            <a:off x="2852922" y="567169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11" name="Oval 210"/>
          <p:cNvSpPr/>
          <p:nvPr/>
        </p:nvSpPr>
        <p:spPr>
          <a:xfrm>
            <a:off x="3861952" y="552118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3" name="Elbow Connector 212"/>
          <p:cNvCxnSpPr>
            <a:stCxn id="127" idx="4"/>
            <a:endCxn id="175" idx="5"/>
          </p:cNvCxnSpPr>
          <p:nvPr/>
        </p:nvCxnSpPr>
        <p:spPr bwMode="auto">
          <a:xfrm rot="5400000">
            <a:off x="3647804" y="1793376"/>
            <a:ext cx="2387890" cy="6749799"/>
          </a:xfrm>
          <a:prstGeom prst="bentConnector3">
            <a:avLst>
              <a:gd name="adj1" fmla="val 113389"/>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7" name="Oval 216"/>
          <p:cNvSpPr/>
          <p:nvPr/>
        </p:nvSpPr>
        <p:spPr>
          <a:xfrm>
            <a:off x="8144649" y="3910791"/>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8" name="Rectangle 217"/>
          <p:cNvSpPr/>
          <p:nvPr/>
        </p:nvSpPr>
        <p:spPr bwMode="auto">
          <a:xfrm>
            <a:off x="8041186" y="426965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219" name="Straight Connector 218"/>
          <p:cNvCxnSpPr>
            <a:stCxn id="155" idx="4"/>
            <a:endCxn id="7" idx="0"/>
          </p:cNvCxnSpPr>
          <p:nvPr/>
        </p:nvCxnSpPr>
        <p:spPr bwMode="auto">
          <a:xfrm>
            <a:off x="999685" y="1646648"/>
            <a:ext cx="1653899" cy="24398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4" name="Oval 223"/>
          <p:cNvSpPr/>
          <p:nvPr/>
        </p:nvSpPr>
        <p:spPr>
          <a:xfrm>
            <a:off x="927685" y="156585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Rectangle 224"/>
          <p:cNvSpPr/>
          <p:nvPr/>
        </p:nvSpPr>
        <p:spPr bwMode="auto">
          <a:xfrm>
            <a:off x="1124397" y="2061005"/>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226" name="Oval 225"/>
          <p:cNvSpPr>
            <a:spLocks noChangeArrowheads="1"/>
          </p:cNvSpPr>
          <p:nvPr/>
        </p:nvSpPr>
        <p:spPr bwMode="auto">
          <a:xfrm>
            <a:off x="312580" y="3360615"/>
            <a:ext cx="1352313" cy="622176"/>
          </a:xfrm>
          <a:prstGeom prst="ellipse">
            <a:avLst/>
          </a:prstGeom>
          <a:solidFill>
            <a:srgbClr val="FF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Automation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28" name="Straight Connector 227"/>
          <p:cNvCxnSpPr>
            <a:stCxn id="226" idx="6"/>
            <a:endCxn id="5" idx="2"/>
          </p:cNvCxnSpPr>
          <p:nvPr/>
        </p:nvCxnSpPr>
        <p:spPr bwMode="auto">
          <a:xfrm flipV="1">
            <a:off x="1664893" y="2928884"/>
            <a:ext cx="4185128" cy="74281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4" name="Oval 53"/>
          <p:cNvSpPr/>
          <p:nvPr/>
        </p:nvSpPr>
        <p:spPr>
          <a:xfrm>
            <a:off x="5773565" y="286701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2" name="Rectangle 231"/>
          <p:cNvSpPr/>
          <p:nvPr/>
        </p:nvSpPr>
        <p:spPr bwMode="auto">
          <a:xfrm>
            <a:off x="3742564" y="320115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97" name="Oval 96"/>
          <p:cNvSpPr/>
          <p:nvPr/>
        </p:nvSpPr>
        <p:spPr>
          <a:xfrm>
            <a:off x="8820804" y="1264760"/>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Oval 104"/>
          <p:cNvSpPr>
            <a:spLocks noChangeArrowheads="1"/>
          </p:cNvSpPr>
          <p:nvPr/>
        </p:nvSpPr>
        <p:spPr bwMode="auto">
          <a:xfrm>
            <a:off x="312579" y="4857187"/>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Monitoring &amp; 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30" name="Straight Connector 29"/>
          <p:cNvCxnSpPr>
            <a:stCxn id="105" idx="4"/>
            <a:endCxn id="175" idx="0"/>
          </p:cNvCxnSpPr>
          <p:nvPr/>
        </p:nvCxnSpPr>
        <p:spPr bwMode="auto">
          <a:xfrm flipH="1">
            <a:off x="988735" y="5479363"/>
            <a:ext cx="1" cy="35179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6" name="Oval 105"/>
          <p:cNvSpPr/>
          <p:nvPr/>
        </p:nvSpPr>
        <p:spPr>
          <a:xfrm>
            <a:off x="909256" y="5407363"/>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Rectangle 120"/>
          <p:cNvSpPr/>
          <p:nvPr/>
        </p:nvSpPr>
        <p:spPr bwMode="auto">
          <a:xfrm>
            <a:off x="824222" y="559826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cxnSp>
        <p:nvCxnSpPr>
          <p:cNvPr id="122" name="Straight Connector 121"/>
          <p:cNvCxnSpPr>
            <a:stCxn id="226" idx="6"/>
            <a:endCxn id="7" idx="1"/>
          </p:cNvCxnSpPr>
          <p:nvPr/>
        </p:nvCxnSpPr>
        <p:spPr bwMode="auto">
          <a:xfrm>
            <a:off x="1664893" y="3671703"/>
            <a:ext cx="510576" cy="50592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9" name="Oval 148"/>
          <p:cNvSpPr/>
          <p:nvPr/>
        </p:nvSpPr>
        <p:spPr>
          <a:xfrm>
            <a:off x="2115235" y="4098364"/>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Rectangle 106"/>
          <p:cNvSpPr/>
          <p:nvPr/>
        </p:nvSpPr>
        <p:spPr bwMode="auto">
          <a:xfrm>
            <a:off x="1890228" y="386050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smtClean="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smtClean="0">
              <a:ln>
                <a:noFill/>
              </a:ln>
              <a:solidFill>
                <a:schemeClr val="bg1"/>
              </a:solidFill>
              <a:effectLst/>
              <a:latin typeface="Arial" panose="020B0604020202020204" pitchFamily="34" charset="0"/>
              <a:cs typeface="Arial" panose="020B0604020202020204" pitchFamily="34" charset="0"/>
            </a:endParaRPr>
          </a:p>
        </p:txBody>
      </p:sp>
      <p:sp>
        <p:nvSpPr>
          <p:cNvPr id="108" name="Folded Corner 107"/>
          <p:cNvSpPr/>
          <p:nvPr/>
        </p:nvSpPr>
        <p:spPr bwMode="auto">
          <a:xfrm rot="20642816">
            <a:off x="6538832" y="5107241"/>
            <a:ext cx="2137504" cy="1198404"/>
          </a:xfrm>
          <a:prstGeom prst="foldedCorner">
            <a:avLst/>
          </a:prstGeom>
          <a:solidFill>
            <a:srgbClr val="FFFF99"/>
          </a:solidFill>
          <a:ln>
            <a:no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5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Need to Resolve:</a:t>
            </a:r>
          </a:p>
          <a:p>
            <a:pPr marL="171450" marR="0" indent="-171450" algn="l" defTabSz="914400" rtl="0" eaLnBrk="1" fontAlgn="base" latinLnBrk="0" hangingPunct="1">
              <a:lnSpc>
                <a:spcPct val="100000"/>
              </a:lnSpc>
              <a:spcBef>
                <a:spcPct val="0"/>
              </a:spcBef>
              <a:spcAft>
                <a:spcPct val="0"/>
              </a:spcAft>
              <a:buClrTx/>
              <a:buSzTx/>
              <a:buFontTx/>
              <a:buChar char="-"/>
              <a:tabLst/>
            </a:pPr>
            <a:r>
              <a:rPr lang="en-GB" sz="1050" b="0" strike="sngStrike" dirty="0" smtClean="0">
                <a:solidFill>
                  <a:schemeClr val="tx1"/>
                </a:solidFill>
                <a:latin typeface="Arial" panose="020B0604020202020204" pitchFamily="34" charset="0"/>
                <a:cs typeface="Arial" panose="020B0604020202020204" pitchFamily="34" charset="0"/>
              </a:rPr>
              <a:t>Where </a:t>
            </a:r>
            <a:r>
              <a:rPr lang="en-GB" sz="1050" b="0" strike="sngStrike" dirty="0" err="1" smtClean="0">
                <a:solidFill>
                  <a:schemeClr val="tx1"/>
                </a:solidFill>
                <a:latin typeface="Arial" panose="020B0604020202020204" pitchFamily="34" charset="0"/>
                <a:cs typeface="Arial" panose="020B0604020202020204" pitchFamily="34" charset="0"/>
              </a:rPr>
              <a:t>NAV</a:t>
            </a:r>
            <a:r>
              <a:rPr lang="en-GB" sz="1050" b="0" strike="sngStrike" dirty="0" smtClean="0">
                <a:solidFill>
                  <a:schemeClr val="tx1"/>
                </a:solidFill>
                <a:latin typeface="Arial" panose="020B0604020202020204" pitchFamily="34" charset="0"/>
                <a:cs typeface="Arial" panose="020B0604020202020204" pitchFamily="34" charset="0"/>
              </a:rPr>
              <a:t> M&amp;C Mapping lives</a:t>
            </a:r>
          </a:p>
          <a:p>
            <a:pPr marL="171450" marR="0" indent="-171450" algn="l" defTabSz="914400" rtl="0" eaLnBrk="1" fontAlgn="base" latinLnBrk="0" hangingPunct="1">
              <a:lnSpc>
                <a:spcPct val="100000"/>
              </a:lnSpc>
              <a:spcBef>
                <a:spcPct val="0"/>
              </a:spcBef>
              <a:spcAft>
                <a:spcPct val="0"/>
              </a:spcAft>
              <a:buClrTx/>
              <a:buSzTx/>
              <a:buFontTx/>
              <a:buChar char="-"/>
              <a:tabLst/>
            </a:pPr>
            <a:r>
              <a:rPr lang="en-GB" sz="1050" b="0" dirty="0" smtClean="0">
                <a:solidFill>
                  <a:schemeClr val="tx1"/>
                </a:solidFill>
                <a:latin typeface="Arial" panose="020B0604020202020204" pitchFamily="34" charset="0"/>
                <a:cs typeface="Arial" panose="020B0604020202020204" pitchFamily="34" charset="0"/>
              </a:rPr>
              <a:t>Usage of </a:t>
            </a:r>
            <a:r>
              <a:rPr lang="en-GB" sz="1050" b="0" dirty="0" err="1" smtClean="0">
                <a:solidFill>
                  <a:schemeClr val="tx1"/>
                </a:solidFill>
                <a:latin typeface="Arial" panose="020B0604020202020204" pitchFamily="34" charset="0"/>
                <a:cs typeface="Arial" panose="020B0604020202020204" pitchFamily="34" charset="0"/>
              </a:rPr>
              <a:t>ODM</a:t>
            </a:r>
            <a:r>
              <a:rPr lang="en-GB" sz="1050" b="0" dirty="0" smtClean="0">
                <a:solidFill>
                  <a:schemeClr val="tx1"/>
                </a:solidFill>
                <a:latin typeface="Arial" panose="020B0604020202020204" pitchFamily="34" charset="0"/>
                <a:cs typeface="Arial" panose="020B0604020202020204" pitchFamily="34" charset="0"/>
              </a:rPr>
              <a:t>/</a:t>
            </a:r>
            <a:r>
              <a:rPr lang="en-GB" sz="1050" b="0" dirty="0" err="1" smtClean="0">
                <a:solidFill>
                  <a:schemeClr val="tx1"/>
                </a:solidFill>
                <a:latin typeface="Arial" panose="020B0604020202020204" pitchFamily="34" charset="0"/>
                <a:cs typeface="Arial" panose="020B0604020202020204" pitchFamily="34" charset="0"/>
              </a:rPr>
              <a:t>EVM</a:t>
            </a:r>
            <a:r>
              <a:rPr lang="en-GB" sz="1050" b="0" dirty="0" smtClean="0">
                <a:solidFill>
                  <a:schemeClr val="tx1"/>
                </a:solidFill>
                <a:latin typeface="Arial" panose="020B0604020202020204" pitchFamily="34" charset="0"/>
                <a:cs typeface="Arial" panose="020B0604020202020204" pitchFamily="34" charset="0"/>
              </a:rPr>
              <a:t>/ADM by  M&amp;C</a:t>
            </a:r>
          </a:p>
          <a:p>
            <a:pPr marL="171450" marR="0" indent="-171450" algn="l" defTabSz="914400" rtl="0" eaLnBrk="1" fontAlgn="base" latinLnBrk="0" hangingPunct="1">
              <a:lnSpc>
                <a:spcPct val="100000"/>
              </a:lnSpc>
              <a:spcBef>
                <a:spcPct val="0"/>
              </a:spcBef>
              <a:spcAft>
                <a:spcPct val="0"/>
              </a:spcAft>
              <a:buClrTx/>
              <a:buSzTx/>
              <a:buFontTx/>
              <a:buChar char="-"/>
              <a:tabLst/>
            </a:pPr>
            <a:r>
              <a:rPr lang="en-GB" sz="1050" b="0" strike="sngStrike" dirty="0" err="1" smtClean="0">
                <a:solidFill>
                  <a:schemeClr val="tx1"/>
                </a:solidFill>
                <a:latin typeface="Arial" panose="020B0604020202020204" pitchFamily="34" charset="0"/>
                <a:cs typeface="Arial" panose="020B0604020202020204" pitchFamily="34" charset="0"/>
              </a:rPr>
              <a:t>TRM</a:t>
            </a:r>
            <a:r>
              <a:rPr lang="en-GB" sz="1050" b="0" strike="sngStrike" dirty="0" smtClean="0">
                <a:solidFill>
                  <a:schemeClr val="tx1"/>
                </a:solidFill>
                <a:latin typeface="Arial" panose="020B0604020202020204" pitchFamily="34" charset="0"/>
                <a:cs typeface="Arial" panose="020B0604020202020204" pitchFamily="34" charset="0"/>
              </a:rPr>
              <a:t> (Reception Time) currently supported by </a:t>
            </a:r>
            <a:r>
              <a:rPr lang="en-GB" sz="1050" b="0" strike="sngStrike" dirty="0" err="1" smtClean="0">
                <a:solidFill>
                  <a:schemeClr val="tx1"/>
                </a:solidFill>
                <a:latin typeface="Arial" panose="020B0604020202020204" pitchFamily="34" charset="0"/>
                <a:cs typeface="Arial" panose="020B0604020202020204" pitchFamily="34" charset="0"/>
              </a:rPr>
              <a:t>CSS-SLE</a:t>
            </a:r>
            <a:endParaRPr lang="en-GB" sz="1050" b="0" strike="sngStrike"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796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08"/>
                                        </p:tgtEl>
                                        <p:attrNameLst>
                                          <p:attrName>style.visibility</p:attrName>
                                        </p:attrNameLst>
                                      </p:cBhvr>
                                      <p:to>
                                        <p:strVal val="visible"/>
                                      </p:to>
                                    </p:set>
                                    <p:anim calcmode="lin" valueType="num">
                                      <p:cBhvr additive="base">
                                        <p:cTn id="7" dur="500" fill="hold"/>
                                        <p:tgtEl>
                                          <p:spTgt spid="108"/>
                                        </p:tgtEl>
                                        <p:attrNameLst>
                                          <p:attrName>ppt_x</p:attrName>
                                        </p:attrNameLst>
                                      </p:cBhvr>
                                      <p:tavLst>
                                        <p:tav tm="0">
                                          <p:val>
                                            <p:strVal val="1+#ppt_w/2"/>
                                          </p:val>
                                        </p:tav>
                                        <p:tav tm="100000">
                                          <p:val>
                                            <p:strVal val="#ppt_x"/>
                                          </p:val>
                                        </p:tav>
                                      </p:tavLst>
                                    </p:anim>
                                    <p:anim calcmode="lin" valueType="num">
                                      <p:cBhvr additive="base">
                                        <p:cTn id="8" dur="500" fill="hold"/>
                                        <p:tgtEl>
                                          <p:spTgt spid="1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Lst>
  </p:timing>
</p:sld>
</file>

<file path=ppt/theme/theme1.xml><?xml version="1.0" encoding="utf-8"?>
<a:theme xmlns:a="http://schemas.openxmlformats.org/drawingml/2006/main" name="CCSDS 2010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CSDS 2">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lnDef>
    <a:txDef>
      <a:spPr>
        <a:noFill/>
      </a:spPr>
      <a:bodyPr wrap="square" rtlCol="0">
        <a:spAutoFit/>
      </a:bodyPr>
      <a:lstStyle>
        <a:defPPr>
          <a:defRPr sz="1200" b="0" dirty="0">
            <a:latin typeface="Arial" panose="020B0604020202020204" pitchFamily="34" charset="0"/>
            <a:cs typeface="Arial" panose="020B0604020202020204" pitchFamily="34" charset="0"/>
          </a:defRPr>
        </a:defPPr>
      </a:lstStyle>
    </a:txDef>
  </a:objectDefaults>
  <a:extraClrSchemeLst>
    <a:extraClrScheme>
      <a:clrScheme name="CCSDS 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SDS 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SDS 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SDS 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SDS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SDS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SDS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CSDS 2 8">
        <a:dk1>
          <a:srgbClr val="000000"/>
        </a:dk1>
        <a:lt1>
          <a:srgbClr val="FFFFFF"/>
        </a:lt1>
        <a:dk2>
          <a:srgbClr val="000000"/>
        </a:dk2>
        <a:lt2>
          <a:srgbClr val="808080"/>
        </a:lt2>
        <a:accent1>
          <a:srgbClr val="AAC9E9"/>
        </a:accent1>
        <a:accent2>
          <a:srgbClr val="99FFCC"/>
        </a:accent2>
        <a:accent3>
          <a:srgbClr val="FFFFFF"/>
        </a:accent3>
        <a:accent4>
          <a:srgbClr val="000000"/>
        </a:accent4>
        <a:accent5>
          <a:srgbClr val="D2E1F2"/>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CCSDS 2010 Template</Template>
  <TotalTime>9459</TotalTime>
  <Words>1788</Words>
  <Application>Microsoft Office PowerPoint</Application>
  <PresentationFormat>On-screen Show (4:3)</PresentationFormat>
  <Paragraphs>703</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CCSDS 2010 Template</vt:lpstr>
      <vt:lpstr>MOIMS Services</vt:lpstr>
      <vt:lpstr>Background </vt:lpstr>
      <vt:lpstr>MOIMS Services Overview</vt:lpstr>
      <vt:lpstr>RASDS Graphical Conventions</vt:lpstr>
      <vt:lpstr>MOIMS Data and Services</vt:lpstr>
      <vt:lpstr>MOIMS Data and Services</vt:lpstr>
      <vt:lpstr>NAV WG Input</vt:lpstr>
      <vt:lpstr>Updated input from NAV WG</vt:lpstr>
      <vt:lpstr>Navigation and Timing (Old)</vt:lpstr>
      <vt:lpstr>Navigation and Timing</vt:lpstr>
      <vt:lpstr>Navigation and Timing (Alternative View)</vt:lpstr>
      <vt:lpstr>Mission Planning and Scheduling (Old)</vt:lpstr>
      <vt:lpstr>Mission Planning and Scheduling</vt:lpstr>
      <vt:lpstr>Hierarchical and Distributed Planning</vt:lpstr>
      <vt:lpstr>Monitoring and Control</vt:lpstr>
      <vt:lpstr>Operations Preparation</vt:lpstr>
      <vt:lpstr>Data Storage and Archiving</vt:lpstr>
      <vt:lpstr>MOIMS Deployment (Example)</vt:lpstr>
      <vt:lpstr>Protocol Stack</vt:lpstr>
      <vt:lpstr>Future Work</vt:lpstr>
    </vt:vector>
  </TitlesOfParts>
  <Company>Scisys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Thompson</dc:creator>
  <cp:lastModifiedBy>Roger Thompson</cp:lastModifiedBy>
  <cp:revision>151</cp:revision>
  <cp:lastPrinted>2016-06-22T11:22:57Z</cp:lastPrinted>
  <dcterms:created xsi:type="dcterms:W3CDTF">2016-02-24T12:58:29Z</dcterms:created>
  <dcterms:modified xsi:type="dcterms:W3CDTF">2016-06-22T13:45:50Z</dcterms:modified>
</cp:coreProperties>
</file>