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78" r:id="rId4"/>
    <p:sldId id="279" r:id="rId5"/>
    <p:sldId id="281" r:id="rId6"/>
    <p:sldId id="280" r:id="rId7"/>
    <p:sldId id="282" r:id="rId8"/>
    <p:sldId id="283" r:id="rId9"/>
    <p:sldId id="284" r:id="rId10"/>
    <p:sldId id="28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CC99FF"/>
    <a:srgbClr val="73FB79"/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8" autoAdjust="0"/>
    <p:restoredTop sz="89236" autoAdjust="0"/>
  </p:normalViewPr>
  <p:slideViewPr>
    <p:cSldViewPr snapToGrid="0">
      <p:cViewPr varScale="1">
        <p:scale>
          <a:sx n="93" d="100"/>
          <a:sy n="93" d="100"/>
        </p:scale>
        <p:origin x="465" y="5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FD34D-AED2-47C7-9B5B-6E97B9DC6B8A}" type="datetimeFigureOut">
              <a:rPr lang="en-US" smtClean="0"/>
              <a:t>6/19/2016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91406-463C-4DE8-8FB7-296E00564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91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EAD39-D285-4BA9-9EDC-3D2E49BFD730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3236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EAD39-D285-4BA9-9EDC-3D2E49BFD730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7596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EAD39-D285-4BA9-9EDC-3D2E49BFD73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3065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B05B-C8C0-49A5-AA24-0E0E31BDEA57}" type="datetimeFigureOut">
              <a:rPr lang="en-US" smtClean="0"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1E07-1893-4B0B-ABB4-BD5257BE2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3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B05B-C8C0-49A5-AA24-0E0E31BDEA57}" type="datetimeFigureOut">
              <a:rPr lang="en-US" smtClean="0"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1E07-1893-4B0B-ABB4-BD5257BE2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2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B05B-C8C0-49A5-AA24-0E0E31BDEA57}" type="datetimeFigureOut">
              <a:rPr lang="en-US" smtClean="0"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1E07-1893-4B0B-ABB4-BD5257BE2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61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B05B-C8C0-49A5-AA24-0E0E31BDEA57}" type="datetimeFigureOut">
              <a:rPr lang="en-US" smtClean="0"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1E07-1893-4B0B-ABB4-BD5257BE2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83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B05B-C8C0-49A5-AA24-0E0E31BDEA57}" type="datetimeFigureOut">
              <a:rPr lang="en-US" smtClean="0"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1E07-1893-4B0B-ABB4-BD5257BE2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B05B-C8C0-49A5-AA24-0E0E31BDEA57}" type="datetimeFigureOut">
              <a:rPr lang="en-US" smtClean="0"/>
              <a:t>6/19/2016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1E07-1893-4B0B-ABB4-BD5257BE2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4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B05B-C8C0-49A5-AA24-0E0E31BDEA57}" type="datetimeFigureOut">
              <a:rPr lang="en-US" smtClean="0"/>
              <a:t>6/19/2016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1E07-1893-4B0B-ABB4-BD5257BE2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63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B05B-C8C0-49A5-AA24-0E0E31BDEA57}" type="datetimeFigureOut">
              <a:rPr lang="en-US" smtClean="0"/>
              <a:t>6/19/2016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1E07-1893-4B0B-ABB4-BD5257BE2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94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B05B-C8C0-49A5-AA24-0E0E31BDEA57}" type="datetimeFigureOut">
              <a:rPr lang="en-US" smtClean="0"/>
              <a:t>6/19/2016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1E07-1893-4B0B-ABB4-BD5257BE2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91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B05B-C8C0-49A5-AA24-0E0E31BDEA57}" type="datetimeFigureOut">
              <a:rPr lang="en-US" smtClean="0"/>
              <a:t>6/19/2016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1E07-1893-4B0B-ABB4-BD5257BE2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84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B05B-C8C0-49A5-AA24-0E0E31BDEA57}" type="datetimeFigureOut">
              <a:rPr lang="en-US" smtClean="0"/>
              <a:t>6/19/2016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1E07-1893-4B0B-ABB4-BD5257BE2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90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1B05B-C8C0-49A5-AA24-0E0E31BDEA57}" type="datetimeFigureOut">
              <a:rPr lang="en-US" smtClean="0"/>
              <a:t>6/19/2016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91E07-1893-4B0B-ABB4-BD5257BE2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42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SOIS 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Version 5</a:t>
            </a:r>
            <a:r>
              <a:rPr lang="en-US"/>
              <a:t>, for discussion in 2016 </a:t>
            </a:r>
            <a:r>
              <a:rPr lang="en-US" dirty="0"/>
              <a:t>June 22 Teleconference</a:t>
            </a:r>
          </a:p>
        </p:txBody>
      </p:sp>
    </p:spTree>
    <p:extLst>
      <p:ext uri="{BB962C8B-B14F-4D97-AF65-F5344CB8AC3E}">
        <p14:creationId xmlns:p14="http://schemas.microsoft.com/office/powerpoint/2010/main" val="2793270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/>
          </p:nvPr>
        </p:nvGraphicFramePr>
        <p:xfrm>
          <a:off x="1559496" y="44624"/>
          <a:ext cx="9036494" cy="6720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5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0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3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63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8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Service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</a:rPr>
                        <a:t>F</a:t>
                      </a:r>
                      <a:r>
                        <a:rPr lang="en-US" sz="1100" kern="100" dirty="0">
                          <a:effectLst/>
                        </a:rPr>
                        <a:t>unction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Interface/Primitive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Parameter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Device Enumeration Service (DES) 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provides table of device names and virtual / physical identifiers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Management of existing devices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Management and user notification of added devices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Management and user notification of removed devices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DEVICE_FOUND</a:t>
                      </a:r>
                      <a:endParaRPr lang="zh-CN" sz="11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DEVICE_LOST</a:t>
                      </a:r>
                      <a:endParaRPr lang="zh-CN" sz="11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ENUMERATE_DEVICES</a:t>
                      </a:r>
                      <a:endParaRPr lang="zh-CN" sz="11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ADD_DEVICE</a:t>
                      </a:r>
                      <a:endParaRPr lang="zh-CN" sz="11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REMOVE_DEVICE</a:t>
                      </a:r>
                      <a:endParaRPr lang="zh-CN" sz="11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QUERY_DEVICES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Transaction Identifier, Result Metadata, </a:t>
                      </a:r>
                      <a:r>
                        <a:rPr lang="en-US" sz="1100" kern="100" dirty="0">
                          <a:solidFill>
                            <a:srgbClr val="FF0000"/>
                          </a:solidFill>
                          <a:effectLst/>
                        </a:rPr>
                        <a:t>Virtual Device Identifier</a:t>
                      </a:r>
                      <a:r>
                        <a:rPr lang="en-US" sz="1100" kern="100" dirty="0">
                          <a:effectLst/>
                        </a:rPr>
                        <a:t>, </a:t>
                      </a:r>
                      <a:r>
                        <a:rPr lang="en-US" sz="1100" kern="100" dirty="0">
                          <a:solidFill>
                            <a:srgbClr val="FF0000"/>
                          </a:solidFill>
                          <a:effectLst/>
                        </a:rPr>
                        <a:t>Physical Device Identifier</a:t>
                      </a:r>
                      <a:r>
                        <a:rPr lang="en-US" sz="1100" kern="100" dirty="0">
                          <a:effectLst/>
                        </a:rPr>
                        <a:t>, Device Serial Number, Device Type, </a:t>
                      </a:r>
                      <a:r>
                        <a:rPr lang="en-US" sz="1100" kern="100" dirty="0">
                          <a:solidFill>
                            <a:srgbClr val="FF0000"/>
                          </a:solidFill>
                          <a:effectLst/>
                        </a:rPr>
                        <a:t>Spacecraft Network Address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Device Discovery Service (DDS) 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searches sub-net(s) for devices, recognizes changes to device and sub-net accessibility, provides notifications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en-US" altLang="zh-CN" sz="11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discovers initial topology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-detects changes to topology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-informs management with discovery information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-provides</a:t>
                      </a:r>
                      <a:r>
                        <a:rPr lang="en-US" altLang="zh-CN" sz="1100" kern="1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 notification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DEVICE_DISCOVERY</a:t>
                      </a:r>
                      <a:endParaRPr lang="zh-CN" sz="11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DEVICE_DISCOVERY_LOSS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FF0000"/>
                          </a:solidFill>
                          <a:effectLst/>
                        </a:rPr>
                        <a:t>DDSAP Address</a:t>
                      </a:r>
                      <a:r>
                        <a:rPr lang="en-US" sz="1100" kern="100" dirty="0">
                          <a:effectLst/>
                        </a:rPr>
                        <a:t>, Device Address, Device Metadata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Device Virtualization Service (DVS) 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provides virtual device interface, hides physical device mapping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Commanding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Data Acquisition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ACQUIRE_FROM_DEVICE</a:t>
                      </a:r>
                      <a:endParaRPr lang="zh-CN" sz="11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COMMAND_DEVICE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Transaction Identifier, Result Metadata</a:t>
                      </a:r>
                      <a:r>
                        <a:rPr lang="en-US" sz="1100" kern="100" dirty="0">
                          <a:solidFill>
                            <a:srgbClr val="FF0000"/>
                          </a:solidFill>
                          <a:effectLst/>
                        </a:rPr>
                        <a:t>, Virtual Device Identifier</a:t>
                      </a:r>
                      <a:r>
                        <a:rPr lang="en-US" sz="1100" kern="100" dirty="0">
                          <a:effectLst/>
                        </a:rPr>
                        <a:t>, Value Identifier, Value, Timestamp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Device Access Service (DAS) 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provides direct physical device access when needed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Acquire value from device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Command a device</a:t>
                      </a: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ACQUIRE_FROM_DEVICE</a:t>
                      </a:r>
                      <a:endParaRPr lang="zh-CN" sz="11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COMMAND_DEVICE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Transaction Identifier, Result Metadata, </a:t>
                      </a:r>
                      <a:r>
                        <a:rPr lang="en-US" sz="1100" kern="100" dirty="0">
                          <a:solidFill>
                            <a:srgbClr val="FF0000"/>
                          </a:solidFill>
                          <a:effectLst/>
                        </a:rPr>
                        <a:t>Physical Device Identifier</a:t>
                      </a:r>
                      <a:r>
                        <a:rPr lang="en-US" sz="1100" kern="100" dirty="0">
                          <a:effectLst/>
                        </a:rPr>
                        <a:t>, Value Identifier, Value, Timestamp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Packet Service (PS) 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provides means to read / write packets to devices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FF0000"/>
                          </a:solidFill>
                          <a:effectLst/>
                        </a:rPr>
                        <a:t>providing packet delivery over a single </a:t>
                      </a:r>
                      <a:r>
                        <a:rPr lang="en-US" sz="1100" kern="100" dirty="0" err="1">
                          <a:solidFill>
                            <a:srgbClr val="FF0000"/>
                          </a:solidFill>
                          <a:effectLst/>
                        </a:rPr>
                        <a:t>subnetwork</a:t>
                      </a:r>
                      <a:endParaRPr lang="en-US" sz="1100" kern="1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PACKET_SEND</a:t>
                      </a:r>
                      <a:endParaRPr lang="zh-CN" sz="11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PACKET_RECEIVE</a:t>
                      </a:r>
                      <a:endParaRPr lang="zh-CN" sz="11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PACKET_FAILURE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Data, PSSA</a:t>
                      </a:r>
                      <a:r>
                        <a:rPr lang="en-US" altLang="zh-CN" sz="1100" kern="100" dirty="0">
                          <a:effectLst/>
                        </a:rPr>
                        <a:t>P</a:t>
                      </a:r>
                      <a:r>
                        <a:rPr lang="en-US" sz="1100" kern="100" dirty="0">
                          <a:effectLst/>
                        </a:rPr>
                        <a:t>, PDSAP, Service Class, Channel, Priority, Failure Metadata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Memory Access Service (MAS) 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provides means to read write data to memory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providing direct access to device memory</a:t>
                      </a:r>
                      <a:endParaRPr lang="zh-CN" altLang="zh-CN" sz="11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READ, WRITE, READ/MODIFY/WRITE, MEMORY_ACCESS_RESULT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MASAP Address, Destination Address, Transaction ID, Memory ID, Start Memory Address, Size, Mask, Data, Channel, Priority, Acknowledge, Authorization, Verification, Result Metadata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441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Message Transfer Service (MTS)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provides a standard service for mediating the transfer of discrete data (messages) between onboard software users in a distributed onboard system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send a discrete message;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receive the next queued discrete message;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send a query message and receive a reply message back.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multicast a discrete message (publish-subscribe);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broadcast a discrete message (announce).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SEND, QUERY, REPLY, MESSAGE, FAULT, REGISTER, UNREGISTER, ASSERT_INVITATION, CANCEL_INVITATION, ASSERT_SUBSCRIPTION, CANCEL_SUBSCRIPTION</a:t>
                      </a:r>
                      <a:endParaRPr lang="zh-CN" sz="11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PUBLISH, ANNOUNCE, MODULE_IS_DEAD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Continuum ID, Application Name, Authority Name, Unit ID, Role ID, Meta-AMS Delivery Point (MADP) Specification, Module Number, Subject ID, Delivery Specification, Service Mode, Priority, Flow Label, Context, Application Data Length, Application Data, Term, Fault Expression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2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Management Information Base (MIB) 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stores data about devices in a common format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315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708306" cy="1600200"/>
          </a:xfrm>
        </p:spPr>
        <p:txBody>
          <a:bodyPr/>
          <a:lstStyle/>
          <a:p>
            <a:r>
              <a:rPr lang="en-US" dirty="0"/>
              <a:t>Layered View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630612" cy="3811588"/>
          </a:xfrm>
        </p:spPr>
        <p:txBody>
          <a:bodyPr/>
          <a:lstStyle/>
          <a:p>
            <a:r>
              <a:rPr lang="en-US" dirty="0"/>
              <a:t>This is the traditional diagram that summarizes SOIS services in layers of a protocol stack.</a:t>
            </a:r>
          </a:p>
        </p:txBody>
      </p:sp>
      <p:pic>
        <p:nvPicPr>
          <p:cNvPr id="5" name="Content Placeholder 5" descr="Screen Shot 2015-05-27 at 11.42.21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495" r="-12495"/>
          <a:stretch>
            <a:fillRect/>
          </a:stretch>
        </p:blipFill>
        <p:spPr>
          <a:xfrm>
            <a:off x="3320555" y="598249"/>
            <a:ext cx="9942104" cy="5467774"/>
          </a:xfrm>
        </p:spPr>
      </p:pic>
    </p:spTree>
    <p:extLst>
      <p:ext uri="{BB962C8B-B14F-4D97-AF65-F5344CB8AC3E}">
        <p14:creationId xmlns:p14="http://schemas.microsoft.com/office/powerpoint/2010/main" val="3214194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Layered View</a:t>
            </a:r>
            <a:br>
              <a:rPr lang="en-US" dirty="0"/>
            </a:br>
            <a:r>
              <a:rPr lang="en-US" dirty="0"/>
              <a:t>(with special symbols)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diagram has been proposed as a replacement for the traditional layered view of SOIS services.  Special interpretations enable an elegant presentation.</a:t>
            </a:r>
          </a:p>
          <a:p>
            <a:r>
              <a:rPr lang="en-US" dirty="0"/>
              <a:t>This diagram represents a revision of SOIS services, which eliminates some obsolete concepts.  Two layers remain visible; other layers remain unspecified. The solid line in the Application Layer requires special interpretation.</a:t>
            </a:r>
          </a:p>
          <a:p>
            <a:r>
              <a:rPr lang="en-US" dirty="0"/>
              <a:t>The cloud symbol for Electronic Data Sheet (EDS) indicates that it requires a special interpretation.  An EDS describes a service, but it is not a service.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7244" y="1064794"/>
            <a:ext cx="6632780" cy="3627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014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val 41"/>
          <p:cNvSpPr/>
          <p:nvPr/>
        </p:nvSpPr>
        <p:spPr>
          <a:xfrm>
            <a:off x="10527480" y="4954588"/>
            <a:ext cx="1381648" cy="9144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20000"/>
                  <a:lumOff val="80000"/>
                </a:schemeClr>
              </a:gs>
              <a:gs pos="83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Test</a:t>
            </a:r>
          </a:p>
        </p:txBody>
      </p:sp>
      <p:cxnSp>
        <p:nvCxnSpPr>
          <p:cNvPr id="89" name="Straight Arrow Connector 88"/>
          <p:cNvCxnSpPr>
            <a:stCxn id="6" idx="4"/>
            <a:endCxn id="42" idx="0"/>
          </p:cNvCxnSpPr>
          <p:nvPr/>
        </p:nvCxnSpPr>
        <p:spPr>
          <a:xfrm>
            <a:off x="8374579" y="1380565"/>
            <a:ext cx="2843725" cy="3574023"/>
          </a:xfrm>
          <a:prstGeom prst="straightConnector1">
            <a:avLst/>
          </a:prstGeom>
          <a:ln w="12700">
            <a:solidFill>
              <a:schemeClr val="accent1"/>
            </a:solidFill>
            <a:prstDash val="sys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Layered Functional View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The applications served by SOIS appear as a functional unit.</a:t>
            </a:r>
          </a:p>
          <a:p>
            <a:r>
              <a:rPr lang="en-US" dirty="0"/>
              <a:t>The Electronic Data Sheet is shown as something to be realized, and its realization is shown as a service.</a:t>
            </a:r>
          </a:p>
          <a:p>
            <a:r>
              <a:rPr lang="en-US" dirty="0"/>
              <a:t>The Electronic Data Sheet is also shown as an </a:t>
            </a:r>
            <a:r>
              <a:rPr lang="en-US" dirty="0" err="1"/>
              <a:t>aggregant</a:t>
            </a:r>
            <a:r>
              <a:rPr lang="en-US" dirty="0"/>
              <a:t> of Device Enumeration.</a:t>
            </a:r>
          </a:p>
          <a:p>
            <a:r>
              <a:rPr lang="en-US" dirty="0"/>
              <a:t>(The end symbols of the aggregation and realization associations should be hollow, but this drawing tool does not support that.)</a:t>
            </a:r>
          </a:p>
          <a:p>
            <a:r>
              <a:rPr lang="en-US" dirty="0"/>
              <a:t>The message categories depicted by rectangles are the subject matter of SOIS magenta books.</a:t>
            </a:r>
          </a:p>
        </p:txBody>
      </p:sp>
      <p:sp>
        <p:nvSpPr>
          <p:cNvPr id="5" name="Oval 4"/>
          <p:cNvSpPr/>
          <p:nvPr/>
        </p:nvSpPr>
        <p:spPr>
          <a:xfrm>
            <a:off x="8428150" y="2401422"/>
            <a:ext cx="1381648" cy="9144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2">
                  <a:lumMod val="40000"/>
                  <a:lumOff val="60000"/>
                </a:schemeClr>
              </a:gs>
              <a:gs pos="83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Time Access</a:t>
            </a:r>
          </a:p>
        </p:txBody>
      </p:sp>
      <p:sp>
        <p:nvSpPr>
          <p:cNvPr id="6" name="Oval 5"/>
          <p:cNvSpPr/>
          <p:nvPr/>
        </p:nvSpPr>
        <p:spPr>
          <a:xfrm>
            <a:off x="7179285" y="466165"/>
            <a:ext cx="2390588" cy="9144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7" name="Oval 6"/>
          <p:cNvSpPr/>
          <p:nvPr/>
        </p:nvSpPr>
        <p:spPr>
          <a:xfrm>
            <a:off x="5564390" y="2401422"/>
            <a:ext cx="1381648" cy="9144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Device Access, Device Virtualization, Message Transfer</a:t>
            </a:r>
          </a:p>
        </p:txBody>
      </p:sp>
      <p:sp>
        <p:nvSpPr>
          <p:cNvPr id="8" name="Oval 7"/>
          <p:cNvSpPr/>
          <p:nvPr/>
        </p:nvSpPr>
        <p:spPr>
          <a:xfrm>
            <a:off x="6992931" y="2391338"/>
            <a:ext cx="1381648" cy="9144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4">
                  <a:lumMod val="20000"/>
                  <a:lumOff val="80000"/>
                </a:schemeClr>
              </a:gs>
              <a:gs pos="83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File and Packet Store</a:t>
            </a:r>
          </a:p>
        </p:txBody>
      </p:sp>
      <p:sp>
        <p:nvSpPr>
          <p:cNvPr id="9" name="Oval 8"/>
          <p:cNvSpPr/>
          <p:nvPr/>
        </p:nvSpPr>
        <p:spPr>
          <a:xfrm>
            <a:off x="9850013" y="2396005"/>
            <a:ext cx="1381648" cy="9144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CCCCFF"/>
              </a:gs>
              <a:gs pos="83000">
                <a:srgbClr val="CCCCFF"/>
              </a:gs>
              <a:gs pos="100000">
                <a:srgbClr val="CCCCFF"/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Device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Enumeration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564390" y="466165"/>
            <a:ext cx="1381648" cy="914400"/>
          </a:xfrm>
          <a:prstGeom prst="ellipse">
            <a:avLst/>
          </a:prstGeom>
          <a:gradFill>
            <a:gsLst>
              <a:gs pos="0">
                <a:srgbClr val="CCCCFF"/>
              </a:gs>
              <a:gs pos="74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Electronic Data Sheet</a:t>
            </a:r>
          </a:p>
        </p:txBody>
      </p:sp>
      <p:cxnSp>
        <p:nvCxnSpPr>
          <p:cNvPr id="16" name="Straight Arrow Connector 15"/>
          <p:cNvCxnSpPr>
            <a:stCxn id="6" idx="4"/>
            <a:endCxn id="5" idx="0"/>
          </p:cNvCxnSpPr>
          <p:nvPr/>
        </p:nvCxnSpPr>
        <p:spPr>
          <a:xfrm>
            <a:off x="8374579" y="1380565"/>
            <a:ext cx="744395" cy="1020857"/>
          </a:xfrm>
          <a:prstGeom prst="straightConnector1">
            <a:avLst/>
          </a:prstGeom>
          <a:ln w="12700">
            <a:solidFill>
              <a:schemeClr val="accent2">
                <a:lumMod val="75000"/>
              </a:schemeClr>
            </a:solidFill>
            <a:prstDash val="sys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4"/>
            <a:endCxn id="7" idx="7"/>
          </p:cNvCxnSpPr>
          <p:nvPr/>
        </p:nvCxnSpPr>
        <p:spPr>
          <a:xfrm flipH="1">
            <a:off x="6743700" y="1380565"/>
            <a:ext cx="1630879" cy="1154768"/>
          </a:xfrm>
          <a:prstGeom prst="straightConnector1">
            <a:avLst/>
          </a:prstGeom>
          <a:ln w="12700">
            <a:solidFill>
              <a:schemeClr val="accent6"/>
            </a:solidFill>
            <a:prstDash val="sys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4"/>
            <a:endCxn id="8" idx="0"/>
          </p:cNvCxnSpPr>
          <p:nvPr/>
        </p:nvCxnSpPr>
        <p:spPr>
          <a:xfrm flipH="1">
            <a:off x="7683755" y="1380565"/>
            <a:ext cx="690824" cy="1010773"/>
          </a:xfrm>
          <a:prstGeom prst="straightConnector1">
            <a:avLst/>
          </a:prstGeom>
          <a:ln w="12700">
            <a:solidFill>
              <a:schemeClr val="accent4">
                <a:lumMod val="75000"/>
              </a:schemeClr>
            </a:solidFill>
            <a:prstDash val="sys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6" idx="4"/>
            <a:endCxn id="9" idx="0"/>
          </p:cNvCxnSpPr>
          <p:nvPr/>
        </p:nvCxnSpPr>
        <p:spPr>
          <a:xfrm>
            <a:off x="8374579" y="1380565"/>
            <a:ext cx="2166258" cy="1015440"/>
          </a:xfrm>
          <a:prstGeom prst="straightConnector1">
            <a:avLst/>
          </a:prstGeom>
          <a:ln w="12700">
            <a:solidFill>
              <a:srgbClr val="7030A0"/>
            </a:solidFill>
            <a:prstDash val="sys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7" idx="0"/>
            <a:endCxn id="10" idx="4"/>
          </p:cNvCxnSpPr>
          <p:nvPr/>
        </p:nvCxnSpPr>
        <p:spPr>
          <a:xfrm flipV="1">
            <a:off x="6255214" y="1380565"/>
            <a:ext cx="0" cy="1020857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7697112" y="4954588"/>
            <a:ext cx="1381648" cy="9144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2">
                  <a:lumMod val="40000"/>
                  <a:lumOff val="60000"/>
                </a:schemeClr>
              </a:gs>
              <a:gs pos="83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Synchron-ization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866744" y="4954588"/>
            <a:ext cx="1381648" cy="9144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Memory Access</a:t>
            </a:r>
          </a:p>
        </p:txBody>
      </p:sp>
      <p:sp>
        <p:nvSpPr>
          <p:cNvPr id="40" name="Oval 39"/>
          <p:cNvSpPr/>
          <p:nvPr/>
        </p:nvSpPr>
        <p:spPr>
          <a:xfrm>
            <a:off x="6281928" y="4954588"/>
            <a:ext cx="1381648" cy="9144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Packet</a:t>
            </a:r>
          </a:p>
        </p:txBody>
      </p:sp>
      <p:sp>
        <p:nvSpPr>
          <p:cNvPr id="41" name="Oval 40"/>
          <p:cNvSpPr/>
          <p:nvPr/>
        </p:nvSpPr>
        <p:spPr>
          <a:xfrm>
            <a:off x="9112296" y="4954588"/>
            <a:ext cx="1381648" cy="9144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CCCCFF"/>
              </a:gs>
              <a:gs pos="83000">
                <a:srgbClr val="CCCCFF"/>
              </a:gs>
              <a:gs pos="100000">
                <a:srgbClr val="CCCCFF"/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Device Discovery</a:t>
            </a:r>
          </a:p>
        </p:txBody>
      </p:sp>
      <p:cxnSp>
        <p:nvCxnSpPr>
          <p:cNvPr id="51" name="Straight Arrow Connector 50"/>
          <p:cNvCxnSpPr>
            <a:stCxn id="5" idx="4"/>
            <a:endCxn id="38" idx="0"/>
          </p:cNvCxnSpPr>
          <p:nvPr/>
        </p:nvCxnSpPr>
        <p:spPr>
          <a:xfrm flipH="1">
            <a:off x="8387936" y="3315822"/>
            <a:ext cx="731038" cy="1638766"/>
          </a:xfrm>
          <a:prstGeom prst="straightConnector1">
            <a:avLst/>
          </a:prstGeom>
          <a:ln w="12700">
            <a:solidFill>
              <a:schemeClr val="accent2">
                <a:lumMod val="75000"/>
              </a:schemeClr>
            </a:solidFill>
            <a:prstDash val="sys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7" idx="5"/>
            <a:endCxn id="38" idx="0"/>
          </p:cNvCxnSpPr>
          <p:nvPr/>
        </p:nvCxnSpPr>
        <p:spPr>
          <a:xfrm>
            <a:off x="6743700" y="3181911"/>
            <a:ext cx="1644236" cy="1772677"/>
          </a:xfrm>
          <a:prstGeom prst="straightConnector1">
            <a:avLst/>
          </a:prstGeom>
          <a:ln w="12700">
            <a:solidFill>
              <a:schemeClr val="accent2">
                <a:lumMod val="75000"/>
              </a:schemeClr>
            </a:solidFill>
            <a:prstDash val="sys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7" idx="4"/>
            <a:endCxn id="39" idx="0"/>
          </p:cNvCxnSpPr>
          <p:nvPr/>
        </p:nvCxnSpPr>
        <p:spPr>
          <a:xfrm flipH="1">
            <a:off x="5557568" y="3315822"/>
            <a:ext cx="697646" cy="1638766"/>
          </a:xfrm>
          <a:prstGeom prst="straightConnector1">
            <a:avLst/>
          </a:prstGeom>
          <a:ln w="12700">
            <a:solidFill>
              <a:schemeClr val="accent6"/>
            </a:solidFill>
            <a:prstDash val="sys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7" idx="4"/>
            <a:endCxn id="40" idx="0"/>
          </p:cNvCxnSpPr>
          <p:nvPr/>
        </p:nvCxnSpPr>
        <p:spPr>
          <a:xfrm>
            <a:off x="6255214" y="3315822"/>
            <a:ext cx="717538" cy="1638766"/>
          </a:xfrm>
          <a:prstGeom prst="straightConnector1">
            <a:avLst/>
          </a:prstGeom>
          <a:ln w="12700">
            <a:solidFill>
              <a:schemeClr val="accent6"/>
            </a:solidFill>
            <a:prstDash val="sys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8" idx="4"/>
            <a:endCxn id="40" idx="0"/>
          </p:cNvCxnSpPr>
          <p:nvPr/>
        </p:nvCxnSpPr>
        <p:spPr>
          <a:xfrm flipH="1">
            <a:off x="6972752" y="3305738"/>
            <a:ext cx="711003" cy="1648850"/>
          </a:xfrm>
          <a:prstGeom prst="straightConnector1">
            <a:avLst/>
          </a:prstGeom>
          <a:ln w="12700">
            <a:solidFill>
              <a:schemeClr val="accent6"/>
            </a:solidFill>
            <a:prstDash val="sys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9" idx="4"/>
            <a:endCxn id="41" idx="0"/>
          </p:cNvCxnSpPr>
          <p:nvPr/>
        </p:nvCxnSpPr>
        <p:spPr>
          <a:xfrm flipH="1">
            <a:off x="9803120" y="3310405"/>
            <a:ext cx="737717" cy="1644183"/>
          </a:xfrm>
          <a:prstGeom prst="straightConnector1">
            <a:avLst/>
          </a:prstGeom>
          <a:ln w="12700">
            <a:solidFill>
              <a:srgbClr val="7030A0"/>
            </a:solidFill>
            <a:prstDash val="sys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10" idx="5"/>
            <a:endCxn id="9" idx="1"/>
          </p:cNvCxnSpPr>
          <p:nvPr/>
        </p:nvCxnSpPr>
        <p:spPr>
          <a:xfrm>
            <a:off x="6743700" y="1246654"/>
            <a:ext cx="3308651" cy="1283262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7952586" y="1968223"/>
            <a:ext cx="355502" cy="194235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FILE</a:t>
            </a:r>
          </a:p>
        </p:txBody>
      </p:sp>
      <p:sp>
        <p:nvSpPr>
          <p:cNvPr id="96" name="Rectangle 95"/>
          <p:cNvSpPr/>
          <p:nvPr/>
        </p:nvSpPr>
        <p:spPr>
          <a:xfrm>
            <a:off x="8619505" y="2186270"/>
            <a:ext cx="355502" cy="19423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TIME</a:t>
            </a:r>
          </a:p>
        </p:txBody>
      </p:sp>
      <p:sp>
        <p:nvSpPr>
          <p:cNvPr id="97" name="Rectangle 96"/>
          <p:cNvSpPr/>
          <p:nvPr/>
        </p:nvSpPr>
        <p:spPr>
          <a:xfrm>
            <a:off x="8156713" y="4584422"/>
            <a:ext cx="355502" cy="19423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SYNC</a:t>
            </a:r>
          </a:p>
        </p:txBody>
      </p:sp>
      <p:sp>
        <p:nvSpPr>
          <p:cNvPr id="98" name="Rectangle 97"/>
          <p:cNvSpPr/>
          <p:nvPr/>
        </p:nvSpPr>
        <p:spPr>
          <a:xfrm>
            <a:off x="10257319" y="2057400"/>
            <a:ext cx="355502" cy="19423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LIST</a:t>
            </a:r>
          </a:p>
        </p:txBody>
      </p:sp>
      <p:sp>
        <p:nvSpPr>
          <p:cNvPr id="99" name="Rectangle 98"/>
          <p:cNvSpPr/>
          <p:nvPr/>
        </p:nvSpPr>
        <p:spPr>
          <a:xfrm>
            <a:off x="9927399" y="4665944"/>
            <a:ext cx="355502" cy="19423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DEV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11103471" y="4631019"/>
            <a:ext cx="355502" cy="19423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STAT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6814606" y="4596280"/>
            <a:ext cx="355502" cy="19423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PKT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5270884" y="4568826"/>
            <a:ext cx="355502" cy="19423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MEM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7001534" y="1864284"/>
            <a:ext cx="355502" cy="19423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CMD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6811733" y="2071127"/>
            <a:ext cx="361248" cy="17985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ACQ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7800932" y="2170393"/>
            <a:ext cx="355502" cy="194235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PKT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659241" y="1957949"/>
            <a:ext cx="652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realizes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9372649" y="2185961"/>
            <a:ext cx="8609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aggregates</a:t>
            </a:r>
          </a:p>
        </p:txBody>
      </p:sp>
    </p:spTree>
    <p:extLst>
      <p:ext uri="{BB962C8B-B14F-4D97-AF65-F5344CB8AC3E}">
        <p14:creationId xmlns:p14="http://schemas.microsoft.com/office/powerpoint/2010/main" val="3858519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Connecting a Device to an Application through a Software Bus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This diagram shows a communication path between a device and an application across a software bus.</a:t>
            </a:r>
          </a:p>
          <a:p>
            <a:r>
              <a:rPr lang="en-US" dirty="0"/>
              <a:t>The software bus is shown here as a virtual entity; it might be subsumed in the Message Transfer implementation.</a:t>
            </a:r>
          </a:p>
          <a:p>
            <a:r>
              <a:rPr lang="en-US" dirty="0"/>
              <a:t>The EDS for the device may be different from the EDS for the device proxy, or the proxy may simply implement the same interfaces.</a:t>
            </a:r>
          </a:p>
          <a:p>
            <a:r>
              <a:rPr lang="en-US" dirty="0"/>
              <a:t>The device is shown communicating through the subnet packet service, but memory access could be used depending on the device. </a:t>
            </a:r>
          </a:p>
        </p:txBody>
      </p:sp>
      <p:sp>
        <p:nvSpPr>
          <p:cNvPr id="8" name="Oval 7"/>
          <p:cNvSpPr/>
          <p:nvPr/>
        </p:nvSpPr>
        <p:spPr>
          <a:xfrm>
            <a:off x="7820013" y="1476984"/>
            <a:ext cx="1553637" cy="9144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Device Proxy</a:t>
            </a:r>
          </a:p>
        </p:txBody>
      </p:sp>
      <p:sp>
        <p:nvSpPr>
          <p:cNvPr id="9" name="Oval 8"/>
          <p:cNvSpPr/>
          <p:nvPr/>
        </p:nvSpPr>
        <p:spPr>
          <a:xfrm>
            <a:off x="7132458" y="2858622"/>
            <a:ext cx="1381648" cy="9144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Device Access, Device Virtualization</a:t>
            </a:r>
          </a:p>
        </p:txBody>
      </p:sp>
      <p:cxnSp>
        <p:nvCxnSpPr>
          <p:cNvPr id="14" name="Straight Arrow Connector 13"/>
          <p:cNvCxnSpPr>
            <a:stCxn id="8" idx="4"/>
            <a:endCxn id="9" idx="0"/>
          </p:cNvCxnSpPr>
          <p:nvPr/>
        </p:nvCxnSpPr>
        <p:spPr>
          <a:xfrm flipH="1">
            <a:off x="7823282" y="2391384"/>
            <a:ext cx="773550" cy="467238"/>
          </a:xfrm>
          <a:prstGeom prst="straightConnector1">
            <a:avLst/>
          </a:prstGeom>
          <a:ln w="12700">
            <a:solidFill>
              <a:schemeClr val="accent6"/>
            </a:solidFill>
            <a:prstDash val="sys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7132458" y="4274211"/>
            <a:ext cx="1381648" cy="9144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Packet</a:t>
            </a:r>
          </a:p>
        </p:txBody>
      </p:sp>
      <p:cxnSp>
        <p:nvCxnSpPr>
          <p:cNvPr id="25" name="Straight Arrow Connector 24"/>
          <p:cNvCxnSpPr>
            <a:stCxn id="9" idx="4"/>
            <a:endCxn id="20" idx="0"/>
          </p:cNvCxnSpPr>
          <p:nvPr/>
        </p:nvCxnSpPr>
        <p:spPr>
          <a:xfrm>
            <a:off x="7823282" y="3773022"/>
            <a:ext cx="0" cy="501189"/>
          </a:xfrm>
          <a:prstGeom prst="straightConnector1">
            <a:avLst/>
          </a:prstGeom>
          <a:ln w="12700">
            <a:solidFill>
              <a:schemeClr val="accent6"/>
            </a:solidFill>
            <a:prstDash val="sys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362184" y="3963194"/>
            <a:ext cx="355502" cy="19423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PKT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703061" y="2400796"/>
            <a:ext cx="355502" cy="19423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CMD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709390" y="2595031"/>
            <a:ext cx="361248" cy="17985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ACQ</a:t>
            </a:r>
          </a:p>
        </p:txBody>
      </p:sp>
      <p:sp>
        <p:nvSpPr>
          <p:cNvPr id="54" name="Oval 53"/>
          <p:cNvSpPr/>
          <p:nvPr/>
        </p:nvSpPr>
        <p:spPr>
          <a:xfrm>
            <a:off x="10148046" y="507254"/>
            <a:ext cx="1775849" cy="9144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55" name="Oval 54"/>
          <p:cNvSpPr/>
          <p:nvPr/>
        </p:nvSpPr>
        <p:spPr>
          <a:xfrm>
            <a:off x="10347586" y="2858622"/>
            <a:ext cx="1381648" cy="9144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Message Transfer</a:t>
            </a:r>
          </a:p>
        </p:txBody>
      </p:sp>
      <p:cxnSp>
        <p:nvCxnSpPr>
          <p:cNvPr id="56" name="Straight Arrow Connector 55"/>
          <p:cNvCxnSpPr>
            <a:stCxn id="54" idx="4"/>
            <a:endCxn id="55" idx="0"/>
          </p:cNvCxnSpPr>
          <p:nvPr/>
        </p:nvCxnSpPr>
        <p:spPr>
          <a:xfrm>
            <a:off x="11035971" y="1421654"/>
            <a:ext cx="2439" cy="1436968"/>
          </a:xfrm>
          <a:prstGeom prst="straightConnector1">
            <a:avLst/>
          </a:prstGeom>
          <a:ln w="12700">
            <a:solidFill>
              <a:schemeClr val="accent6"/>
            </a:solidFill>
            <a:prstDash val="sys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10755316" y="1739949"/>
            <a:ext cx="355502" cy="19423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CMD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0761645" y="1934184"/>
            <a:ext cx="361248" cy="17985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ACQ</a:t>
            </a:r>
          </a:p>
        </p:txBody>
      </p:sp>
      <p:sp>
        <p:nvSpPr>
          <p:cNvPr id="65" name="Oval 64"/>
          <p:cNvSpPr/>
          <p:nvPr/>
        </p:nvSpPr>
        <p:spPr>
          <a:xfrm>
            <a:off x="5395050" y="507254"/>
            <a:ext cx="1219200" cy="9144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Device</a:t>
            </a:r>
          </a:p>
        </p:txBody>
      </p:sp>
      <p:sp>
        <p:nvSpPr>
          <p:cNvPr id="71" name="Can 70"/>
          <p:cNvSpPr/>
          <p:nvPr/>
        </p:nvSpPr>
        <p:spPr>
          <a:xfrm rot="5400000">
            <a:off x="9896357" y="3083187"/>
            <a:ext cx="304425" cy="2774301"/>
          </a:xfrm>
          <a:prstGeom prst="can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Software Bus</a:t>
            </a:r>
          </a:p>
        </p:txBody>
      </p:sp>
      <p:cxnSp>
        <p:nvCxnSpPr>
          <p:cNvPr id="72" name="Straight Arrow Connector 71"/>
          <p:cNvCxnSpPr>
            <a:endCxn id="20" idx="4"/>
          </p:cNvCxnSpPr>
          <p:nvPr/>
        </p:nvCxnSpPr>
        <p:spPr>
          <a:xfrm flipV="1">
            <a:off x="7823282" y="5188611"/>
            <a:ext cx="0" cy="566826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8686004" y="2858622"/>
            <a:ext cx="1381648" cy="9144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Message Transfer</a:t>
            </a:r>
          </a:p>
        </p:txBody>
      </p:sp>
      <p:cxnSp>
        <p:nvCxnSpPr>
          <p:cNvPr id="80" name="Straight Arrow Connector 79"/>
          <p:cNvCxnSpPr>
            <a:stCxn id="8" idx="4"/>
            <a:endCxn id="79" idx="0"/>
          </p:cNvCxnSpPr>
          <p:nvPr/>
        </p:nvCxnSpPr>
        <p:spPr>
          <a:xfrm>
            <a:off x="8596832" y="2391384"/>
            <a:ext cx="779996" cy="467238"/>
          </a:xfrm>
          <a:prstGeom prst="straightConnector1">
            <a:avLst/>
          </a:prstGeom>
          <a:ln w="12700">
            <a:solidFill>
              <a:schemeClr val="accent6"/>
            </a:solidFill>
            <a:prstDash val="sys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9135099" y="2293459"/>
            <a:ext cx="307100" cy="27608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CMD</a:t>
            </a:r>
          </a:p>
        </p:txBody>
      </p:sp>
      <p:sp>
        <p:nvSpPr>
          <p:cNvPr id="85" name="Rectangle 84"/>
          <p:cNvSpPr/>
          <p:nvPr/>
        </p:nvSpPr>
        <p:spPr>
          <a:xfrm>
            <a:off x="9137665" y="2506490"/>
            <a:ext cx="312064" cy="25564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ACQ</a:t>
            </a:r>
          </a:p>
        </p:txBody>
      </p:sp>
      <p:cxnSp>
        <p:nvCxnSpPr>
          <p:cNvPr id="88" name="Straight Arrow Connector 87"/>
          <p:cNvCxnSpPr>
            <a:endCxn id="79" idx="4"/>
          </p:cNvCxnSpPr>
          <p:nvPr/>
        </p:nvCxnSpPr>
        <p:spPr>
          <a:xfrm flipV="1">
            <a:off x="9376828" y="3773022"/>
            <a:ext cx="0" cy="542507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55" idx="4"/>
          </p:cNvCxnSpPr>
          <p:nvPr/>
        </p:nvCxnSpPr>
        <p:spPr>
          <a:xfrm flipV="1">
            <a:off x="11035971" y="3773022"/>
            <a:ext cx="2439" cy="542507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Cube 93"/>
          <p:cNvSpPr/>
          <p:nvPr/>
        </p:nvSpPr>
        <p:spPr>
          <a:xfrm>
            <a:off x="7058212" y="457200"/>
            <a:ext cx="4948517" cy="4939553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Can 61"/>
          <p:cNvSpPr/>
          <p:nvPr/>
        </p:nvSpPr>
        <p:spPr>
          <a:xfrm rot="5400000">
            <a:off x="6531275" y="4520499"/>
            <a:ext cx="304425" cy="2774301"/>
          </a:xfrm>
          <a:prstGeom prst="can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Device Physical Link</a:t>
            </a:r>
          </a:p>
        </p:txBody>
      </p:sp>
      <p:cxnSp>
        <p:nvCxnSpPr>
          <p:cNvPr id="66" name="Straight Arrow Connector 65"/>
          <p:cNvCxnSpPr>
            <a:endCxn id="65" idx="4"/>
          </p:cNvCxnSpPr>
          <p:nvPr/>
        </p:nvCxnSpPr>
        <p:spPr>
          <a:xfrm flipV="1">
            <a:off x="6004650" y="1421654"/>
            <a:ext cx="0" cy="4333783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65" idx="6"/>
            <a:endCxn id="54" idx="2"/>
          </p:cNvCxnSpPr>
          <p:nvPr/>
        </p:nvCxnSpPr>
        <p:spPr>
          <a:xfrm>
            <a:off x="6614250" y="964454"/>
            <a:ext cx="3533796" cy="0"/>
          </a:xfrm>
          <a:prstGeom prst="line">
            <a:avLst/>
          </a:prstGeom>
          <a:ln w="254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7132458" y="659194"/>
            <a:ext cx="355502" cy="19423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PDU</a:t>
            </a:r>
          </a:p>
        </p:txBody>
      </p:sp>
    </p:spTree>
    <p:extLst>
      <p:ext uri="{BB962C8B-B14F-4D97-AF65-F5344CB8AC3E}">
        <p14:creationId xmlns:p14="http://schemas.microsoft.com/office/powerpoint/2010/main" val="2218645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Connecting a Device to an Application through a Physical Message Bus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This diagram shows a communication path between a device and an application across a physical communication bus.</a:t>
            </a:r>
          </a:p>
          <a:p>
            <a:r>
              <a:rPr lang="en-US" dirty="0"/>
              <a:t>The processor containing the Device Proxy might be any of the following.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 adapter for the device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remote interface unit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time/space partition (The message bus could then be an inter-partition communication channel.)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processor peer of the processor containing the application</a:t>
            </a:r>
          </a:p>
          <a:p>
            <a:r>
              <a:rPr lang="en-US" dirty="0"/>
              <a:t>The device is shown communicating through the subnet packet service, but memory access could be used depending on the device. </a:t>
            </a:r>
          </a:p>
        </p:txBody>
      </p:sp>
      <p:sp>
        <p:nvSpPr>
          <p:cNvPr id="8" name="Oval 7"/>
          <p:cNvSpPr/>
          <p:nvPr/>
        </p:nvSpPr>
        <p:spPr>
          <a:xfrm>
            <a:off x="7545315" y="1143000"/>
            <a:ext cx="1236842" cy="9144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Device Proxy</a:t>
            </a:r>
          </a:p>
        </p:txBody>
      </p:sp>
      <p:sp>
        <p:nvSpPr>
          <p:cNvPr id="9" name="Oval 8"/>
          <p:cNvSpPr/>
          <p:nvPr/>
        </p:nvSpPr>
        <p:spPr>
          <a:xfrm>
            <a:off x="6673264" y="2817530"/>
            <a:ext cx="1381648" cy="9144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Device Access, Device Virtualization</a:t>
            </a:r>
          </a:p>
        </p:txBody>
      </p:sp>
      <p:cxnSp>
        <p:nvCxnSpPr>
          <p:cNvPr id="14" name="Straight Arrow Connector 13"/>
          <p:cNvCxnSpPr>
            <a:stCxn id="8" idx="4"/>
            <a:endCxn id="9" idx="0"/>
          </p:cNvCxnSpPr>
          <p:nvPr/>
        </p:nvCxnSpPr>
        <p:spPr>
          <a:xfrm flipH="1">
            <a:off x="7364088" y="2057400"/>
            <a:ext cx="799648" cy="760130"/>
          </a:xfrm>
          <a:prstGeom prst="straightConnector1">
            <a:avLst/>
          </a:prstGeom>
          <a:ln w="12700">
            <a:solidFill>
              <a:schemeClr val="accent6"/>
            </a:solidFill>
            <a:prstDash val="sys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6657135" y="4245250"/>
            <a:ext cx="1381648" cy="9144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Packet</a:t>
            </a:r>
          </a:p>
        </p:txBody>
      </p:sp>
      <p:cxnSp>
        <p:nvCxnSpPr>
          <p:cNvPr id="25" name="Straight Arrow Connector 24"/>
          <p:cNvCxnSpPr>
            <a:stCxn id="9" idx="4"/>
            <a:endCxn id="20" idx="0"/>
          </p:cNvCxnSpPr>
          <p:nvPr/>
        </p:nvCxnSpPr>
        <p:spPr>
          <a:xfrm flipH="1">
            <a:off x="7347959" y="3731930"/>
            <a:ext cx="16129" cy="513320"/>
          </a:xfrm>
          <a:prstGeom prst="straightConnector1">
            <a:avLst/>
          </a:prstGeom>
          <a:ln w="12700">
            <a:solidFill>
              <a:schemeClr val="accent6"/>
            </a:solidFill>
            <a:prstDash val="sys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189813" y="3886942"/>
            <a:ext cx="355502" cy="19423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PKT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371136" y="2254502"/>
            <a:ext cx="355502" cy="19423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CMD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377465" y="2448737"/>
            <a:ext cx="361248" cy="17985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ACQ</a:t>
            </a:r>
          </a:p>
        </p:txBody>
      </p:sp>
      <p:sp>
        <p:nvSpPr>
          <p:cNvPr id="54" name="Oval 53"/>
          <p:cNvSpPr/>
          <p:nvPr/>
        </p:nvSpPr>
        <p:spPr>
          <a:xfrm>
            <a:off x="10148046" y="507254"/>
            <a:ext cx="1775849" cy="9144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55" name="Oval 54"/>
          <p:cNvSpPr/>
          <p:nvPr/>
        </p:nvSpPr>
        <p:spPr>
          <a:xfrm>
            <a:off x="10361861" y="2811702"/>
            <a:ext cx="1381648" cy="9144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Message Transfer</a:t>
            </a:r>
          </a:p>
        </p:txBody>
      </p:sp>
      <p:cxnSp>
        <p:nvCxnSpPr>
          <p:cNvPr id="56" name="Straight Arrow Connector 55"/>
          <p:cNvCxnSpPr>
            <a:stCxn id="54" idx="4"/>
            <a:endCxn id="55" idx="0"/>
          </p:cNvCxnSpPr>
          <p:nvPr/>
        </p:nvCxnSpPr>
        <p:spPr>
          <a:xfrm>
            <a:off x="11035971" y="1421654"/>
            <a:ext cx="16714" cy="1390048"/>
          </a:xfrm>
          <a:prstGeom prst="straightConnector1">
            <a:avLst/>
          </a:prstGeom>
          <a:ln w="12700">
            <a:solidFill>
              <a:schemeClr val="accent6"/>
            </a:solidFill>
            <a:prstDash val="sys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10341895" y="4242635"/>
            <a:ext cx="1381648" cy="9144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Packet</a:t>
            </a:r>
          </a:p>
        </p:txBody>
      </p:sp>
      <p:cxnSp>
        <p:nvCxnSpPr>
          <p:cNvPr id="60" name="Straight Arrow Connector 59"/>
          <p:cNvCxnSpPr>
            <a:stCxn id="55" idx="4"/>
            <a:endCxn id="58" idx="0"/>
          </p:cNvCxnSpPr>
          <p:nvPr/>
        </p:nvCxnSpPr>
        <p:spPr>
          <a:xfrm flipH="1">
            <a:off x="11032719" y="3726102"/>
            <a:ext cx="19966" cy="516533"/>
          </a:xfrm>
          <a:prstGeom prst="straightConnector1">
            <a:avLst/>
          </a:prstGeom>
          <a:ln w="12700">
            <a:solidFill>
              <a:schemeClr val="accent6"/>
            </a:solidFill>
            <a:prstDash val="sys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10874934" y="4002650"/>
            <a:ext cx="355502" cy="19423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PKT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1124363" y="1751904"/>
            <a:ext cx="355502" cy="19423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CMD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1130692" y="1946139"/>
            <a:ext cx="361248" cy="17985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ACQ</a:t>
            </a:r>
          </a:p>
        </p:txBody>
      </p:sp>
      <p:sp>
        <p:nvSpPr>
          <p:cNvPr id="65" name="Oval 64"/>
          <p:cNvSpPr/>
          <p:nvPr/>
        </p:nvSpPr>
        <p:spPr>
          <a:xfrm>
            <a:off x="5354879" y="507254"/>
            <a:ext cx="1219200" cy="9144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Device</a:t>
            </a:r>
          </a:p>
        </p:txBody>
      </p:sp>
      <p:sp>
        <p:nvSpPr>
          <p:cNvPr id="71" name="Can 70"/>
          <p:cNvSpPr/>
          <p:nvPr/>
        </p:nvSpPr>
        <p:spPr>
          <a:xfrm rot="5400000">
            <a:off x="9852253" y="4229130"/>
            <a:ext cx="304425" cy="3335157"/>
          </a:xfrm>
          <a:prstGeom prst="can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Message Bus</a:t>
            </a:r>
          </a:p>
        </p:txBody>
      </p:sp>
      <p:cxnSp>
        <p:nvCxnSpPr>
          <p:cNvPr id="72" name="Straight Arrow Connector 71"/>
          <p:cNvCxnSpPr>
            <a:endCxn id="20" idx="4"/>
          </p:cNvCxnSpPr>
          <p:nvPr/>
        </p:nvCxnSpPr>
        <p:spPr>
          <a:xfrm flipV="1">
            <a:off x="7347959" y="5159650"/>
            <a:ext cx="0" cy="595787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8190746" y="2817530"/>
            <a:ext cx="1381648" cy="9144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Message Transfer</a:t>
            </a:r>
          </a:p>
        </p:txBody>
      </p:sp>
      <p:cxnSp>
        <p:nvCxnSpPr>
          <p:cNvPr id="80" name="Straight Arrow Connector 79"/>
          <p:cNvCxnSpPr>
            <a:stCxn id="8" idx="4"/>
            <a:endCxn id="79" idx="0"/>
          </p:cNvCxnSpPr>
          <p:nvPr/>
        </p:nvCxnSpPr>
        <p:spPr>
          <a:xfrm>
            <a:off x="8163736" y="2057400"/>
            <a:ext cx="717834" cy="760130"/>
          </a:xfrm>
          <a:prstGeom prst="straightConnector1">
            <a:avLst/>
          </a:prstGeom>
          <a:ln w="12700">
            <a:solidFill>
              <a:schemeClr val="accent6"/>
            </a:solidFill>
            <a:prstDash val="sys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8187033" y="4242635"/>
            <a:ext cx="1381648" cy="9144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Packet</a:t>
            </a:r>
          </a:p>
        </p:txBody>
      </p:sp>
      <p:cxnSp>
        <p:nvCxnSpPr>
          <p:cNvPr id="82" name="Straight Arrow Connector 81"/>
          <p:cNvCxnSpPr>
            <a:stCxn id="79" idx="4"/>
            <a:endCxn id="81" idx="0"/>
          </p:cNvCxnSpPr>
          <p:nvPr/>
        </p:nvCxnSpPr>
        <p:spPr>
          <a:xfrm flipH="1">
            <a:off x="8877857" y="3731930"/>
            <a:ext cx="3713" cy="510705"/>
          </a:xfrm>
          <a:prstGeom prst="straightConnector1">
            <a:avLst/>
          </a:prstGeom>
          <a:ln w="12700">
            <a:solidFill>
              <a:schemeClr val="accent6"/>
            </a:solidFill>
            <a:prstDash val="sys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8736942" y="3886655"/>
            <a:ext cx="355502" cy="19423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PKT</a:t>
            </a:r>
          </a:p>
        </p:txBody>
      </p:sp>
      <p:sp>
        <p:nvSpPr>
          <p:cNvPr id="84" name="Rectangle 83"/>
          <p:cNvSpPr/>
          <p:nvPr/>
        </p:nvSpPr>
        <p:spPr>
          <a:xfrm>
            <a:off x="8713144" y="2248713"/>
            <a:ext cx="307100" cy="27608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CMD</a:t>
            </a:r>
          </a:p>
        </p:txBody>
      </p:sp>
      <p:sp>
        <p:nvSpPr>
          <p:cNvPr id="85" name="Rectangle 84"/>
          <p:cNvSpPr/>
          <p:nvPr/>
        </p:nvSpPr>
        <p:spPr>
          <a:xfrm>
            <a:off x="8719473" y="2449008"/>
            <a:ext cx="312064" cy="25564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ACQ</a:t>
            </a:r>
          </a:p>
        </p:txBody>
      </p:sp>
      <p:cxnSp>
        <p:nvCxnSpPr>
          <p:cNvPr id="88" name="Straight Arrow Connector 87"/>
          <p:cNvCxnSpPr>
            <a:endCxn id="81" idx="4"/>
          </p:cNvCxnSpPr>
          <p:nvPr/>
        </p:nvCxnSpPr>
        <p:spPr>
          <a:xfrm flipV="1">
            <a:off x="8875505" y="5157035"/>
            <a:ext cx="2352" cy="587461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58" idx="4"/>
          </p:cNvCxnSpPr>
          <p:nvPr/>
        </p:nvCxnSpPr>
        <p:spPr>
          <a:xfrm flipV="1">
            <a:off x="11032719" y="5157035"/>
            <a:ext cx="0" cy="554177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Cube 93"/>
          <p:cNvSpPr/>
          <p:nvPr/>
        </p:nvSpPr>
        <p:spPr>
          <a:xfrm>
            <a:off x="6592047" y="457200"/>
            <a:ext cx="3233386" cy="5033997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Cube 95"/>
          <p:cNvSpPr/>
          <p:nvPr/>
        </p:nvSpPr>
        <p:spPr>
          <a:xfrm>
            <a:off x="9920154" y="454584"/>
            <a:ext cx="2218728" cy="5033997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Can 114"/>
          <p:cNvSpPr/>
          <p:nvPr/>
        </p:nvSpPr>
        <p:spPr>
          <a:xfrm rot="5400000">
            <a:off x="6531275" y="4520499"/>
            <a:ext cx="304425" cy="2774301"/>
          </a:xfrm>
          <a:prstGeom prst="can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Device Physical Link</a:t>
            </a:r>
          </a:p>
        </p:txBody>
      </p:sp>
      <p:cxnSp>
        <p:nvCxnSpPr>
          <p:cNvPr id="116" name="Straight Arrow Connector 115"/>
          <p:cNvCxnSpPr>
            <a:endCxn id="65" idx="4"/>
          </p:cNvCxnSpPr>
          <p:nvPr/>
        </p:nvCxnSpPr>
        <p:spPr>
          <a:xfrm flipV="1">
            <a:off x="5934635" y="1421654"/>
            <a:ext cx="29844" cy="4333783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65" idx="6"/>
            <a:endCxn id="54" idx="2"/>
          </p:cNvCxnSpPr>
          <p:nvPr/>
        </p:nvCxnSpPr>
        <p:spPr>
          <a:xfrm>
            <a:off x="6574079" y="964454"/>
            <a:ext cx="3573967" cy="0"/>
          </a:xfrm>
          <a:prstGeom prst="line">
            <a:avLst/>
          </a:prstGeom>
          <a:ln w="254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6592047" y="675749"/>
            <a:ext cx="355502" cy="19423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PDU</a:t>
            </a:r>
          </a:p>
        </p:txBody>
      </p:sp>
    </p:spTree>
    <p:extLst>
      <p:ext uri="{BB962C8B-B14F-4D97-AF65-F5344CB8AC3E}">
        <p14:creationId xmlns:p14="http://schemas.microsoft.com/office/powerpoint/2010/main" val="1280121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Connecting Two Applications through a Physical Message Bus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diagram shows a communication path between two applications across a physical communication bus.</a:t>
            </a:r>
          </a:p>
          <a:p>
            <a:r>
              <a:rPr lang="en-US" dirty="0"/>
              <a:t>The applications could be MOIMS SM&amp;C components, </a:t>
            </a:r>
            <a:r>
              <a:rPr lang="en-US"/>
              <a:t>for example</a:t>
            </a:r>
            <a:endParaRPr lang="en-US" dirty="0"/>
          </a:p>
          <a:p>
            <a:r>
              <a:rPr lang="en-US" dirty="0"/>
              <a:t>The processors containing the applications might be any of the following.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time/space partitions (The message bus could then be an inter-partition communication channel.)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peer processors</a:t>
            </a:r>
          </a:p>
        </p:txBody>
      </p:sp>
      <p:sp>
        <p:nvSpPr>
          <p:cNvPr id="8" name="Oval 7"/>
          <p:cNvSpPr/>
          <p:nvPr/>
        </p:nvSpPr>
        <p:spPr>
          <a:xfrm>
            <a:off x="6716946" y="558427"/>
            <a:ext cx="1753175" cy="9144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54" name="Oval 53"/>
          <p:cNvSpPr/>
          <p:nvPr/>
        </p:nvSpPr>
        <p:spPr>
          <a:xfrm>
            <a:off x="9424893" y="561043"/>
            <a:ext cx="1775849" cy="9144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55" name="Oval 54"/>
          <p:cNvSpPr/>
          <p:nvPr/>
        </p:nvSpPr>
        <p:spPr>
          <a:xfrm>
            <a:off x="9618742" y="2453454"/>
            <a:ext cx="1381648" cy="9144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Message Transfer</a:t>
            </a:r>
          </a:p>
        </p:txBody>
      </p:sp>
      <p:cxnSp>
        <p:nvCxnSpPr>
          <p:cNvPr id="56" name="Straight Arrow Connector 55"/>
          <p:cNvCxnSpPr>
            <a:stCxn id="54" idx="4"/>
            <a:endCxn id="55" idx="0"/>
          </p:cNvCxnSpPr>
          <p:nvPr/>
        </p:nvCxnSpPr>
        <p:spPr>
          <a:xfrm flipH="1">
            <a:off x="10309566" y="1475443"/>
            <a:ext cx="3252" cy="978011"/>
          </a:xfrm>
          <a:prstGeom prst="straightConnector1">
            <a:avLst/>
          </a:prstGeom>
          <a:ln w="12700">
            <a:solidFill>
              <a:schemeClr val="accent6"/>
            </a:solidFill>
            <a:prstDash val="sys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9618742" y="4296424"/>
            <a:ext cx="1381648" cy="9144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Packet</a:t>
            </a:r>
          </a:p>
        </p:txBody>
      </p:sp>
      <p:cxnSp>
        <p:nvCxnSpPr>
          <p:cNvPr id="60" name="Straight Arrow Connector 59"/>
          <p:cNvCxnSpPr>
            <a:stCxn id="55" idx="4"/>
            <a:endCxn id="58" idx="0"/>
          </p:cNvCxnSpPr>
          <p:nvPr/>
        </p:nvCxnSpPr>
        <p:spPr>
          <a:xfrm>
            <a:off x="10309566" y="3367854"/>
            <a:ext cx="0" cy="928570"/>
          </a:xfrm>
          <a:prstGeom prst="straightConnector1">
            <a:avLst/>
          </a:prstGeom>
          <a:ln w="12700">
            <a:solidFill>
              <a:schemeClr val="accent6"/>
            </a:solidFill>
            <a:prstDash val="sys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10135066" y="3940588"/>
            <a:ext cx="355502" cy="19423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PKT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0401210" y="1805693"/>
            <a:ext cx="355502" cy="19423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CMD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0407539" y="1999928"/>
            <a:ext cx="361248" cy="17985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ACQ</a:t>
            </a:r>
          </a:p>
        </p:txBody>
      </p:sp>
      <p:sp>
        <p:nvSpPr>
          <p:cNvPr id="71" name="Can 70"/>
          <p:cNvSpPr/>
          <p:nvPr/>
        </p:nvSpPr>
        <p:spPr>
          <a:xfrm rot="5400000">
            <a:off x="8879942" y="4085959"/>
            <a:ext cx="304425" cy="3699432"/>
          </a:xfrm>
          <a:prstGeom prst="can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Message Bus</a:t>
            </a:r>
          </a:p>
        </p:txBody>
      </p:sp>
      <p:sp>
        <p:nvSpPr>
          <p:cNvPr id="79" name="Oval 78"/>
          <p:cNvSpPr/>
          <p:nvPr/>
        </p:nvSpPr>
        <p:spPr>
          <a:xfrm>
            <a:off x="6878384" y="2459427"/>
            <a:ext cx="1381648" cy="9144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Message Transfer</a:t>
            </a:r>
          </a:p>
        </p:txBody>
      </p:sp>
      <p:cxnSp>
        <p:nvCxnSpPr>
          <p:cNvPr id="80" name="Straight Arrow Connector 79"/>
          <p:cNvCxnSpPr>
            <a:stCxn id="8" idx="4"/>
            <a:endCxn id="79" idx="0"/>
          </p:cNvCxnSpPr>
          <p:nvPr/>
        </p:nvCxnSpPr>
        <p:spPr>
          <a:xfrm flipH="1">
            <a:off x="7569208" y="1472827"/>
            <a:ext cx="24326" cy="986600"/>
          </a:xfrm>
          <a:prstGeom prst="straightConnector1">
            <a:avLst/>
          </a:prstGeom>
          <a:ln w="12700">
            <a:solidFill>
              <a:schemeClr val="accent6"/>
            </a:solidFill>
            <a:prstDash val="sys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6894637" y="4296569"/>
            <a:ext cx="1381648" cy="9144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6">
                  <a:lumMod val="20000"/>
                  <a:lumOff val="8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Packet</a:t>
            </a:r>
          </a:p>
        </p:txBody>
      </p:sp>
      <p:cxnSp>
        <p:nvCxnSpPr>
          <p:cNvPr id="82" name="Straight Arrow Connector 81"/>
          <p:cNvCxnSpPr>
            <a:stCxn id="79" idx="4"/>
            <a:endCxn id="81" idx="0"/>
          </p:cNvCxnSpPr>
          <p:nvPr/>
        </p:nvCxnSpPr>
        <p:spPr>
          <a:xfrm>
            <a:off x="7569208" y="3373827"/>
            <a:ext cx="16253" cy="922742"/>
          </a:xfrm>
          <a:prstGeom prst="straightConnector1">
            <a:avLst/>
          </a:prstGeom>
          <a:ln w="12700">
            <a:solidFill>
              <a:schemeClr val="accent6"/>
            </a:solidFill>
            <a:prstDash val="sys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7444546" y="3940589"/>
            <a:ext cx="355502" cy="19423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PKT</a:t>
            </a:r>
          </a:p>
        </p:txBody>
      </p:sp>
      <p:sp>
        <p:nvSpPr>
          <p:cNvPr id="84" name="Rectangle 83"/>
          <p:cNvSpPr/>
          <p:nvPr/>
        </p:nvSpPr>
        <p:spPr>
          <a:xfrm>
            <a:off x="7204067" y="1707445"/>
            <a:ext cx="307100" cy="27608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CMD</a:t>
            </a:r>
          </a:p>
        </p:txBody>
      </p:sp>
      <p:sp>
        <p:nvSpPr>
          <p:cNvPr id="85" name="Rectangle 84"/>
          <p:cNvSpPr/>
          <p:nvPr/>
        </p:nvSpPr>
        <p:spPr>
          <a:xfrm>
            <a:off x="7210396" y="1907740"/>
            <a:ext cx="312064" cy="25564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ACQ</a:t>
            </a:r>
          </a:p>
        </p:txBody>
      </p:sp>
      <p:cxnSp>
        <p:nvCxnSpPr>
          <p:cNvPr id="88" name="Straight Arrow Connector 87"/>
          <p:cNvCxnSpPr>
            <a:endCxn id="81" idx="4"/>
          </p:cNvCxnSpPr>
          <p:nvPr/>
        </p:nvCxnSpPr>
        <p:spPr>
          <a:xfrm flipV="1">
            <a:off x="7583109" y="5210969"/>
            <a:ext cx="2352" cy="587461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58" idx="4"/>
          </p:cNvCxnSpPr>
          <p:nvPr/>
        </p:nvCxnSpPr>
        <p:spPr>
          <a:xfrm flipV="1">
            <a:off x="10309566" y="5210824"/>
            <a:ext cx="0" cy="554177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Cube 93"/>
          <p:cNvSpPr/>
          <p:nvPr/>
        </p:nvSpPr>
        <p:spPr>
          <a:xfrm>
            <a:off x="6416902" y="508373"/>
            <a:ext cx="2384726" cy="5033997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Cube 95"/>
          <p:cNvSpPr/>
          <p:nvPr/>
        </p:nvSpPr>
        <p:spPr>
          <a:xfrm>
            <a:off x="9197001" y="508373"/>
            <a:ext cx="2218728" cy="5033997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Connector 121"/>
          <p:cNvCxnSpPr>
            <a:stCxn id="8" idx="6"/>
            <a:endCxn id="54" idx="2"/>
          </p:cNvCxnSpPr>
          <p:nvPr/>
        </p:nvCxnSpPr>
        <p:spPr>
          <a:xfrm>
            <a:off x="8470121" y="1015627"/>
            <a:ext cx="954772" cy="2616"/>
          </a:xfrm>
          <a:prstGeom prst="line">
            <a:avLst/>
          </a:prstGeom>
          <a:ln w="254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8854404" y="759712"/>
            <a:ext cx="355502" cy="19423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/>
              <a:t>PDU</a:t>
            </a:r>
          </a:p>
        </p:txBody>
      </p:sp>
    </p:spTree>
    <p:extLst>
      <p:ext uri="{BB962C8B-B14F-4D97-AF65-F5344CB8AC3E}">
        <p14:creationId xmlns:p14="http://schemas.microsoft.com/office/powerpoint/2010/main" val="3417696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2381251" y="1"/>
          <a:ext cx="7245981" cy="688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Visio" r:id="rId4" imgW="6843077" imgH="6504567" progId="Visio.Drawing.11">
                  <p:embed/>
                </p:oleObj>
              </mc:Choice>
              <mc:Fallback>
                <p:oleObj name="Visio" r:id="rId4" imgW="6843077" imgH="6504567" progId="Visio.Drawing.11">
                  <p:embed/>
                  <p:pic>
                    <p:nvPicPr>
                      <p:cNvPr id="4" name="内容占位符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81251" y="1"/>
                        <a:ext cx="7245981" cy="688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5884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2186632" y="909464"/>
          <a:ext cx="7797800" cy="590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Visio" r:id="rId4" imgW="7065933" imgH="5350030" progId="Visio.Drawing.11">
                  <p:embed/>
                </p:oleObj>
              </mc:Choice>
              <mc:Fallback>
                <p:oleObj name="Visio" r:id="rId4" imgW="7065933" imgH="5350030" progId="Visio.Drawing.11">
                  <p:embed/>
                  <p:pic>
                    <p:nvPicPr>
                      <p:cNvPr id="4" name="内容占位符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86632" y="909464"/>
                        <a:ext cx="7797800" cy="5903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369848" y="476673"/>
            <a:ext cx="3454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Adding/Removing Devices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62598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</TotalTime>
  <Words>1047</Words>
  <Application>Microsoft Office PowerPoint</Application>
  <PresentationFormat>Widescreen</PresentationFormat>
  <Paragraphs>178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等线</vt:lpstr>
      <vt:lpstr>宋体</vt:lpstr>
      <vt:lpstr>Arial</vt:lpstr>
      <vt:lpstr>Calibri</vt:lpstr>
      <vt:lpstr>Calibri Light</vt:lpstr>
      <vt:lpstr>Times New Roman</vt:lpstr>
      <vt:lpstr>Office Theme</vt:lpstr>
      <vt:lpstr>Visio</vt:lpstr>
      <vt:lpstr>SOIS Services</vt:lpstr>
      <vt:lpstr>Layered View</vt:lpstr>
      <vt:lpstr>Layered View (with special symbols)</vt:lpstr>
      <vt:lpstr>Layered Functional View</vt:lpstr>
      <vt:lpstr>Connecting a Device to an Application through a Software Bus</vt:lpstr>
      <vt:lpstr>Connecting a Device to an Application through a Physical Message Bus</vt:lpstr>
      <vt:lpstr>Connecting Two Applications through a Physical Message Bus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SOIS Services</dc:title>
  <dc:creator>Ramon Krosley</dc:creator>
  <cp:lastModifiedBy>Ramon Krosley</cp:lastModifiedBy>
  <cp:revision>130</cp:revision>
  <dcterms:created xsi:type="dcterms:W3CDTF">2016-01-18T15:46:08Z</dcterms:created>
  <dcterms:modified xsi:type="dcterms:W3CDTF">2016-06-19T20:15:27Z</dcterms:modified>
</cp:coreProperties>
</file>