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387" r:id="rId2"/>
    <p:sldId id="415" r:id="rId3"/>
    <p:sldId id="416" r:id="rId4"/>
    <p:sldId id="417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  <p:sldId id="438" r:id="rId26"/>
    <p:sldId id="439" r:id="rId27"/>
    <p:sldId id="440" r:id="rId28"/>
    <p:sldId id="441" r:id="rId29"/>
    <p:sldId id="442" r:id="rId30"/>
    <p:sldId id="443" r:id="rId31"/>
    <p:sldId id="444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9596"/>
    <a:srgbClr val="C6C5CF"/>
    <a:srgbClr val="0EE300"/>
    <a:srgbClr val="021EAD"/>
    <a:srgbClr val="EAE297"/>
    <a:srgbClr val="764A1B"/>
    <a:srgbClr val="7D6A63"/>
    <a:srgbClr val="4462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98"/>
    <p:restoredTop sz="94632"/>
  </p:normalViewPr>
  <p:slideViewPr>
    <p:cSldViewPr snapToGrid="0">
      <p:cViewPr>
        <p:scale>
          <a:sx n="126" d="100"/>
          <a:sy n="126" d="100"/>
        </p:scale>
        <p:origin x="1072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743FB7-9CD1-684A-989B-76D3EF18C0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115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3FB7-9CD1-684A-989B-76D3EF18C03C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685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E84DC-5BC7-47E3-8727-0741E04D557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4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E84DC-5BC7-47E3-8727-0741E04D557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1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BEF2-E5F0-480B-8BFB-B1F18D5DC9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48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BEF2-E5F0-480B-8BFB-B1F18D5DC9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55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4A0B6E2-9714-44F8-A5AC-377243E44F0A}" type="slidenum">
              <a:rPr lang="en-US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1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09D7197-7E09-48B7-9613-1AD90BE533EF}" type="slidenum">
              <a:rPr lang="en-US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45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9DE85-3A36-644D-AB48-CF6F0B2B20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00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3AD1097-D265-4A07-925B-D595ECC3120F}" type="slidenum">
              <a:rPr lang="en-US" smtClean="0">
                <a:solidFill>
                  <a:prstClr val="black"/>
                </a:solidFill>
              </a:rPr>
              <a:pPr eaLnBrk="1" hangingPunct="1"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46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FDDFEA1-AAF0-48BD-AC5F-D9AD463E28A2}" type="slidenum">
              <a:rPr lang="en-US" sz="11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1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1F497D"/>
              </a:solidFill>
            </a:endParaRPr>
          </a:p>
        </p:txBody>
      </p:sp>
      <p:sp>
        <p:nvSpPr>
          <p:cNvPr id="40964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22738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1432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FDDFEA1-AAF0-48BD-AC5F-D9AD463E28A2}" type="slidenum">
              <a:rPr lang="en-US" sz="11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1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1F497D"/>
              </a:solidFill>
            </a:endParaRPr>
          </a:p>
        </p:txBody>
      </p:sp>
      <p:sp>
        <p:nvSpPr>
          <p:cNvPr id="40964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22738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1049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E84DC-5BC7-47E3-8727-0741E04D557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01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E84DC-5BC7-47E3-8727-0741E04D557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35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BEF2-E5F0-480B-8BFB-B1F18D5DC9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5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BEF2-E5F0-480B-8BFB-B1F18D5DC9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25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4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92100"/>
            <a:ext cx="2101850" cy="504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938" y="292100"/>
            <a:ext cx="6154737" cy="504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2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0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077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938" y="1219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219200"/>
            <a:ext cx="41290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4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8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06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95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455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T6_INNER1_100DPI.png"/>
          <p:cNvPicPr>
            <a:picLocks noChangeAspect="1"/>
          </p:cNvPicPr>
          <p:nvPr userDrawn="1"/>
        </p:nvPicPr>
        <p:blipFill rotWithShape="1">
          <a:blip r:embed="rId13"/>
          <a:srcRect b="84471"/>
          <a:stretch/>
        </p:blipFill>
        <p:spPr>
          <a:xfrm>
            <a:off x="0" y="0"/>
            <a:ext cx="9139715" cy="1064937"/>
          </a:xfrm>
          <a:prstGeom prst="rect">
            <a:avLst/>
          </a:prstGeom>
        </p:spPr>
      </p:pic>
      <p:pic>
        <p:nvPicPr>
          <p:cNvPr id="15" name="Content Placeholder 5" descr="NASA color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>
          <a:xfrm>
            <a:off x="114288" y="170675"/>
            <a:ext cx="886047" cy="762000"/>
          </a:xfrm>
          <a:prstGeom prst="rect">
            <a:avLst/>
          </a:prstGeom>
        </p:spPr>
      </p:pic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8526212" y="6556375"/>
            <a:ext cx="545021" cy="24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1000"/>
              </a:spcBef>
            </a:pPr>
            <a:r>
              <a:rPr lang="en-US" altLang="en-US" sz="1000" dirty="0" smtClean="0">
                <a:latin typeface="+mn-lt"/>
              </a:rPr>
              <a:t>PS </a:t>
            </a:r>
            <a:fld id="{792651FD-D51C-9545-ACC4-59A161F16DC4}" type="slidenum">
              <a:rPr lang="en-US" altLang="en-US" sz="1000" smtClean="0">
                <a:latin typeface="+mn-lt"/>
              </a:rPr>
              <a:pPr algn="ctr">
                <a:spcBef>
                  <a:spcPct val="1000"/>
                </a:spcBef>
              </a:pPr>
              <a:t>‹#›</a:t>
            </a:fld>
            <a:endParaRPr lang="en-US" altLang="en-US" sz="1000" dirty="0">
              <a:latin typeface="+mn-lt"/>
            </a:endParaRPr>
          </a:p>
        </p:txBody>
      </p:sp>
      <p:sp>
        <p:nvSpPr>
          <p:cNvPr id="3244" name="Rectangle 17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92100"/>
            <a:ext cx="7772400" cy="7096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 flipH="1">
            <a:off x="1298575" y="1016000"/>
            <a:ext cx="7845425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0" y="1016000"/>
            <a:ext cx="5842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 userDrawn="1"/>
        </p:nvSpPr>
        <p:spPr bwMode="auto">
          <a:xfrm flipH="1">
            <a:off x="0" y="1098550"/>
            <a:ext cx="9144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245" name="Rectangle 17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938" y="1219200"/>
            <a:ext cx="8408987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52" name="Rectangle 180"/>
          <p:cNvSpPr>
            <a:spLocks noChangeArrowheads="1"/>
          </p:cNvSpPr>
          <p:nvPr userDrawn="1"/>
        </p:nvSpPr>
        <p:spPr bwMode="auto">
          <a:xfrm>
            <a:off x="0" y="-23813"/>
            <a:ext cx="1617663" cy="51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700" dirty="0">
                <a:latin typeface="Arial" charset="0"/>
                <a:ea typeface="ＭＳ Ｐゴシック" charset="0"/>
              </a:rPr>
              <a:t>National Aeronautics and Space Administration</a:t>
            </a:r>
          </a:p>
          <a:p>
            <a:pPr>
              <a:defRPr/>
            </a:pPr>
            <a:r>
              <a:rPr lang="en-US" sz="700" b="1" dirty="0">
                <a:latin typeface="Arial" charset="0"/>
                <a:ea typeface="ＭＳ Ｐゴシック" charset="0"/>
              </a:rPr>
              <a:t>Jet Propulsion Laboratory</a:t>
            </a:r>
          </a:p>
          <a:p>
            <a:pPr>
              <a:defRPr/>
            </a:pPr>
            <a:r>
              <a:rPr lang="en-US" sz="700" b="1" dirty="0">
                <a:latin typeface="Arial" charset="0"/>
                <a:ea typeface="ＭＳ Ｐゴシック" charset="0"/>
              </a:rPr>
              <a:t>California Institute of Technology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784191" y="6556375"/>
            <a:ext cx="561848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© 2016 California Institute of Technology. Government sponsorship acknowledged.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269875" y="6480251"/>
            <a:ext cx="20574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16-20 May 2016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24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pic>
        <p:nvPicPr>
          <p:cNvPr id="307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82600"/>
            <a:ext cx="8377238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6" name="Rectangle 110"/>
          <p:cNvSpPr>
            <a:spLocks noChangeArrowheads="1"/>
          </p:cNvSpPr>
          <p:nvPr/>
        </p:nvSpPr>
        <p:spPr bwMode="auto">
          <a:xfrm>
            <a:off x="5434013" y="661988"/>
            <a:ext cx="3382962" cy="52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180" name="Text Box 84"/>
          <p:cNvSpPr txBox="1">
            <a:spLocks noChangeArrowheads="1"/>
          </p:cNvSpPr>
          <p:nvPr/>
        </p:nvSpPr>
        <p:spPr bwMode="auto">
          <a:xfrm>
            <a:off x="439738" y="2839104"/>
            <a:ext cx="499427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473F8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779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549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21209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692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b="1" dirty="0" smtClean="0">
                <a:latin typeface="+mj-lt"/>
              </a:rPr>
              <a:t>Peter Shames</a:t>
            </a:r>
            <a:endParaRPr lang="en-US" altLang="en-US" sz="2000" b="1" dirty="0">
              <a:latin typeface="+mj-lt"/>
            </a:endParaRPr>
          </a:p>
          <a:p>
            <a:pPr eaLnBrk="1" hangingPunct="1">
              <a:defRPr/>
            </a:pPr>
            <a:r>
              <a:rPr lang="en-US" sz="2000" dirty="0">
                <a:latin typeface="+mj-lt"/>
              </a:rPr>
              <a:t>Jet Propulsion Laboratory, California Institute of </a:t>
            </a:r>
            <a:r>
              <a:rPr lang="en-US" sz="2000" dirty="0">
                <a:latin typeface="+mj-lt"/>
              </a:rPr>
              <a:t>Technology</a:t>
            </a:r>
          </a:p>
          <a:p>
            <a:pPr eaLnBrk="1" hangingPunct="1">
              <a:defRPr/>
            </a:pPr>
            <a:r>
              <a:rPr lang="en-US" altLang="en-US" sz="2000" dirty="0" smtClean="0">
                <a:latin typeface="+mj-lt"/>
              </a:rPr>
              <a:t>SpaceOps </a:t>
            </a:r>
            <a:r>
              <a:rPr lang="en-US" altLang="en-US" sz="2000" dirty="0" smtClean="0">
                <a:latin typeface="+mj-lt"/>
              </a:rPr>
              <a:t>2016, 16-20 May 2016</a:t>
            </a:r>
            <a:endParaRPr lang="en-US" altLang="en-US" sz="2000" dirty="0">
              <a:latin typeface="+mj-lt"/>
            </a:endParaRPr>
          </a:p>
          <a:p>
            <a:pPr eaLnBrk="1" hangingPunct="1">
              <a:defRPr/>
            </a:pPr>
            <a:r>
              <a:rPr lang="en-US" altLang="en-US" sz="2000" dirty="0" smtClean="0">
                <a:latin typeface="+mj-lt"/>
              </a:rPr>
              <a:t>Daejeon, Korea</a:t>
            </a:r>
            <a:endParaRPr lang="en-US" altLang="en-US" sz="2000" dirty="0">
              <a:latin typeface="+mj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12" y="1204913"/>
            <a:ext cx="5463381" cy="1295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Interoperable End-to-End Space Communications Architectures Using CCSDS Building Blocks 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1680" y="6550068"/>
            <a:ext cx="55102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n-lt"/>
              </a:rPr>
              <a:t>© 2016 California Institute of Technology. Government sponsorship </a:t>
            </a:r>
            <a:r>
              <a:rPr lang="en-US" sz="1100" dirty="0" smtClean="0">
                <a:latin typeface="+mn-lt"/>
              </a:rPr>
              <a:t>acknowledged.</a:t>
            </a:r>
            <a:endParaRPr lang="en-US" sz="11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8" y="84571"/>
            <a:ext cx="988982" cy="813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767"/>
            <a:ext cx="7886700" cy="752474"/>
          </a:xfrm>
        </p:spPr>
        <p:txBody>
          <a:bodyPr/>
          <a:lstStyle/>
          <a:p>
            <a:r>
              <a:rPr lang="en-US" sz="2800" b="1" dirty="0" smtClean="0"/>
              <a:t>SIS Service </a:t>
            </a:r>
            <a:r>
              <a:rPr lang="en-US" sz="2800" b="1" smtClean="0"/>
              <a:t>Interface </a:t>
            </a:r>
            <a:r>
              <a:rPr lang="en-US" sz="2800"/>
              <a:t>T</a:t>
            </a:r>
            <a:r>
              <a:rPr lang="en-US" sz="2800" b="1" smtClean="0"/>
              <a:t>ypes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38" y="1219200"/>
            <a:ext cx="8408987" cy="49987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Service Management Interfaces (SM)</a:t>
            </a:r>
          </a:p>
          <a:p>
            <a:pPr lvl="1"/>
            <a:r>
              <a:rPr lang="en-US" sz="2000" dirty="0" smtClean="0"/>
              <a:t>Used by the ERN to plan</a:t>
            </a:r>
            <a:r>
              <a:rPr lang="en-US" sz="2000" dirty="0"/>
              <a:t>, schedule, configure, use, and monitor cross supported service </a:t>
            </a:r>
            <a:r>
              <a:rPr lang="en-US" sz="2000" dirty="0" smtClean="0"/>
              <a:t>interfaces</a:t>
            </a:r>
          </a:p>
          <a:p>
            <a:pPr lvl="1"/>
            <a:r>
              <a:rPr lang="en-US" sz="2000" dirty="0" smtClean="0"/>
              <a:t>In the SSI the ERN “owns” the SM interfaces to the ESLT, and the space link interfaces from ESLT to SRN</a:t>
            </a:r>
          </a:p>
          <a:p>
            <a:endParaRPr lang="en-US" sz="2000" dirty="0" smtClean="0"/>
          </a:p>
          <a:p>
            <a:r>
              <a:rPr lang="en-US" sz="2000" dirty="0" smtClean="0"/>
              <a:t>Service Delivery Interfaces (SLE, CSTS, and SSI)</a:t>
            </a:r>
          </a:p>
          <a:p>
            <a:pPr lvl="1"/>
            <a:r>
              <a:rPr lang="en-US" sz="2000" dirty="0" smtClean="0"/>
              <a:t>The ERN uses the data delivery interfaces, SLE and CSTS when it requires link layer access to the SRN</a:t>
            </a:r>
          </a:p>
          <a:p>
            <a:pPr lvl="1"/>
            <a:r>
              <a:rPr lang="en-US" sz="2000" dirty="0" smtClean="0"/>
              <a:t>At the link layer the ERN to SRN connections look like an ABA mission</a:t>
            </a:r>
          </a:p>
          <a:p>
            <a:pPr lvl="1"/>
            <a:r>
              <a:rPr lang="en-US" sz="2000" dirty="0" smtClean="0"/>
              <a:t>At the network layer the EUN and ERN use SSI services end-to-end to route data through the SSI ESLT and SRN, all may operate as SSI nodes </a:t>
            </a:r>
            <a:endParaRPr lang="en-US" sz="2000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80010" y="6494009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000" smtClean="0">
                <a:latin typeface="+mn-lt"/>
              </a:rPr>
              <a:t>16-20 May 2016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16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89729"/>
            <a:ext cx="7886700" cy="1325563"/>
          </a:xfrm>
        </p:spPr>
        <p:txBody>
          <a:bodyPr/>
          <a:lstStyle/>
          <a:p>
            <a:r>
              <a:rPr lang="en-US" sz="2800" b="1" smtClean="0"/>
              <a:t>Component Building Blocks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452880"/>
            <a:ext cx="7886700" cy="4724083"/>
          </a:xfrm>
        </p:spPr>
        <p:txBody>
          <a:bodyPr>
            <a:normAutofit/>
          </a:bodyPr>
          <a:lstStyle/>
          <a:p>
            <a:r>
              <a:rPr lang="en-US" dirty="0" smtClean="0"/>
              <a:t>ABA Component Building Blocks</a:t>
            </a:r>
          </a:p>
          <a:p>
            <a:pPr lvl="1"/>
            <a:r>
              <a:rPr lang="en-US" dirty="0" smtClean="0"/>
              <a:t>ABA Earth Space Link terminal</a:t>
            </a:r>
          </a:p>
          <a:p>
            <a:pPr lvl="1"/>
            <a:r>
              <a:rPr lang="en-US" dirty="0" smtClean="0"/>
              <a:t>ABA Earth User Node</a:t>
            </a:r>
          </a:p>
          <a:p>
            <a:pPr lvl="1"/>
            <a:r>
              <a:rPr lang="en-US" dirty="0" smtClean="0"/>
              <a:t>ABA Space User Node</a:t>
            </a:r>
          </a:p>
          <a:p>
            <a:endParaRPr lang="en-US" dirty="0" smtClean="0"/>
          </a:p>
          <a:p>
            <a:r>
              <a:rPr lang="en-US" dirty="0" smtClean="0"/>
              <a:t>SSI </a:t>
            </a:r>
            <a:r>
              <a:rPr lang="en-US" dirty="0"/>
              <a:t>Component Building </a:t>
            </a:r>
            <a:r>
              <a:rPr lang="en-US" dirty="0" smtClean="0"/>
              <a:t>Blocks</a:t>
            </a:r>
          </a:p>
          <a:p>
            <a:pPr lvl="1"/>
            <a:r>
              <a:rPr lang="en-US" dirty="0" smtClean="0"/>
              <a:t>SSI Earth </a:t>
            </a:r>
            <a:r>
              <a:rPr lang="en-US" dirty="0"/>
              <a:t>Space Link terminal</a:t>
            </a:r>
          </a:p>
          <a:p>
            <a:pPr lvl="1"/>
            <a:r>
              <a:rPr lang="en-US" dirty="0" smtClean="0"/>
              <a:t>SSI Earth Routing Node</a:t>
            </a:r>
          </a:p>
          <a:p>
            <a:pPr lvl="1"/>
            <a:r>
              <a:rPr lang="en-US" dirty="0" smtClean="0"/>
              <a:t>SSI Earth </a:t>
            </a:r>
            <a:r>
              <a:rPr lang="en-US" dirty="0"/>
              <a:t>User Node</a:t>
            </a:r>
          </a:p>
          <a:p>
            <a:pPr lvl="1"/>
            <a:r>
              <a:rPr lang="en-US" dirty="0" smtClean="0"/>
              <a:t>SSI Space Routing Node</a:t>
            </a:r>
          </a:p>
          <a:p>
            <a:pPr lvl="1"/>
            <a:r>
              <a:rPr lang="en-US" dirty="0" smtClean="0"/>
              <a:t>SSI Space </a:t>
            </a:r>
            <a:r>
              <a:rPr lang="en-US" dirty="0"/>
              <a:t>User </a:t>
            </a:r>
            <a:r>
              <a:rPr lang="en-US" dirty="0" smtClean="0"/>
              <a:t>Node</a:t>
            </a:r>
          </a:p>
          <a:p>
            <a:pPr lvl="1"/>
            <a:r>
              <a:rPr lang="en-US" dirty="0" smtClean="0"/>
              <a:t>Wide Area Network (WAN) Routing Node</a:t>
            </a:r>
          </a:p>
          <a:p>
            <a:pPr lvl="1"/>
            <a:r>
              <a:rPr lang="en-US" dirty="0" smtClean="0"/>
              <a:t>Planet Space Link Terminal</a:t>
            </a:r>
          </a:p>
          <a:p>
            <a:pPr lvl="1"/>
            <a:r>
              <a:rPr lang="en-US" dirty="0" smtClean="0"/>
              <a:t>Hybrid Science / Routing Node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80010" y="6494009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000" smtClean="0">
                <a:latin typeface="+mn-lt"/>
              </a:rPr>
              <a:t>16-20 May 2016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071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69900" y="181770"/>
            <a:ext cx="8229600" cy="7159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/>
              <a:t>Generic </a:t>
            </a:r>
            <a:r>
              <a:rPr lang="en-US" b="1" dirty="0"/>
              <a:t>ABA Building Block and Functions </a:t>
            </a:r>
          </a:p>
        </p:txBody>
      </p:sp>
      <p:grpSp>
        <p:nvGrpSpPr>
          <p:cNvPr id="8196" name="Group 37"/>
          <p:cNvGrpSpPr>
            <a:grpSpLocks/>
          </p:cNvGrpSpPr>
          <p:nvPr/>
        </p:nvGrpSpPr>
        <p:grpSpPr bwMode="auto">
          <a:xfrm>
            <a:off x="683595" y="2074863"/>
            <a:ext cx="8050830" cy="4198481"/>
            <a:chOff x="683595" y="2074863"/>
            <a:chExt cx="8050830" cy="4198481"/>
          </a:xfrm>
        </p:grpSpPr>
        <p:grpSp>
          <p:nvGrpSpPr>
            <p:cNvPr id="8197" name="Group 36"/>
            <p:cNvGrpSpPr>
              <a:grpSpLocks/>
            </p:cNvGrpSpPr>
            <p:nvPr/>
          </p:nvGrpSpPr>
          <p:grpSpPr bwMode="auto">
            <a:xfrm>
              <a:off x="1557338" y="2074863"/>
              <a:ext cx="6309360" cy="4178300"/>
              <a:chOff x="1557338" y="2074863"/>
              <a:chExt cx="6309360" cy="4178300"/>
            </a:xfrm>
          </p:grpSpPr>
          <p:sp>
            <p:nvSpPr>
              <p:cNvPr id="8205" name="直方体 3"/>
              <p:cNvSpPr>
                <a:spLocks noChangeArrowheads="1"/>
              </p:cNvSpPr>
              <p:nvPr/>
            </p:nvSpPr>
            <p:spPr bwMode="auto">
              <a:xfrm>
                <a:off x="1557338" y="2074863"/>
                <a:ext cx="6309360" cy="4178300"/>
              </a:xfrm>
              <a:prstGeom prst="cube">
                <a:avLst>
                  <a:gd name="adj" fmla="val 11176"/>
                </a:avLst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sz="240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Helvetica" pitchFamily="34" charset="0"/>
                </a:endParaRPr>
              </a:p>
            </p:txBody>
          </p:sp>
          <p:sp>
            <p:nvSpPr>
              <p:cNvPr id="8206" name="Text Box 1255"/>
              <p:cNvSpPr txBox="1">
                <a:spLocks noChangeArrowheads="1"/>
              </p:cNvSpPr>
              <p:nvPr/>
            </p:nvSpPr>
            <p:spPr bwMode="auto">
              <a:xfrm>
                <a:off x="3362325" y="2122488"/>
                <a:ext cx="25654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defTabSz="4572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ja-JP" b="1">
                    <a:solidFill>
                      <a:srgbClr val="000000"/>
                    </a:solidFill>
                    <a:latin typeface="+mj-lt"/>
                    <a:ea typeface="Osaka"/>
                    <a:cs typeface="Helvetica" pitchFamily="34" charset="0"/>
                  </a:rPr>
                  <a:t>Generic ABA Node</a:t>
                </a:r>
                <a:endParaRPr lang="en-US" altLang="ja-JP" sz="2000" b="1">
                  <a:solidFill>
                    <a:srgbClr val="000000"/>
                  </a:solidFill>
                  <a:latin typeface="+mj-lt"/>
                  <a:ea typeface="Osaka"/>
                  <a:cs typeface="Helvetica" pitchFamily="34" charset="0"/>
                </a:endParaRPr>
              </a:p>
            </p:txBody>
          </p:sp>
          <p:sp>
            <p:nvSpPr>
              <p:cNvPr id="8207" name="円/楕円 19"/>
              <p:cNvSpPr>
                <a:spLocks noChangeArrowheads="1"/>
              </p:cNvSpPr>
              <p:nvPr/>
            </p:nvSpPr>
            <p:spPr bwMode="auto">
              <a:xfrm>
                <a:off x="2130425" y="2841625"/>
                <a:ext cx="2112963" cy="519113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16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  <a:cs typeface="Helvetica" pitchFamily="34" charset="0"/>
                  </a:rPr>
                  <a:t>Application 1</a:t>
                </a:r>
                <a:endParaRPr kumimoji="1" lang="ja-JP" altLang="en-US" sz="160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Helvetica" pitchFamily="34" charset="0"/>
                </a:endParaRPr>
              </a:p>
            </p:txBody>
          </p:sp>
          <p:sp>
            <p:nvSpPr>
              <p:cNvPr id="8208" name="円/楕円 20"/>
              <p:cNvSpPr>
                <a:spLocks noChangeArrowheads="1"/>
              </p:cNvSpPr>
              <p:nvPr/>
            </p:nvSpPr>
            <p:spPr bwMode="auto">
              <a:xfrm>
                <a:off x="5026025" y="2841625"/>
                <a:ext cx="2111375" cy="519113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16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  <a:cs typeface="Helvetica" pitchFamily="34" charset="0"/>
                  </a:rPr>
                  <a:t>Application 2</a:t>
                </a:r>
                <a:endParaRPr kumimoji="1" lang="ja-JP" altLang="en-US" sz="160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Helvetica" pitchFamily="34" charset="0"/>
                </a:endParaRPr>
              </a:p>
            </p:txBody>
          </p:sp>
          <p:cxnSp>
            <p:nvCxnSpPr>
              <p:cNvPr id="8209" name="直線コネクタ 21"/>
              <p:cNvCxnSpPr>
                <a:cxnSpLocks noChangeShapeType="1"/>
              </p:cNvCxnSpPr>
              <p:nvPr/>
            </p:nvCxnSpPr>
            <p:spPr bwMode="auto">
              <a:xfrm flipH="1">
                <a:off x="3759994" y="5425947"/>
                <a:ext cx="225425" cy="2192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8210" name="直線コネクタ 23"/>
              <p:cNvCxnSpPr>
                <a:cxnSpLocks noChangeShapeType="1"/>
                <a:stCxn id="8219" idx="5"/>
              </p:cNvCxnSpPr>
              <p:nvPr/>
            </p:nvCxnSpPr>
            <p:spPr bwMode="auto">
              <a:xfrm>
                <a:off x="5474015" y="5406897"/>
                <a:ext cx="121923" cy="274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8211" name="直線コネクタ 27"/>
              <p:cNvCxnSpPr>
                <a:cxnSpLocks noChangeShapeType="1"/>
              </p:cNvCxnSpPr>
              <p:nvPr/>
            </p:nvCxnSpPr>
            <p:spPr bwMode="auto">
              <a:xfrm>
                <a:off x="2863850" y="3343275"/>
                <a:ext cx="2" cy="2377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8212" name="直線コネクタ 29"/>
              <p:cNvCxnSpPr>
                <a:cxnSpLocks noChangeShapeType="1"/>
                <a:stCxn id="8215" idx="3"/>
              </p:cNvCxnSpPr>
              <p:nvPr/>
            </p:nvCxnSpPr>
            <p:spPr bwMode="auto">
              <a:xfrm flipH="1">
                <a:off x="3181351" y="3931771"/>
                <a:ext cx="428700" cy="16943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8213" name="直線コネクタ 31"/>
              <p:cNvCxnSpPr>
                <a:cxnSpLocks noChangeShapeType="1"/>
                <a:stCxn id="8215" idx="5"/>
                <a:endCxn id="17427" idx="0"/>
              </p:cNvCxnSpPr>
              <p:nvPr/>
            </p:nvCxnSpPr>
            <p:spPr bwMode="auto">
              <a:xfrm>
                <a:off x="5679999" y="3931771"/>
                <a:ext cx="249314" cy="16943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8214" name="直線コネクタ 37"/>
              <p:cNvCxnSpPr>
                <a:cxnSpLocks noChangeShapeType="1"/>
              </p:cNvCxnSpPr>
              <p:nvPr/>
            </p:nvCxnSpPr>
            <p:spPr bwMode="auto">
              <a:xfrm rot="5400000">
                <a:off x="5233988" y="4492625"/>
                <a:ext cx="228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8215" name="円/楕円 95"/>
              <p:cNvSpPr>
                <a:spLocks noChangeArrowheads="1"/>
              </p:cNvSpPr>
              <p:nvPr/>
            </p:nvSpPr>
            <p:spPr bwMode="auto">
              <a:xfrm>
                <a:off x="3181350" y="3605213"/>
                <a:ext cx="2927350" cy="382587"/>
              </a:xfrm>
              <a:prstGeom prst="ellipse">
                <a:avLst/>
              </a:prstGeom>
              <a:solidFill>
                <a:srgbClr val="FBDD3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1600" dirty="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  <a:cs typeface="Helvetica" pitchFamily="34" charset="0"/>
                  </a:rPr>
                  <a:t>Element Management</a:t>
                </a:r>
                <a:endParaRPr kumimoji="1" lang="ja-JP" altLang="en-US" sz="1600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Helvetica" pitchFamily="34" charset="0"/>
                </a:endParaRPr>
              </a:p>
            </p:txBody>
          </p:sp>
          <p:cxnSp>
            <p:nvCxnSpPr>
              <p:cNvPr id="8216" name="直線コネクタ 96"/>
              <p:cNvCxnSpPr>
                <a:cxnSpLocks noChangeShapeType="1"/>
              </p:cNvCxnSpPr>
              <p:nvPr/>
            </p:nvCxnSpPr>
            <p:spPr bwMode="auto">
              <a:xfrm>
                <a:off x="4642644" y="3983831"/>
                <a:ext cx="4763" cy="1017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3" name="Can 22"/>
              <p:cNvSpPr/>
              <p:nvPr/>
            </p:nvSpPr>
            <p:spPr bwMode="auto">
              <a:xfrm>
                <a:off x="4913313" y="4210050"/>
                <a:ext cx="588962" cy="552450"/>
              </a:xfrm>
              <a:prstGeom prst="ca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200" dirty="0">
                    <a:solidFill>
                      <a:srgbClr val="000000"/>
                    </a:solidFill>
                    <a:latin typeface="+mj-lt"/>
                    <a:ea typeface="ＭＳ Ｐゴシック" charset="-128"/>
                    <a:cs typeface="Helvetica" pitchFamily="34" charset="0"/>
                  </a:rPr>
                  <a:t>Data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200" dirty="0">
                    <a:solidFill>
                      <a:srgbClr val="000000"/>
                    </a:solidFill>
                    <a:latin typeface="+mj-lt"/>
                    <a:ea typeface="ＭＳ Ｐゴシック" charset="-128"/>
                    <a:cs typeface="Helvetica" pitchFamily="34" charset="0"/>
                  </a:rPr>
                  <a:t>Store</a:t>
                </a:r>
              </a:p>
            </p:txBody>
          </p:sp>
          <p:cxnSp>
            <p:nvCxnSpPr>
              <p:cNvPr id="8218" name="直線コネクタ 21"/>
              <p:cNvCxnSpPr>
                <a:cxnSpLocks noChangeShapeType="1"/>
              </p:cNvCxnSpPr>
              <p:nvPr/>
            </p:nvCxnSpPr>
            <p:spPr bwMode="auto">
              <a:xfrm flipH="1">
                <a:off x="5133975" y="4762499"/>
                <a:ext cx="100014" cy="274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8219" name="円/楕円 18"/>
              <p:cNvSpPr>
                <a:spLocks noChangeArrowheads="1"/>
              </p:cNvSpPr>
              <p:nvPr/>
            </p:nvSpPr>
            <p:spPr bwMode="auto">
              <a:xfrm>
                <a:off x="3472657" y="4999038"/>
                <a:ext cx="2344737" cy="477837"/>
              </a:xfrm>
              <a:prstGeom prst="ellipse">
                <a:avLst/>
              </a:prstGeom>
              <a:pattFill prst="pct25">
                <a:fgClr>
                  <a:srgbClr val="72BFC5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16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  <a:cs typeface="Helvetica" pitchFamily="34" charset="0"/>
                  </a:rPr>
                  <a:t>Data Forwarding</a:t>
                </a:r>
                <a:endParaRPr kumimoji="1" lang="ja-JP" altLang="en-US" sz="160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Helvetica" pitchFamily="34" charset="0"/>
                </a:endParaRPr>
              </a:p>
            </p:txBody>
          </p:sp>
        </p:grpSp>
        <p:grpSp>
          <p:nvGrpSpPr>
            <p:cNvPr id="8198" name="Group 35"/>
            <p:cNvGrpSpPr>
              <a:grpSpLocks/>
            </p:cNvGrpSpPr>
            <p:nvPr/>
          </p:nvGrpSpPr>
          <p:grpSpPr bwMode="auto">
            <a:xfrm>
              <a:off x="683595" y="5065078"/>
              <a:ext cx="8050830" cy="1208266"/>
              <a:chOff x="683595" y="5065078"/>
              <a:chExt cx="8050830" cy="1208266"/>
            </a:xfrm>
          </p:grpSpPr>
          <p:cxnSp>
            <p:nvCxnSpPr>
              <p:cNvPr id="8199" name="直線コネクタ 7"/>
              <p:cNvCxnSpPr>
                <a:cxnSpLocks noChangeShapeType="1"/>
              </p:cNvCxnSpPr>
              <p:nvPr/>
            </p:nvCxnSpPr>
            <p:spPr bwMode="auto">
              <a:xfrm flipH="1">
                <a:off x="765811" y="5857875"/>
                <a:ext cx="1371600" cy="0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8200" name="Text Box 1255"/>
              <p:cNvSpPr txBox="1">
                <a:spLocks noChangeArrowheads="1"/>
              </p:cNvSpPr>
              <p:nvPr/>
            </p:nvSpPr>
            <p:spPr bwMode="auto">
              <a:xfrm>
                <a:off x="683595" y="5065078"/>
                <a:ext cx="1005076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defTabSz="4572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ja-JP" dirty="0">
                    <a:solidFill>
                      <a:srgbClr val="000000"/>
                    </a:solidFill>
                    <a:latin typeface="+mj-lt"/>
                    <a:ea typeface="Osaka"/>
                    <a:cs typeface="Helvetica" pitchFamily="34" charset="0"/>
                  </a:rPr>
                  <a:t>Link Type A</a:t>
                </a:r>
                <a:endParaRPr lang="en-US" altLang="ja-JP" sz="2000" dirty="0">
                  <a:solidFill>
                    <a:srgbClr val="000000"/>
                  </a:solidFill>
                  <a:latin typeface="+mj-lt"/>
                  <a:ea typeface="Osaka"/>
                  <a:cs typeface="Helvetica" pitchFamily="34" charset="0"/>
                </a:endParaRPr>
              </a:p>
            </p:txBody>
          </p:sp>
          <p:sp>
            <p:nvSpPr>
              <p:cNvPr id="8201" name="Text Box 1255"/>
              <p:cNvSpPr txBox="1">
                <a:spLocks noChangeArrowheads="1"/>
              </p:cNvSpPr>
              <p:nvPr/>
            </p:nvSpPr>
            <p:spPr bwMode="auto">
              <a:xfrm>
                <a:off x="7731125" y="5073015"/>
                <a:ext cx="1003300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defTabSz="4572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ja-JP" dirty="0">
                    <a:solidFill>
                      <a:srgbClr val="000000"/>
                    </a:solidFill>
                    <a:latin typeface="+mj-lt"/>
                    <a:ea typeface="Osaka"/>
                    <a:cs typeface="Helvetica" pitchFamily="34" charset="0"/>
                  </a:rPr>
                  <a:t>Link Type B</a:t>
                </a:r>
                <a:endParaRPr lang="en-US" altLang="ja-JP" sz="2000" dirty="0">
                  <a:solidFill>
                    <a:srgbClr val="000000"/>
                  </a:solidFill>
                  <a:latin typeface="+mj-lt"/>
                  <a:ea typeface="Osaka"/>
                  <a:cs typeface="Helvetica" pitchFamily="34" charset="0"/>
                </a:endParaRPr>
              </a:p>
            </p:txBody>
          </p:sp>
          <p:cxnSp>
            <p:nvCxnSpPr>
              <p:cNvPr id="8202" name="直線コネクタ 16"/>
              <p:cNvCxnSpPr>
                <a:cxnSpLocks noChangeShapeType="1"/>
              </p:cNvCxnSpPr>
              <p:nvPr/>
            </p:nvCxnSpPr>
            <p:spPr bwMode="auto">
              <a:xfrm rot="10800000">
                <a:off x="7133274" y="5856288"/>
                <a:ext cx="1463040" cy="1587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7427" name="円/楕円 54"/>
              <p:cNvSpPr>
                <a:spLocks noChangeArrowheads="1"/>
              </p:cNvSpPr>
              <p:nvPr/>
            </p:nvSpPr>
            <p:spPr bwMode="auto">
              <a:xfrm>
                <a:off x="4721225" y="5626100"/>
                <a:ext cx="2416175" cy="46355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ja-JP" sz="160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Helvetica" pitchFamily="34" charset="0"/>
                  </a:rPr>
                  <a:t>Link B Processing</a:t>
                </a:r>
                <a:endParaRPr kumimoji="1" lang="ja-JP" altLang="en-US" sz="1600">
                  <a:solidFill>
                    <a:srgbClr val="000000"/>
                  </a:solidFill>
                  <a:latin typeface="+mj-lt"/>
                  <a:ea typeface="ＭＳ Ｐゴシック" charset="0"/>
                  <a:cs typeface="Helvetica" pitchFamily="34" charset="0"/>
                </a:endParaRPr>
              </a:p>
            </p:txBody>
          </p:sp>
          <p:sp>
            <p:nvSpPr>
              <p:cNvPr id="17413" name="円/楕円 5"/>
              <p:cNvSpPr>
                <a:spLocks noChangeArrowheads="1"/>
              </p:cNvSpPr>
              <p:nvPr/>
            </p:nvSpPr>
            <p:spPr bwMode="auto">
              <a:xfrm>
                <a:off x="2130425" y="5626100"/>
                <a:ext cx="2416175" cy="46355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ja-JP" sz="16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Helvetica" pitchFamily="34" charset="0"/>
                  </a:rPr>
                  <a:t>Link A Processing</a:t>
                </a:r>
                <a:endParaRPr kumimoji="1" lang="ja-JP" altLang="en-US" sz="1600">
                  <a:solidFill>
                    <a:srgbClr val="000000"/>
                  </a:solidFill>
                  <a:latin typeface="+mj-lt"/>
                  <a:ea typeface="ＭＳ Ｐゴシック" charset="0"/>
                  <a:cs typeface="Helvetica" pitchFamily="34" charset="0"/>
                </a:endParaRPr>
              </a:p>
            </p:txBody>
          </p:sp>
        </p:grpSp>
      </p:grpSp>
      <p:sp>
        <p:nvSpPr>
          <p:cNvPr id="27" name="Date Placeholder 3"/>
          <p:cNvSpPr txBox="1">
            <a:spLocks/>
          </p:cNvSpPr>
          <p:nvPr/>
        </p:nvSpPr>
        <p:spPr>
          <a:xfrm>
            <a:off x="80010" y="6494009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000" smtClean="0">
                <a:latin typeface="+mj-lt"/>
              </a:rPr>
              <a:t>16-20 May 2016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062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60020"/>
            <a:ext cx="7772400" cy="709613"/>
          </a:xfrm>
        </p:spPr>
        <p:txBody>
          <a:bodyPr/>
          <a:lstStyle/>
          <a:p>
            <a:r>
              <a:rPr lang="en-US" sz="2800" b="1" dirty="0"/>
              <a:t>Generic ABA Building Block </a:t>
            </a:r>
            <a:r>
              <a:rPr lang="en-US" sz="2800" b="1" dirty="0" smtClean="0"/>
              <a:t>Notes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8938" y="1219200"/>
            <a:ext cx="8408987" cy="4114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Not all ABA building blocks will include all functions, user building blocks are often “one-sided”</a:t>
            </a:r>
          </a:p>
          <a:p>
            <a:endParaRPr lang="en-US" sz="2400" dirty="0" smtClean="0"/>
          </a:p>
          <a:p>
            <a:r>
              <a:rPr lang="en-US" sz="2400" dirty="0" smtClean="0"/>
              <a:t>The functions for link layer processing are well specified in the relevant link layer and related standards</a:t>
            </a:r>
          </a:p>
          <a:p>
            <a:endParaRPr lang="en-US" sz="2400" dirty="0" smtClean="0"/>
          </a:p>
          <a:p>
            <a:r>
              <a:rPr lang="en-US" sz="2400" dirty="0" smtClean="0"/>
              <a:t>The data forwarding and data storage functions are defined, but typically not in a fully specified form</a:t>
            </a:r>
          </a:p>
          <a:p>
            <a:endParaRPr lang="en-US" sz="2400" dirty="0" smtClean="0"/>
          </a:p>
          <a:p>
            <a:r>
              <a:rPr lang="en-US" sz="2400" dirty="0" smtClean="0"/>
              <a:t>Some functions, like element management, will be present, but not specified and use interfaces that are not standardized</a:t>
            </a:r>
            <a:endParaRPr lang="en-US" sz="2400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80010" y="6494009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000" smtClean="0">
                <a:latin typeface="+mn-lt"/>
              </a:rPr>
              <a:t>16-20 May 2016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3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>
          <a:xfrm>
            <a:off x="685800" y="180340"/>
            <a:ext cx="7772400" cy="7096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smtClean="0"/>
              <a:t>Generic </a:t>
            </a:r>
            <a:r>
              <a:rPr lang="en-US" sz="2800" b="1" dirty="0"/>
              <a:t>SSI Building Block and Functions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0315" y="2074863"/>
            <a:ext cx="8089902" cy="4178300"/>
            <a:chOff x="660315" y="2074863"/>
            <a:chExt cx="8089902" cy="4178300"/>
          </a:xfrm>
        </p:grpSpPr>
        <p:sp>
          <p:nvSpPr>
            <p:cNvPr id="9221" name="直方体 3"/>
            <p:cNvSpPr>
              <a:spLocks noChangeArrowheads="1"/>
            </p:cNvSpPr>
            <p:nvPr/>
          </p:nvSpPr>
          <p:spPr bwMode="auto">
            <a:xfrm>
              <a:off x="1556756" y="2074863"/>
              <a:ext cx="6336238" cy="4178300"/>
            </a:xfrm>
            <a:prstGeom prst="cube">
              <a:avLst>
                <a:gd name="adj" fmla="val 11176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endParaRPr>
            </a:p>
          </p:txBody>
        </p:sp>
        <p:sp>
          <p:nvSpPr>
            <p:cNvPr id="9222" name="Text Box 1255"/>
            <p:cNvSpPr txBox="1">
              <a:spLocks noChangeArrowheads="1"/>
            </p:cNvSpPr>
            <p:nvPr/>
          </p:nvSpPr>
          <p:spPr bwMode="auto">
            <a:xfrm>
              <a:off x="3542883" y="2364423"/>
              <a:ext cx="22623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ja-JP" b="1">
                  <a:solidFill>
                    <a:srgbClr val="000000"/>
                  </a:solidFill>
                  <a:latin typeface="Arial"/>
                  <a:ea typeface="Osaka"/>
                  <a:cs typeface="Helvetica" pitchFamily="34" charset="0"/>
                </a:rPr>
                <a:t>Generic SSI Node</a:t>
              </a:r>
            </a:p>
          </p:txBody>
        </p:sp>
        <p:sp>
          <p:nvSpPr>
            <p:cNvPr id="9223" name="円/楕円 18"/>
            <p:cNvSpPr>
              <a:spLocks noChangeArrowheads="1"/>
            </p:cNvSpPr>
            <p:nvPr/>
          </p:nvSpPr>
          <p:spPr bwMode="auto">
            <a:xfrm>
              <a:off x="3769915" y="4862513"/>
              <a:ext cx="1689240" cy="477837"/>
            </a:xfrm>
            <a:prstGeom prst="ellipse">
              <a:avLst/>
            </a:prstGeom>
            <a:pattFill prst="pct70">
              <a:fgClr>
                <a:srgbClr val="3366FF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600">
                  <a:solidFill>
                    <a:srgbClr val="000000"/>
                  </a:solidFill>
                  <a:ea typeface="ＭＳ Ｐゴシック" pitchFamily="34" charset="-128"/>
                  <a:cs typeface="Helvetica" pitchFamily="34" charset="0"/>
                </a:rPr>
                <a:t>Routing</a:t>
              </a:r>
              <a:endParaRPr kumimoji="1" lang="ja-JP" altLang="en-US" sz="160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endParaRPr>
            </a:p>
          </p:txBody>
        </p:sp>
        <p:sp>
          <p:nvSpPr>
            <p:cNvPr id="9224" name="円/楕円 19"/>
            <p:cNvSpPr>
              <a:spLocks noChangeArrowheads="1"/>
            </p:cNvSpPr>
            <p:nvPr/>
          </p:nvSpPr>
          <p:spPr bwMode="auto">
            <a:xfrm>
              <a:off x="2129891" y="2841625"/>
              <a:ext cx="2113139" cy="51911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600">
                  <a:solidFill>
                    <a:srgbClr val="000000"/>
                  </a:solidFill>
                  <a:ea typeface="ＭＳ Ｐゴシック" pitchFamily="34" charset="-128"/>
                  <a:cs typeface="Helvetica" pitchFamily="34" charset="0"/>
                </a:rPr>
                <a:t>Application 1</a:t>
              </a:r>
              <a:endParaRPr kumimoji="1" lang="ja-JP" altLang="en-US" sz="160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endParaRPr>
            </a:p>
          </p:txBody>
        </p:sp>
        <p:sp>
          <p:nvSpPr>
            <p:cNvPr id="9225" name="円/楕円 20"/>
            <p:cNvSpPr>
              <a:spLocks noChangeArrowheads="1"/>
            </p:cNvSpPr>
            <p:nvPr/>
          </p:nvSpPr>
          <p:spPr bwMode="auto">
            <a:xfrm>
              <a:off x="4924123" y="2841625"/>
              <a:ext cx="2111550" cy="51911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600">
                  <a:solidFill>
                    <a:srgbClr val="000000"/>
                  </a:solidFill>
                  <a:ea typeface="ＭＳ Ｐゴシック" pitchFamily="34" charset="-128"/>
                  <a:cs typeface="Helvetica" pitchFamily="34" charset="0"/>
                </a:rPr>
                <a:t>Application 2</a:t>
              </a:r>
              <a:endParaRPr kumimoji="1" lang="ja-JP" altLang="en-US" sz="160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endParaRPr>
            </a:p>
          </p:txBody>
        </p:sp>
        <p:cxnSp>
          <p:nvCxnSpPr>
            <p:cNvPr id="9226" name="直線コネクタ 21"/>
            <p:cNvCxnSpPr>
              <a:cxnSpLocks noChangeShapeType="1"/>
              <a:stCxn id="9223" idx="2"/>
              <a:endCxn id="9235" idx="6"/>
            </p:cNvCxnSpPr>
            <p:nvPr/>
          </p:nvCxnSpPr>
          <p:spPr bwMode="auto">
            <a:xfrm rot="10800000" flipV="1">
              <a:off x="3673069" y="5102225"/>
              <a:ext cx="96846" cy="11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227" name="直線コネクタ 23"/>
            <p:cNvCxnSpPr>
              <a:cxnSpLocks noChangeShapeType="1"/>
              <a:stCxn id="9223" idx="6"/>
              <a:endCxn id="9236" idx="2"/>
            </p:cNvCxnSpPr>
            <p:nvPr/>
          </p:nvCxnSpPr>
          <p:spPr bwMode="auto">
            <a:xfrm flipV="1">
              <a:off x="5459156" y="5099050"/>
              <a:ext cx="107959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228" name="直線コネクタ 27"/>
            <p:cNvCxnSpPr>
              <a:cxnSpLocks noChangeShapeType="1"/>
            </p:cNvCxnSpPr>
            <p:nvPr/>
          </p:nvCxnSpPr>
          <p:spPr bwMode="auto">
            <a:xfrm rot="16200000" flipH="1">
              <a:off x="1706089" y="4518026"/>
              <a:ext cx="23145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229" name="直線コネクタ 29"/>
            <p:cNvCxnSpPr>
              <a:cxnSpLocks noChangeShapeType="1"/>
              <a:stCxn id="9239" idx="3"/>
              <a:endCxn id="9235" idx="7"/>
            </p:cNvCxnSpPr>
            <p:nvPr/>
          </p:nvCxnSpPr>
          <p:spPr bwMode="auto">
            <a:xfrm rot="5400000">
              <a:off x="3400007" y="4672006"/>
              <a:ext cx="244475" cy="174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230" name="直線コネクタ 31"/>
            <p:cNvCxnSpPr>
              <a:cxnSpLocks noChangeShapeType="1"/>
              <a:stCxn id="9239" idx="5"/>
              <a:endCxn id="9236" idx="1"/>
            </p:cNvCxnSpPr>
            <p:nvPr/>
          </p:nvCxnSpPr>
          <p:spPr bwMode="auto">
            <a:xfrm rot="16200000" flipH="1">
              <a:off x="5632217" y="4684707"/>
              <a:ext cx="220662" cy="1254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231" name="直線コネクタ 37"/>
            <p:cNvCxnSpPr>
              <a:cxnSpLocks noChangeShapeType="1"/>
            </p:cNvCxnSpPr>
            <p:nvPr/>
          </p:nvCxnSpPr>
          <p:spPr bwMode="auto">
            <a:xfrm rot="5400000">
              <a:off x="5244126" y="4493419"/>
              <a:ext cx="2265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232" name="直線コネクタ 38"/>
            <p:cNvCxnSpPr>
              <a:cxnSpLocks noChangeShapeType="1"/>
              <a:stCxn id="9239" idx="4"/>
              <a:endCxn id="9223" idx="0"/>
            </p:cNvCxnSpPr>
            <p:nvPr/>
          </p:nvCxnSpPr>
          <p:spPr bwMode="auto">
            <a:xfrm rot="5400000">
              <a:off x="4544686" y="4762500"/>
              <a:ext cx="169863" cy="301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3" name="円/楕円 95"/>
            <p:cNvSpPr>
              <a:spLocks noChangeArrowheads="1"/>
            </p:cNvSpPr>
            <p:nvPr/>
          </p:nvSpPr>
          <p:spPr bwMode="auto">
            <a:xfrm>
              <a:off x="3098801" y="3605213"/>
              <a:ext cx="3060496" cy="382587"/>
            </a:xfrm>
            <a:prstGeom prst="ellipse">
              <a:avLst/>
            </a:prstGeom>
            <a:solidFill>
              <a:srgbClr val="FBDD3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600" dirty="0">
                  <a:solidFill>
                    <a:srgbClr val="000000"/>
                  </a:solidFill>
                  <a:ea typeface="ＭＳ Ｐゴシック" pitchFamily="34" charset="-128"/>
                  <a:cs typeface="Helvetica" pitchFamily="34" charset="0"/>
                </a:rPr>
                <a:t>Element Management</a:t>
              </a:r>
              <a:endParaRPr kumimoji="1" lang="ja-JP" altLang="en-US" sz="1600" dirty="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endParaRPr>
            </a:p>
          </p:txBody>
        </p:sp>
        <p:cxnSp>
          <p:nvCxnSpPr>
            <p:cNvPr id="9234" name="直線コネクタ 96"/>
            <p:cNvCxnSpPr>
              <a:cxnSpLocks noChangeShapeType="1"/>
            </p:cNvCxnSpPr>
            <p:nvPr/>
          </p:nvCxnSpPr>
          <p:spPr bwMode="auto">
            <a:xfrm rot="5400000">
              <a:off x="4474837" y="4144963"/>
              <a:ext cx="328613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5" name="円/楕円 5"/>
            <p:cNvSpPr>
              <a:spLocks noChangeArrowheads="1"/>
            </p:cNvSpPr>
            <p:nvPr/>
          </p:nvSpPr>
          <p:spPr bwMode="auto">
            <a:xfrm>
              <a:off x="2053685" y="4786313"/>
              <a:ext cx="1619385" cy="652462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600">
                  <a:solidFill>
                    <a:srgbClr val="000000"/>
                  </a:solidFill>
                  <a:ea typeface="ＭＳ Ｐゴシック" pitchFamily="34" charset="-128"/>
                  <a:cs typeface="Helvetica" pitchFamily="34" charset="0"/>
                </a:rPr>
                <a:t>Network A Processing</a:t>
              </a:r>
              <a:endParaRPr kumimoji="1" lang="ja-JP" altLang="en-US" sz="160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endParaRPr>
            </a:p>
          </p:txBody>
        </p:sp>
        <p:sp>
          <p:nvSpPr>
            <p:cNvPr id="9236" name="円/楕円 5"/>
            <p:cNvSpPr>
              <a:spLocks noChangeArrowheads="1"/>
            </p:cNvSpPr>
            <p:nvPr/>
          </p:nvSpPr>
          <p:spPr bwMode="auto">
            <a:xfrm>
              <a:off x="5567115" y="4757738"/>
              <a:ext cx="1619385" cy="682625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600">
                  <a:solidFill>
                    <a:srgbClr val="000000"/>
                  </a:solidFill>
                  <a:ea typeface="ＭＳ Ｐゴシック" pitchFamily="34" charset="-128"/>
                  <a:cs typeface="Helvetica" pitchFamily="34" charset="0"/>
                </a:rPr>
                <a:t>Network B Processing</a:t>
              </a:r>
              <a:endParaRPr kumimoji="1" lang="ja-JP" altLang="en-US" sz="160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endParaRPr>
            </a:p>
          </p:txBody>
        </p:sp>
        <p:sp>
          <p:nvSpPr>
            <p:cNvPr id="9239" name="円/楕円 17"/>
            <p:cNvSpPr>
              <a:spLocks noChangeArrowheads="1"/>
            </p:cNvSpPr>
            <p:nvPr/>
          </p:nvSpPr>
          <p:spPr bwMode="auto">
            <a:xfrm>
              <a:off x="3180903" y="4310063"/>
              <a:ext cx="2927593" cy="382587"/>
            </a:xfrm>
            <a:prstGeom prst="ellipse">
              <a:avLst/>
            </a:prstGeom>
            <a:solidFill>
              <a:srgbClr val="FB731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600">
                  <a:solidFill>
                    <a:srgbClr val="000000"/>
                  </a:solidFill>
                  <a:ea typeface="ＭＳ Ｐゴシック" pitchFamily="34" charset="-128"/>
                  <a:cs typeface="Helvetica" pitchFamily="34" charset="0"/>
                </a:rPr>
                <a:t>Network Management</a:t>
              </a:r>
              <a:endParaRPr kumimoji="1" lang="ja-JP" altLang="en-US" sz="160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endParaRPr>
            </a:p>
          </p:txBody>
        </p:sp>
        <p:sp>
          <p:nvSpPr>
            <p:cNvPr id="29" name="Can 28"/>
            <p:cNvSpPr/>
            <p:nvPr/>
          </p:nvSpPr>
          <p:spPr bwMode="auto">
            <a:xfrm>
              <a:off x="6597652" y="3884613"/>
              <a:ext cx="588964" cy="55245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200" dirty="0">
                  <a:solidFill>
                    <a:srgbClr val="000000"/>
                  </a:solidFill>
                  <a:ea typeface="ＭＳ Ｐゴシック" charset="-128"/>
                  <a:cs typeface="Helvetica" pitchFamily="34" charset="0"/>
                </a:rPr>
                <a:t>Data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200" dirty="0">
                  <a:solidFill>
                    <a:srgbClr val="000000"/>
                  </a:solidFill>
                  <a:ea typeface="ＭＳ Ｐゴシック" charset="-128"/>
                  <a:cs typeface="Helvetica" pitchFamily="34" charset="0"/>
                </a:rPr>
                <a:t>Store</a:t>
              </a:r>
            </a:p>
          </p:txBody>
        </p:sp>
        <p:cxnSp>
          <p:nvCxnSpPr>
            <p:cNvPr id="9241" name="直線コネクタ 21"/>
            <p:cNvCxnSpPr>
              <a:cxnSpLocks noChangeShapeType="1"/>
              <a:stCxn id="9223" idx="7"/>
              <a:endCxn id="29" idx="3"/>
            </p:cNvCxnSpPr>
            <p:nvPr/>
          </p:nvCxnSpPr>
          <p:spPr bwMode="auto">
            <a:xfrm flipV="1">
              <a:off x="5211772" y="4437063"/>
              <a:ext cx="1680362" cy="4954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242" name="直線コネクタ 7"/>
            <p:cNvCxnSpPr>
              <a:cxnSpLocks noChangeShapeType="1"/>
            </p:cNvCxnSpPr>
            <p:nvPr/>
          </p:nvCxnSpPr>
          <p:spPr bwMode="auto">
            <a:xfrm flipH="1">
              <a:off x="841370" y="5857875"/>
              <a:ext cx="1371714" cy="0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43" name="Text Box 1255"/>
            <p:cNvSpPr txBox="1">
              <a:spLocks noChangeArrowheads="1"/>
            </p:cNvSpPr>
            <p:nvPr/>
          </p:nvSpPr>
          <p:spPr bwMode="auto">
            <a:xfrm>
              <a:off x="660315" y="5557898"/>
              <a:ext cx="100338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ja-JP" dirty="0">
                  <a:solidFill>
                    <a:srgbClr val="000000"/>
                  </a:solidFill>
                  <a:latin typeface="Arial"/>
                  <a:ea typeface="Osaka"/>
                  <a:cs typeface="Helvetica" pitchFamily="34" charset="0"/>
                </a:rPr>
                <a:t>Link </a:t>
              </a:r>
              <a:br>
                <a:rPr lang="en-US" altLang="ja-JP" dirty="0">
                  <a:solidFill>
                    <a:srgbClr val="000000"/>
                  </a:solidFill>
                  <a:latin typeface="Arial"/>
                  <a:ea typeface="Osaka"/>
                  <a:cs typeface="Helvetica" pitchFamily="34" charset="0"/>
                </a:rPr>
              </a:br>
              <a:r>
                <a:rPr lang="en-US" altLang="ja-JP" dirty="0">
                  <a:solidFill>
                    <a:srgbClr val="000000"/>
                  </a:solidFill>
                  <a:latin typeface="Arial"/>
                  <a:ea typeface="Osaka"/>
                  <a:cs typeface="Helvetica" pitchFamily="34" charset="0"/>
                </a:rPr>
                <a:t>Type A</a:t>
              </a:r>
              <a:endParaRPr lang="en-US" altLang="ja-JP" sz="2000" dirty="0">
                <a:solidFill>
                  <a:srgbClr val="000000"/>
                </a:solidFill>
                <a:latin typeface="Arial"/>
                <a:ea typeface="Osaka"/>
                <a:cs typeface="Helvetica" pitchFamily="34" charset="0"/>
              </a:endParaRPr>
            </a:p>
          </p:txBody>
        </p:sp>
        <p:sp>
          <p:nvSpPr>
            <p:cNvPr id="9244" name="Text Box 1255"/>
            <p:cNvSpPr txBox="1">
              <a:spLocks noChangeArrowheads="1"/>
            </p:cNvSpPr>
            <p:nvPr/>
          </p:nvSpPr>
          <p:spPr bwMode="auto">
            <a:xfrm>
              <a:off x="7746834" y="5557898"/>
              <a:ext cx="100338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ja-JP" dirty="0">
                  <a:solidFill>
                    <a:srgbClr val="000000"/>
                  </a:solidFill>
                  <a:latin typeface="Arial"/>
                  <a:ea typeface="Osaka"/>
                  <a:cs typeface="Helvetica" pitchFamily="34" charset="0"/>
                </a:rPr>
                <a:t>Link </a:t>
              </a:r>
              <a:br>
                <a:rPr lang="en-US" altLang="ja-JP" dirty="0">
                  <a:solidFill>
                    <a:srgbClr val="000000"/>
                  </a:solidFill>
                  <a:latin typeface="Arial"/>
                  <a:ea typeface="Osaka"/>
                  <a:cs typeface="Helvetica" pitchFamily="34" charset="0"/>
                </a:rPr>
              </a:br>
              <a:r>
                <a:rPr lang="en-US" altLang="ja-JP" dirty="0">
                  <a:solidFill>
                    <a:srgbClr val="000000"/>
                  </a:solidFill>
                  <a:latin typeface="Arial"/>
                  <a:ea typeface="Osaka"/>
                  <a:cs typeface="Helvetica" pitchFamily="34" charset="0"/>
                </a:rPr>
                <a:t>Type B</a:t>
              </a:r>
              <a:endParaRPr lang="en-US" altLang="ja-JP" sz="2000" dirty="0">
                <a:solidFill>
                  <a:srgbClr val="000000"/>
                </a:solidFill>
                <a:latin typeface="Arial"/>
                <a:ea typeface="Osaka"/>
                <a:cs typeface="Helvetica" pitchFamily="34" charset="0"/>
              </a:endParaRPr>
            </a:p>
          </p:txBody>
        </p:sp>
        <p:cxnSp>
          <p:nvCxnSpPr>
            <p:cNvPr id="9245" name="直線コネクタ 16"/>
            <p:cNvCxnSpPr>
              <a:cxnSpLocks noChangeShapeType="1"/>
            </p:cNvCxnSpPr>
            <p:nvPr/>
          </p:nvCxnSpPr>
          <p:spPr bwMode="auto">
            <a:xfrm rot="10800000">
              <a:off x="7133156" y="5856288"/>
              <a:ext cx="1463162" cy="1587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" name="円/楕円 54"/>
            <p:cNvSpPr>
              <a:spLocks noChangeArrowheads="1"/>
            </p:cNvSpPr>
            <p:nvPr/>
          </p:nvSpPr>
          <p:spPr bwMode="auto">
            <a:xfrm>
              <a:off x="4721224" y="5626100"/>
              <a:ext cx="2416178" cy="4635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ja-JP" sz="1600" dirty="0">
                  <a:solidFill>
                    <a:srgbClr val="000000"/>
                  </a:solidFill>
                  <a:ea typeface="ＭＳ Ｐゴシック" charset="0"/>
                  <a:cs typeface="Helvetica" pitchFamily="34" charset="0"/>
                </a:rPr>
                <a:t>Link B Processing</a:t>
              </a:r>
              <a:endParaRPr kumimoji="1" lang="ja-JP" altLang="en-US" sz="1600">
                <a:solidFill>
                  <a:srgbClr val="000000"/>
                </a:solidFill>
                <a:ea typeface="ＭＳ Ｐゴシック" charset="0"/>
                <a:cs typeface="Helvetica" pitchFamily="34" charset="0"/>
              </a:endParaRPr>
            </a:p>
          </p:txBody>
        </p:sp>
        <p:sp>
          <p:nvSpPr>
            <p:cNvPr id="37" name="円/楕円 5"/>
            <p:cNvSpPr>
              <a:spLocks noChangeArrowheads="1"/>
            </p:cNvSpPr>
            <p:nvPr/>
          </p:nvSpPr>
          <p:spPr bwMode="auto">
            <a:xfrm>
              <a:off x="2130421" y="5626100"/>
              <a:ext cx="2416178" cy="4635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ja-JP" sz="1600" dirty="0">
                  <a:solidFill>
                    <a:srgbClr val="000000"/>
                  </a:solidFill>
                  <a:ea typeface="ＭＳ Ｐゴシック" charset="0"/>
                  <a:cs typeface="Helvetica" pitchFamily="34" charset="0"/>
                </a:rPr>
                <a:t>Link A Processing</a:t>
              </a:r>
              <a:endParaRPr kumimoji="1" lang="ja-JP" altLang="en-US" sz="1600">
                <a:solidFill>
                  <a:srgbClr val="000000"/>
                </a:solidFill>
                <a:ea typeface="ＭＳ Ｐゴシック" charset="0"/>
                <a:cs typeface="Helvetica" pitchFamily="34" charset="0"/>
              </a:endParaRPr>
            </a:p>
          </p:txBody>
        </p:sp>
        <p:cxnSp>
          <p:nvCxnSpPr>
            <p:cNvPr id="34" name="直線コネクタ 29"/>
            <p:cNvCxnSpPr>
              <a:cxnSpLocks noChangeShapeType="1"/>
              <a:stCxn id="9233" idx="3"/>
            </p:cNvCxnSpPr>
            <p:nvPr/>
          </p:nvCxnSpPr>
          <p:spPr bwMode="auto">
            <a:xfrm flipH="1">
              <a:off x="3098801" y="3931771"/>
              <a:ext cx="448199" cy="854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8" name="直線コネクタ 29"/>
            <p:cNvCxnSpPr>
              <a:cxnSpLocks noChangeShapeType="1"/>
              <a:stCxn id="9233" idx="5"/>
            </p:cNvCxnSpPr>
            <p:nvPr/>
          </p:nvCxnSpPr>
          <p:spPr bwMode="auto">
            <a:xfrm>
              <a:off x="5711098" y="3931771"/>
              <a:ext cx="397398" cy="8259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237" name="直線コネクタ 29"/>
            <p:cNvCxnSpPr>
              <a:cxnSpLocks noChangeShapeType="1"/>
              <a:stCxn id="9233" idx="3"/>
            </p:cNvCxnSpPr>
            <p:nvPr/>
          </p:nvCxnSpPr>
          <p:spPr bwMode="auto">
            <a:xfrm>
              <a:off x="3547000" y="3931771"/>
              <a:ext cx="273715" cy="16943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238" name="直線コネクタ 29"/>
            <p:cNvCxnSpPr>
              <a:cxnSpLocks noChangeShapeType="1"/>
              <a:stCxn id="9233" idx="5"/>
            </p:cNvCxnSpPr>
            <p:nvPr/>
          </p:nvCxnSpPr>
          <p:spPr bwMode="auto">
            <a:xfrm flipH="1">
              <a:off x="5509956" y="3931771"/>
              <a:ext cx="201142" cy="1721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3" name="Date Placeholder 3"/>
          <p:cNvSpPr txBox="1">
            <a:spLocks/>
          </p:cNvSpPr>
          <p:nvPr/>
        </p:nvSpPr>
        <p:spPr>
          <a:xfrm>
            <a:off x="80010" y="6494009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000" smtClean="0">
                <a:latin typeface="+mn-lt"/>
              </a:rPr>
              <a:t>16-20 May 2016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84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60020"/>
            <a:ext cx="7772400" cy="709613"/>
          </a:xfrm>
        </p:spPr>
        <p:txBody>
          <a:bodyPr/>
          <a:lstStyle/>
          <a:p>
            <a:r>
              <a:rPr lang="en-US" sz="2800" b="1" dirty="0"/>
              <a:t>Generic </a:t>
            </a:r>
            <a:r>
              <a:rPr lang="en-US" sz="2800" b="1" dirty="0" smtClean="0"/>
              <a:t>SSI Building </a:t>
            </a:r>
            <a:r>
              <a:rPr lang="en-US" sz="2800" b="1" dirty="0"/>
              <a:t>Block </a:t>
            </a:r>
            <a:r>
              <a:rPr lang="en-US" sz="2800" b="1" dirty="0" smtClean="0"/>
              <a:t>Notes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4480" y="1280161"/>
            <a:ext cx="8666480" cy="4751070"/>
          </a:xfrm>
        </p:spPr>
        <p:txBody>
          <a:bodyPr>
            <a:noAutofit/>
          </a:bodyPr>
          <a:lstStyle/>
          <a:p>
            <a:r>
              <a:rPr lang="en-US" sz="2400" dirty="0"/>
              <a:t>Not all </a:t>
            </a:r>
            <a:r>
              <a:rPr lang="en-US" sz="2400" dirty="0" smtClean="0"/>
              <a:t>SSI building </a:t>
            </a:r>
            <a:r>
              <a:rPr lang="en-US" sz="2400" dirty="0"/>
              <a:t>blocks will include all </a:t>
            </a:r>
            <a:r>
              <a:rPr lang="en-US" sz="2400" dirty="0" smtClean="0"/>
              <a:t>functions</a:t>
            </a:r>
            <a:r>
              <a:rPr lang="en-US" sz="2400" dirty="0"/>
              <a:t>, user building blocks </a:t>
            </a:r>
            <a:r>
              <a:rPr lang="en-US" sz="2400" dirty="0" smtClean="0"/>
              <a:t>are </a:t>
            </a:r>
            <a:r>
              <a:rPr lang="en-US" sz="2400" dirty="0"/>
              <a:t>often “one-sided</a:t>
            </a:r>
            <a:r>
              <a:rPr lang="en-US" sz="2400" dirty="0" smtClean="0"/>
              <a:t>”</a:t>
            </a:r>
            <a:endParaRPr lang="en-US" sz="2400" dirty="0"/>
          </a:p>
          <a:p>
            <a:r>
              <a:rPr lang="en-US" sz="2400" dirty="0"/>
              <a:t>The </a:t>
            </a:r>
            <a:r>
              <a:rPr lang="en-US" sz="2400" dirty="0" smtClean="0"/>
              <a:t>link </a:t>
            </a:r>
            <a:r>
              <a:rPr lang="en-US" sz="2400" dirty="0"/>
              <a:t>layer </a:t>
            </a:r>
            <a:r>
              <a:rPr lang="en-US" sz="2400" dirty="0" smtClean="0"/>
              <a:t>functions are essentially the same as for ABA configurations, </a:t>
            </a:r>
            <a:r>
              <a:rPr lang="en-US" sz="2400" dirty="0"/>
              <a:t>w</a:t>
            </a:r>
            <a:r>
              <a:rPr lang="en-US" sz="2400" dirty="0" smtClean="0"/>
              <a:t>ith the exception of the ESLT frame creation, merging, and encoding functions</a:t>
            </a:r>
            <a:endParaRPr lang="en-US" sz="2400" dirty="0"/>
          </a:p>
          <a:p>
            <a:r>
              <a:rPr lang="en-US" sz="2400" dirty="0"/>
              <a:t>The </a:t>
            </a:r>
            <a:r>
              <a:rPr lang="en-US" sz="2400" dirty="0" smtClean="0"/>
              <a:t>SSI networking and routing functions are specified </a:t>
            </a:r>
            <a:r>
              <a:rPr lang="en-US" sz="2400" dirty="0"/>
              <a:t>in the relevant </a:t>
            </a:r>
            <a:r>
              <a:rPr lang="en-US" sz="2400" dirty="0" smtClean="0"/>
              <a:t>SSI standards, some of which are still in development (marked as [Future] in the SCCS-ARD)</a:t>
            </a:r>
            <a:endParaRPr lang="en-US" sz="2400" dirty="0"/>
          </a:p>
          <a:p>
            <a:r>
              <a:rPr lang="en-US" sz="2400" dirty="0" smtClean="0"/>
              <a:t>Network management functions are identified, </a:t>
            </a:r>
            <a:r>
              <a:rPr lang="en-US" sz="2400" dirty="0"/>
              <a:t>but </a:t>
            </a:r>
            <a:r>
              <a:rPr lang="en-US" sz="2400" dirty="0" smtClean="0"/>
              <a:t>they are not yet in a fully </a:t>
            </a:r>
            <a:r>
              <a:rPr lang="en-US" sz="2400" dirty="0"/>
              <a:t>specified form</a:t>
            </a:r>
          </a:p>
          <a:p>
            <a:r>
              <a:rPr lang="en-US" sz="2400" dirty="0"/>
              <a:t>Some functions, like element </a:t>
            </a:r>
            <a:r>
              <a:rPr lang="en-US" sz="2400" dirty="0" smtClean="0"/>
              <a:t>management and cross-domain coordination, </a:t>
            </a:r>
            <a:r>
              <a:rPr lang="en-US" sz="2400" dirty="0"/>
              <a:t>will be present, but </a:t>
            </a:r>
            <a:r>
              <a:rPr lang="en-US" sz="2400" dirty="0" smtClean="0"/>
              <a:t>are presently specified only in the SSI conceptual architecture</a:t>
            </a:r>
            <a:endParaRPr lang="en-US" sz="2400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80010" y="6494009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000" smtClean="0">
                <a:latin typeface="+mn-lt"/>
              </a:rPr>
              <a:t>16-20 May 2016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53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542"/>
            <a:ext cx="7886700" cy="1016634"/>
          </a:xfrm>
        </p:spPr>
        <p:txBody>
          <a:bodyPr/>
          <a:lstStyle/>
          <a:p>
            <a:r>
              <a:rPr lang="en-US" sz="2800" b="1" dirty="0" smtClean="0"/>
              <a:t>ABA Protocol Building Blocks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6185"/>
            <a:ext cx="7886700" cy="4351338"/>
          </a:xfrm>
        </p:spPr>
        <p:txBody>
          <a:bodyPr>
            <a:noAutofit/>
          </a:bodyPr>
          <a:lstStyle/>
          <a:p>
            <a:r>
              <a:rPr lang="en-US" sz="2000" dirty="0" smtClean="0"/>
              <a:t>Describe CCSDS </a:t>
            </a:r>
            <a:r>
              <a:rPr lang="en-US" sz="2000" dirty="0" smtClean="0"/>
              <a:t>ABA protocol </a:t>
            </a:r>
            <a:r>
              <a:rPr lang="en-US" sz="2000" dirty="0"/>
              <a:t>configurations as they are intended to be </a:t>
            </a:r>
            <a:r>
              <a:rPr lang="en-US" sz="2000" dirty="0" smtClean="0"/>
              <a:t>used</a:t>
            </a:r>
            <a:endParaRPr lang="en-US" sz="2000" dirty="0"/>
          </a:p>
          <a:p>
            <a:r>
              <a:rPr lang="en-US" sz="2000" dirty="0" smtClean="0"/>
              <a:t>Describe </a:t>
            </a:r>
            <a:r>
              <a:rPr lang="en-US" sz="2000" dirty="0"/>
              <a:t>appropriate assemblies for different kinds of services: </a:t>
            </a:r>
            <a:r>
              <a:rPr lang="en-US" sz="2000" dirty="0" smtClean="0"/>
              <a:t>physical, link </a:t>
            </a:r>
            <a:r>
              <a:rPr lang="en-US" sz="2000" dirty="0"/>
              <a:t>layer, radiometric, </a:t>
            </a:r>
            <a:r>
              <a:rPr lang="en-US" sz="2000" dirty="0" smtClean="0"/>
              <a:t>application </a:t>
            </a:r>
            <a:r>
              <a:rPr lang="en-US" sz="2000" dirty="0"/>
              <a:t>layer, and </a:t>
            </a:r>
            <a:r>
              <a:rPr lang="en-US" sz="2000" dirty="0" smtClean="0"/>
              <a:t>security</a:t>
            </a:r>
          </a:p>
          <a:p>
            <a:r>
              <a:rPr lang="en-US" sz="2000" dirty="0" smtClean="0"/>
              <a:t>Are designed to be used as the interface bindings for the different services and functions within components</a:t>
            </a:r>
          </a:p>
          <a:p>
            <a:r>
              <a:rPr lang="en-US" sz="2000" dirty="0" smtClean="0"/>
              <a:t>The following diagrams include:</a:t>
            </a:r>
          </a:p>
          <a:p>
            <a:pPr lvl="1"/>
            <a:r>
              <a:rPr lang="en-US" sz="1600" dirty="0" smtClean="0"/>
              <a:t>ABA Earth user protocol stacks, forward and return (may be asymmetric)</a:t>
            </a:r>
          </a:p>
          <a:p>
            <a:pPr lvl="1"/>
            <a:r>
              <a:rPr lang="en-US" sz="1600" dirty="0" smtClean="0"/>
              <a:t>ABA ESLT protocol stacks</a:t>
            </a:r>
          </a:p>
          <a:p>
            <a:pPr lvl="1"/>
            <a:r>
              <a:rPr lang="en-US" sz="1600" dirty="0" smtClean="0"/>
              <a:t>ABA Space user protocol stacks</a:t>
            </a:r>
          </a:p>
          <a:p>
            <a:pPr lvl="1"/>
            <a:r>
              <a:rPr lang="en-US" sz="1600" dirty="0" smtClean="0"/>
              <a:t>Specialized “round trip” protocol stacks such as radiometric processing</a:t>
            </a:r>
          </a:p>
          <a:p>
            <a:pPr lvl="1"/>
            <a:r>
              <a:rPr lang="en-US" sz="1600" dirty="0" smtClean="0"/>
              <a:t>An example security protocol deployment</a:t>
            </a:r>
          </a:p>
          <a:p>
            <a:pPr lvl="1"/>
            <a:r>
              <a:rPr lang="en-US" sz="1600" dirty="0"/>
              <a:t>Many other examples, including security, are in the SCCS-ARD </a:t>
            </a: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80010" y="6494009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000" smtClean="0">
                <a:latin typeface="+mn-lt"/>
              </a:rPr>
              <a:t>16-20 May 2016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917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547688" y="-151185"/>
            <a:ext cx="78867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/>
              <a:t>ESLT </a:t>
            </a:r>
            <a:r>
              <a:rPr lang="en-US" sz="2400" b="1" dirty="0" err="1" smtClean="0"/>
              <a:t>Fwd</a:t>
            </a:r>
            <a:r>
              <a:rPr lang="en-US" sz="2400" b="1" dirty="0" smtClean="0"/>
              <a:t> / Ret Service </a:t>
            </a:r>
            <a:r>
              <a:rPr lang="en-US" sz="2400" b="1" dirty="0"/>
              <a:t>Provider Protocol Stack Building Blocks</a:t>
            </a:r>
          </a:p>
        </p:txBody>
      </p:sp>
      <p:grpSp>
        <p:nvGrpSpPr>
          <p:cNvPr id="9219" name="Group 38"/>
          <p:cNvGrpSpPr>
            <a:grpSpLocks/>
          </p:cNvGrpSpPr>
          <p:nvPr/>
        </p:nvGrpSpPr>
        <p:grpSpPr bwMode="auto">
          <a:xfrm>
            <a:off x="531813" y="1481138"/>
            <a:ext cx="7815262" cy="4959350"/>
            <a:chOff x="531813" y="1481138"/>
            <a:chExt cx="7815262" cy="4959097"/>
          </a:xfrm>
        </p:grpSpPr>
        <p:sp>
          <p:nvSpPr>
            <p:cNvPr id="9220" name="Oval 7"/>
            <p:cNvSpPr>
              <a:spLocks noChangeArrowheads="1"/>
            </p:cNvSpPr>
            <p:nvPr/>
          </p:nvSpPr>
          <p:spPr bwMode="auto">
            <a:xfrm>
              <a:off x="919163" y="1500188"/>
              <a:ext cx="2452687" cy="493712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SLE F-CLTU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Processing</a:t>
              </a:r>
              <a:endPara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endParaRPr>
            </a:p>
          </p:txBody>
        </p:sp>
        <p:sp>
          <p:nvSpPr>
            <p:cNvPr id="9221" name="Text Box 12"/>
            <p:cNvSpPr txBox="1">
              <a:spLocks noChangeArrowheads="1"/>
            </p:cNvSpPr>
            <p:nvPr/>
          </p:nvSpPr>
          <p:spPr bwMode="auto">
            <a:xfrm>
              <a:off x="531813" y="2892425"/>
              <a:ext cx="1482725" cy="2746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RF </a:t>
              </a: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&amp; Mod</a:t>
              </a:r>
            </a:p>
          </p:txBody>
        </p:sp>
        <p:cxnSp>
          <p:nvCxnSpPr>
            <p:cNvPr id="9222" name="Straight Connector 8"/>
            <p:cNvCxnSpPr>
              <a:cxnSpLocks noChangeShapeType="1"/>
              <a:stCxn id="9220" idx="3"/>
              <a:endCxn id="9221" idx="0"/>
            </p:cNvCxnSpPr>
            <p:nvPr/>
          </p:nvCxnSpPr>
          <p:spPr bwMode="auto">
            <a:xfrm flipH="1">
              <a:off x="1273175" y="1920853"/>
              <a:ext cx="4763" cy="9715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223" name="Straight Connector 9"/>
            <p:cNvCxnSpPr>
              <a:cxnSpLocks noChangeShapeType="1"/>
              <a:stCxn id="9220" idx="5"/>
              <a:endCxn id="9248" idx="0"/>
            </p:cNvCxnSpPr>
            <p:nvPr/>
          </p:nvCxnSpPr>
          <p:spPr bwMode="auto">
            <a:xfrm>
              <a:off x="3013075" y="1920853"/>
              <a:ext cx="12700" cy="9810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24" name="Text Box 15"/>
            <p:cNvSpPr txBox="1">
              <a:spLocks noChangeArrowheads="1"/>
            </p:cNvSpPr>
            <p:nvPr/>
          </p:nvSpPr>
          <p:spPr bwMode="auto">
            <a:xfrm>
              <a:off x="2282825" y="2517775"/>
              <a:ext cx="1484313" cy="2746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TCP</a:t>
              </a:r>
            </a:p>
          </p:txBody>
        </p:sp>
        <p:sp>
          <p:nvSpPr>
            <p:cNvPr id="9225" name="Oval 7"/>
            <p:cNvSpPr>
              <a:spLocks noChangeArrowheads="1"/>
            </p:cNvSpPr>
            <p:nvPr/>
          </p:nvSpPr>
          <p:spPr bwMode="auto">
            <a:xfrm>
              <a:off x="935038" y="4125913"/>
              <a:ext cx="2452687" cy="493712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SLE RAF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Processing</a:t>
              </a:r>
              <a:endPara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endParaRPr>
            </a:p>
          </p:txBody>
        </p:sp>
        <p:cxnSp>
          <p:nvCxnSpPr>
            <p:cNvPr id="9226" name="Straight Connector 31"/>
            <p:cNvCxnSpPr>
              <a:cxnSpLocks noChangeShapeType="1"/>
              <a:stCxn id="9225" idx="3"/>
            </p:cNvCxnSpPr>
            <p:nvPr/>
          </p:nvCxnSpPr>
          <p:spPr bwMode="auto">
            <a:xfrm flipH="1">
              <a:off x="1290638" y="4546444"/>
              <a:ext cx="3175" cy="10175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227" name="Straight Connector 32"/>
            <p:cNvCxnSpPr>
              <a:cxnSpLocks noChangeShapeType="1"/>
              <a:stCxn id="9225" idx="5"/>
              <a:endCxn id="9252" idx="0"/>
            </p:cNvCxnSpPr>
            <p:nvPr/>
          </p:nvCxnSpPr>
          <p:spPr bwMode="auto">
            <a:xfrm>
              <a:off x="3028950" y="4546444"/>
              <a:ext cx="12700" cy="10270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28" name="Text Box 15"/>
            <p:cNvSpPr txBox="1">
              <a:spLocks noChangeArrowheads="1"/>
            </p:cNvSpPr>
            <p:nvPr/>
          </p:nvSpPr>
          <p:spPr bwMode="auto">
            <a:xfrm>
              <a:off x="2300288" y="5189538"/>
              <a:ext cx="1482725" cy="2746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TCP</a:t>
              </a:r>
            </a:p>
          </p:txBody>
        </p:sp>
        <p:sp>
          <p:nvSpPr>
            <p:cNvPr id="9231" name="Text Box 12"/>
            <p:cNvSpPr txBox="1">
              <a:spLocks noChangeArrowheads="1"/>
            </p:cNvSpPr>
            <p:nvPr/>
          </p:nvSpPr>
          <p:spPr bwMode="auto">
            <a:xfrm>
              <a:off x="552450" y="5189349"/>
              <a:ext cx="1484313" cy="27462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prstClr val="black"/>
                  </a:solidFill>
                  <a:latin typeface="Helvetica" pitchFamily="34" charset="0"/>
                  <a:ea typeface="ÇlÇr ñæí©" charset="-128"/>
                  <a:cs typeface="Helvetica" pitchFamily="34" charset="0"/>
                </a:rPr>
                <a:t>Frame Sync &amp; De-Code</a:t>
              </a:r>
              <a:endParaRPr lang="en-US" sz="1050" dirty="0">
                <a:solidFill>
                  <a:prstClr val="black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endParaRPr>
            </a:p>
          </p:txBody>
        </p:sp>
        <p:sp>
          <p:nvSpPr>
            <p:cNvPr id="9230" name="Oval 7"/>
            <p:cNvSpPr>
              <a:spLocks noChangeArrowheads="1"/>
            </p:cNvSpPr>
            <p:nvPr/>
          </p:nvSpPr>
          <p:spPr bwMode="auto">
            <a:xfrm>
              <a:off x="5476875" y="1481138"/>
              <a:ext cx="2452688" cy="585787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CSTS F-Frame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Processing</a:t>
              </a:r>
              <a:endPara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endParaRP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(Frame </a:t>
              </a:r>
              <a:r>
                <a:rPr lang="en-US" sz="1200" dirty="0" err="1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Muxing</a:t>
              </a: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)</a:t>
              </a:r>
            </a:p>
          </p:txBody>
        </p:sp>
        <p:cxnSp>
          <p:nvCxnSpPr>
            <p:cNvPr id="3" name="Straight Connector 39"/>
            <p:cNvCxnSpPr>
              <a:cxnSpLocks noChangeShapeType="1"/>
            </p:cNvCxnSpPr>
            <p:nvPr/>
          </p:nvCxnSpPr>
          <p:spPr bwMode="auto">
            <a:xfrm flipH="1">
              <a:off x="5832475" y="1981174"/>
              <a:ext cx="3175" cy="92705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232" name="Straight Connector 40"/>
            <p:cNvCxnSpPr>
              <a:cxnSpLocks noChangeShapeType="1"/>
              <a:stCxn id="9230" idx="5"/>
              <a:endCxn id="9250" idx="0"/>
            </p:cNvCxnSpPr>
            <p:nvPr/>
          </p:nvCxnSpPr>
          <p:spPr bwMode="auto">
            <a:xfrm>
              <a:off x="7570788" y="1981174"/>
              <a:ext cx="12700" cy="93657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3" name="Text Box 15"/>
            <p:cNvSpPr txBox="1">
              <a:spLocks noChangeArrowheads="1"/>
            </p:cNvSpPr>
            <p:nvPr/>
          </p:nvSpPr>
          <p:spPr bwMode="auto">
            <a:xfrm>
              <a:off x="6842125" y="2533650"/>
              <a:ext cx="1482725" cy="2746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TCP</a:t>
              </a:r>
            </a:p>
          </p:txBody>
        </p:sp>
        <p:sp>
          <p:nvSpPr>
            <p:cNvPr id="9234" name="Text Box 12"/>
            <p:cNvSpPr txBox="1">
              <a:spLocks noChangeArrowheads="1"/>
            </p:cNvSpPr>
            <p:nvPr/>
          </p:nvSpPr>
          <p:spPr bwMode="auto">
            <a:xfrm>
              <a:off x="5089525" y="2533650"/>
              <a:ext cx="1484313" cy="2746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Code &amp; Sync</a:t>
              </a:r>
            </a:p>
          </p:txBody>
        </p:sp>
        <p:sp>
          <p:nvSpPr>
            <p:cNvPr id="9235" name="Oval 7"/>
            <p:cNvSpPr>
              <a:spLocks noChangeArrowheads="1"/>
            </p:cNvSpPr>
            <p:nvPr/>
          </p:nvSpPr>
          <p:spPr bwMode="auto">
            <a:xfrm>
              <a:off x="5499100" y="4089400"/>
              <a:ext cx="2452688" cy="587375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SLE RCF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Processing</a:t>
              </a:r>
              <a:endPara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endParaRP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(Frame De-</a:t>
              </a:r>
              <a:r>
                <a:rPr lang="en-US" sz="1200" dirty="0" err="1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Muxing</a:t>
              </a: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)</a:t>
              </a:r>
            </a:p>
          </p:txBody>
        </p:sp>
        <p:cxnSp>
          <p:nvCxnSpPr>
            <p:cNvPr id="9236" name="Straight Connector 46"/>
            <p:cNvCxnSpPr>
              <a:cxnSpLocks noChangeShapeType="1"/>
            </p:cNvCxnSpPr>
            <p:nvPr/>
          </p:nvCxnSpPr>
          <p:spPr bwMode="auto">
            <a:xfrm flipH="1">
              <a:off x="5835650" y="4590891"/>
              <a:ext cx="14288" cy="9445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237" name="Straight Connector 47"/>
            <p:cNvCxnSpPr>
              <a:cxnSpLocks noChangeShapeType="1"/>
              <a:stCxn id="9235" idx="5"/>
              <a:endCxn id="9254" idx="0"/>
            </p:cNvCxnSpPr>
            <p:nvPr/>
          </p:nvCxnSpPr>
          <p:spPr bwMode="auto">
            <a:xfrm>
              <a:off x="7593013" y="4590891"/>
              <a:ext cx="12700" cy="9556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8" name="Text Box 15"/>
            <p:cNvSpPr txBox="1">
              <a:spLocks noChangeArrowheads="1"/>
            </p:cNvSpPr>
            <p:nvPr/>
          </p:nvSpPr>
          <p:spPr bwMode="auto">
            <a:xfrm>
              <a:off x="6864350" y="5162550"/>
              <a:ext cx="1482725" cy="2746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TCP</a:t>
              </a:r>
            </a:p>
          </p:txBody>
        </p:sp>
        <p:sp>
          <p:nvSpPr>
            <p:cNvPr id="9239" name="Rectangle 50"/>
            <p:cNvSpPr>
              <a:spLocks noChangeArrowheads="1"/>
            </p:cNvSpPr>
            <p:nvPr/>
          </p:nvSpPr>
          <p:spPr bwMode="auto">
            <a:xfrm>
              <a:off x="1396555" y="3267075"/>
              <a:ext cx="1424878" cy="26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a) SLE F-CLTU</a:t>
              </a:r>
            </a:p>
          </p:txBody>
        </p:sp>
        <p:sp>
          <p:nvSpPr>
            <p:cNvPr id="9240" name="Rectangle 51"/>
            <p:cNvSpPr>
              <a:spLocks noChangeArrowheads="1"/>
            </p:cNvSpPr>
            <p:nvPr/>
          </p:nvSpPr>
          <p:spPr bwMode="auto">
            <a:xfrm>
              <a:off x="1474044" y="5995995"/>
              <a:ext cx="1269899" cy="264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b) SLE RAFs</a:t>
              </a:r>
            </a:p>
          </p:txBody>
        </p:sp>
        <p:sp>
          <p:nvSpPr>
            <p:cNvPr id="9241" name="Rectangle 52"/>
            <p:cNvSpPr>
              <a:spLocks noChangeArrowheads="1"/>
            </p:cNvSpPr>
            <p:nvPr/>
          </p:nvSpPr>
          <p:spPr bwMode="auto">
            <a:xfrm>
              <a:off x="5935565" y="3261460"/>
              <a:ext cx="1628972" cy="45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c) CSTS F-Frame</a:t>
              </a:r>
            </a:p>
            <a:p>
              <a:pPr algn="ctr"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(multiplex)</a:t>
              </a:r>
            </a:p>
          </p:txBody>
        </p:sp>
        <p:sp>
          <p:nvSpPr>
            <p:cNvPr id="9242" name="Rectangle 53"/>
            <p:cNvSpPr>
              <a:spLocks noChangeArrowheads="1"/>
            </p:cNvSpPr>
            <p:nvPr/>
          </p:nvSpPr>
          <p:spPr bwMode="auto">
            <a:xfrm>
              <a:off x="6071819" y="5988785"/>
              <a:ext cx="1356462" cy="45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d) SLE RCFs</a:t>
              </a:r>
            </a:p>
            <a:p>
              <a:pPr algn="ctr"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(de-multiplex)</a:t>
              </a:r>
            </a:p>
          </p:txBody>
        </p:sp>
        <p:sp>
          <p:nvSpPr>
            <p:cNvPr id="9243" name="Text Box 15"/>
            <p:cNvSpPr txBox="1">
              <a:spLocks noChangeArrowheads="1"/>
            </p:cNvSpPr>
            <p:nvPr/>
          </p:nvSpPr>
          <p:spPr bwMode="auto">
            <a:xfrm>
              <a:off x="2284413" y="2146300"/>
              <a:ext cx="1482725" cy="2746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SLE F-CLTU</a:t>
              </a:r>
            </a:p>
          </p:txBody>
        </p:sp>
        <p:sp>
          <p:nvSpPr>
            <p:cNvPr id="9244" name="Text Box 15"/>
            <p:cNvSpPr txBox="1">
              <a:spLocks noChangeArrowheads="1"/>
            </p:cNvSpPr>
            <p:nvPr/>
          </p:nvSpPr>
          <p:spPr bwMode="auto">
            <a:xfrm>
              <a:off x="6840538" y="2146300"/>
              <a:ext cx="1484312" cy="2746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CSTS F-Frame</a:t>
              </a:r>
            </a:p>
          </p:txBody>
        </p:sp>
        <p:sp>
          <p:nvSpPr>
            <p:cNvPr id="9245" name="Text Box 15"/>
            <p:cNvSpPr txBox="1">
              <a:spLocks noChangeArrowheads="1"/>
            </p:cNvSpPr>
            <p:nvPr/>
          </p:nvSpPr>
          <p:spPr bwMode="auto">
            <a:xfrm>
              <a:off x="2300288" y="4789488"/>
              <a:ext cx="1482725" cy="2746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SLE </a:t>
              </a:r>
              <a:r>
                <a:rPr lang="en-US" sz="1200" dirty="0" smtClean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RAF</a:t>
              </a:r>
              <a:endPara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endParaRPr>
            </a:p>
          </p:txBody>
        </p:sp>
        <p:sp>
          <p:nvSpPr>
            <p:cNvPr id="9246" name="Text Box 15"/>
            <p:cNvSpPr txBox="1">
              <a:spLocks noChangeArrowheads="1"/>
            </p:cNvSpPr>
            <p:nvPr/>
          </p:nvSpPr>
          <p:spPr bwMode="auto">
            <a:xfrm>
              <a:off x="6864350" y="4803775"/>
              <a:ext cx="1482725" cy="2746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SLE </a:t>
              </a:r>
              <a:r>
                <a:rPr lang="en-US" sz="1200" dirty="0" smtClean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RCF</a:t>
              </a:r>
              <a:endPara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endParaRPr>
            </a:p>
          </p:txBody>
        </p:sp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>
              <a:off x="5100638" y="5189349"/>
              <a:ext cx="1484312" cy="27462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prstClr val="black"/>
                  </a:solidFill>
                  <a:latin typeface="Helvetica" pitchFamily="34" charset="0"/>
                  <a:ea typeface="ÇlÇr ñæí©" charset="-128"/>
                  <a:cs typeface="Helvetica" pitchFamily="34" charset="0"/>
                </a:rPr>
                <a:t>Frame Sync &amp; De-Code</a:t>
              </a:r>
              <a:endParaRPr lang="en-US" sz="1050" dirty="0">
                <a:solidFill>
                  <a:prstClr val="black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endParaRPr>
            </a:p>
          </p:txBody>
        </p:sp>
        <p:sp>
          <p:nvSpPr>
            <p:cNvPr id="9248" name="Text Box 16"/>
            <p:cNvSpPr txBox="1">
              <a:spLocks noChangeArrowheads="1"/>
            </p:cNvSpPr>
            <p:nvPr/>
          </p:nvSpPr>
          <p:spPr bwMode="auto">
            <a:xfrm>
              <a:off x="2282825" y="2901950"/>
              <a:ext cx="1484313" cy="2746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IP</a:t>
              </a:r>
            </a:p>
          </p:txBody>
        </p:sp>
        <p:sp>
          <p:nvSpPr>
            <p:cNvPr id="9249" name="Text Box 12"/>
            <p:cNvSpPr txBox="1">
              <a:spLocks noChangeArrowheads="1"/>
            </p:cNvSpPr>
            <p:nvPr/>
          </p:nvSpPr>
          <p:spPr bwMode="auto">
            <a:xfrm>
              <a:off x="5089525" y="2908300"/>
              <a:ext cx="1484313" cy="2746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RF </a:t>
              </a: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&amp; Mod</a:t>
              </a:r>
            </a:p>
          </p:txBody>
        </p:sp>
        <p:sp>
          <p:nvSpPr>
            <p:cNvPr id="9250" name="Text Box 16"/>
            <p:cNvSpPr txBox="1">
              <a:spLocks noChangeArrowheads="1"/>
            </p:cNvSpPr>
            <p:nvPr/>
          </p:nvSpPr>
          <p:spPr bwMode="auto">
            <a:xfrm>
              <a:off x="6842125" y="2917825"/>
              <a:ext cx="1482725" cy="2746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IP</a:t>
              </a:r>
            </a:p>
          </p:txBody>
        </p:sp>
        <p:sp>
          <p:nvSpPr>
            <p:cNvPr id="4" name="Text Box 12"/>
            <p:cNvSpPr txBox="1">
              <a:spLocks noChangeArrowheads="1"/>
            </p:cNvSpPr>
            <p:nvPr/>
          </p:nvSpPr>
          <p:spPr bwMode="auto">
            <a:xfrm>
              <a:off x="547688" y="5563980"/>
              <a:ext cx="1484312" cy="27462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 smtClean="0">
                  <a:solidFill>
                    <a:prstClr val="black"/>
                  </a:solidFill>
                  <a:latin typeface="Helvetica" pitchFamily="34" charset="0"/>
                  <a:ea typeface="ÇlÇr ñæí©" charset="-128"/>
                  <a:cs typeface="Helvetica" pitchFamily="34" charset="0"/>
                </a:rPr>
                <a:t>RF </a:t>
              </a:r>
              <a:r>
                <a:rPr lang="en-US" sz="1050" dirty="0">
                  <a:solidFill>
                    <a:prstClr val="black"/>
                  </a:solidFill>
                  <a:latin typeface="Helvetica" pitchFamily="34" charset="0"/>
                  <a:ea typeface="ÇlÇr ñæí©" charset="-128"/>
                  <a:cs typeface="Helvetica" pitchFamily="34" charset="0"/>
                </a:rPr>
                <a:t>&amp; De-Mod</a:t>
              </a:r>
              <a:endParaRPr lang="en-US" sz="1050" dirty="0">
                <a:solidFill>
                  <a:prstClr val="black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endParaRPr>
            </a:p>
          </p:txBody>
        </p:sp>
        <p:sp>
          <p:nvSpPr>
            <p:cNvPr id="9252" name="Text Box 16"/>
            <p:cNvSpPr txBox="1">
              <a:spLocks noChangeArrowheads="1"/>
            </p:cNvSpPr>
            <p:nvPr/>
          </p:nvSpPr>
          <p:spPr bwMode="auto">
            <a:xfrm>
              <a:off x="2300288" y="5573713"/>
              <a:ext cx="1482725" cy="2746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IP</a:t>
              </a:r>
            </a:p>
          </p:txBody>
        </p:sp>
        <p:sp>
          <p:nvSpPr>
            <p:cNvPr id="2" name="Text Box 12"/>
            <p:cNvSpPr txBox="1">
              <a:spLocks noChangeArrowheads="1"/>
            </p:cNvSpPr>
            <p:nvPr/>
          </p:nvSpPr>
          <p:spPr bwMode="auto">
            <a:xfrm>
              <a:off x="5100638" y="5535406"/>
              <a:ext cx="1484312" cy="27462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 smtClean="0">
                  <a:solidFill>
                    <a:prstClr val="black"/>
                  </a:solidFill>
                  <a:latin typeface="Helvetica" pitchFamily="34" charset="0"/>
                  <a:ea typeface="ÇlÇr ñæí©" charset="-128"/>
                  <a:cs typeface="Helvetica" pitchFamily="34" charset="0"/>
                </a:rPr>
                <a:t>RF </a:t>
              </a:r>
              <a:r>
                <a:rPr lang="en-US" sz="1050" dirty="0">
                  <a:solidFill>
                    <a:prstClr val="black"/>
                  </a:solidFill>
                  <a:latin typeface="Helvetica" pitchFamily="34" charset="0"/>
                  <a:ea typeface="ÇlÇr ñæí©" charset="-128"/>
                  <a:cs typeface="Helvetica" pitchFamily="34" charset="0"/>
                </a:rPr>
                <a:t>&amp; De-Mod</a:t>
              </a:r>
              <a:endParaRPr lang="en-US" sz="1050" dirty="0">
                <a:solidFill>
                  <a:prstClr val="black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endParaRPr>
            </a:p>
          </p:txBody>
        </p:sp>
        <p:sp>
          <p:nvSpPr>
            <p:cNvPr id="9254" name="Text Box 16"/>
            <p:cNvSpPr txBox="1">
              <a:spLocks noChangeArrowheads="1"/>
            </p:cNvSpPr>
            <p:nvPr/>
          </p:nvSpPr>
          <p:spPr bwMode="auto">
            <a:xfrm>
              <a:off x="6864350" y="5546725"/>
              <a:ext cx="1482725" cy="2746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IP</a:t>
              </a:r>
            </a:p>
          </p:txBody>
        </p:sp>
      </p:grpSp>
      <p:sp>
        <p:nvSpPr>
          <p:cNvPr id="39" name="Date Placeholder 3"/>
          <p:cNvSpPr txBox="1">
            <a:spLocks/>
          </p:cNvSpPr>
          <p:nvPr/>
        </p:nvSpPr>
        <p:spPr>
          <a:xfrm>
            <a:off x="80010" y="6494009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000" smtClean="0">
                <a:latin typeface="+mn-lt"/>
              </a:rPr>
              <a:t>16-20 May 2016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06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685800" y="225187"/>
            <a:ext cx="7772400" cy="7096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500" b="1" dirty="0" smtClean="0"/>
              <a:t>ABA </a:t>
            </a:r>
            <a:r>
              <a:rPr lang="en-US" sz="2500" b="1" dirty="0"/>
              <a:t>Service-User </a:t>
            </a:r>
            <a:r>
              <a:rPr lang="en-US" sz="2500" b="1" dirty="0" smtClean="0"/>
              <a:t>CLTU &amp; F</a:t>
            </a:r>
            <a:r>
              <a:rPr lang="en-US" sz="2500" b="1" dirty="0"/>
              <a:t>-Frame Building Blocks</a:t>
            </a:r>
          </a:p>
        </p:txBody>
      </p:sp>
      <p:sp>
        <p:nvSpPr>
          <p:cNvPr id="10244" name="Oval 7"/>
          <p:cNvSpPr>
            <a:spLocks noChangeArrowheads="1"/>
          </p:cNvSpPr>
          <p:nvPr/>
        </p:nvSpPr>
        <p:spPr bwMode="auto">
          <a:xfrm>
            <a:off x="1467888" y="3676421"/>
            <a:ext cx="1925637" cy="58744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User F-CLTU </a:t>
            </a:r>
            <a:b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Application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(CLTU Processing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)</a:t>
            </a:r>
          </a:p>
        </p:txBody>
      </p:sp>
      <p:sp>
        <p:nvSpPr>
          <p:cNvPr id="10245" name="Text Box 16"/>
          <p:cNvSpPr txBox="1">
            <a:spLocks noChangeArrowheads="1"/>
          </p:cNvSpPr>
          <p:nvPr/>
        </p:nvSpPr>
        <p:spPr bwMode="auto">
          <a:xfrm>
            <a:off x="1683533" y="5162883"/>
            <a:ext cx="1482691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cxnSp>
        <p:nvCxnSpPr>
          <p:cNvPr id="10246" name="Straight Connector 9"/>
          <p:cNvCxnSpPr>
            <a:cxnSpLocks noChangeShapeType="1"/>
            <a:stCxn id="10244" idx="0"/>
            <a:endCxn id="33" idx="4"/>
          </p:cNvCxnSpPr>
          <p:nvPr/>
        </p:nvCxnSpPr>
        <p:spPr bwMode="auto">
          <a:xfrm flipH="1" flipV="1">
            <a:off x="2424809" y="2770714"/>
            <a:ext cx="5898" cy="9057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1683533" y="3277664"/>
            <a:ext cx="1482691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Code &amp; Sync</a:t>
            </a:r>
          </a:p>
        </p:txBody>
      </p:sp>
      <p:sp>
        <p:nvSpPr>
          <p:cNvPr id="10250" name="Text Box 15"/>
          <p:cNvSpPr txBox="1">
            <a:spLocks noChangeArrowheads="1"/>
          </p:cNvSpPr>
          <p:nvPr/>
        </p:nvSpPr>
        <p:spPr bwMode="auto">
          <a:xfrm>
            <a:off x="1683533" y="2907324"/>
            <a:ext cx="1482691" cy="27467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 Frame</a:t>
            </a:r>
          </a:p>
        </p:txBody>
      </p:sp>
      <p:sp>
        <p:nvSpPr>
          <p:cNvPr id="10251" name="Oval 7"/>
          <p:cNvSpPr>
            <a:spLocks noChangeArrowheads="1"/>
          </p:cNvSpPr>
          <p:nvPr/>
        </p:nvSpPr>
        <p:spPr bwMode="auto">
          <a:xfrm>
            <a:off x="5528970" y="3655935"/>
            <a:ext cx="1889913" cy="611265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User F-Frame </a:t>
            </a:r>
            <a:b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Application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(Frame Processing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)</a:t>
            </a:r>
          </a:p>
        </p:txBody>
      </p:sp>
      <p:sp>
        <p:nvSpPr>
          <p:cNvPr id="10252" name="Text Box 16"/>
          <p:cNvSpPr txBox="1">
            <a:spLocks noChangeArrowheads="1"/>
          </p:cNvSpPr>
          <p:nvPr/>
        </p:nvSpPr>
        <p:spPr bwMode="auto">
          <a:xfrm>
            <a:off x="5733945" y="5162883"/>
            <a:ext cx="1484279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cxnSp>
        <p:nvCxnSpPr>
          <p:cNvPr id="10253" name="Straight Connector 21"/>
          <p:cNvCxnSpPr>
            <a:cxnSpLocks noChangeShapeType="1"/>
            <a:stCxn id="10251" idx="4"/>
            <a:endCxn id="10252" idx="0"/>
          </p:cNvCxnSpPr>
          <p:nvPr/>
        </p:nvCxnSpPr>
        <p:spPr bwMode="auto">
          <a:xfrm>
            <a:off x="6473927" y="4267200"/>
            <a:ext cx="2158" cy="89568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5733945" y="4768717"/>
            <a:ext cx="1484279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5733945" y="4373528"/>
            <a:ext cx="1484279" cy="27467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CSTS F-Frame</a:t>
            </a:r>
          </a:p>
        </p:txBody>
      </p:sp>
      <p:sp>
        <p:nvSpPr>
          <p:cNvPr id="10257" name="Rectangle 28"/>
          <p:cNvSpPr>
            <a:spLocks noChangeArrowheads="1"/>
          </p:cNvSpPr>
          <p:nvPr/>
        </p:nvSpPr>
        <p:spPr bwMode="auto">
          <a:xfrm>
            <a:off x="1288596" y="5626492"/>
            <a:ext cx="2299551" cy="26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a) ABA User SLE F-CLTU</a:t>
            </a:r>
          </a:p>
        </p:txBody>
      </p:sp>
      <p:sp>
        <p:nvSpPr>
          <p:cNvPr id="10258" name="Rectangle 29"/>
          <p:cNvSpPr>
            <a:spLocks noChangeArrowheads="1"/>
          </p:cNvSpPr>
          <p:nvPr/>
        </p:nvSpPr>
        <p:spPr bwMode="auto">
          <a:xfrm>
            <a:off x="5232154" y="5626492"/>
            <a:ext cx="2513259" cy="26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b) ABA User CSTS F-Frame</a:t>
            </a:r>
          </a:p>
        </p:txBody>
      </p:sp>
      <p:cxnSp>
        <p:nvCxnSpPr>
          <p:cNvPr id="24" name="Straight Connector 9"/>
          <p:cNvCxnSpPr>
            <a:cxnSpLocks noChangeShapeType="1"/>
            <a:stCxn id="10251" idx="0"/>
            <a:endCxn id="35" idx="4"/>
          </p:cNvCxnSpPr>
          <p:nvPr/>
        </p:nvCxnSpPr>
        <p:spPr bwMode="auto">
          <a:xfrm flipH="1" flipV="1">
            <a:off x="6469307" y="3129563"/>
            <a:ext cx="4620" cy="52637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" name="Straight Connector 9"/>
          <p:cNvCxnSpPr>
            <a:cxnSpLocks noChangeShapeType="1"/>
            <a:stCxn id="10245" idx="0"/>
            <a:endCxn id="10244" idx="4"/>
          </p:cNvCxnSpPr>
          <p:nvPr/>
        </p:nvCxnSpPr>
        <p:spPr bwMode="auto">
          <a:xfrm flipV="1">
            <a:off x="2424879" y="4263870"/>
            <a:ext cx="5828" cy="8990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247" name="Text Box 15"/>
          <p:cNvSpPr txBox="1">
            <a:spLocks noChangeArrowheads="1"/>
          </p:cNvSpPr>
          <p:nvPr/>
        </p:nvSpPr>
        <p:spPr bwMode="auto">
          <a:xfrm>
            <a:off x="1683533" y="4768717"/>
            <a:ext cx="1482691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10248" name="Text Box 15"/>
          <p:cNvSpPr txBox="1">
            <a:spLocks noChangeArrowheads="1"/>
          </p:cNvSpPr>
          <p:nvPr/>
        </p:nvSpPr>
        <p:spPr bwMode="auto">
          <a:xfrm>
            <a:off x="1683533" y="4373528"/>
            <a:ext cx="1482691" cy="27467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SLE F-CLTU</a:t>
            </a:r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1461990" y="2183265"/>
            <a:ext cx="1925637" cy="58744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User </a:t>
            </a: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Application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(Packet Processing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)</a:t>
            </a:r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5506488" y="2542114"/>
            <a:ext cx="1925637" cy="58744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User </a:t>
            </a: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Application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(Packet Processing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)</a:t>
            </a:r>
          </a:p>
        </p:txBody>
      </p:sp>
      <p:sp>
        <p:nvSpPr>
          <p:cNvPr id="10256" name="Text Box 15"/>
          <p:cNvSpPr txBox="1">
            <a:spLocks noChangeArrowheads="1"/>
          </p:cNvSpPr>
          <p:nvPr/>
        </p:nvSpPr>
        <p:spPr bwMode="auto">
          <a:xfrm>
            <a:off x="5722095" y="3277664"/>
            <a:ext cx="1484279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AOS/TC Frame</a:t>
            </a:r>
          </a:p>
        </p:txBody>
      </p:sp>
      <p:sp>
        <p:nvSpPr>
          <p:cNvPr id="22" name="Date Placeholder 3"/>
          <p:cNvSpPr txBox="1">
            <a:spLocks/>
          </p:cNvSpPr>
          <p:nvPr/>
        </p:nvSpPr>
        <p:spPr>
          <a:xfrm>
            <a:off x="80010" y="6494009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000" smtClean="0">
                <a:latin typeface="+mn-lt"/>
              </a:rPr>
              <a:t>16-20 May 2016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017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685800" y="194640"/>
            <a:ext cx="7772400" cy="7096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500" b="1" dirty="0" smtClean="0"/>
              <a:t>ABA </a:t>
            </a:r>
            <a:r>
              <a:rPr lang="en-US" sz="2500" b="1" dirty="0"/>
              <a:t>Service-User </a:t>
            </a:r>
            <a:r>
              <a:rPr lang="en-US" sz="2500" b="1" dirty="0" smtClean="0"/>
              <a:t>Service Management Building Blocks</a:t>
            </a:r>
            <a:endParaRPr lang="en-US" sz="2500" b="1" dirty="0"/>
          </a:p>
        </p:txBody>
      </p:sp>
      <p:sp>
        <p:nvSpPr>
          <p:cNvPr id="10244" name="Oval 7"/>
          <p:cNvSpPr>
            <a:spLocks noChangeArrowheads="1"/>
          </p:cNvSpPr>
          <p:nvPr/>
        </p:nvSpPr>
        <p:spPr bwMode="auto">
          <a:xfrm>
            <a:off x="1198562" y="2895601"/>
            <a:ext cx="2452630" cy="587449"/>
          </a:xfrm>
          <a:prstGeom prst="ellipse">
            <a:avLst/>
          </a:prstGeom>
          <a:solidFill>
            <a:srgbClr val="FBDD3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latin typeface="+mj-lt"/>
                <a:ea typeface="ＭＳ Ｐゴシック" pitchFamily="34" charset="-128"/>
                <a:cs typeface="Helvetica" pitchFamily="34" charset="0"/>
              </a:rPr>
              <a:t>ESLT Service Management Processing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latin typeface="+mj-lt"/>
                <a:ea typeface="ＭＳ Ｐゴシック" pitchFamily="34" charset="-128"/>
                <a:cs typeface="Helvetica" pitchFamily="34" charset="0"/>
              </a:rPr>
              <a:t>(Planning &amp; Scheduling)</a:t>
            </a:r>
          </a:p>
        </p:txBody>
      </p:sp>
      <p:sp>
        <p:nvSpPr>
          <p:cNvPr id="10245" name="Text Box 16"/>
          <p:cNvSpPr txBox="1">
            <a:spLocks noChangeArrowheads="1"/>
          </p:cNvSpPr>
          <p:nvPr/>
        </p:nvSpPr>
        <p:spPr bwMode="auto">
          <a:xfrm>
            <a:off x="1683531" y="5162879"/>
            <a:ext cx="1482690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cxnSp>
        <p:nvCxnSpPr>
          <p:cNvPr id="10246" name="Straight Connector 9"/>
          <p:cNvCxnSpPr>
            <a:cxnSpLocks noChangeShapeType="1"/>
            <a:stCxn id="10244" idx="4"/>
          </p:cNvCxnSpPr>
          <p:nvPr/>
        </p:nvCxnSpPr>
        <p:spPr bwMode="auto">
          <a:xfrm>
            <a:off x="2424876" y="3483050"/>
            <a:ext cx="7172" cy="167949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247" name="Text Box 15"/>
          <p:cNvSpPr txBox="1">
            <a:spLocks noChangeArrowheads="1"/>
          </p:cNvSpPr>
          <p:nvPr/>
        </p:nvSpPr>
        <p:spPr bwMode="auto">
          <a:xfrm>
            <a:off x="1683531" y="4716338"/>
            <a:ext cx="1482690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10248" name="Text Box 15"/>
          <p:cNvSpPr txBox="1">
            <a:spLocks noChangeArrowheads="1"/>
          </p:cNvSpPr>
          <p:nvPr/>
        </p:nvSpPr>
        <p:spPr bwMode="auto">
          <a:xfrm>
            <a:off x="1683531" y="4265829"/>
            <a:ext cx="1482690" cy="27467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HTTPS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1683531" y="3823257"/>
            <a:ext cx="1482690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SCCS-SM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10251" name="Oval 7"/>
          <p:cNvSpPr>
            <a:spLocks noChangeArrowheads="1"/>
          </p:cNvSpPr>
          <p:nvPr/>
        </p:nvSpPr>
        <p:spPr bwMode="auto">
          <a:xfrm>
            <a:off x="5249767" y="2924223"/>
            <a:ext cx="2452630" cy="611265"/>
          </a:xfrm>
          <a:prstGeom prst="ellipse">
            <a:avLst/>
          </a:prstGeom>
          <a:solidFill>
            <a:srgbClr val="FBDD3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latin typeface="+mj-lt"/>
                <a:ea typeface="ＭＳ Ｐゴシック" pitchFamily="34" charset="-128"/>
                <a:cs typeface="Helvetica" pitchFamily="34" charset="0"/>
              </a:rPr>
              <a:t>User Service Management Application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latin typeface="+mj-lt"/>
                <a:ea typeface="ＭＳ Ｐゴシック" pitchFamily="34" charset="-128"/>
                <a:cs typeface="Helvetica" pitchFamily="34" charset="0"/>
              </a:rPr>
              <a:t>(Planning &amp; Scheduling)</a:t>
            </a:r>
          </a:p>
        </p:txBody>
      </p:sp>
      <p:sp>
        <p:nvSpPr>
          <p:cNvPr id="10252" name="Text Box 16"/>
          <p:cNvSpPr txBox="1">
            <a:spLocks noChangeArrowheads="1"/>
          </p:cNvSpPr>
          <p:nvPr/>
        </p:nvSpPr>
        <p:spPr bwMode="auto">
          <a:xfrm>
            <a:off x="5733943" y="5162879"/>
            <a:ext cx="1484278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cxnSp>
        <p:nvCxnSpPr>
          <p:cNvPr id="10253" name="Straight Connector 21"/>
          <p:cNvCxnSpPr>
            <a:cxnSpLocks noChangeShapeType="1"/>
          </p:cNvCxnSpPr>
          <p:nvPr/>
        </p:nvCxnSpPr>
        <p:spPr bwMode="auto">
          <a:xfrm>
            <a:off x="6475411" y="3535360"/>
            <a:ext cx="0" cy="162718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5733943" y="4716338"/>
            <a:ext cx="1484278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5733943" y="4265829"/>
            <a:ext cx="1484278" cy="27467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HTTPS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10256" name="Text Box 15"/>
          <p:cNvSpPr txBox="1">
            <a:spLocks noChangeArrowheads="1"/>
          </p:cNvSpPr>
          <p:nvPr/>
        </p:nvSpPr>
        <p:spPr bwMode="auto">
          <a:xfrm>
            <a:off x="5746642" y="3823257"/>
            <a:ext cx="1484278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SCCS-SM</a:t>
            </a:r>
          </a:p>
        </p:txBody>
      </p:sp>
      <p:sp>
        <p:nvSpPr>
          <p:cNvPr id="10257" name="Rectangle 28"/>
          <p:cNvSpPr>
            <a:spLocks noChangeArrowheads="1"/>
          </p:cNvSpPr>
          <p:nvPr/>
        </p:nvSpPr>
        <p:spPr bwMode="auto">
          <a:xfrm>
            <a:off x="887614" y="5622914"/>
            <a:ext cx="3101517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a) ABA ESLT Service </a:t>
            </a:r>
            <a:r>
              <a:rPr lang="en-US" sz="14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Management</a:t>
            </a:r>
            <a:endParaRPr lang="en-US" sz="1400" b="1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10258" name="Rectangle 29"/>
          <p:cNvSpPr>
            <a:spLocks noChangeArrowheads="1"/>
          </p:cNvSpPr>
          <p:nvPr/>
        </p:nvSpPr>
        <p:spPr bwMode="auto">
          <a:xfrm>
            <a:off x="4956306" y="5622913"/>
            <a:ext cx="3064962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b) ABA </a:t>
            </a:r>
            <a:r>
              <a:rPr lang="en-US" sz="14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User Service Management</a:t>
            </a:r>
            <a:endParaRPr lang="en-US" sz="1400" b="1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7315200" y="2362200"/>
            <a:ext cx="1484278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NDM or ODM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cxnSp>
        <p:nvCxnSpPr>
          <p:cNvPr id="6" name="Elbow Connector 5"/>
          <p:cNvCxnSpPr>
            <a:stCxn id="18" idx="2"/>
            <a:endCxn id="10251" idx="6"/>
          </p:cNvCxnSpPr>
          <p:nvPr/>
        </p:nvCxnSpPr>
        <p:spPr bwMode="auto">
          <a:xfrm rot="5400000">
            <a:off x="7583377" y="2755893"/>
            <a:ext cx="592983" cy="35494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Date Placeholder 3"/>
          <p:cNvSpPr txBox="1">
            <a:spLocks/>
          </p:cNvSpPr>
          <p:nvPr/>
        </p:nvSpPr>
        <p:spPr>
          <a:xfrm>
            <a:off x="80010" y="6494009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000" smtClean="0">
                <a:latin typeface="+mn-lt"/>
              </a:rPr>
              <a:t>16-20 May 2016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96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 – Interoperable End-To-End </a:t>
            </a:r>
            <a:br>
              <a:rPr lang="en-US" b="1" dirty="0" smtClean="0"/>
            </a:br>
            <a:r>
              <a:rPr lang="en-US" b="1" dirty="0" smtClean="0"/>
              <a:t>Space Data Systems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2080"/>
            <a:ext cx="7886700" cy="49490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End-to-End space data systems are inherently systems </a:t>
            </a:r>
            <a:r>
              <a:rPr lang="en-US" dirty="0"/>
              <a:t>of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Typically </a:t>
            </a:r>
            <a:r>
              <a:rPr lang="en-US" dirty="0"/>
              <a:t>composed </a:t>
            </a:r>
            <a:r>
              <a:rPr lang="en-US" dirty="0" smtClean="0"/>
              <a:t>of: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pacecraft </a:t>
            </a:r>
            <a:r>
              <a:rPr lang="en-US" dirty="0"/>
              <a:t>and mission operations systems (MOS) that belong to one (or more) </a:t>
            </a:r>
            <a:r>
              <a:rPr lang="en-US" dirty="0" smtClean="0"/>
              <a:t>organizations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ulti-mission </a:t>
            </a:r>
            <a:r>
              <a:rPr lang="en-US" dirty="0"/>
              <a:t>communication assets that belong to another </a:t>
            </a:r>
            <a:r>
              <a:rPr lang="en-US" dirty="0" smtClean="0"/>
              <a:t>organization.</a:t>
            </a:r>
          </a:p>
          <a:p>
            <a:endParaRPr lang="en-US" dirty="0" smtClean="0"/>
          </a:p>
          <a:p>
            <a:r>
              <a:rPr lang="en-US" dirty="0" smtClean="0"/>
              <a:t>Interoperability and cross support are essential to:</a:t>
            </a:r>
          </a:p>
          <a:p>
            <a:pPr lvl="1"/>
            <a:r>
              <a:rPr lang="en-US" dirty="0" smtClean="0"/>
              <a:t>Take advantage of expensive, shared, multi-mission assets (DSN, ESTRACK, commercial, …)</a:t>
            </a:r>
          </a:p>
          <a:p>
            <a:pPr lvl="1"/>
            <a:r>
              <a:rPr lang="en-US" dirty="0" smtClean="0"/>
              <a:t>Provide interoperability within and among spacecraft owned by different agencies (e.g. Mars and Lunar exploration)</a:t>
            </a:r>
          </a:p>
          <a:p>
            <a:pPr lvl="1"/>
            <a:r>
              <a:rPr lang="en-US" dirty="0" smtClean="0"/>
              <a:t>Move toward Solar System Internetworking (SSI) </a:t>
            </a:r>
          </a:p>
          <a:p>
            <a:endParaRPr lang="en-US" dirty="0" smtClean="0"/>
          </a:p>
          <a:p>
            <a:r>
              <a:rPr lang="en-US" dirty="0" smtClean="0"/>
              <a:t>What standard building blocks are available to build such systems?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7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559594" y="-143798"/>
            <a:ext cx="78867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smtClean="0"/>
              <a:t>ESLT </a:t>
            </a:r>
            <a:r>
              <a:rPr lang="en-US" sz="2400" b="1" dirty="0" smtClean="0"/>
              <a:t>Radiometric Service </a:t>
            </a:r>
            <a:r>
              <a:rPr lang="en-US" sz="2400" b="1" dirty="0"/>
              <a:t>Provider Protocol Stack Building Blocks</a:t>
            </a:r>
          </a:p>
        </p:txBody>
      </p:sp>
      <p:sp>
        <p:nvSpPr>
          <p:cNvPr id="9230" name="Oval 7"/>
          <p:cNvSpPr>
            <a:spLocks noChangeArrowheads="1"/>
          </p:cNvSpPr>
          <p:nvPr/>
        </p:nvSpPr>
        <p:spPr bwMode="auto">
          <a:xfrm>
            <a:off x="3254375" y="1526954"/>
            <a:ext cx="2452688" cy="585817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CSTS F-Frame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Processing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(Frame </a:t>
            </a:r>
            <a:r>
              <a:rPr lang="en-US" sz="1200" dirty="0" err="1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Muxing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)</a:t>
            </a:r>
          </a:p>
        </p:txBody>
      </p:sp>
      <p:cxnSp>
        <p:nvCxnSpPr>
          <p:cNvPr id="3" name="Straight Connector 39"/>
          <p:cNvCxnSpPr>
            <a:cxnSpLocks noChangeShapeType="1"/>
          </p:cNvCxnSpPr>
          <p:nvPr/>
        </p:nvCxnSpPr>
        <p:spPr bwMode="auto">
          <a:xfrm flipH="1">
            <a:off x="3609975" y="2027016"/>
            <a:ext cx="3175" cy="927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32" name="Straight Connector 40"/>
          <p:cNvCxnSpPr>
            <a:cxnSpLocks noChangeShapeType="1"/>
            <a:stCxn id="9230" idx="5"/>
            <a:endCxn id="9250" idx="0"/>
          </p:cNvCxnSpPr>
          <p:nvPr/>
        </p:nvCxnSpPr>
        <p:spPr bwMode="auto">
          <a:xfrm>
            <a:off x="5348288" y="2027016"/>
            <a:ext cx="12700" cy="9366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233" name="Text Box 15"/>
          <p:cNvSpPr txBox="1">
            <a:spLocks noChangeArrowheads="1"/>
          </p:cNvSpPr>
          <p:nvPr/>
        </p:nvSpPr>
        <p:spPr bwMode="auto">
          <a:xfrm>
            <a:off x="4619625" y="2579520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9234" name="Text Box 12"/>
          <p:cNvSpPr txBox="1">
            <a:spLocks noChangeArrowheads="1"/>
          </p:cNvSpPr>
          <p:nvPr/>
        </p:nvSpPr>
        <p:spPr bwMode="auto">
          <a:xfrm>
            <a:off x="2867025" y="2443455"/>
            <a:ext cx="1484313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Code &amp; Sync</a:t>
            </a:r>
          </a:p>
        </p:txBody>
      </p:sp>
      <p:sp>
        <p:nvSpPr>
          <p:cNvPr id="9235" name="Oval 7"/>
          <p:cNvSpPr>
            <a:spLocks noChangeArrowheads="1"/>
          </p:cNvSpPr>
          <p:nvPr/>
        </p:nvSpPr>
        <p:spPr bwMode="auto">
          <a:xfrm>
            <a:off x="3276600" y="4135349"/>
            <a:ext cx="2452688" cy="587405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SLE RCF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Processing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(Frame De-</a:t>
            </a:r>
            <a:r>
              <a:rPr lang="en-US" sz="1200" dirty="0" err="1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Muxing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)</a:t>
            </a:r>
          </a:p>
        </p:txBody>
      </p:sp>
      <p:cxnSp>
        <p:nvCxnSpPr>
          <p:cNvPr id="9236" name="Straight Connector 46"/>
          <p:cNvCxnSpPr>
            <a:cxnSpLocks noChangeShapeType="1"/>
          </p:cNvCxnSpPr>
          <p:nvPr/>
        </p:nvCxnSpPr>
        <p:spPr bwMode="auto">
          <a:xfrm flipH="1">
            <a:off x="3613150" y="4636866"/>
            <a:ext cx="14288" cy="9445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37" name="Straight Connector 47"/>
          <p:cNvCxnSpPr>
            <a:cxnSpLocks noChangeShapeType="1"/>
            <a:stCxn id="9235" idx="5"/>
            <a:endCxn id="9254" idx="0"/>
          </p:cNvCxnSpPr>
          <p:nvPr/>
        </p:nvCxnSpPr>
        <p:spPr bwMode="auto">
          <a:xfrm>
            <a:off x="5370513" y="4636866"/>
            <a:ext cx="12700" cy="9556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238" name="Text Box 15"/>
          <p:cNvSpPr txBox="1">
            <a:spLocks noChangeArrowheads="1"/>
          </p:cNvSpPr>
          <p:nvPr/>
        </p:nvSpPr>
        <p:spPr bwMode="auto">
          <a:xfrm>
            <a:off x="4641850" y="5208554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9242" name="Rectangle 53"/>
          <p:cNvSpPr>
            <a:spLocks noChangeArrowheads="1"/>
          </p:cNvSpPr>
          <p:nvPr/>
        </p:nvSpPr>
        <p:spPr bwMode="auto">
          <a:xfrm>
            <a:off x="2716453" y="6172200"/>
            <a:ext cx="3493264" cy="27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TD-CSTS Ranging &amp; Radiometric Data</a:t>
            </a:r>
            <a:endParaRPr lang="en-US" sz="1400" b="1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9244" name="Text Box 15"/>
          <p:cNvSpPr txBox="1">
            <a:spLocks noChangeArrowheads="1"/>
          </p:cNvSpPr>
          <p:nvPr/>
        </p:nvSpPr>
        <p:spPr bwMode="auto">
          <a:xfrm>
            <a:off x="4618038" y="2192150"/>
            <a:ext cx="1484312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CSTS F-Frame</a:t>
            </a:r>
          </a:p>
        </p:txBody>
      </p:sp>
      <p:sp>
        <p:nvSpPr>
          <p:cNvPr id="9246" name="Text Box 15"/>
          <p:cNvSpPr txBox="1">
            <a:spLocks noChangeArrowheads="1"/>
          </p:cNvSpPr>
          <p:nvPr/>
        </p:nvSpPr>
        <p:spPr bwMode="auto">
          <a:xfrm>
            <a:off x="4641850" y="4849761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SLE </a:t>
            </a: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RCF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2878138" y="5099289"/>
            <a:ext cx="1484312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Frame Sync &amp; De-Code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9250" name="Text Box 16"/>
          <p:cNvSpPr txBox="1">
            <a:spLocks noChangeArrowheads="1"/>
          </p:cNvSpPr>
          <p:nvPr/>
        </p:nvSpPr>
        <p:spPr bwMode="auto">
          <a:xfrm>
            <a:off x="4619625" y="2963714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sp>
        <p:nvSpPr>
          <p:cNvPr id="9254" name="Text Box 16"/>
          <p:cNvSpPr txBox="1">
            <a:spLocks noChangeArrowheads="1"/>
          </p:cNvSpPr>
          <p:nvPr/>
        </p:nvSpPr>
        <p:spPr bwMode="auto">
          <a:xfrm>
            <a:off x="4641850" y="5592748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cxnSp>
        <p:nvCxnSpPr>
          <p:cNvPr id="40" name="Straight Connector 40"/>
          <p:cNvCxnSpPr>
            <a:cxnSpLocks noChangeShapeType="1"/>
            <a:stCxn id="42" idx="2"/>
            <a:endCxn id="43" idx="0"/>
          </p:cNvCxnSpPr>
          <p:nvPr/>
        </p:nvCxnSpPr>
        <p:spPr bwMode="auto">
          <a:xfrm>
            <a:off x="7973219" y="4562436"/>
            <a:ext cx="794" cy="4969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7232650" y="4675154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7231063" y="4287784"/>
            <a:ext cx="1484312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</a:t>
            </a: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D-CSTS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7232650" y="5059348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1141079" y="5029200"/>
            <a:ext cx="1484312" cy="34225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Ranging Sequence Recovery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1138605" y="2362200"/>
            <a:ext cx="1484312" cy="35341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Ranging Sequence Generation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cxnSp>
        <p:nvCxnSpPr>
          <p:cNvPr id="58" name="Elbow Connector 57"/>
          <p:cNvCxnSpPr>
            <a:stCxn id="45" idx="1"/>
            <a:endCxn id="44" idx="1"/>
          </p:cNvCxnSpPr>
          <p:nvPr/>
        </p:nvCxnSpPr>
        <p:spPr bwMode="auto">
          <a:xfrm rot="10800000" flipH="1" flipV="1">
            <a:off x="1138605" y="2538908"/>
            <a:ext cx="2474" cy="2661422"/>
          </a:xfrm>
          <a:prstGeom prst="bentConnector3">
            <a:avLst>
              <a:gd name="adj1" fmla="val -9240097"/>
            </a:avLst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9249" name="Text Box 12"/>
          <p:cNvSpPr txBox="1">
            <a:spLocks noChangeArrowheads="1"/>
          </p:cNvSpPr>
          <p:nvPr/>
        </p:nvSpPr>
        <p:spPr bwMode="auto">
          <a:xfrm>
            <a:off x="1141081" y="2954189"/>
            <a:ext cx="3210258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RF 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&amp; Mod</a:t>
            </a:r>
          </a:p>
        </p:txBody>
      </p:sp>
      <p:cxnSp>
        <p:nvCxnSpPr>
          <p:cNvPr id="27" name="Straight Arrow Connector 26"/>
          <p:cNvCxnSpPr>
            <a:stCxn id="45" idx="2"/>
          </p:cNvCxnSpPr>
          <p:nvPr/>
        </p:nvCxnSpPr>
        <p:spPr>
          <a:xfrm>
            <a:off x="1880761" y="2715615"/>
            <a:ext cx="0" cy="23850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6" name="Straight Arrow Connector 55"/>
          <p:cNvCxnSpPr>
            <a:endCxn id="44" idx="2"/>
          </p:cNvCxnSpPr>
          <p:nvPr/>
        </p:nvCxnSpPr>
        <p:spPr>
          <a:xfrm flipV="1">
            <a:off x="1880760" y="5371459"/>
            <a:ext cx="2475" cy="34354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1143000" y="5581429"/>
            <a:ext cx="3219450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RF </a:t>
            </a: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&amp; De-Mod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9217" name="Rectangle 9216"/>
          <p:cNvSpPr/>
          <p:nvPr/>
        </p:nvSpPr>
        <p:spPr>
          <a:xfrm>
            <a:off x="3840180" y="3298505"/>
            <a:ext cx="10473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Ranging Data </a:t>
            </a:r>
            <a:endParaRPr lang="en-US" sz="1100" dirty="0"/>
          </a:p>
        </p:txBody>
      </p:sp>
      <p:sp>
        <p:nvSpPr>
          <p:cNvPr id="62" name="Rectangle 61"/>
          <p:cNvSpPr/>
          <p:nvPr/>
        </p:nvSpPr>
        <p:spPr>
          <a:xfrm>
            <a:off x="3858322" y="3733800"/>
            <a:ext cx="10182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Doppler Data </a:t>
            </a:r>
            <a:endParaRPr lang="en-US" sz="1100" dirty="0"/>
          </a:p>
        </p:txBody>
      </p:sp>
      <p:sp>
        <p:nvSpPr>
          <p:cNvPr id="63" name="Rectangle 62"/>
          <p:cNvSpPr/>
          <p:nvPr/>
        </p:nvSpPr>
        <p:spPr>
          <a:xfrm>
            <a:off x="629557" y="3840561"/>
            <a:ext cx="7101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Ranging</a:t>
            </a:r>
          </a:p>
          <a:p>
            <a:r>
              <a:rPr lang="en-US" sz="110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Signal</a:t>
            </a:r>
            <a:endParaRPr lang="en-US" sz="1100" dirty="0"/>
          </a:p>
        </p:txBody>
      </p:sp>
      <p:cxnSp>
        <p:nvCxnSpPr>
          <p:cNvPr id="35" name="Straight Connector 40"/>
          <p:cNvCxnSpPr>
            <a:cxnSpLocks noChangeShapeType="1"/>
            <a:endCxn id="42" idx="0"/>
          </p:cNvCxnSpPr>
          <p:nvPr/>
        </p:nvCxnSpPr>
        <p:spPr bwMode="auto">
          <a:xfrm>
            <a:off x="7946086" y="3802905"/>
            <a:ext cx="27133" cy="48487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9" name="Oval 7"/>
          <p:cNvSpPr>
            <a:spLocks noChangeArrowheads="1"/>
          </p:cNvSpPr>
          <p:nvPr/>
        </p:nvSpPr>
        <p:spPr bwMode="auto">
          <a:xfrm>
            <a:off x="5867400" y="3429000"/>
            <a:ext cx="2452688" cy="627005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TD-CSTS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Processing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(Real-time Radiometric Data)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cxnSp>
        <p:nvCxnSpPr>
          <p:cNvPr id="8" name="Elbow Connector 7"/>
          <p:cNvCxnSpPr>
            <a:stCxn id="44" idx="0"/>
            <a:endCxn id="39" idx="1"/>
          </p:cNvCxnSpPr>
          <p:nvPr/>
        </p:nvCxnSpPr>
        <p:spPr bwMode="auto">
          <a:xfrm rot="5400000" flipH="1" flipV="1">
            <a:off x="3300723" y="2103336"/>
            <a:ext cx="1508377" cy="4343353"/>
          </a:xfrm>
          <a:prstGeom prst="bentConnector3">
            <a:avLst>
              <a:gd name="adj1" fmla="val 99136"/>
            </a:avLst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6" name="Elbow Connector 45"/>
          <p:cNvCxnSpPr>
            <a:stCxn id="2" idx="0"/>
            <a:endCxn id="39" idx="3"/>
          </p:cNvCxnSpPr>
          <p:nvPr/>
        </p:nvCxnSpPr>
        <p:spPr bwMode="auto">
          <a:xfrm rot="5400000" flipH="1" flipV="1">
            <a:off x="3681033" y="3035875"/>
            <a:ext cx="1617247" cy="3473863"/>
          </a:xfrm>
          <a:prstGeom prst="bentConnector3">
            <a:avLst>
              <a:gd name="adj1" fmla="val 100450"/>
            </a:avLst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6" name="Date Placeholder 3"/>
          <p:cNvSpPr txBox="1">
            <a:spLocks/>
          </p:cNvSpPr>
          <p:nvPr/>
        </p:nvSpPr>
        <p:spPr>
          <a:xfrm>
            <a:off x="80010" y="6494009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000" smtClean="0">
                <a:latin typeface="+mn-lt"/>
              </a:rPr>
              <a:t>16-20 May 2016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37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3"/>
          <p:cNvSpPr>
            <a:spLocks noGrp="1"/>
          </p:cNvSpPr>
          <p:nvPr>
            <p:ph type="title"/>
          </p:nvPr>
        </p:nvSpPr>
        <p:spPr>
          <a:xfrm>
            <a:off x="474663" y="-10969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smtClean="0"/>
              <a:t>ABA </a:t>
            </a:r>
            <a:r>
              <a:rPr lang="en-US" sz="2400" b="1" dirty="0" smtClean="0"/>
              <a:t>Earth User Secure Forward-Frame / File Building </a:t>
            </a:r>
            <a:r>
              <a:rPr lang="en-US" sz="2400" b="1" dirty="0"/>
              <a:t>Blocks</a:t>
            </a:r>
            <a:endParaRPr lang="en-US" sz="1600" b="1" dirty="0" smtClean="0">
              <a:ea typeface="ＭＳ Ｐゴシック" pitchFamily="34" charset="-128"/>
            </a:endParaRPr>
          </a:p>
        </p:txBody>
      </p:sp>
      <p:sp>
        <p:nvSpPr>
          <p:cNvPr id="32770" name="Oval 7"/>
          <p:cNvSpPr>
            <a:spLocks noChangeArrowheads="1"/>
          </p:cNvSpPr>
          <p:nvPr/>
        </p:nvSpPr>
        <p:spPr bwMode="auto">
          <a:xfrm>
            <a:off x="990600" y="2819400"/>
            <a:ext cx="2451100" cy="61118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ct val="80000"/>
              </a:lnSpc>
            </a:pPr>
            <a:r>
              <a:rPr lang="en-US" sz="1200" dirty="0" smtClean="0">
                <a:latin typeface="Calibri" pitchFamily="34" charset="0"/>
                <a:ea typeface="ÇlÇr ñæí©" charset="-128"/>
              </a:rPr>
              <a:t>Earth User </a:t>
            </a:r>
            <a:r>
              <a:rPr lang="en-US" sz="1200" b="1" dirty="0">
                <a:latin typeface="Calibri" pitchFamily="34" charset="0"/>
                <a:ea typeface="ÇlÇr ñæí©" charset="-128"/>
              </a:rPr>
              <a:t>Secure</a:t>
            </a:r>
            <a:r>
              <a:rPr lang="en-US" sz="1200" dirty="0">
                <a:latin typeface="Calibri" pitchFamily="34" charset="0"/>
                <a:ea typeface="ÇlÇr ñæí©" charset="-128"/>
              </a:rPr>
              <a:t> </a:t>
            </a:r>
            <a:r>
              <a:rPr lang="en-US" sz="1200" dirty="0" smtClean="0">
                <a:latin typeface="Calibri" pitchFamily="34" charset="0"/>
                <a:ea typeface="ÇlÇr ñæí©" charset="-128"/>
              </a:rPr>
              <a:t>Forward-</a:t>
            </a:r>
            <a:endParaRPr lang="en-US" sz="1200" dirty="0">
              <a:latin typeface="Calibri" pitchFamily="34" charset="0"/>
              <a:ea typeface="ÇlÇr ñæí©" charset="-128"/>
            </a:endParaRPr>
          </a:p>
          <a:p>
            <a:pPr algn="ctr" defTabSz="914400">
              <a:lnSpc>
                <a:spcPct val="80000"/>
              </a:lnSpc>
            </a:pPr>
            <a:r>
              <a:rPr lang="en-US" sz="1200" dirty="0">
                <a:latin typeface="Calibri" pitchFamily="34" charset="0"/>
                <a:ea typeface="ÇlÇr ñæí©" charset="-128"/>
              </a:rPr>
              <a:t>Frame Application</a:t>
            </a:r>
          </a:p>
          <a:p>
            <a:pPr algn="ctr" defTabSz="914400">
              <a:lnSpc>
                <a:spcPct val="80000"/>
              </a:lnSpc>
            </a:pPr>
            <a:r>
              <a:rPr lang="en-US" sz="1200" dirty="0">
                <a:latin typeface="Calibri" pitchFamily="34" charset="0"/>
                <a:ea typeface="ÇlÇr ñæí©" charset="-128"/>
              </a:rPr>
              <a:t>(Packet Processing)</a:t>
            </a:r>
            <a:endParaRPr lang="en-US" sz="1200" dirty="0">
              <a:latin typeface="Calibri" pitchFamily="34" charset="0"/>
            </a:endParaRPr>
          </a:p>
          <a:p>
            <a:pPr algn="ctr" defTabSz="914400">
              <a:lnSpc>
                <a:spcPct val="80000"/>
              </a:lnSpc>
            </a:pPr>
            <a:endParaRPr lang="en-US" sz="1200" dirty="0">
              <a:latin typeface="Calibri" pitchFamily="34" charset="0"/>
            </a:endParaRPr>
          </a:p>
        </p:txBody>
      </p:sp>
      <p:sp>
        <p:nvSpPr>
          <p:cNvPr id="32771" name="Text Box 16"/>
          <p:cNvSpPr txBox="1">
            <a:spLocks noChangeArrowheads="1"/>
          </p:cNvSpPr>
          <p:nvPr/>
        </p:nvSpPr>
        <p:spPr bwMode="auto">
          <a:xfrm>
            <a:off x="1487487" y="5191320"/>
            <a:ext cx="1484313" cy="27463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>
                <a:latin typeface="Calibri" pitchFamily="34" charset="0"/>
                <a:ea typeface="ÇlÇr ñæí©" charset="-128"/>
              </a:rPr>
              <a:t>IP</a:t>
            </a:r>
            <a:endParaRPr lang="en-US" sz="1200">
              <a:latin typeface="Calibri" pitchFamily="34" charset="0"/>
            </a:endParaRPr>
          </a:p>
        </p:txBody>
      </p:sp>
      <p:cxnSp>
        <p:nvCxnSpPr>
          <p:cNvPr id="22" name="Straight Connector 21"/>
          <p:cNvCxnSpPr>
            <a:cxnSpLocks noChangeShapeType="1"/>
            <a:stCxn id="32770" idx="4"/>
            <a:endCxn id="32771" idx="0"/>
          </p:cNvCxnSpPr>
          <p:nvPr/>
        </p:nvCxnSpPr>
        <p:spPr bwMode="auto">
          <a:xfrm>
            <a:off x="2216150" y="3430588"/>
            <a:ext cx="13494" cy="176073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2773" name="Text Box 15"/>
          <p:cNvSpPr txBox="1">
            <a:spLocks noChangeArrowheads="1"/>
          </p:cNvSpPr>
          <p:nvPr/>
        </p:nvSpPr>
        <p:spPr bwMode="auto">
          <a:xfrm>
            <a:off x="1481137" y="4811713"/>
            <a:ext cx="1484313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>
                <a:latin typeface="Calibri" pitchFamily="34" charset="0"/>
                <a:ea typeface="ÇlÇr ñæí©" charset="-128"/>
              </a:rPr>
              <a:t>TCP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32774" name="Text Box 15"/>
          <p:cNvSpPr txBox="1">
            <a:spLocks noChangeArrowheads="1"/>
          </p:cNvSpPr>
          <p:nvPr/>
        </p:nvSpPr>
        <p:spPr bwMode="auto">
          <a:xfrm>
            <a:off x="1487487" y="4424363"/>
            <a:ext cx="1484313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 dirty="0">
                <a:latin typeface="Calibri" pitchFamily="34" charset="0"/>
                <a:ea typeface="ÇlÇr ñæí©" charset="-128"/>
              </a:rPr>
              <a:t>CSTS </a:t>
            </a:r>
            <a:r>
              <a:rPr lang="en-US" sz="1200" dirty="0" smtClean="0">
                <a:latin typeface="Calibri" pitchFamily="34" charset="0"/>
                <a:ea typeface="ÇlÇr ñæí©" charset="-128"/>
              </a:rPr>
              <a:t>Forward-Frame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2775" name="Text Box 15"/>
          <p:cNvSpPr txBox="1">
            <a:spLocks noChangeArrowheads="1"/>
          </p:cNvSpPr>
          <p:nvPr/>
        </p:nvSpPr>
        <p:spPr bwMode="auto">
          <a:xfrm>
            <a:off x="1487487" y="4035425"/>
            <a:ext cx="1484313" cy="27463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 dirty="0" smtClean="0">
                <a:latin typeface="Calibri" pitchFamily="34" charset="0"/>
                <a:ea typeface="ÇlÇr ñæí©" charset="-128"/>
              </a:rPr>
              <a:t>AOS/TC </a:t>
            </a:r>
            <a:r>
              <a:rPr lang="en-US" sz="1200" dirty="0">
                <a:latin typeface="Calibri" pitchFamily="34" charset="0"/>
                <a:ea typeface="ÇlÇr ñæí©" charset="-128"/>
              </a:rPr>
              <a:t>Frame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2776" name="Rectangle 29"/>
          <p:cNvSpPr>
            <a:spLocks noChangeArrowheads="1"/>
          </p:cNvSpPr>
          <p:nvPr/>
        </p:nvSpPr>
        <p:spPr bwMode="auto">
          <a:xfrm>
            <a:off x="1354375" y="5662327"/>
            <a:ext cx="1723549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en-US" sz="1400" b="1" dirty="0">
                <a:latin typeface="Calibri" pitchFamily="34" charset="0"/>
                <a:ea typeface="ÇlÇr ñæí©" charset="-128"/>
              </a:rPr>
              <a:t>a</a:t>
            </a:r>
            <a:r>
              <a:rPr lang="en-US" sz="1400" b="1" dirty="0" smtClean="0">
                <a:latin typeface="Calibri" pitchFamily="34" charset="0"/>
                <a:ea typeface="ÇlÇr ñæí©" charset="-128"/>
              </a:rPr>
              <a:t>) </a:t>
            </a:r>
            <a:r>
              <a:rPr lang="en-US" sz="1400" b="1" dirty="0">
                <a:latin typeface="Calibri" pitchFamily="34" charset="0"/>
                <a:ea typeface="ÇlÇr ñæí©" charset="-128"/>
              </a:rPr>
              <a:t>ABA Secure CSTS </a:t>
            </a:r>
            <a:r>
              <a:rPr lang="en-US" sz="1400" b="1" dirty="0" smtClean="0">
                <a:latin typeface="Calibri" pitchFamily="34" charset="0"/>
                <a:ea typeface="ÇlÇr ñæí©" charset="-128"/>
              </a:rPr>
              <a:t/>
            </a:r>
            <a:br>
              <a:rPr lang="en-US" sz="1400" b="1" dirty="0" smtClean="0">
                <a:latin typeface="Calibri" pitchFamily="34" charset="0"/>
                <a:ea typeface="ÇlÇr ñæí©" charset="-128"/>
              </a:rPr>
            </a:br>
            <a:r>
              <a:rPr lang="en-US" sz="1400" b="1" dirty="0" smtClean="0">
                <a:latin typeface="Calibri" pitchFamily="34" charset="0"/>
                <a:ea typeface="ÇlÇr ñæí©" charset="-128"/>
              </a:rPr>
              <a:t>Forward-Frame User</a:t>
            </a:r>
            <a:endParaRPr lang="en-US" sz="1400" b="1" dirty="0">
              <a:latin typeface="Calibri" pitchFamily="34" charset="0"/>
              <a:ea typeface="ÇlÇr ñæí©" charset="-128"/>
            </a:endParaRPr>
          </a:p>
        </p:txBody>
      </p:sp>
      <p:sp>
        <p:nvSpPr>
          <p:cNvPr id="32788" name="Text Box 15"/>
          <p:cNvSpPr txBox="1">
            <a:spLocks noChangeArrowheads="1"/>
          </p:cNvSpPr>
          <p:nvPr/>
        </p:nvSpPr>
        <p:spPr bwMode="auto">
          <a:xfrm>
            <a:off x="1485900" y="3611563"/>
            <a:ext cx="1485900" cy="274637"/>
          </a:xfrm>
          <a:prstGeom prst="rect">
            <a:avLst/>
          </a:prstGeom>
          <a:solidFill>
            <a:srgbClr val="B7E05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 dirty="0">
                <a:latin typeface="Calibri" pitchFamily="34" charset="0"/>
                <a:ea typeface="ÇlÇr ñæí©" charset="-128"/>
              </a:rPr>
              <a:t>SDLS </a:t>
            </a:r>
            <a:r>
              <a:rPr lang="en-US" sz="1200" dirty="0" smtClean="0">
                <a:latin typeface="Calibri" pitchFamily="34" charset="0"/>
                <a:ea typeface="ÇlÇr ñæí©" charset="-128"/>
              </a:rPr>
              <a:t>Auth./Encrypt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4191000" y="2819400"/>
            <a:ext cx="2451100" cy="61118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ct val="80000"/>
              </a:lnSpc>
            </a:pPr>
            <a:r>
              <a:rPr lang="en-US" sz="1200" dirty="0" smtClean="0">
                <a:latin typeface="Calibri" pitchFamily="34" charset="0"/>
                <a:ea typeface="ÇlÇr ñæí©" charset="-128"/>
              </a:rPr>
              <a:t>Earth User </a:t>
            </a:r>
            <a:r>
              <a:rPr lang="en-US" sz="1200" b="1" dirty="0">
                <a:latin typeface="Calibri" pitchFamily="34" charset="0"/>
                <a:ea typeface="ÇlÇr ñæí©" charset="-128"/>
              </a:rPr>
              <a:t>Secure</a:t>
            </a:r>
            <a:r>
              <a:rPr lang="en-US" sz="1200" dirty="0">
                <a:latin typeface="Calibri" pitchFamily="34" charset="0"/>
                <a:ea typeface="ÇlÇr ñæí©" charset="-128"/>
              </a:rPr>
              <a:t> </a:t>
            </a:r>
            <a:r>
              <a:rPr lang="en-US" sz="1200" dirty="0" smtClean="0">
                <a:latin typeface="Calibri" pitchFamily="34" charset="0"/>
                <a:ea typeface="ÇlÇr ñæí©" charset="-128"/>
              </a:rPr>
              <a:t>Forward-</a:t>
            </a:r>
            <a:endParaRPr lang="en-US" sz="1200" dirty="0">
              <a:latin typeface="Calibri" pitchFamily="34" charset="0"/>
              <a:ea typeface="ÇlÇr ñæí©" charset="-128"/>
            </a:endParaRPr>
          </a:p>
          <a:p>
            <a:pPr algn="ctr" defTabSz="914400">
              <a:lnSpc>
                <a:spcPct val="80000"/>
              </a:lnSpc>
            </a:pPr>
            <a:r>
              <a:rPr lang="en-US" sz="1200" dirty="0">
                <a:latin typeface="Calibri" pitchFamily="34" charset="0"/>
                <a:ea typeface="ÇlÇr ñæí©" charset="-128"/>
              </a:rPr>
              <a:t>Frame Application</a:t>
            </a:r>
          </a:p>
          <a:p>
            <a:pPr algn="ctr" defTabSz="914400">
              <a:lnSpc>
                <a:spcPct val="80000"/>
              </a:lnSpc>
            </a:pPr>
            <a:r>
              <a:rPr lang="en-US" sz="1200" dirty="0">
                <a:latin typeface="Calibri" pitchFamily="34" charset="0"/>
                <a:ea typeface="ÇlÇr ñæí©" charset="-128"/>
              </a:rPr>
              <a:t>(Packet Processing)</a:t>
            </a:r>
            <a:endParaRPr lang="en-US" sz="1200" dirty="0">
              <a:latin typeface="Calibri" pitchFamily="34" charset="0"/>
            </a:endParaRPr>
          </a:p>
          <a:p>
            <a:pPr algn="ctr" defTabSz="914400">
              <a:lnSpc>
                <a:spcPct val="80000"/>
              </a:lnSpc>
            </a:pPr>
            <a:endParaRPr lang="en-US" sz="1200" dirty="0">
              <a:latin typeface="Calibri" pitchFamily="34" charset="0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687887" y="5191320"/>
            <a:ext cx="1484313" cy="27463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>
                <a:latin typeface="Calibri" pitchFamily="34" charset="0"/>
                <a:ea typeface="ÇlÇr ñæí©" charset="-128"/>
              </a:rPr>
              <a:t>IP</a:t>
            </a:r>
            <a:endParaRPr lang="en-US" sz="1200">
              <a:latin typeface="Calibri" pitchFamily="34" charset="0"/>
            </a:endParaRPr>
          </a:p>
        </p:txBody>
      </p:sp>
      <p:cxnSp>
        <p:nvCxnSpPr>
          <p:cNvPr id="26" name="Straight Connector 25"/>
          <p:cNvCxnSpPr>
            <a:cxnSpLocks noChangeShapeType="1"/>
            <a:stCxn id="24" idx="4"/>
            <a:endCxn id="25" idx="0"/>
          </p:cNvCxnSpPr>
          <p:nvPr/>
        </p:nvCxnSpPr>
        <p:spPr bwMode="auto">
          <a:xfrm>
            <a:off x="5416550" y="3430588"/>
            <a:ext cx="13494" cy="176073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4681537" y="4811713"/>
            <a:ext cx="1484313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>
                <a:latin typeface="Calibri" pitchFamily="34" charset="0"/>
                <a:ea typeface="ÇlÇr ñæí©" charset="-128"/>
              </a:rPr>
              <a:t>TCP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4687887" y="4424363"/>
            <a:ext cx="1484313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 dirty="0">
                <a:latin typeface="Calibri" pitchFamily="34" charset="0"/>
                <a:ea typeface="ÇlÇr ñæí©" charset="-128"/>
              </a:rPr>
              <a:t>CSTS </a:t>
            </a:r>
            <a:r>
              <a:rPr lang="en-US" sz="1200" dirty="0" smtClean="0">
                <a:latin typeface="Calibri" pitchFamily="34" charset="0"/>
                <a:ea typeface="ÇlÇr ñæí©" charset="-128"/>
              </a:rPr>
              <a:t>Forward-Frame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4687887" y="4035425"/>
            <a:ext cx="1484313" cy="27463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 dirty="0" smtClean="0">
                <a:latin typeface="Calibri" pitchFamily="34" charset="0"/>
                <a:ea typeface="ÇlÇr ñæí©" charset="-128"/>
              </a:rPr>
              <a:t>AOS/TC </a:t>
            </a:r>
            <a:r>
              <a:rPr lang="en-US" sz="1200" dirty="0">
                <a:latin typeface="Calibri" pitchFamily="34" charset="0"/>
                <a:ea typeface="ÇlÇr ñæí©" charset="-128"/>
              </a:rPr>
              <a:t>Frame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181600" y="5638800"/>
            <a:ext cx="2499878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en-US" sz="1400" b="1" dirty="0">
                <a:latin typeface="Calibri" pitchFamily="34" charset="0"/>
                <a:ea typeface="ÇlÇr ñæí©" charset="-128"/>
              </a:rPr>
              <a:t>b) ABA Secure </a:t>
            </a:r>
            <a:r>
              <a:rPr lang="en-US" sz="1400" b="1" dirty="0" smtClean="0">
                <a:latin typeface="Calibri" pitchFamily="34" charset="0"/>
                <a:ea typeface="ÇlÇr ñæí©" charset="-128"/>
              </a:rPr>
              <a:t>CDFP file &amp; CSTS </a:t>
            </a:r>
            <a:br>
              <a:rPr lang="en-US" sz="1400" b="1" dirty="0" smtClean="0">
                <a:latin typeface="Calibri" pitchFamily="34" charset="0"/>
                <a:ea typeface="ÇlÇr ñæí©" charset="-128"/>
              </a:rPr>
            </a:br>
            <a:r>
              <a:rPr lang="en-US" sz="1400" b="1" dirty="0" smtClean="0">
                <a:latin typeface="Calibri" pitchFamily="34" charset="0"/>
                <a:ea typeface="ÇlÇr ñæí©" charset="-128"/>
              </a:rPr>
              <a:t>Forward-Frame User</a:t>
            </a:r>
            <a:endParaRPr lang="en-US" sz="1400" b="1" dirty="0">
              <a:latin typeface="Calibri" pitchFamily="34" charset="0"/>
              <a:ea typeface="ÇlÇr ñæí©" charset="-128"/>
            </a:endParaRP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4686300" y="3611563"/>
            <a:ext cx="1485900" cy="274637"/>
          </a:xfrm>
          <a:prstGeom prst="rect">
            <a:avLst/>
          </a:prstGeom>
          <a:solidFill>
            <a:srgbClr val="B7E05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 dirty="0">
                <a:latin typeface="Calibri" pitchFamily="34" charset="0"/>
                <a:ea typeface="ÇlÇr ñæí©" charset="-128"/>
              </a:rPr>
              <a:t>SDLS </a:t>
            </a:r>
            <a:r>
              <a:rPr lang="en-US" sz="1200" dirty="0" smtClean="0">
                <a:latin typeface="Calibri" pitchFamily="34" charset="0"/>
                <a:ea typeface="ÇlÇr ñæí©" charset="-128"/>
              </a:rPr>
              <a:t>Auth./Encrypt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2" name="Rectangle 48"/>
          <p:cNvSpPr>
            <a:spLocks noChangeArrowheads="1"/>
          </p:cNvSpPr>
          <p:nvPr/>
        </p:nvSpPr>
        <p:spPr bwMode="auto">
          <a:xfrm>
            <a:off x="6858000" y="4038600"/>
            <a:ext cx="1482772" cy="26997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Encapsulation</a:t>
            </a:r>
            <a:endParaRPr lang="en-US" sz="1200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6773369" y="2209800"/>
            <a:ext cx="1614430" cy="58744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Earth User </a:t>
            </a:r>
            <a:r>
              <a:rPr lang="en-US" sz="12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Secure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 File</a:t>
            </a:r>
            <a:b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</a:b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Application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cxnSp>
        <p:nvCxnSpPr>
          <p:cNvPr id="34" name="Straight Connector 9"/>
          <p:cNvCxnSpPr>
            <a:cxnSpLocks noChangeShapeType="1"/>
            <a:stCxn id="32" idx="1"/>
          </p:cNvCxnSpPr>
          <p:nvPr/>
        </p:nvCxnSpPr>
        <p:spPr bwMode="auto">
          <a:xfrm flipH="1">
            <a:off x="6169243" y="4173588"/>
            <a:ext cx="688757" cy="392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" name="Straight Connector 9"/>
          <p:cNvCxnSpPr>
            <a:cxnSpLocks noChangeShapeType="1"/>
            <a:stCxn id="33" idx="4"/>
            <a:endCxn id="32" idx="0"/>
          </p:cNvCxnSpPr>
          <p:nvPr/>
        </p:nvCxnSpPr>
        <p:spPr bwMode="auto">
          <a:xfrm>
            <a:off x="7580584" y="2797249"/>
            <a:ext cx="18802" cy="124135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6" name="Rectangle 66"/>
          <p:cNvSpPr>
            <a:spLocks noChangeArrowheads="1"/>
          </p:cNvSpPr>
          <p:nvPr/>
        </p:nvSpPr>
        <p:spPr bwMode="auto">
          <a:xfrm>
            <a:off x="6857383" y="3618701"/>
            <a:ext cx="1484360" cy="24126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CFDP</a:t>
            </a: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6858000" y="3124200"/>
            <a:ext cx="1482716" cy="274637"/>
          </a:xfrm>
          <a:prstGeom prst="rect">
            <a:avLst/>
          </a:prstGeom>
          <a:solidFill>
            <a:srgbClr val="B7E05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dirty="0">
                <a:latin typeface="Calibri" pitchFamily="34" charset="0"/>
                <a:ea typeface="ÇlÇr ñæí©" charset="-128"/>
              </a:rPr>
              <a:t>File </a:t>
            </a:r>
            <a:r>
              <a:rPr lang="en-US" sz="1200" dirty="0" smtClean="0">
                <a:latin typeface="Calibri" pitchFamily="34" charset="0"/>
                <a:ea typeface="ÇlÇr ñæí©" charset="-128"/>
              </a:rPr>
              <a:t>Validate/Decrypt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8" name="Date Placeholder 3"/>
          <p:cNvSpPr txBox="1">
            <a:spLocks/>
          </p:cNvSpPr>
          <p:nvPr/>
        </p:nvSpPr>
        <p:spPr>
          <a:xfrm>
            <a:off x="80010" y="6494009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000" smtClean="0">
                <a:latin typeface="+mn-lt"/>
              </a:rPr>
              <a:t>16-20 May 2016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278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"/>
            <a:ext cx="7886700" cy="1016634"/>
          </a:xfrm>
        </p:spPr>
        <p:txBody>
          <a:bodyPr/>
          <a:lstStyle/>
          <a:p>
            <a:r>
              <a:rPr lang="en-US" sz="2800" b="1" dirty="0" smtClean="0"/>
              <a:t>SSI Protocol Building Blocks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1304"/>
            <a:ext cx="7886700" cy="4890135"/>
          </a:xfrm>
        </p:spPr>
        <p:txBody>
          <a:bodyPr>
            <a:noAutofit/>
          </a:bodyPr>
          <a:lstStyle/>
          <a:p>
            <a:r>
              <a:rPr lang="en-US" sz="2400" dirty="0" smtClean="0"/>
              <a:t>Describe CCSDS </a:t>
            </a:r>
            <a:r>
              <a:rPr lang="en-US" sz="2400" dirty="0" smtClean="0"/>
              <a:t>SSI protocol </a:t>
            </a:r>
            <a:r>
              <a:rPr lang="en-US" sz="2400" dirty="0"/>
              <a:t>configurations as they are intended to be </a:t>
            </a:r>
            <a:r>
              <a:rPr lang="en-US" sz="2400" dirty="0" smtClean="0"/>
              <a:t>used</a:t>
            </a:r>
            <a:endParaRPr lang="en-US" sz="2400" dirty="0"/>
          </a:p>
          <a:p>
            <a:r>
              <a:rPr lang="en-US" sz="2400" dirty="0" smtClean="0"/>
              <a:t>Describe </a:t>
            </a:r>
            <a:r>
              <a:rPr lang="en-US" sz="2400" dirty="0"/>
              <a:t>appropriate assemblies for different kinds of services: </a:t>
            </a:r>
            <a:r>
              <a:rPr lang="en-US" sz="2400" dirty="0" smtClean="0"/>
              <a:t>network </a:t>
            </a:r>
            <a:r>
              <a:rPr lang="en-US" sz="2400" dirty="0"/>
              <a:t>layer, application layer, </a:t>
            </a:r>
            <a:r>
              <a:rPr lang="en-US" sz="2400" dirty="0" smtClean="0"/>
              <a:t>using underlying link layer protocols</a:t>
            </a:r>
          </a:p>
          <a:p>
            <a:r>
              <a:rPr lang="en-US" sz="2400" dirty="0" smtClean="0"/>
              <a:t>Are designed to be used as the interface bindings for the different SSI services and functions within components</a:t>
            </a:r>
          </a:p>
          <a:p>
            <a:r>
              <a:rPr lang="en-US" sz="2400" dirty="0" smtClean="0"/>
              <a:t>The following diagrams include:</a:t>
            </a:r>
          </a:p>
          <a:p>
            <a:pPr lvl="1"/>
            <a:r>
              <a:rPr lang="en-US" sz="1800" dirty="0" smtClean="0"/>
              <a:t>SSI Earth user and relay protocol stacks, forward and return </a:t>
            </a:r>
          </a:p>
          <a:p>
            <a:pPr lvl="1"/>
            <a:r>
              <a:rPr lang="en-US" sz="1800" dirty="0" smtClean="0"/>
              <a:t>SSI ESLT protocol stacks</a:t>
            </a:r>
          </a:p>
          <a:p>
            <a:pPr lvl="1"/>
            <a:r>
              <a:rPr lang="en-US" sz="1800" dirty="0" smtClean="0"/>
              <a:t>SSI Space user and relay protocol stacks</a:t>
            </a:r>
          </a:p>
          <a:p>
            <a:pPr lvl="1"/>
            <a:r>
              <a:rPr lang="en-US" sz="1800" dirty="0" smtClean="0"/>
              <a:t>Many other examples, including security, are in the SCCS-ARD </a:t>
            </a: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80010" y="6494009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000" smtClean="0">
                <a:latin typeface="+mn-lt"/>
              </a:rPr>
              <a:t>16-20 May 2016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01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608330" y="-172663"/>
            <a:ext cx="78867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500" b="1" dirty="0" smtClean="0"/>
              <a:t>SSI </a:t>
            </a:r>
            <a:r>
              <a:rPr lang="en-US" sz="2500" dirty="0"/>
              <a:t>Earth Service </a:t>
            </a:r>
            <a:r>
              <a:rPr lang="en-US" sz="2500" b="1" dirty="0" smtClean="0"/>
              <a:t>User / Provider Building </a:t>
            </a:r>
            <a:r>
              <a:rPr lang="en-US" sz="2500" b="1" dirty="0"/>
              <a:t>Blocks</a:t>
            </a:r>
          </a:p>
        </p:txBody>
      </p:sp>
      <p:sp>
        <p:nvSpPr>
          <p:cNvPr id="13317" name="Oval 7"/>
          <p:cNvSpPr>
            <a:spLocks noChangeArrowheads="1"/>
          </p:cNvSpPr>
          <p:nvPr/>
        </p:nvSpPr>
        <p:spPr bwMode="auto">
          <a:xfrm>
            <a:off x="1167765" y="4172130"/>
            <a:ext cx="2452688" cy="585827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CSTS F-Frame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Processing</a:t>
            </a:r>
            <a:endParaRPr lang="en-US" sz="1200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(Frame </a:t>
            </a:r>
            <a:r>
              <a:rPr lang="en-US" sz="1200" dirty="0" err="1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Muxing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)</a:t>
            </a:r>
          </a:p>
        </p:txBody>
      </p:sp>
      <p:sp>
        <p:nvSpPr>
          <p:cNvPr id="13318" name="Text Box 12"/>
          <p:cNvSpPr txBox="1">
            <a:spLocks noChangeArrowheads="1"/>
          </p:cNvSpPr>
          <p:nvPr/>
        </p:nvSpPr>
        <p:spPr bwMode="auto">
          <a:xfrm>
            <a:off x="780415" y="5685118"/>
            <a:ext cx="1482725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RF </a:t>
            </a: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&amp; Mod</a:t>
            </a:r>
          </a:p>
        </p:txBody>
      </p:sp>
      <p:sp>
        <p:nvSpPr>
          <p:cNvPr id="13319" name="Text Box 16"/>
          <p:cNvSpPr txBox="1">
            <a:spLocks noChangeArrowheads="1"/>
          </p:cNvSpPr>
          <p:nvPr/>
        </p:nvSpPr>
        <p:spPr bwMode="auto">
          <a:xfrm>
            <a:off x="2531428" y="5685118"/>
            <a:ext cx="1484312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IP</a:t>
            </a:r>
          </a:p>
        </p:txBody>
      </p:sp>
      <p:cxnSp>
        <p:nvCxnSpPr>
          <p:cNvPr id="13320" name="Straight Connector 42"/>
          <p:cNvCxnSpPr>
            <a:cxnSpLocks noChangeShapeType="1"/>
            <a:stCxn id="13317" idx="3"/>
            <a:endCxn id="13318" idx="0"/>
          </p:cNvCxnSpPr>
          <p:nvPr/>
        </p:nvCxnSpPr>
        <p:spPr bwMode="auto">
          <a:xfrm flipH="1">
            <a:off x="1521778" y="4672165"/>
            <a:ext cx="5175" cy="101295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21" name="Straight Connector 43"/>
          <p:cNvCxnSpPr>
            <a:cxnSpLocks noChangeShapeType="1"/>
            <a:stCxn id="13317" idx="5"/>
            <a:endCxn id="13319" idx="0"/>
          </p:cNvCxnSpPr>
          <p:nvPr/>
        </p:nvCxnSpPr>
        <p:spPr bwMode="auto">
          <a:xfrm>
            <a:off x="3261265" y="4672165"/>
            <a:ext cx="12319" cy="101295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322" name="Text Box 15"/>
          <p:cNvSpPr txBox="1">
            <a:spLocks noChangeArrowheads="1"/>
          </p:cNvSpPr>
          <p:nvPr/>
        </p:nvSpPr>
        <p:spPr bwMode="auto">
          <a:xfrm>
            <a:off x="2531428" y="5300917"/>
            <a:ext cx="1484312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ea typeface="ÇlÇr ñæí©"/>
                <a:cs typeface="Arial" pitchFamily="34" charset="0"/>
              </a:rPr>
              <a:t>TCP</a:t>
            </a:r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780415" y="5300917"/>
            <a:ext cx="1482725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ea typeface="ÇlÇr ñæí©"/>
                <a:cs typeface="Arial" pitchFamily="34" charset="0"/>
              </a:rPr>
              <a:t>Code &amp; Sync</a:t>
            </a:r>
          </a:p>
        </p:txBody>
      </p:sp>
      <p:cxnSp>
        <p:nvCxnSpPr>
          <p:cNvPr id="13324" name="Straight Connector 55"/>
          <p:cNvCxnSpPr>
            <a:cxnSpLocks noChangeShapeType="1"/>
            <a:stCxn id="13332" idx="2"/>
            <a:endCxn id="13317" idx="1"/>
          </p:cNvCxnSpPr>
          <p:nvPr/>
        </p:nvCxnSpPr>
        <p:spPr bwMode="auto">
          <a:xfrm>
            <a:off x="1521778" y="3094038"/>
            <a:ext cx="4762" cy="1163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325" name="Rectangle 47"/>
          <p:cNvSpPr>
            <a:spLocks noChangeArrowheads="1"/>
          </p:cNvSpPr>
          <p:nvPr/>
        </p:nvSpPr>
        <p:spPr bwMode="auto">
          <a:xfrm>
            <a:off x="780415" y="3157651"/>
            <a:ext cx="1482725" cy="25560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LTP</a:t>
            </a:r>
          </a:p>
        </p:txBody>
      </p:sp>
      <p:sp>
        <p:nvSpPr>
          <p:cNvPr id="13326" name="Rectangle 48"/>
          <p:cNvSpPr>
            <a:spLocks noChangeArrowheads="1"/>
          </p:cNvSpPr>
          <p:nvPr/>
        </p:nvSpPr>
        <p:spPr bwMode="auto">
          <a:xfrm>
            <a:off x="780415" y="3471997"/>
            <a:ext cx="1482725" cy="25560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ENCAP</a:t>
            </a:r>
          </a:p>
        </p:txBody>
      </p:sp>
      <p:sp>
        <p:nvSpPr>
          <p:cNvPr id="13327" name="Rectangle 49"/>
          <p:cNvSpPr>
            <a:spLocks noChangeArrowheads="1"/>
          </p:cNvSpPr>
          <p:nvPr/>
        </p:nvSpPr>
        <p:spPr bwMode="auto">
          <a:xfrm>
            <a:off x="780415" y="3781579"/>
            <a:ext cx="1482725" cy="25560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TC/AOS Link Framing</a:t>
            </a:r>
          </a:p>
        </p:txBody>
      </p:sp>
      <p:cxnSp>
        <p:nvCxnSpPr>
          <p:cNvPr id="13328" name="Straight Connector 59"/>
          <p:cNvCxnSpPr>
            <a:cxnSpLocks noChangeShapeType="1"/>
          </p:cNvCxnSpPr>
          <p:nvPr/>
        </p:nvCxnSpPr>
        <p:spPr bwMode="auto">
          <a:xfrm>
            <a:off x="3763328" y="3094038"/>
            <a:ext cx="14287" cy="2209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329" name="Oval 7"/>
          <p:cNvSpPr>
            <a:spLocks noChangeArrowheads="1"/>
          </p:cNvSpPr>
          <p:nvPr/>
        </p:nvSpPr>
        <p:spPr bwMode="auto">
          <a:xfrm>
            <a:off x="1148715" y="2054265"/>
            <a:ext cx="2479675" cy="58741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Bundle Agent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(Routing, Store-and-Forward Processing)</a:t>
            </a:r>
          </a:p>
        </p:txBody>
      </p:sp>
      <p:cxnSp>
        <p:nvCxnSpPr>
          <p:cNvPr id="13330" name="Straight Connector 61"/>
          <p:cNvCxnSpPr>
            <a:cxnSpLocks noChangeShapeType="1"/>
            <a:stCxn id="13332" idx="2"/>
            <a:endCxn id="13329" idx="3"/>
          </p:cNvCxnSpPr>
          <p:nvPr/>
        </p:nvCxnSpPr>
        <p:spPr bwMode="auto">
          <a:xfrm flipH="1" flipV="1">
            <a:off x="1512253" y="2554288"/>
            <a:ext cx="9525" cy="539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31" name="Straight Connector 64"/>
          <p:cNvCxnSpPr>
            <a:cxnSpLocks noChangeShapeType="1"/>
            <a:stCxn id="13333" idx="2"/>
            <a:endCxn id="13329" idx="5"/>
          </p:cNvCxnSpPr>
          <p:nvPr/>
        </p:nvCxnSpPr>
        <p:spPr bwMode="auto">
          <a:xfrm flipH="1" flipV="1">
            <a:off x="3266440" y="2554288"/>
            <a:ext cx="6350" cy="539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332" name="Rectangle 46"/>
          <p:cNvSpPr>
            <a:spLocks noChangeArrowheads="1"/>
          </p:cNvSpPr>
          <p:nvPr/>
        </p:nvSpPr>
        <p:spPr bwMode="auto">
          <a:xfrm>
            <a:off x="780415" y="2852831"/>
            <a:ext cx="1482725" cy="24131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BP</a:t>
            </a:r>
          </a:p>
        </p:txBody>
      </p:sp>
      <p:sp>
        <p:nvSpPr>
          <p:cNvPr id="13333" name="Rectangle 54"/>
          <p:cNvSpPr>
            <a:spLocks noChangeArrowheads="1"/>
          </p:cNvSpPr>
          <p:nvPr/>
        </p:nvSpPr>
        <p:spPr bwMode="auto">
          <a:xfrm>
            <a:off x="2531428" y="2852831"/>
            <a:ext cx="1484312" cy="24131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BP</a:t>
            </a:r>
          </a:p>
        </p:txBody>
      </p:sp>
      <p:sp>
        <p:nvSpPr>
          <p:cNvPr id="147" name="Magnetic Disk 18"/>
          <p:cNvSpPr/>
          <p:nvPr/>
        </p:nvSpPr>
        <p:spPr bwMode="auto">
          <a:xfrm>
            <a:off x="2055178" y="1441450"/>
            <a:ext cx="476250" cy="358775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13335" name="Elbow Connector 274"/>
          <p:cNvCxnSpPr>
            <a:cxnSpLocks noChangeShapeType="1"/>
            <a:stCxn id="147" idx="4"/>
          </p:cNvCxnSpPr>
          <p:nvPr/>
        </p:nvCxnSpPr>
        <p:spPr bwMode="auto">
          <a:xfrm>
            <a:off x="2531428" y="1620850"/>
            <a:ext cx="198437" cy="425478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36" name="Elbow Connector 15"/>
          <p:cNvCxnSpPr>
            <a:cxnSpLocks noChangeShapeType="1"/>
            <a:stCxn id="147" idx="2"/>
          </p:cNvCxnSpPr>
          <p:nvPr/>
        </p:nvCxnSpPr>
        <p:spPr bwMode="auto">
          <a:xfrm rot="10800000" flipV="1">
            <a:off x="1886903" y="1620850"/>
            <a:ext cx="168275" cy="457230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337" name="Rectangle 150"/>
          <p:cNvSpPr>
            <a:spLocks noChangeArrowheads="1"/>
          </p:cNvSpPr>
          <p:nvPr/>
        </p:nvSpPr>
        <p:spPr bwMode="auto">
          <a:xfrm>
            <a:off x="1286149" y="6060601"/>
            <a:ext cx="2241319" cy="38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a) SSI Earth Bundle Routing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with Frame Multiplexing</a:t>
            </a:r>
          </a:p>
        </p:txBody>
      </p:sp>
      <p:sp>
        <p:nvSpPr>
          <p:cNvPr id="13338" name="Text Box 15"/>
          <p:cNvSpPr txBox="1">
            <a:spLocks noChangeArrowheads="1"/>
          </p:cNvSpPr>
          <p:nvPr/>
        </p:nvSpPr>
        <p:spPr bwMode="auto">
          <a:xfrm>
            <a:off x="2518728" y="4894491"/>
            <a:ext cx="1109662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ea typeface="ÇlÇr ñæí©"/>
                <a:cs typeface="Arial" pitchFamily="34" charset="0"/>
              </a:rPr>
              <a:t>CSTS F-Frame</a:t>
            </a:r>
          </a:p>
        </p:txBody>
      </p:sp>
      <p:grpSp>
        <p:nvGrpSpPr>
          <p:cNvPr id="46" name="Group 13"/>
          <p:cNvGrpSpPr>
            <a:grpSpLocks/>
          </p:cNvGrpSpPr>
          <p:nvPr/>
        </p:nvGrpSpPr>
        <p:grpSpPr bwMode="auto">
          <a:xfrm>
            <a:off x="5846558" y="3074145"/>
            <a:ext cx="2451507" cy="3479055"/>
            <a:chOff x="3126581" y="2573338"/>
            <a:chExt cx="2452688" cy="3479531"/>
          </a:xfrm>
        </p:grpSpPr>
        <p:cxnSp>
          <p:nvCxnSpPr>
            <p:cNvPr id="47" name="Straight Connector 101"/>
            <p:cNvCxnSpPr>
              <a:cxnSpLocks noChangeShapeType="1"/>
            </p:cNvCxnSpPr>
            <p:nvPr/>
          </p:nvCxnSpPr>
          <p:spPr bwMode="auto">
            <a:xfrm>
              <a:off x="4352925" y="3640284"/>
              <a:ext cx="0" cy="15369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8" name="Oval 7"/>
            <p:cNvSpPr>
              <a:spLocks noChangeArrowheads="1"/>
            </p:cNvSpPr>
            <p:nvPr/>
          </p:nvSpPr>
          <p:spPr bwMode="auto">
            <a:xfrm>
              <a:off x="3126581" y="3146425"/>
              <a:ext cx="2452688" cy="49371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User </a:t>
              </a:r>
              <a:r>
                <a:rPr lang="en-US" sz="1200" dirty="0" smtClean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CFDP Forward</a:t>
              </a: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-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File Application</a:t>
              </a:r>
            </a:p>
          </p:txBody>
        </p:sp>
        <p:sp>
          <p:nvSpPr>
            <p:cNvPr id="49" name="Text Box 16"/>
            <p:cNvSpPr txBox="1">
              <a:spLocks noChangeArrowheads="1"/>
            </p:cNvSpPr>
            <p:nvPr/>
          </p:nvSpPr>
          <p:spPr bwMode="auto">
            <a:xfrm>
              <a:off x="3611563" y="5176838"/>
              <a:ext cx="1482725" cy="2746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IP</a:t>
              </a:r>
            </a:p>
          </p:txBody>
        </p:sp>
        <p:sp>
          <p:nvSpPr>
            <p:cNvPr id="50" name="Text Box 15"/>
            <p:cNvSpPr txBox="1">
              <a:spLocks noChangeArrowheads="1"/>
            </p:cNvSpPr>
            <p:nvPr/>
          </p:nvSpPr>
          <p:spPr bwMode="auto">
            <a:xfrm>
              <a:off x="3611563" y="4732869"/>
              <a:ext cx="1482725" cy="2746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TCP</a:t>
              </a:r>
            </a:p>
          </p:txBody>
        </p:sp>
        <p:cxnSp>
          <p:nvCxnSpPr>
            <p:cNvPr id="51" name="Straight Arrow Connector 191"/>
            <p:cNvCxnSpPr>
              <a:cxnSpLocks noChangeShapeType="1"/>
              <a:endCxn id="53" idx="3"/>
            </p:cNvCxnSpPr>
            <p:nvPr/>
          </p:nvCxnSpPr>
          <p:spPr bwMode="auto">
            <a:xfrm flipH="1" flipV="1">
              <a:off x="4352925" y="2801938"/>
              <a:ext cx="5953" cy="3444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3" name="Magnetic Disk 18"/>
            <p:cNvSpPr/>
            <p:nvPr/>
          </p:nvSpPr>
          <p:spPr>
            <a:xfrm>
              <a:off x="4125804" y="2573338"/>
              <a:ext cx="454244" cy="228631"/>
            </a:xfrm>
            <a:prstGeom prst="flowChartMagneticDisk">
              <a:avLst/>
            </a:prstGeom>
            <a:ln w="12700" cap="flat" cmpd="sng" algn="ctr">
              <a:solidFill>
                <a:scrgbClr r="0" g="0" b="0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457200" eaLnBrk="0" hangingPunct="0">
                <a:defRPr/>
              </a:pPr>
              <a:endParaRPr lang="en-US">
                <a:solidFill>
                  <a:prstClr val="black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4" name="Text Box 15"/>
            <p:cNvSpPr txBox="1">
              <a:spLocks noChangeArrowheads="1"/>
            </p:cNvSpPr>
            <p:nvPr/>
          </p:nvSpPr>
          <p:spPr bwMode="auto">
            <a:xfrm>
              <a:off x="3610769" y="4288897"/>
              <a:ext cx="1484312" cy="2746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BP</a:t>
              </a:r>
            </a:p>
          </p:txBody>
        </p:sp>
        <p:sp>
          <p:nvSpPr>
            <p:cNvPr id="55" name="Text Box 15"/>
            <p:cNvSpPr txBox="1">
              <a:spLocks noChangeArrowheads="1"/>
            </p:cNvSpPr>
            <p:nvPr/>
          </p:nvSpPr>
          <p:spPr bwMode="auto">
            <a:xfrm>
              <a:off x="3610769" y="3844925"/>
              <a:ext cx="1484312" cy="2746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ea typeface="ÇlÇr ñæí©"/>
                  <a:cs typeface="Arial" pitchFamily="34" charset="0"/>
                </a:rPr>
                <a:t>CFDP</a:t>
              </a:r>
              <a:endPara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endParaRPr>
            </a:p>
          </p:txBody>
        </p:sp>
        <p:sp>
          <p:nvSpPr>
            <p:cNvPr id="56" name="Rectangle 22"/>
            <p:cNvSpPr>
              <a:spLocks noChangeArrowheads="1"/>
            </p:cNvSpPr>
            <p:nvPr/>
          </p:nvSpPr>
          <p:spPr bwMode="auto">
            <a:xfrm>
              <a:off x="3234132" y="5684000"/>
              <a:ext cx="2237587" cy="36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b) SSI </a:t>
              </a:r>
              <a:r>
                <a:rPr lang="en-US" sz="1100" b="1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User CFDP File Delivery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Directly over BP</a:t>
              </a:r>
            </a:p>
          </p:txBody>
        </p:sp>
      </p:grpSp>
      <p:sp>
        <p:nvSpPr>
          <p:cNvPr id="35" name="Date Placeholder 3"/>
          <p:cNvSpPr txBox="1">
            <a:spLocks/>
          </p:cNvSpPr>
          <p:nvPr/>
        </p:nvSpPr>
        <p:spPr>
          <a:xfrm>
            <a:off x="80010" y="6494009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000" smtClean="0">
                <a:latin typeface="+mn-lt"/>
              </a:rPr>
              <a:t>16-20 May 2016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83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709930" y="-135791"/>
            <a:ext cx="78867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500" b="1" smtClean="0"/>
              <a:t>SSI </a:t>
            </a:r>
            <a:r>
              <a:rPr lang="en-US" sz="2500" b="1" dirty="0" smtClean="0"/>
              <a:t>Space User / Service Provider Building </a:t>
            </a:r>
            <a:r>
              <a:rPr lang="en-US" sz="2500" b="1" dirty="0"/>
              <a:t>Blocks</a:t>
            </a:r>
          </a:p>
        </p:txBody>
      </p:sp>
      <p:cxnSp>
        <p:nvCxnSpPr>
          <p:cNvPr id="13324" name="Straight Connector 55"/>
          <p:cNvCxnSpPr>
            <a:cxnSpLocks noChangeShapeType="1"/>
            <a:stCxn id="13329" idx="4"/>
            <a:endCxn id="46" idx="0"/>
          </p:cNvCxnSpPr>
          <p:nvPr/>
        </p:nvCxnSpPr>
        <p:spPr bwMode="auto">
          <a:xfrm flipH="1">
            <a:off x="2341563" y="3406814"/>
            <a:ext cx="14255" cy="230818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326" name="Rectangle 48"/>
          <p:cNvSpPr>
            <a:spLocks noChangeArrowheads="1"/>
          </p:cNvSpPr>
          <p:nvPr/>
        </p:nvSpPr>
        <p:spPr bwMode="auto">
          <a:xfrm>
            <a:off x="1605105" y="4242065"/>
            <a:ext cx="1482725" cy="25560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ENCAP</a:t>
            </a:r>
          </a:p>
        </p:txBody>
      </p:sp>
      <p:sp>
        <p:nvSpPr>
          <p:cNvPr id="13329" name="Oval 7"/>
          <p:cNvSpPr>
            <a:spLocks noChangeArrowheads="1"/>
          </p:cNvSpPr>
          <p:nvPr/>
        </p:nvSpPr>
        <p:spPr bwMode="auto">
          <a:xfrm>
            <a:off x="1115980" y="2819400"/>
            <a:ext cx="2479675" cy="58741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Bundle Agent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(Routing, Store-and-Forward Processing)</a:t>
            </a:r>
          </a:p>
        </p:txBody>
      </p:sp>
      <p:sp>
        <p:nvSpPr>
          <p:cNvPr id="13332" name="Rectangle 46"/>
          <p:cNvSpPr>
            <a:spLocks noChangeArrowheads="1"/>
          </p:cNvSpPr>
          <p:nvPr/>
        </p:nvSpPr>
        <p:spPr bwMode="auto">
          <a:xfrm>
            <a:off x="1598350" y="3636409"/>
            <a:ext cx="1482725" cy="24131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BP</a:t>
            </a:r>
          </a:p>
        </p:txBody>
      </p:sp>
      <p:sp>
        <p:nvSpPr>
          <p:cNvPr id="147" name="Magnetic Disk 18"/>
          <p:cNvSpPr/>
          <p:nvPr/>
        </p:nvSpPr>
        <p:spPr bwMode="auto">
          <a:xfrm>
            <a:off x="2022443" y="2206585"/>
            <a:ext cx="476250" cy="358775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13335" name="Elbow Connector 274"/>
          <p:cNvCxnSpPr>
            <a:cxnSpLocks noChangeShapeType="1"/>
            <a:stCxn id="147" idx="4"/>
          </p:cNvCxnSpPr>
          <p:nvPr/>
        </p:nvCxnSpPr>
        <p:spPr bwMode="auto">
          <a:xfrm>
            <a:off x="2498693" y="2385985"/>
            <a:ext cx="198437" cy="425478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36" name="Elbow Connector 15"/>
          <p:cNvCxnSpPr>
            <a:cxnSpLocks noChangeShapeType="1"/>
            <a:stCxn id="147" idx="2"/>
          </p:cNvCxnSpPr>
          <p:nvPr/>
        </p:nvCxnSpPr>
        <p:spPr bwMode="auto">
          <a:xfrm rot="10800000" flipV="1">
            <a:off x="1854168" y="2385985"/>
            <a:ext cx="168275" cy="457230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337" name="Rectangle 150"/>
          <p:cNvSpPr>
            <a:spLocks noChangeArrowheads="1"/>
          </p:cNvSpPr>
          <p:nvPr/>
        </p:nvSpPr>
        <p:spPr bwMode="auto">
          <a:xfrm>
            <a:off x="484582" y="6131402"/>
            <a:ext cx="38444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a) SSI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Space User Relay Link with Bundle Routing</a:t>
            </a:r>
            <a:endParaRPr lang="en-US" sz="1200" b="1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</p:txBody>
      </p:sp>
      <p:sp>
        <p:nvSpPr>
          <p:cNvPr id="13339" name="Text Box 12"/>
          <p:cNvSpPr txBox="1">
            <a:spLocks noChangeArrowheads="1"/>
          </p:cNvSpPr>
          <p:nvPr/>
        </p:nvSpPr>
        <p:spPr bwMode="auto">
          <a:xfrm>
            <a:off x="5130165" y="5685118"/>
            <a:ext cx="1482725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Prox-1 RF &amp; Mod</a:t>
            </a:r>
          </a:p>
        </p:txBody>
      </p:sp>
      <p:sp>
        <p:nvSpPr>
          <p:cNvPr id="13340" name="Text Box 16"/>
          <p:cNvSpPr txBox="1">
            <a:spLocks noChangeArrowheads="1"/>
          </p:cNvSpPr>
          <p:nvPr/>
        </p:nvSpPr>
        <p:spPr bwMode="auto">
          <a:xfrm>
            <a:off x="6881178" y="5685118"/>
            <a:ext cx="1484312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RF </a:t>
            </a:r>
            <a:r>
              <a:rPr lang="en-US" sz="105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&amp; </a:t>
            </a:r>
            <a:r>
              <a:rPr lang="en-US" sz="105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De-Mod</a:t>
            </a:r>
            <a:endParaRPr lang="en-US" sz="1050" dirty="0">
              <a:solidFill>
                <a:prstClr val="black"/>
              </a:solidFill>
              <a:ea typeface="ÇlÇr ñæí©"/>
              <a:cs typeface="Arial" pitchFamily="34" charset="0"/>
            </a:endParaRPr>
          </a:p>
        </p:txBody>
      </p:sp>
      <p:cxnSp>
        <p:nvCxnSpPr>
          <p:cNvPr id="13341" name="Straight Connector 47"/>
          <p:cNvCxnSpPr>
            <a:cxnSpLocks noChangeShapeType="1"/>
            <a:stCxn id="13354" idx="2"/>
            <a:endCxn id="13339" idx="0"/>
          </p:cNvCxnSpPr>
          <p:nvPr/>
        </p:nvCxnSpPr>
        <p:spPr bwMode="auto">
          <a:xfrm>
            <a:off x="5871528" y="3873660"/>
            <a:ext cx="0" cy="18114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42" name="Straight Connector 48"/>
          <p:cNvCxnSpPr>
            <a:cxnSpLocks noChangeShapeType="1"/>
            <a:stCxn id="13355" idx="2"/>
            <a:endCxn id="13340" idx="0"/>
          </p:cNvCxnSpPr>
          <p:nvPr/>
        </p:nvCxnSpPr>
        <p:spPr bwMode="auto">
          <a:xfrm>
            <a:off x="7614603" y="3873660"/>
            <a:ext cx="8731" cy="18114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365" name="Text Box 15"/>
          <p:cNvSpPr txBox="1">
            <a:spLocks noChangeArrowheads="1"/>
          </p:cNvSpPr>
          <p:nvPr/>
        </p:nvSpPr>
        <p:spPr bwMode="auto">
          <a:xfrm>
            <a:off x="6881178" y="5300935"/>
            <a:ext cx="1484312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  <a:ea typeface="ÇlÇr ñæí©" charset="-128"/>
                <a:cs typeface="Arial" pitchFamily="34" charset="0"/>
              </a:rPr>
              <a:t>Frame Sync &amp; De-Code</a:t>
            </a:r>
            <a:endParaRPr lang="en-US" sz="105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344" name="Text Box 12"/>
          <p:cNvSpPr txBox="1">
            <a:spLocks noChangeArrowheads="1"/>
          </p:cNvSpPr>
          <p:nvPr/>
        </p:nvSpPr>
        <p:spPr bwMode="auto">
          <a:xfrm>
            <a:off x="5130165" y="5300917"/>
            <a:ext cx="1482725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Prox-1 Code &amp; Sync</a:t>
            </a:r>
          </a:p>
        </p:txBody>
      </p:sp>
      <p:sp>
        <p:nvSpPr>
          <p:cNvPr id="52" name="Magnetic Disk 18"/>
          <p:cNvSpPr/>
          <p:nvPr/>
        </p:nvSpPr>
        <p:spPr bwMode="auto">
          <a:xfrm>
            <a:off x="6473190" y="2228850"/>
            <a:ext cx="477838" cy="357188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13346" name="Elbow Connector 274"/>
          <p:cNvCxnSpPr>
            <a:cxnSpLocks noChangeShapeType="1"/>
            <a:stCxn id="52" idx="4"/>
          </p:cNvCxnSpPr>
          <p:nvPr/>
        </p:nvCxnSpPr>
        <p:spPr bwMode="auto">
          <a:xfrm>
            <a:off x="6951028" y="2408302"/>
            <a:ext cx="198437" cy="425478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47" name="Elbow Connector 15"/>
          <p:cNvCxnSpPr>
            <a:cxnSpLocks noChangeShapeType="1"/>
            <a:stCxn id="52" idx="2"/>
          </p:cNvCxnSpPr>
          <p:nvPr/>
        </p:nvCxnSpPr>
        <p:spPr bwMode="auto">
          <a:xfrm rot="10800000" flipV="1">
            <a:off x="6306503" y="2408302"/>
            <a:ext cx="166687" cy="455642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348" name="Rectangle 127"/>
          <p:cNvSpPr>
            <a:spLocks noChangeArrowheads="1"/>
          </p:cNvSpPr>
          <p:nvPr/>
        </p:nvSpPr>
        <p:spPr bwMode="auto">
          <a:xfrm>
            <a:off x="6868478" y="3930814"/>
            <a:ext cx="1484312" cy="25560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LTP</a:t>
            </a:r>
          </a:p>
        </p:txBody>
      </p:sp>
      <p:sp>
        <p:nvSpPr>
          <p:cNvPr id="13349" name="Rectangle 128"/>
          <p:cNvSpPr>
            <a:spLocks noChangeArrowheads="1"/>
          </p:cNvSpPr>
          <p:nvPr/>
        </p:nvSpPr>
        <p:spPr bwMode="auto">
          <a:xfrm>
            <a:off x="6868478" y="4245160"/>
            <a:ext cx="1484312" cy="25560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ENCAP</a:t>
            </a:r>
          </a:p>
        </p:txBody>
      </p:sp>
      <p:sp>
        <p:nvSpPr>
          <p:cNvPr id="13350" name="Rectangle 129"/>
          <p:cNvSpPr>
            <a:spLocks noChangeArrowheads="1"/>
          </p:cNvSpPr>
          <p:nvPr/>
        </p:nvSpPr>
        <p:spPr bwMode="auto">
          <a:xfrm>
            <a:off x="6868478" y="4780183"/>
            <a:ext cx="1484312" cy="25560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TC/AOS Link</a:t>
            </a:r>
          </a:p>
        </p:txBody>
      </p:sp>
      <p:sp>
        <p:nvSpPr>
          <p:cNvPr id="13351" name="Oval 7"/>
          <p:cNvSpPr>
            <a:spLocks noChangeArrowheads="1"/>
          </p:cNvSpPr>
          <p:nvPr/>
        </p:nvSpPr>
        <p:spPr bwMode="auto">
          <a:xfrm>
            <a:off x="5500053" y="2833780"/>
            <a:ext cx="2478087" cy="58582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Bundle Agent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(Routing, Store-and-Forward Processing)</a:t>
            </a:r>
          </a:p>
        </p:txBody>
      </p:sp>
      <p:cxnSp>
        <p:nvCxnSpPr>
          <p:cNvPr id="13352" name="Straight Connector 60"/>
          <p:cNvCxnSpPr>
            <a:cxnSpLocks noChangeShapeType="1"/>
            <a:stCxn id="13354" idx="2"/>
            <a:endCxn id="13351" idx="3"/>
          </p:cNvCxnSpPr>
          <p:nvPr/>
        </p:nvCxnSpPr>
        <p:spPr bwMode="auto">
          <a:xfrm flipH="1" flipV="1">
            <a:off x="5862003" y="3333750"/>
            <a:ext cx="9525" cy="539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53" name="Straight Connector 62"/>
          <p:cNvCxnSpPr>
            <a:cxnSpLocks noChangeShapeType="1"/>
            <a:stCxn id="13355" idx="2"/>
            <a:endCxn id="13351" idx="5"/>
          </p:cNvCxnSpPr>
          <p:nvPr/>
        </p:nvCxnSpPr>
        <p:spPr bwMode="auto">
          <a:xfrm flipV="1">
            <a:off x="7614603" y="3333750"/>
            <a:ext cx="1587" cy="539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354" name="Rectangle 134"/>
          <p:cNvSpPr>
            <a:spLocks noChangeArrowheads="1"/>
          </p:cNvSpPr>
          <p:nvPr/>
        </p:nvSpPr>
        <p:spPr bwMode="auto">
          <a:xfrm>
            <a:off x="5130165" y="3630757"/>
            <a:ext cx="1482725" cy="24290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BP</a:t>
            </a:r>
          </a:p>
        </p:txBody>
      </p:sp>
      <p:sp>
        <p:nvSpPr>
          <p:cNvPr id="13355" name="Rectangle 135"/>
          <p:cNvSpPr>
            <a:spLocks noChangeArrowheads="1"/>
          </p:cNvSpPr>
          <p:nvPr/>
        </p:nvSpPr>
        <p:spPr bwMode="auto">
          <a:xfrm>
            <a:off x="6873240" y="3630757"/>
            <a:ext cx="1482725" cy="24290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BP</a:t>
            </a:r>
          </a:p>
        </p:txBody>
      </p:sp>
      <p:sp>
        <p:nvSpPr>
          <p:cNvPr id="13356" name="Rectangle 137"/>
          <p:cNvSpPr>
            <a:spLocks noChangeArrowheads="1"/>
          </p:cNvSpPr>
          <p:nvPr/>
        </p:nvSpPr>
        <p:spPr bwMode="auto">
          <a:xfrm>
            <a:off x="5134928" y="4780183"/>
            <a:ext cx="1482725" cy="25560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Prox-1 Link</a:t>
            </a:r>
          </a:p>
        </p:txBody>
      </p:sp>
      <p:sp>
        <p:nvSpPr>
          <p:cNvPr id="13357" name="Rectangle 139"/>
          <p:cNvSpPr>
            <a:spLocks noChangeArrowheads="1"/>
          </p:cNvSpPr>
          <p:nvPr/>
        </p:nvSpPr>
        <p:spPr bwMode="auto">
          <a:xfrm>
            <a:off x="5130165" y="4241985"/>
            <a:ext cx="1482725" cy="25560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ENCAP</a:t>
            </a:r>
          </a:p>
        </p:txBody>
      </p:sp>
      <p:sp>
        <p:nvSpPr>
          <p:cNvPr id="13358" name="Rectangle 149"/>
          <p:cNvSpPr>
            <a:spLocks noChangeArrowheads="1"/>
          </p:cNvSpPr>
          <p:nvPr/>
        </p:nvSpPr>
        <p:spPr bwMode="auto">
          <a:xfrm>
            <a:off x="5501310" y="6060601"/>
            <a:ext cx="2497800" cy="38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b) SSI Space Bundle Routing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Long-Haul and Proximity Links</a:t>
            </a: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1600200" y="5715000"/>
            <a:ext cx="1482725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Prox-1 RF &amp; </a:t>
            </a:r>
            <a:r>
              <a:rPr lang="en-US" sz="100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De-Mod</a:t>
            </a:r>
            <a:endParaRPr lang="en-US" sz="1000" dirty="0">
              <a:solidFill>
                <a:prstClr val="black"/>
              </a:solidFill>
              <a:ea typeface="ÇlÇr ñæí©"/>
              <a:cs typeface="Arial" pitchFamily="34" charset="0"/>
            </a:endParaRP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1600200" y="5330799"/>
            <a:ext cx="1482725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Prox-1 </a:t>
            </a:r>
            <a:r>
              <a:rPr lang="en-US" sz="1000" dirty="0">
                <a:solidFill>
                  <a:prstClr val="black"/>
                </a:solidFill>
                <a:ea typeface="ÇlÇr ñæí©" charset="-128"/>
                <a:cs typeface="Arial" pitchFamily="34" charset="0"/>
              </a:rPr>
              <a:t>Sync &amp; De-Code</a:t>
            </a:r>
            <a:endParaRPr lang="en-US" sz="1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8" name="Rectangle 137"/>
          <p:cNvSpPr>
            <a:spLocks noChangeArrowheads="1"/>
          </p:cNvSpPr>
          <p:nvPr/>
        </p:nvSpPr>
        <p:spPr bwMode="auto">
          <a:xfrm>
            <a:off x="1604963" y="4810065"/>
            <a:ext cx="1482725" cy="25560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Prox-1 Link</a:t>
            </a:r>
          </a:p>
        </p:txBody>
      </p:sp>
      <p:sp>
        <p:nvSpPr>
          <p:cNvPr id="34" name="Date Placeholder 3"/>
          <p:cNvSpPr txBox="1">
            <a:spLocks/>
          </p:cNvSpPr>
          <p:nvPr/>
        </p:nvSpPr>
        <p:spPr>
          <a:xfrm>
            <a:off x="80010" y="6494009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000" smtClean="0">
                <a:latin typeface="+mn-lt"/>
              </a:rPr>
              <a:t>16-20 May 2016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92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"/>
            <a:ext cx="7886700" cy="1016634"/>
          </a:xfrm>
        </p:spPr>
        <p:txBody>
          <a:bodyPr/>
          <a:lstStyle/>
          <a:p>
            <a:r>
              <a:rPr lang="en-US" sz="2800" b="1" dirty="0" smtClean="0"/>
              <a:t>End-to-End Deployments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9864"/>
            <a:ext cx="7886700" cy="4890135"/>
          </a:xfrm>
        </p:spPr>
        <p:txBody>
          <a:bodyPr>
            <a:noAutofit/>
          </a:bodyPr>
          <a:lstStyle/>
          <a:p>
            <a:r>
              <a:rPr lang="en-US" sz="2000" dirty="0" smtClean="0"/>
              <a:t>Both ABA and SSI examples are provided in the SCCS-ARD and the companion SCCS Architecture Description Document (911.0-G-1)</a:t>
            </a:r>
            <a:endParaRPr lang="en-US" sz="2000" dirty="0"/>
          </a:p>
          <a:p>
            <a:r>
              <a:rPr lang="en-US" sz="2000" dirty="0" smtClean="0"/>
              <a:t>The following two examples show the Component building blocks and a typical protocol stack building block configuration</a:t>
            </a:r>
          </a:p>
          <a:p>
            <a:r>
              <a:rPr lang="en-US" sz="2000" dirty="0" smtClean="0"/>
              <a:t>The ABA example shows a very “traditional” forward TC deployment</a:t>
            </a:r>
          </a:p>
          <a:p>
            <a:pPr lvl="1"/>
            <a:r>
              <a:rPr lang="en-US" dirty="0" smtClean="0"/>
              <a:t>Similar examples for return flows, radiometric processing, file delivery, and secured services are possible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SSI example shows both forward command and forward file using a SSI ESLT and Earth and Space Routing Nodes</a:t>
            </a:r>
          </a:p>
          <a:p>
            <a:pPr lvl="1"/>
            <a:r>
              <a:rPr lang="en-US" dirty="0"/>
              <a:t>Similar examples for return </a:t>
            </a:r>
            <a:r>
              <a:rPr lang="en-US" dirty="0" smtClean="0"/>
              <a:t>flows and </a:t>
            </a:r>
            <a:r>
              <a:rPr lang="en-US" dirty="0"/>
              <a:t>secured services are </a:t>
            </a:r>
            <a:r>
              <a:rPr lang="en-US" dirty="0" smtClean="0"/>
              <a:t>possible</a:t>
            </a:r>
            <a:endParaRPr lang="en-US" sz="1600" dirty="0"/>
          </a:p>
          <a:p>
            <a:pPr lvl="1"/>
            <a:endParaRPr lang="en-US" sz="1200" dirty="0" smtClean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80010" y="6494009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000" smtClean="0">
                <a:latin typeface="+mn-lt"/>
              </a:rPr>
              <a:t>16-20 May 2016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40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" y="121742"/>
            <a:ext cx="7772400" cy="76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smtClean="0"/>
              <a:t>Basic </a:t>
            </a:r>
            <a:r>
              <a:rPr lang="en-US" sz="2500" b="1" dirty="0"/>
              <a:t>ABA End-to-End Forward CLTU </a:t>
            </a:r>
            <a:r>
              <a:rPr lang="en-US" sz="2500" b="1" dirty="0" smtClean="0"/>
              <a:t>Protocols </a:t>
            </a:r>
            <a:endParaRPr lang="en-US" sz="25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18160" y="1767840"/>
            <a:ext cx="7894320" cy="4595041"/>
            <a:chOff x="1638300" y="1798637"/>
            <a:chExt cx="5613400" cy="3275625"/>
          </a:xfrm>
        </p:grpSpPr>
        <p:sp>
          <p:nvSpPr>
            <p:cNvPr id="42" name="Rectangle 97"/>
            <p:cNvSpPr>
              <a:spLocks noChangeArrowheads="1"/>
            </p:cNvSpPr>
            <p:nvPr/>
          </p:nvSpPr>
          <p:spPr bwMode="auto">
            <a:xfrm>
              <a:off x="5672138" y="2193925"/>
              <a:ext cx="1566862" cy="2049462"/>
            </a:xfrm>
            <a:prstGeom prst="cube">
              <a:avLst>
                <a:gd name="adj" fmla="val 5639"/>
              </a:avLst>
            </a:prstGeom>
            <a:solidFill>
              <a:srgbClr val="CCFF66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1" lang="en-GB" sz="36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3" name="Rectangle 97"/>
            <p:cNvSpPr>
              <a:spLocks noChangeArrowheads="1"/>
            </p:cNvSpPr>
            <p:nvPr/>
          </p:nvSpPr>
          <p:spPr bwMode="auto">
            <a:xfrm>
              <a:off x="3600450" y="2173287"/>
              <a:ext cx="1558925" cy="2054225"/>
            </a:xfrm>
            <a:prstGeom prst="cube">
              <a:avLst>
                <a:gd name="adj" fmla="val 3986"/>
              </a:avLst>
            </a:prstGeom>
            <a:solidFill>
              <a:srgbClr val="E0C62C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1" lang="en-GB" sz="36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4" name="Rectangle 97"/>
            <p:cNvSpPr>
              <a:spLocks noChangeArrowheads="1"/>
            </p:cNvSpPr>
            <p:nvPr/>
          </p:nvSpPr>
          <p:spPr bwMode="auto">
            <a:xfrm>
              <a:off x="1638300" y="2176462"/>
              <a:ext cx="1500187" cy="2049463"/>
            </a:xfrm>
            <a:prstGeom prst="cube">
              <a:avLst>
                <a:gd name="adj" fmla="val 4903"/>
              </a:avLst>
            </a:prstGeom>
            <a:solidFill>
              <a:srgbClr val="CCFF66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1" lang="en-GB" sz="360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45" name="Straight Connector 151"/>
            <p:cNvCxnSpPr>
              <a:cxnSpLocks noChangeShapeType="1"/>
            </p:cNvCxnSpPr>
            <p:nvPr/>
          </p:nvCxnSpPr>
          <p:spPr bwMode="auto">
            <a:xfrm>
              <a:off x="4041775" y="4489450"/>
              <a:ext cx="32099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4498975" y="426085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7" name="Elbow Connector 178"/>
            <p:cNvCxnSpPr>
              <a:cxnSpLocks noChangeShapeType="1"/>
              <a:stCxn id="70" idx="3"/>
              <a:endCxn id="60" idx="1"/>
            </p:cNvCxnSpPr>
            <p:nvPr/>
          </p:nvCxnSpPr>
          <p:spPr bwMode="auto">
            <a:xfrm>
              <a:off x="2647950" y="4014787"/>
              <a:ext cx="1098550" cy="0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Straight Connector 264"/>
            <p:cNvCxnSpPr>
              <a:cxnSpLocks noChangeShapeType="1"/>
            </p:cNvCxnSpPr>
            <p:nvPr/>
          </p:nvCxnSpPr>
          <p:spPr bwMode="auto">
            <a:xfrm rot="5400000">
              <a:off x="6226969" y="426085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9" name="TextBox 76"/>
            <p:cNvSpPr txBox="1">
              <a:spLocks noChangeArrowheads="1"/>
            </p:cNvSpPr>
            <p:nvPr/>
          </p:nvSpPr>
          <p:spPr bwMode="auto">
            <a:xfrm>
              <a:off x="2749198" y="3341687"/>
              <a:ext cx="354720" cy="18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050" b="1" dirty="0">
                  <a:solidFill>
                    <a:srgbClr val="0079A4"/>
                  </a:solidFill>
                  <a:latin typeface="+mj-lt"/>
                </a:rPr>
                <a:t>VC X</a:t>
              </a:r>
            </a:p>
          </p:txBody>
        </p:sp>
        <p:sp>
          <p:nvSpPr>
            <p:cNvPr id="50" name="Rectangle 669"/>
            <p:cNvSpPr>
              <a:spLocks noChangeArrowheads="1"/>
            </p:cNvSpPr>
            <p:nvPr/>
          </p:nvSpPr>
          <p:spPr bwMode="auto">
            <a:xfrm>
              <a:off x="3737769" y="2262185"/>
              <a:ext cx="1284287" cy="329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+mj-lt"/>
                </a:rPr>
                <a:t>ABA Earth-Space</a:t>
              </a:r>
            </a:p>
            <a:p>
              <a:pPr algn="ctr"/>
              <a:r>
                <a:rPr lang="en-US" sz="1200" b="1" dirty="0">
                  <a:latin typeface="+mj-lt"/>
                </a:rPr>
                <a:t>Link Terminal</a:t>
              </a:r>
            </a:p>
          </p:txBody>
        </p:sp>
        <p:sp>
          <p:nvSpPr>
            <p:cNvPr id="51" name="Rectangle 671"/>
            <p:cNvSpPr>
              <a:spLocks noChangeArrowheads="1"/>
            </p:cNvSpPr>
            <p:nvPr/>
          </p:nvSpPr>
          <p:spPr bwMode="auto">
            <a:xfrm>
              <a:off x="5897563" y="2262185"/>
              <a:ext cx="1116013" cy="329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+mj-lt"/>
                </a:rPr>
                <a:t>ABA Earth User Node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52" name="Rectangle 672"/>
            <p:cNvSpPr>
              <a:spLocks noChangeArrowheads="1"/>
            </p:cNvSpPr>
            <p:nvPr/>
          </p:nvSpPr>
          <p:spPr bwMode="auto">
            <a:xfrm>
              <a:off x="1859756" y="2262185"/>
              <a:ext cx="1057275" cy="329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+mj-lt"/>
                </a:rPr>
                <a:t>ABA Space User Node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53" name="Text Box 57"/>
            <p:cNvSpPr txBox="1">
              <a:spLocks noChangeArrowheads="1"/>
            </p:cNvSpPr>
            <p:nvPr/>
          </p:nvSpPr>
          <p:spPr bwMode="auto">
            <a:xfrm>
              <a:off x="2778125" y="4291012"/>
              <a:ext cx="1187450" cy="329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sz="1200" b="1" dirty="0" smtClean="0">
                  <a:solidFill>
                    <a:srgbClr val="000099"/>
                  </a:solidFill>
                  <a:latin typeface="+mj-lt"/>
                </a:rPr>
                <a:t>Ground-Space</a:t>
              </a:r>
              <a:endParaRPr lang="en-GB" sz="1200" b="1" dirty="0">
                <a:solidFill>
                  <a:srgbClr val="000099"/>
                </a:solidFill>
                <a:latin typeface="+mj-lt"/>
              </a:endParaRPr>
            </a:p>
            <a:p>
              <a:pPr algn="ctr" eaLnBrk="1" hangingPunct="1"/>
              <a:r>
                <a:rPr lang="en-GB" sz="1200" b="1" dirty="0">
                  <a:solidFill>
                    <a:srgbClr val="000099"/>
                  </a:solidFill>
                  <a:latin typeface="+mj-lt"/>
                </a:rPr>
                <a:t>CCSDS Protocols</a:t>
              </a:r>
            </a:p>
          </p:txBody>
        </p:sp>
        <p:sp>
          <p:nvSpPr>
            <p:cNvPr id="54" name="Text Box 57"/>
            <p:cNvSpPr txBox="1">
              <a:spLocks noChangeArrowheads="1"/>
            </p:cNvSpPr>
            <p:nvPr/>
          </p:nvSpPr>
          <p:spPr bwMode="auto">
            <a:xfrm>
              <a:off x="5934075" y="4476750"/>
              <a:ext cx="1042988" cy="329103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sz="1200" b="1" dirty="0">
                  <a:solidFill>
                    <a:srgbClr val="000099"/>
                  </a:solidFill>
                  <a:latin typeface="+mj-lt"/>
                </a:rPr>
                <a:t>Terrestrial</a:t>
              </a:r>
            </a:p>
            <a:p>
              <a:pPr algn="ctr" eaLnBrk="1" hangingPunct="1"/>
              <a:r>
                <a:rPr lang="en-GB" sz="1200" b="1" dirty="0">
                  <a:solidFill>
                    <a:srgbClr val="000099"/>
                  </a:solidFill>
                  <a:latin typeface="+mj-lt"/>
                </a:rPr>
                <a:t>WAN</a:t>
              </a:r>
            </a:p>
          </p:txBody>
        </p:sp>
        <p:sp>
          <p:nvSpPr>
            <p:cNvPr id="55" name="TextBox 77"/>
            <p:cNvSpPr txBox="1">
              <a:spLocks noChangeArrowheads="1"/>
            </p:cNvSpPr>
            <p:nvPr/>
          </p:nvSpPr>
          <p:spPr bwMode="auto">
            <a:xfrm>
              <a:off x="4783413" y="3276600"/>
              <a:ext cx="354720" cy="18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800" b="1">
                  <a:solidFill>
                    <a:srgbClr val="0079A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050" dirty="0">
                  <a:latin typeface="+mj-lt"/>
                </a:rPr>
                <a:t>VC X</a:t>
              </a:r>
            </a:p>
          </p:txBody>
        </p:sp>
        <p:sp>
          <p:nvSpPr>
            <p:cNvPr id="56" name="TextBox 77"/>
            <p:cNvSpPr txBox="1">
              <a:spLocks noChangeArrowheads="1"/>
            </p:cNvSpPr>
            <p:nvPr/>
          </p:nvSpPr>
          <p:spPr bwMode="auto">
            <a:xfrm>
              <a:off x="6707025" y="3231022"/>
              <a:ext cx="497200" cy="18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800" b="1">
                  <a:solidFill>
                    <a:srgbClr val="0079A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050" dirty="0">
                  <a:latin typeface="+mj-lt"/>
                </a:rPr>
                <a:t>To VC X</a:t>
              </a:r>
            </a:p>
          </p:txBody>
        </p:sp>
        <p:sp>
          <p:nvSpPr>
            <p:cNvPr id="57" name="Rectangle 592"/>
            <p:cNvSpPr>
              <a:spLocks noChangeArrowheads="1"/>
            </p:cNvSpPr>
            <p:nvPr/>
          </p:nvSpPr>
          <p:spPr bwMode="auto">
            <a:xfrm>
              <a:off x="1845468" y="1798637"/>
              <a:ext cx="1085850" cy="196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ABA</a:t>
              </a:r>
            </a:p>
          </p:txBody>
        </p:sp>
        <p:sp>
          <p:nvSpPr>
            <p:cNvPr id="58" name="Rectangle 592"/>
            <p:cNvSpPr>
              <a:spLocks noChangeArrowheads="1"/>
            </p:cNvSpPr>
            <p:nvPr/>
          </p:nvSpPr>
          <p:spPr bwMode="auto">
            <a:xfrm>
              <a:off x="5912644" y="1798637"/>
              <a:ext cx="1085850" cy="196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</a:pPr>
              <a:r>
                <a:rPr lang="en-US" sz="2000">
                  <a:solidFill>
                    <a:schemeClr val="bg1"/>
                  </a:solidFill>
                  <a:latin typeface="+mj-lt"/>
                </a:rPr>
                <a:t>ABA</a:t>
              </a:r>
            </a:p>
          </p:txBody>
        </p:sp>
        <p:sp>
          <p:nvSpPr>
            <p:cNvPr id="59" name="Rectangle 592"/>
            <p:cNvSpPr>
              <a:spLocks noChangeArrowheads="1"/>
            </p:cNvSpPr>
            <p:nvPr/>
          </p:nvSpPr>
          <p:spPr bwMode="auto">
            <a:xfrm>
              <a:off x="3836987" y="1798637"/>
              <a:ext cx="1085850" cy="196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</a:pPr>
              <a:r>
                <a:rPr lang="en-US" sz="2000">
                  <a:solidFill>
                    <a:schemeClr val="bg1"/>
                  </a:solidFill>
                  <a:latin typeface="+mj-lt"/>
                </a:rPr>
                <a:t>ABA</a:t>
              </a:r>
            </a:p>
          </p:txBody>
        </p:sp>
        <p:sp>
          <p:nvSpPr>
            <p:cNvPr id="60" name="Text Box 12"/>
            <p:cNvSpPr txBox="1">
              <a:spLocks noChangeArrowheads="1"/>
            </p:cNvSpPr>
            <p:nvPr/>
          </p:nvSpPr>
          <p:spPr bwMode="auto">
            <a:xfrm>
              <a:off x="3746500" y="3922712"/>
              <a:ext cx="569912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100">
                  <a:solidFill>
                    <a:schemeClr val="tx1"/>
                  </a:solidFill>
                  <a:latin typeface="+mj-lt"/>
                  <a:ea typeface="ÇlÇr ñæí©" charset="-128"/>
                </a:rPr>
                <a:t>RF &amp; Mod</a:t>
              </a:r>
              <a:endParaRPr lang="en-US" sz="11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1" name="Text Box 16"/>
            <p:cNvSpPr txBox="1">
              <a:spLocks noChangeArrowheads="1"/>
            </p:cNvSpPr>
            <p:nvPr/>
          </p:nvSpPr>
          <p:spPr bwMode="auto">
            <a:xfrm>
              <a:off x="4452937" y="3924300"/>
              <a:ext cx="568325" cy="18097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100">
                  <a:solidFill>
                    <a:schemeClr val="tx1"/>
                  </a:solidFill>
                  <a:latin typeface="+mj-lt"/>
                  <a:ea typeface="ÇlÇr ñæí©" charset="-128"/>
                </a:rPr>
                <a:t>IP</a:t>
              </a:r>
              <a:endParaRPr lang="en-US" sz="110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62" name="Straight Connector 61"/>
            <p:cNvCxnSpPr>
              <a:cxnSpLocks noChangeShapeType="1"/>
              <a:stCxn id="66" idx="3"/>
              <a:endCxn id="60" idx="0"/>
            </p:cNvCxnSpPr>
            <p:nvPr/>
          </p:nvCxnSpPr>
          <p:spPr bwMode="auto">
            <a:xfrm>
              <a:off x="4030662" y="3368675"/>
              <a:ext cx="0" cy="5540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3" name="Straight Connector 62"/>
            <p:cNvCxnSpPr>
              <a:cxnSpLocks noChangeShapeType="1"/>
              <a:stCxn id="66" idx="5"/>
              <a:endCxn id="61" idx="0"/>
            </p:cNvCxnSpPr>
            <p:nvPr/>
          </p:nvCxnSpPr>
          <p:spPr bwMode="auto">
            <a:xfrm>
              <a:off x="4727575" y="3368675"/>
              <a:ext cx="9525" cy="5556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4" name="Text Box 15"/>
            <p:cNvSpPr txBox="1">
              <a:spLocks noChangeArrowheads="1"/>
            </p:cNvSpPr>
            <p:nvPr/>
          </p:nvSpPr>
          <p:spPr bwMode="auto">
            <a:xfrm>
              <a:off x="4452937" y="3708400"/>
              <a:ext cx="568325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100">
                  <a:solidFill>
                    <a:schemeClr val="tx1"/>
                  </a:solidFill>
                  <a:latin typeface="+mj-lt"/>
                  <a:ea typeface="ÇlÇr ñæí©" charset="-128"/>
                </a:rPr>
                <a:t>TCP</a:t>
              </a:r>
              <a:endParaRPr lang="en-US" sz="11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5" name="Text Box 15"/>
            <p:cNvSpPr txBox="1">
              <a:spLocks noChangeArrowheads="1"/>
            </p:cNvSpPr>
            <p:nvPr/>
          </p:nvSpPr>
          <p:spPr bwMode="auto">
            <a:xfrm>
              <a:off x="4451350" y="3489325"/>
              <a:ext cx="569912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100">
                  <a:solidFill>
                    <a:schemeClr val="tx1"/>
                  </a:solidFill>
                  <a:latin typeface="+mj-lt"/>
                  <a:ea typeface="ÇlÇr ñæí©" charset="-128"/>
                </a:rPr>
                <a:t>F-CLTU</a:t>
              </a:r>
              <a:endParaRPr lang="en-US" sz="11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6" name="Oval 7"/>
            <p:cNvSpPr>
              <a:spLocks noChangeArrowheads="1"/>
            </p:cNvSpPr>
            <p:nvPr/>
          </p:nvSpPr>
          <p:spPr bwMode="auto">
            <a:xfrm>
              <a:off x="3884612" y="3116262"/>
              <a:ext cx="987425" cy="2968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en-US" sz="1100" dirty="0">
                  <a:latin typeface="+mj-lt"/>
                  <a:ea typeface="ÇlÇr ñæí©" charset="-128"/>
                </a:rPr>
                <a:t>F-CLTU</a:t>
              </a:r>
            </a:p>
            <a:p>
              <a:pPr algn="ctr">
                <a:lnSpc>
                  <a:spcPct val="80000"/>
                </a:lnSpc>
              </a:pPr>
              <a:r>
                <a:rPr lang="en-US" sz="1100" dirty="0">
                  <a:latin typeface="+mj-lt"/>
                  <a:ea typeface="ÇlÇr ñæí©" charset="-128"/>
                </a:rPr>
                <a:t>Production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67" name="Oval 7"/>
            <p:cNvSpPr>
              <a:spLocks noChangeArrowheads="1"/>
            </p:cNvSpPr>
            <p:nvPr/>
          </p:nvSpPr>
          <p:spPr bwMode="auto">
            <a:xfrm>
              <a:off x="1881981" y="3116262"/>
              <a:ext cx="1012825" cy="2968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en-US" sz="1100">
                  <a:latin typeface="+mj-lt"/>
                  <a:ea typeface="ÇlÇr ñæí©" charset="-128"/>
                </a:rPr>
                <a:t>Space F-Frame</a:t>
              </a:r>
            </a:p>
            <a:p>
              <a:pPr algn="ctr">
                <a:lnSpc>
                  <a:spcPct val="80000"/>
                </a:lnSpc>
              </a:pPr>
              <a:r>
                <a:rPr lang="en-US" sz="1100">
                  <a:latin typeface="+mj-lt"/>
                  <a:ea typeface="ÇlÇr ñæí©" charset="-128"/>
                </a:rPr>
                <a:t>Application</a:t>
              </a:r>
              <a:endParaRPr lang="en-US" sz="1100">
                <a:latin typeface="+mj-lt"/>
              </a:endParaRPr>
            </a:p>
            <a:p>
              <a:pPr algn="ctr">
                <a:lnSpc>
                  <a:spcPct val="80000"/>
                </a:lnSpc>
              </a:pPr>
              <a:endParaRPr lang="en-US" sz="1100">
                <a:latin typeface="+mj-lt"/>
              </a:endParaRPr>
            </a:p>
          </p:txBody>
        </p:sp>
        <p:cxnSp>
          <p:nvCxnSpPr>
            <p:cNvPr id="68" name="Straight Connector 67"/>
            <p:cNvCxnSpPr>
              <a:cxnSpLocks noChangeShapeType="1"/>
            </p:cNvCxnSpPr>
            <p:nvPr/>
          </p:nvCxnSpPr>
          <p:spPr bwMode="auto">
            <a:xfrm flipH="1">
              <a:off x="2383631" y="3413125"/>
              <a:ext cx="9525" cy="509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9" name="Text Box 15"/>
            <p:cNvSpPr txBox="1">
              <a:spLocks noChangeArrowheads="1"/>
            </p:cNvSpPr>
            <p:nvPr/>
          </p:nvSpPr>
          <p:spPr bwMode="auto">
            <a:xfrm>
              <a:off x="2078037" y="3489325"/>
              <a:ext cx="569913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100">
                  <a:solidFill>
                    <a:schemeClr val="tx1"/>
                  </a:solidFill>
                  <a:latin typeface="+mj-lt"/>
                  <a:ea typeface="ÇlÇr ñæí©" charset="-128"/>
                </a:rPr>
                <a:t>TC</a:t>
              </a:r>
              <a:endParaRPr lang="en-US" sz="11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0" name="Text Box 12"/>
            <p:cNvSpPr txBox="1">
              <a:spLocks noChangeArrowheads="1"/>
            </p:cNvSpPr>
            <p:nvPr/>
          </p:nvSpPr>
          <p:spPr bwMode="auto">
            <a:xfrm>
              <a:off x="2078037" y="3922712"/>
              <a:ext cx="569913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100" dirty="0">
                  <a:solidFill>
                    <a:schemeClr val="tx1"/>
                  </a:solidFill>
                  <a:latin typeface="+mj-lt"/>
                  <a:ea typeface="ÇlÇr ñæí©" charset="-128"/>
                </a:rPr>
                <a:t>RF &amp; Mod</a:t>
              </a:r>
              <a:endParaRPr lang="en-US" sz="11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1" name="Text Box 12"/>
            <p:cNvSpPr txBox="1">
              <a:spLocks noChangeArrowheads="1"/>
            </p:cNvSpPr>
            <p:nvPr/>
          </p:nvSpPr>
          <p:spPr bwMode="auto">
            <a:xfrm>
              <a:off x="2078037" y="3708400"/>
              <a:ext cx="569913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100" dirty="0">
                  <a:solidFill>
                    <a:schemeClr val="tx1"/>
                  </a:solidFill>
                  <a:latin typeface="+mj-lt"/>
                  <a:ea typeface="ÇlÇr ñæí©" charset="-128"/>
                </a:rPr>
                <a:t>C &amp; S</a:t>
              </a:r>
              <a:endParaRPr lang="en-US" sz="11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2" name="Oval 7"/>
            <p:cNvSpPr>
              <a:spLocks noChangeArrowheads="1"/>
            </p:cNvSpPr>
            <p:nvPr/>
          </p:nvSpPr>
          <p:spPr bwMode="auto">
            <a:xfrm>
              <a:off x="5949157" y="2682875"/>
              <a:ext cx="1012825" cy="295275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en-US" sz="1100">
                  <a:latin typeface="+mj-lt"/>
                  <a:ea typeface="ÇlÇr ñæí©" charset="-128"/>
                </a:rPr>
                <a:t>User F-CLTU</a:t>
              </a:r>
            </a:p>
            <a:p>
              <a:pPr algn="ctr">
                <a:lnSpc>
                  <a:spcPct val="80000"/>
                </a:lnSpc>
              </a:pPr>
              <a:r>
                <a:rPr lang="en-US" sz="1100">
                  <a:latin typeface="+mj-lt"/>
                  <a:ea typeface="ÇlÇr ñæí©" charset="-128"/>
                </a:rPr>
                <a:t>Application</a:t>
              </a:r>
              <a:endParaRPr lang="en-US" sz="1100">
                <a:latin typeface="+mj-lt"/>
              </a:endParaRPr>
            </a:p>
            <a:p>
              <a:pPr algn="ctr">
                <a:lnSpc>
                  <a:spcPct val="80000"/>
                </a:lnSpc>
              </a:pPr>
              <a:endParaRPr lang="en-US" sz="1100">
                <a:latin typeface="+mj-lt"/>
              </a:endParaRPr>
            </a:p>
          </p:txBody>
        </p:sp>
        <p:sp>
          <p:nvSpPr>
            <p:cNvPr id="73" name="Text Box 16"/>
            <p:cNvSpPr txBox="1">
              <a:spLocks noChangeArrowheads="1"/>
            </p:cNvSpPr>
            <p:nvPr/>
          </p:nvSpPr>
          <p:spPr bwMode="auto">
            <a:xfrm>
              <a:off x="6188075" y="3922712"/>
              <a:ext cx="534988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100">
                  <a:solidFill>
                    <a:schemeClr val="tx1"/>
                  </a:solidFill>
                  <a:latin typeface="+mj-lt"/>
                  <a:ea typeface="ÇlÇr ñæí©" charset="-128"/>
                </a:rPr>
                <a:t>IP</a:t>
              </a:r>
              <a:endParaRPr lang="en-US" sz="110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74" name="Straight Connector 73"/>
            <p:cNvCxnSpPr>
              <a:cxnSpLocks noChangeShapeType="1"/>
            </p:cNvCxnSpPr>
            <p:nvPr/>
          </p:nvCxnSpPr>
          <p:spPr bwMode="auto">
            <a:xfrm flipH="1">
              <a:off x="6455569" y="2978150"/>
              <a:ext cx="1" cy="9445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5" name="Text Box 15"/>
            <p:cNvSpPr txBox="1">
              <a:spLocks noChangeArrowheads="1"/>
            </p:cNvSpPr>
            <p:nvPr/>
          </p:nvSpPr>
          <p:spPr bwMode="auto">
            <a:xfrm>
              <a:off x="6188075" y="3703637"/>
              <a:ext cx="534988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100">
                  <a:solidFill>
                    <a:schemeClr val="tx1"/>
                  </a:solidFill>
                  <a:latin typeface="+mj-lt"/>
                  <a:ea typeface="ÇlÇr ñæí©" charset="-128"/>
                </a:rPr>
                <a:t>TCP</a:t>
              </a:r>
              <a:endParaRPr lang="en-US" sz="11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6" name="Text Box 15"/>
            <p:cNvSpPr txBox="1">
              <a:spLocks noChangeArrowheads="1"/>
            </p:cNvSpPr>
            <p:nvPr/>
          </p:nvSpPr>
          <p:spPr bwMode="auto">
            <a:xfrm>
              <a:off x="6188075" y="3484562"/>
              <a:ext cx="534988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100">
                  <a:solidFill>
                    <a:schemeClr val="tx1"/>
                  </a:solidFill>
                  <a:latin typeface="+mj-lt"/>
                  <a:ea typeface="ÇlÇr ñæí©" charset="-128"/>
                </a:rPr>
                <a:t>F-CLTU</a:t>
              </a:r>
              <a:endParaRPr lang="en-US" sz="11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7" name="Text Box 15"/>
            <p:cNvSpPr txBox="1">
              <a:spLocks noChangeArrowheads="1"/>
            </p:cNvSpPr>
            <p:nvPr/>
          </p:nvSpPr>
          <p:spPr bwMode="auto">
            <a:xfrm>
              <a:off x="6188075" y="3054350"/>
              <a:ext cx="534988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100">
                  <a:solidFill>
                    <a:schemeClr val="tx1"/>
                  </a:solidFill>
                  <a:latin typeface="+mj-lt"/>
                  <a:ea typeface="ÇlÇr ñæí©" charset="-128"/>
                </a:rPr>
                <a:t>TC</a:t>
              </a:r>
              <a:endParaRPr lang="en-US" sz="11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8" name="Text Box 12"/>
            <p:cNvSpPr txBox="1">
              <a:spLocks noChangeArrowheads="1"/>
            </p:cNvSpPr>
            <p:nvPr/>
          </p:nvSpPr>
          <p:spPr bwMode="auto">
            <a:xfrm>
              <a:off x="6188075" y="3268662"/>
              <a:ext cx="534988" cy="18097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100" dirty="0">
                  <a:solidFill>
                    <a:schemeClr val="tx1"/>
                  </a:solidFill>
                  <a:latin typeface="+mj-lt"/>
                  <a:ea typeface="ÇlÇr ñæí©" charset="-128"/>
                </a:rPr>
                <a:t>C &amp; S</a:t>
              </a:r>
              <a:endParaRPr lang="en-US" sz="11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38300" y="4876800"/>
              <a:ext cx="1919726" cy="1974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+mj-lt"/>
                </a:rPr>
                <a:t>C &amp; S = Coding &amp; Synchronization</a:t>
              </a:r>
              <a:endParaRPr lang="en-US" sz="1200" b="1" dirty="0">
                <a:latin typeface="+mj-lt"/>
              </a:endParaRPr>
            </a:p>
          </p:txBody>
        </p:sp>
      </p:grpSp>
      <p:sp>
        <p:nvSpPr>
          <p:cNvPr id="79" name="Date Placeholder 3"/>
          <p:cNvSpPr txBox="1">
            <a:spLocks/>
          </p:cNvSpPr>
          <p:nvPr/>
        </p:nvSpPr>
        <p:spPr>
          <a:xfrm>
            <a:off x="80010" y="6494009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000" smtClean="0">
                <a:latin typeface="+mn-lt"/>
              </a:rPr>
              <a:t>16-20 May 2016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10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1066800" y="152400"/>
            <a:ext cx="701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4533" y="101600"/>
            <a:ext cx="7772400" cy="76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smtClean="0"/>
              <a:t>SSI </a:t>
            </a:r>
            <a:r>
              <a:rPr lang="en-US" sz="2600" b="1" dirty="0"/>
              <a:t>End-to-End Forward: All DTN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3251" y="1712913"/>
            <a:ext cx="8990749" cy="4668837"/>
            <a:chOff x="149225" y="2119313"/>
            <a:chExt cx="8990749" cy="4668837"/>
          </a:xfrm>
        </p:grpSpPr>
        <p:sp>
          <p:nvSpPr>
            <p:cNvPr id="233" name="Rectangle 97"/>
            <p:cNvSpPr>
              <a:spLocks noChangeArrowheads="1"/>
            </p:cNvSpPr>
            <p:nvPr/>
          </p:nvSpPr>
          <p:spPr bwMode="auto">
            <a:xfrm>
              <a:off x="7879556" y="2474913"/>
              <a:ext cx="977900" cy="3662363"/>
            </a:xfrm>
            <a:prstGeom prst="cube">
              <a:avLst>
                <a:gd name="adj" fmla="val 5639"/>
              </a:avLst>
            </a:prstGeom>
            <a:solidFill>
              <a:srgbClr val="CCFF66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1" lang="en-GB" sz="24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34" name="Rectangle 97"/>
            <p:cNvSpPr>
              <a:spLocks noChangeArrowheads="1"/>
            </p:cNvSpPr>
            <p:nvPr/>
          </p:nvSpPr>
          <p:spPr bwMode="auto">
            <a:xfrm>
              <a:off x="3941763" y="2474913"/>
              <a:ext cx="1754187" cy="3692525"/>
            </a:xfrm>
            <a:prstGeom prst="cube">
              <a:avLst>
                <a:gd name="adj" fmla="val 3986"/>
              </a:avLst>
            </a:prstGeom>
            <a:solidFill>
              <a:srgbClr val="E0C62C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1" lang="en-GB" sz="24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35" name="Rectangle 97"/>
            <p:cNvSpPr>
              <a:spLocks noChangeArrowheads="1"/>
            </p:cNvSpPr>
            <p:nvPr/>
          </p:nvSpPr>
          <p:spPr bwMode="auto">
            <a:xfrm>
              <a:off x="199231" y="2474913"/>
              <a:ext cx="985838" cy="3656012"/>
            </a:xfrm>
            <a:prstGeom prst="cube">
              <a:avLst>
                <a:gd name="adj" fmla="val 4903"/>
              </a:avLst>
            </a:prstGeom>
            <a:solidFill>
              <a:srgbClr val="CCFF66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1" lang="en-GB" sz="240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36" name="Straight Connector 151"/>
            <p:cNvCxnSpPr>
              <a:cxnSpLocks noChangeShapeType="1"/>
            </p:cNvCxnSpPr>
            <p:nvPr/>
          </p:nvCxnSpPr>
          <p:spPr bwMode="auto">
            <a:xfrm flipV="1">
              <a:off x="4800600" y="6388100"/>
              <a:ext cx="4051300" cy="127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7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4964113" y="617220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8" name="Elbow Connector 178"/>
            <p:cNvCxnSpPr>
              <a:cxnSpLocks noChangeShapeType="1"/>
            </p:cNvCxnSpPr>
            <p:nvPr/>
          </p:nvCxnSpPr>
          <p:spPr bwMode="auto">
            <a:xfrm>
              <a:off x="3516313" y="5850731"/>
              <a:ext cx="515937" cy="1588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9" name="Straight Connector 264"/>
            <p:cNvCxnSpPr>
              <a:cxnSpLocks noChangeShapeType="1"/>
            </p:cNvCxnSpPr>
            <p:nvPr/>
          </p:nvCxnSpPr>
          <p:spPr bwMode="auto">
            <a:xfrm rot="5400000">
              <a:off x="8115300" y="6161088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40" name="Rectangle 669"/>
            <p:cNvSpPr>
              <a:spLocks noChangeArrowheads="1"/>
            </p:cNvSpPr>
            <p:nvPr/>
          </p:nvSpPr>
          <p:spPr bwMode="auto">
            <a:xfrm>
              <a:off x="4159250" y="2593975"/>
              <a:ext cx="13192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000" b="1">
                  <a:latin typeface="+mj-lt"/>
                </a:rPr>
                <a:t>Earth-Space</a:t>
              </a:r>
            </a:p>
            <a:p>
              <a:pPr algn="ctr"/>
              <a:r>
                <a:rPr lang="en-US" sz="1000" b="1">
                  <a:latin typeface="+mj-lt"/>
                </a:rPr>
                <a:t>Link Terminal</a:t>
              </a:r>
            </a:p>
          </p:txBody>
        </p:sp>
        <p:sp>
          <p:nvSpPr>
            <p:cNvPr id="241" name="Rectangle 671"/>
            <p:cNvSpPr>
              <a:spLocks noChangeArrowheads="1"/>
            </p:cNvSpPr>
            <p:nvPr/>
          </p:nvSpPr>
          <p:spPr bwMode="auto">
            <a:xfrm>
              <a:off x="7775575" y="2593975"/>
              <a:ext cx="11858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000" b="1" dirty="0">
                  <a:latin typeface="+mj-lt"/>
                </a:rPr>
                <a:t>Earth </a:t>
              </a:r>
              <a:r>
                <a:rPr lang="en-US" sz="1000" b="1" dirty="0" smtClean="0">
                  <a:latin typeface="+mj-lt"/>
                </a:rPr>
                <a:t/>
              </a:r>
              <a:br>
                <a:rPr lang="en-US" sz="1000" b="1" dirty="0" smtClean="0">
                  <a:latin typeface="+mj-lt"/>
                </a:rPr>
              </a:br>
              <a:r>
                <a:rPr lang="en-US" sz="1000" b="1" dirty="0" smtClean="0">
                  <a:latin typeface="+mj-lt"/>
                </a:rPr>
                <a:t>User Node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242" name="Rectangle 672"/>
            <p:cNvSpPr>
              <a:spLocks noChangeArrowheads="1"/>
            </p:cNvSpPr>
            <p:nvPr/>
          </p:nvSpPr>
          <p:spPr bwMode="auto">
            <a:xfrm>
              <a:off x="149225" y="2593975"/>
              <a:ext cx="10858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000" b="1" dirty="0" smtClean="0">
                  <a:latin typeface="+mj-lt"/>
                </a:rPr>
                <a:t>Space</a:t>
              </a:r>
              <a:br>
                <a:rPr lang="en-US" sz="1000" b="1" dirty="0" smtClean="0">
                  <a:latin typeface="+mj-lt"/>
                </a:rPr>
              </a:br>
              <a:r>
                <a:rPr lang="en-US" sz="1000" b="1" dirty="0" smtClean="0">
                  <a:latin typeface="+mj-lt"/>
                </a:rPr>
                <a:t>User Node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243" name="Text Box 57"/>
            <p:cNvSpPr txBox="1">
              <a:spLocks noChangeArrowheads="1"/>
            </p:cNvSpPr>
            <p:nvPr/>
          </p:nvSpPr>
          <p:spPr bwMode="auto">
            <a:xfrm>
              <a:off x="3179763" y="6202363"/>
              <a:ext cx="118745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sz="1000" b="1" dirty="0" smtClean="0">
                  <a:solidFill>
                    <a:srgbClr val="000099"/>
                  </a:solidFill>
                  <a:latin typeface="+mj-lt"/>
                </a:rPr>
                <a:t>Ground-Space</a:t>
              </a:r>
              <a:endParaRPr lang="en-GB" sz="1000" b="1" dirty="0">
                <a:solidFill>
                  <a:srgbClr val="000099"/>
                </a:solidFill>
                <a:latin typeface="+mj-lt"/>
              </a:endParaRPr>
            </a:p>
            <a:p>
              <a:pPr algn="ctr" eaLnBrk="1" hangingPunct="1"/>
              <a:r>
                <a:rPr lang="en-GB" sz="1000" b="1" dirty="0">
                  <a:solidFill>
                    <a:srgbClr val="000099"/>
                  </a:solidFill>
                  <a:latin typeface="+mj-lt"/>
                </a:rPr>
                <a:t>CCSDS Protocols</a:t>
              </a:r>
            </a:p>
          </p:txBody>
        </p:sp>
        <p:sp>
          <p:nvSpPr>
            <p:cNvPr id="244" name="Text Box 57"/>
            <p:cNvSpPr txBox="1">
              <a:spLocks noChangeArrowheads="1"/>
            </p:cNvSpPr>
            <p:nvPr/>
          </p:nvSpPr>
          <p:spPr bwMode="auto">
            <a:xfrm>
              <a:off x="6602413" y="6388100"/>
              <a:ext cx="10429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sz="1000" b="1">
                  <a:solidFill>
                    <a:srgbClr val="000099"/>
                  </a:solidFill>
                  <a:latin typeface="+mj-lt"/>
                </a:rPr>
                <a:t>Terrestrial</a:t>
              </a:r>
            </a:p>
            <a:p>
              <a:pPr algn="ctr" eaLnBrk="1" hangingPunct="1"/>
              <a:r>
                <a:rPr lang="en-GB" sz="1000" b="1">
                  <a:solidFill>
                    <a:srgbClr val="000099"/>
                  </a:solidFill>
                  <a:latin typeface="+mj-lt"/>
                </a:rPr>
                <a:t>WAN</a:t>
              </a:r>
            </a:p>
          </p:txBody>
        </p:sp>
        <p:sp>
          <p:nvSpPr>
            <p:cNvPr id="245" name="Rectangle 591"/>
            <p:cNvSpPr>
              <a:spLocks noChangeArrowheads="1"/>
            </p:cNvSpPr>
            <p:nvPr/>
          </p:nvSpPr>
          <p:spPr bwMode="auto">
            <a:xfrm>
              <a:off x="4278313" y="2119313"/>
              <a:ext cx="1081087" cy="2159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</a:pPr>
              <a:r>
                <a:rPr lang="en-US" sz="1400">
                  <a:solidFill>
                    <a:schemeClr val="bg1"/>
                  </a:solidFill>
                  <a:latin typeface="+mj-lt"/>
                </a:rPr>
                <a:t>SSI</a:t>
              </a:r>
            </a:p>
          </p:txBody>
        </p:sp>
        <p:sp>
          <p:nvSpPr>
            <p:cNvPr id="246" name="Rectangle 591"/>
            <p:cNvSpPr>
              <a:spLocks noChangeArrowheads="1"/>
            </p:cNvSpPr>
            <p:nvPr/>
          </p:nvSpPr>
          <p:spPr bwMode="auto">
            <a:xfrm>
              <a:off x="7827963" y="2125663"/>
              <a:ext cx="1081087" cy="2159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</a:pPr>
              <a:r>
                <a:rPr lang="en-US" sz="1400">
                  <a:solidFill>
                    <a:schemeClr val="bg1"/>
                  </a:solidFill>
                  <a:latin typeface="+mj-lt"/>
                </a:rPr>
                <a:t>SSI</a:t>
              </a:r>
            </a:p>
          </p:txBody>
        </p:sp>
        <p:sp>
          <p:nvSpPr>
            <p:cNvPr id="247" name="Rectangle 591"/>
            <p:cNvSpPr>
              <a:spLocks noChangeArrowheads="1"/>
            </p:cNvSpPr>
            <p:nvPr/>
          </p:nvSpPr>
          <p:spPr bwMode="auto">
            <a:xfrm>
              <a:off x="151607" y="2120900"/>
              <a:ext cx="1081087" cy="2159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</a:pPr>
              <a:r>
                <a:rPr lang="en-US" sz="1400">
                  <a:solidFill>
                    <a:schemeClr val="bg1"/>
                  </a:solidFill>
                  <a:latin typeface="+mj-lt"/>
                </a:rPr>
                <a:t>SSI</a:t>
              </a:r>
            </a:p>
          </p:txBody>
        </p:sp>
        <p:sp>
          <p:nvSpPr>
            <p:cNvPr id="248" name="TextBox 76"/>
            <p:cNvSpPr txBox="1">
              <a:spLocks noChangeArrowheads="1"/>
            </p:cNvSpPr>
            <p:nvPr/>
          </p:nvSpPr>
          <p:spPr bwMode="auto">
            <a:xfrm>
              <a:off x="758825" y="4867275"/>
              <a:ext cx="4191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800" b="1">
                  <a:solidFill>
                    <a:srgbClr val="0079A4"/>
                  </a:solidFill>
                  <a:latin typeface="+mj-lt"/>
                </a:rPr>
                <a:t>VC Z</a:t>
              </a:r>
            </a:p>
          </p:txBody>
        </p:sp>
        <p:sp>
          <p:nvSpPr>
            <p:cNvPr id="249" name="TextBox 77"/>
            <p:cNvSpPr txBox="1">
              <a:spLocks noChangeArrowheads="1"/>
            </p:cNvSpPr>
            <p:nvPr/>
          </p:nvSpPr>
          <p:spPr bwMode="auto">
            <a:xfrm>
              <a:off x="3810000" y="5211554"/>
              <a:ext cx="5444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800" b="1" dirty="0">
                  <a:solidFill>
                    <a:srgbClr val="0079A4"/>
                  </a:solidFill>
                  <a:latin typeface="+mj-lt"/>
                </a:rPr>
                <a:t>VC </a:t>
              </a:r>
              <a:r>
                <a:rPr lang="en-US" sz="800" b="1" dirty="0" smtClean="0">
                  <a:solidFill>
                    <a:srgbClr val="0079A4"/>
                  </a:solidFill>
                  <a:latin typeface="+mj-lt"/>
                </a:rPr>
                <a:t>X,</a:t>
              </a:r>
              <a:br>
                <a:rPr lang="en-US" sz="800" b="1" dirty="0" smtClean="0">
                  <a:solidFill>
                    <a:srgbClr val="0079A4"/>
                  </a:solidFill>
                  <a:latin typeface="+mj-lt"/>
                </a:rPr>
              </a:br>
              <a:r>
                <a:rPr lang="en-US" sz="800" b="1" dirty="0" smtClean="0">
                  <a:solidFill>
                    <a:srgbClr val="0079A4"/>
                  </a:solidFill>
                  <a:latin typeface="+mj-lt"/>
                </a:rPr>
                <a:t>Y, &amp; Z</a:t>
              </a:r>
              <a:endParaRPr lang="en-US" sz="800" b="1" dirty="0">
                <a:solidFill>
                  <a:srgbClr val="0079A4"/>
                </a:solidFill>
                <a:latin typeface="+mj-lt"/>
              </a:endParaRPr>
            </a:p>
          </p:txBody>
        </p:sp>
        <p:sp>
          <p:nvSpPr>
            <p:cNvPr id="250" name="Magnetic Disk 18"/>
            <p:cNvSpPr/>
            <p:nvPr/>
          </p:nvSpPr>
          <p:spPr>
            <a:xfrm>
              <a:off x="438150" y="3490913"/>
              <a:ext cx="455612" cy="228600"/>
            </a:xfrm>
            <a:prstGeom prst="flowChartMagneticDisk">
              <a:avLst/>
            </a:prstGeom>
            <a:ln w="12700" cap="flat" cmpd="sng" algn="ctr">
              <a:solidFill>
                <a:scrgbClr r="0" g="0" b="0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  <p:cxnSp>
          <p:nvCxnSpPr>
            <p:cNvPr id="251" name="Straight Connector 250"/>
            <p:cNvCxnSpPr>
              <a:cxnSpLocks noChangeShapeType="1"/>
              <a:endCxn id="253" idx="0"/>
            </p:cNvCxnSpPr>
            <p:nvPr/>
          </p:nvCxnSpPr>
          <p:spPr bwMode="auto">
            <a:xfrm>
              <a:off x="665163" y="4322763"/>
              <a:ext cx="794" cy="14430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2" name="Text Box 15"/>
            <p:cNvSpPr txBox="1">
              <a:spLocks noChangeArrowheads="1"/>
            </p:cNvSpPr>
            <p:nvPr/>
          </p:nvSpPr>
          <p:spPr bwMode="auto">
            <a:xfrm>
              <a:off x="381000" y="5327121"/>
              <a:ext cx="569913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+mj-lt"/>
                  <a:ea typeface="ÇlÇr ñæí©" charset="-128"/>
                </a:rPr>
                <a:t>Prox-1</a:t>
              </a:r>
              <a:endParaRPr lang="en-US" sz="9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3" name="Text Box 12"/>
            <p:cNvSpPr txBox="1">
              <a:spLocks noChangeArrowheads="1"/>
            </p:cNvSpPr>
            <p:nvPr/>
          </p:nvSpPr>
          <p:spPr bwMode="auto">
            <a:xfrm>
              <a:off x="381000" y="5765800"/>
              <a:ext cx="569913" cy="18097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+mj-lt"/>
                  <a:ea typeface="ÇlÇr ñæí©" charset="-128"/>
                </a:rPr>
                <a:t>UHF</a:t>
              </a:r>
              <a:endParaRPr lang="en-US" sz="9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4" name="Text Box 12"/>
            <p:cNvSpPr txBox="1">
              <a:spLocks noChangeArrowheads="1"/>
            </p:cNvSpPr>
            <p:nvPr/>
          </p:nvSpPr>
          <p:spPr bwMode="auto">
            <a:xfrm>
              <a:off x="381000" y="5547255"/>
              <a:ext cx="569913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+mj-lt"/>
                  <a:ea typeface="ÇlÇr ñæí©" charset="-128"/>
                </a:rPr>
                <a:t>C &amp; S</a:t>
              </a:r>
              <a:endParaRPr lang="en-US" sz="9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5" name="Text Box 15"/>
            <p:cNvSpPr txBox="1">
              <a:spLocks noChangeArrowheads="1"/>
            </p:cNvSpPr>
            <p:nvPr/>
          </p:nvSpPr>
          <p:spPr bwMode="auto">
            <a:xfrm>
              <a:off x="382587" y="5099050"/>
              <a:ext cx="566738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chemeClr val="tx1"/>
                  </a:solidFill>
                  <a:latin typeface="+mj-lt"/>
                  <a:ea typeface="ÇlÇr ñæí©" charset="-128"/>
                </a:rPr>
                <a:t>ENCAP</a:t>
              </a:r>
              <a:endParaRPr lang="en-US" sz="90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56" name="Elbow Connector 84"/>
            <p:cNvCxnSpPr>
              <a:cxnSpLocks noChangeShapeType="1"/>
            </p:cNvCxnSpPr>
            <p:nvPr/>
          </p:nvCxnSpPr>
          <p:spPr bwMode="auto">
            <a:xfrm>
              <a:off x="664369" y="3703638"/>
              <a:ext cx="3175" cy="325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7" name="Oval 7"/>
            <p:cNvSpPr>
              <a:spLocks noChangeArrowheads="1"/>
            </p:cNvSpPr>
            <p:nvPr/>
          </p:nvSpPr>
          <p:spPr bwMode="auto">
            <a:xfrm>
              <a:off x="285750" y="4029075"/>
              <a:ext cx="760413" cy="29368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en-US" sz="900">
                  <a:latin typeface="+mj-lt"/>
                  <a:ea typeface="ÇlÇr ñæí©" charset="-128"/>
                </a:rPr>
                <a:t>Space File Application</a:t>
              </a:r>
              <a:endParaRPr lang="en-US" sz="900">
                <a:latin typeface="+mj-lt"/>
              </a:endParaRPr>
            </a:p>
          </p:txBody>
        </p:sp>
        <p:sp>
          <p:nvSpPr>
            <p:cNvPr id="258" name="Text Box 15"/>
            <p:cNvSpPr txBox="1">
              <a:spLocks noChangeArrowheads="1"/>
            </p:cNvSpPr>
            <p:nvPr/>
          </p:nvSpPr>
          <p:spPr bwMode="auto">
            <a:xfrm>
              <a:off x="381794" y="4673600"/>
              <a:ext cx="568325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+mj-lt"/>
                  <a:ea typeface="ÇlÇr ñæí©" charset="-128"/>
                </a:rPr>
                <a:t>BP</a:t>
              </a:r>
              <a:endParaRPr lang="en-US" sz="9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9" name="Text Box 15"/>
            <p:cNvSpPr txBox="1">
              <a:spLocks noChangeArrowheads="1"/>
            </p:cNvSpPr>
            <p:nvPr/>
          </p:nvSpPr>
          <p:spPr bwMode="auto">
            <a:xfrm>
              <a:off x="381794" y="4456113"/>
              <a:ext cx="568325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chemeClr val="tx1"/>
                  </a:solidFill>
                  <a:latin typeface="+mj-lt"/>
                  <a:ea typeface="ÇlÇr ñæí©" charset="-128"/>
                </a:rPr>
                <a:t>CFDP</a:t>
              </a:r>
              <a:endParaRPr lang="en-US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60" name="Text Box 12"/>
            <p:cNvSpPr txBox="1">
              <a:spLocks noChangeArrowheads="1"/>
            </p:cNvSpPr>
            <p:nvPr/>
          </p:nvSpPr>
          <p:spPr bwMode="auto">
            <a:xfrm>
              <a:off x="4032250" y="5764212"/>
              <a:ext cx="569913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+mj-lt"/>
                  <a:ea typeface="ÇlÇr ñæí©" charset="-128"/>
                </a:rPr>
                <a:t>RF &amp; Mod</a:t>
              </a:r>
              <a:endParaRPr lang="en-US" sz="9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61" name="Text Box 16"/>
            <p:cNvSpPr txBox="1">
              <a:spLocks noChangeArrowheads="1"/>
            </p:cNvSpPr>
            <p:nvPr/>
          </p:nvSpPr>
          <p:spPr bwMode="auto">
            <a:xfrm>
              <a:off x="4738688" y="5765800"/>
              <a:ext cx="893762" cy="18097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+mj-lt"/>
                  <a:ea typeface="ÇlÇr ñæí©" charset="-128"/>
                </a:rPr>
                <a:t>IP</a:t>
              </a:r>
              <a:endParaRPr lang="en-US" sz="90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62" name="Straight Connector 261"/>
            <p:cNvCxnSpPr>
              <a:cxnSpLocks noChangeShapeType="1"/>
              <a:stCxn id="268" idx="3"/>
              <a:endCxn id="260" idx="0"/>
            </p:cNvCxnSpPr>
            <p:nvPr/>
          </p:nvCxnSpPr>
          <p:spPr bwMode="auto">
            <a:xfrm>
              <a:off x="4284805" y="3964538"/>
              <a:ext cx="32402" cy="17996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3" name="Straight Connector 262"/>
            <p:cNvCxnSpPr>
              <a:cxnSpLocks noChangeShapeType="1"/>
              <a:stCxn id="267" idx="5"/>
            </p:cNvCxnSpPr>
            <p:nvPr/>
          </p:nvCxnSpPr>
          <p:spPr bwMode="auto">
            <a:xfrm>
              <a:off x="5013325" y="5208588"/>
              <a:ext cx="0" cy="5556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64" name="Text Box 15"/>
            <p:cNvSpPr txBox="1">
              <a:spLocks noChangeArrowheads="1"/>
            </p:cNvSpPr>
            <p:nvPr/>
          </p:nvSpPr>
          <p:spPr bwMode="auto">
            <a:xfrm>
              <a:off x="4738688" y="5547255"/>
              <a:ext cx="893762" cy="18097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+mj-lt"/>
                  <a:ea typeface="ÇlÇr ñæí©" charset="-128"/>
                </a:rPr>
                <a:t>TCP</a:t>
              </a:r>
              <a:endParaRPr lang="en-US" sz="9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65" name="Text Box 12"/>
            <p:cNvSpPr txBox="1">
              <a:spLocks noChangeArrowheads="1"/>
            </p:cNvSpPr>
            <p:nvPr/>
          </p:nvSpPr>
          <p:spPr bwMode="auto">
            <a:xfrm>
              <a:off x="4032250" y="5547255"/>
              <a:ext cx="569913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+mj-lt"/>
                  <a:ea typeface="ÇlÇr ñæí©" charset="-128"/>
                </a:rPr>
                <a:t>C &amp; S</a:t>
              </a:r>
              <a:endParaRPr lang="en-US" sz="9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66" name="Text Box 15"/>
            <p:cNvSpPr txBox="1">
              <a:spLocks noChangeArrowheads="1"/>
            </p:cNvSpPr>
            <p:nvPr/>
          </p:nvSpPr>
          <p:spPr bwMode="auto">
            <a:xfrm>
              <a:off x="4737100" y="5327121"/>
              <a:ext cx="569913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+mj-lt"/>
                  <a:ea typeface="ÇlÇr ñæí©" charset="-128"/>
                </a:rPr>
                <a:t>F-Frame</a:t>
              </a:r>
              <a:endParaRPr lang="en-US" sz="9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67" name="Oval 7"/>
            <p:cNvSpPr>
              <a:spLocks noChangeArrowheads="1"/>
            </p:cNvSpPr>
            <p:nvPr/>
          </p:nvSpPr>
          <p:spPr bwMode="auto">
            <a:xfrm>
              <a:off x="4170363" y="4956175"/>
              <a:ext cx="987425" cy="2968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en-US" sz="900">
                  <a:latin typeface="+mj-lt"/>
                  <a:ea typeface="ÇlÇr ñæí©" charset="-128"/>
                </a:rPr>
                <a:t>Mux F-Frame</a:t>
              </a:r>
            </a:p>
            <a:p>
              <a:pPr algn="ctr">
                <a:lnSpc>
                  <a:spcPct val="80000"/>
                </a:lnSpc>
              </a:pPr>
              <a:r>
                <a:rPr lang="en-US" sz="900">
                  <a:latin typeface="+mj-lt"/>
                  <a:ea typeface="ÇlÇr ñæí©" charset="-128"/>
                </a:rPr>
                <a:t>Production</a:t>
              </a:r>
              <a:endParaRPr lang="en-US" sz="900">
                <a:latin typeface="+mj-lt"/>
              </a:endParaRPr>
            </a:p>
          </p:txBody>
        </p:sp>
        <p:sp>
          <p:nvSpPr>
            <p:cNvPr id="268" name="Oval 7"/>
            <p:cNvSpPr>
              <a:spLocks noChangeArrowheads="1"/>
            </p:cNvSpPr>
            <p:nvPr/>
          </p:nvSpPr>
          <p:spPr bwMode="auto">
            <a:xfrm>
              <a:off x="4140200" y="3717925"/>
              <a:ext cx="987425" cy="288925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latin typeface="+mj-lt"/>
                  <a:ea typeface="ÇlÇr ñæí©" charset="-128"/>
                </a:rPr>
                <a:t>Bundle </a:t>
              </a:r>
              <a:r>
                <a:rPr lang="en-US" sz="900" dirty="0" smtClean="0">
                  <a:latin typeface="+mj-lt"/>
                  <a:ea typeface="ÇlÇr ñæí©" charset="-128"/>
                </a:rPr>
                <a:t>Agent</a:t>
              </a:r>
              <a:br>
                <a:rPr lang="en-US" sz="900" dirty="0" smtClean="0">
                  <a:latin typeface="+mj-lt"/>
                  <a:ea typeface="ÇlÇr ñæí©" charset="-128"/>
                </a:rPr>
              </a:br>
              <a:r>
                <a:rPr lang="en-US" sz="900" dirty="0" smtClean="0">
                  <a:latin typeface="+mj-lt"/>
                  <a:ea typeface="ÇlÇr ñæí©" charset="-128"/>
                </a:rPr>
                <a:t>(Router/S&amp;F</a:t>
              </a:r>
              <a:r>
                <a:rPr lang="en-US" sz="900" dirty="0">
                  <a:latin typeface="+mj-lt"/>
                  <a:ea typeface="ÇlÇr ñæí©" charset="-128"/>
                </a:rPr>
                <a:t>)</a:t>
              </a:r>
            </a:p>
          </p:txBody>
        </p:sp>
        <p:sp>
          <p:nvSpPr>
            <p:cNvPr id="269" name="Magnetic Disk 18"/>
            <p:cNvSpPr/>
            <p:nvPr/>
          </p:nvSpPr>
          <p:spPr>
            <a:xfrm>
              <a:off x="4435475" y="3271838"/>
              <a:ext cx="266700" cy="358775"/>
            </a:xfrm>
            <a:prstGeom prst="flowChartMagneticDisk">
              <a:avLst/>
            </a:prstGeom>
            <a:ln w="12700" cap="flat" cmpd="sng" algn="ctr">
              <a:solidFill>
                <a:scrgbClr r="0" g="0" b="0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900">
                <a:latin typeface="+mj-lt"/>
              </a:endParaRPr>
            </a:p>
          </p:txBody>
        </p:sp>
        <p:cxnSp>
          <p:nvCxnSpPr>
            <p:cNvPr id="270" name="Elbow Connector 274"/>
            <p:cNvCxnSpPr>
              <a:cxnSpLocks noChangeShapeType="1"/>
              <a:stCxn id="269" idx="4"/>
              <a:endCxn id="268" idx="7"/>
            </p:cNvCxnSpPr>
            <p:nvPr/>
          </p:nvCxnSpPr>
          <p:spPr bwMode="auto">
            <a:xfrm>
              <a:off x="4702175" y="3451225"/>
              <a:ext cx="280988" cy="307975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1" name="Elbow Connector 15"/>
            <p:cNvCxnSpPr>
              <a:cxnSpLocks noChangeShapeType="1"/>
              <a:stCxn id="269" idx="2"/>
              <a:endCxn id="268" idx="1"/>
            </p:cNvCxnSpPr>
            <p:nvPr/>
          </p:nvCxnSpPr>
          <p:spPr bwMode="auto">
            <a:xfrm rot="10800000" flipV="1">
              <a:off x="4284663" y="3451225"/>
              <a:ext cx="150812" cy="307975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2" name="Text Box 15"/>
            <p:cNvSpPr txBox="1">
              <a:spLocks noChangeArrowheads="1"/>
            </p:cNvSpPr>
            <p:nvPr/>
          </p:nvSpPr>
          <p:spPr bwMode="auto">
            <a:xfrm>
              <a:off x="4016375" y="4510088"/>
              <a:ext cx="568325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chemeClr val="tx1"/>
                  </a:solidFill>
                  <a:latin typeface="+mj-lt"/>
                  <a:ea typeface="ÇlÇr ñæí©" charset="-128"/>
                </a:rPr>
                <a:t>ENCAP</a:t>
              </a:r>
              <a:endParaRPr lang="en-US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73" name="Text Box 15"/>
            <p:cNvSpPr txBox="1">
              <a:spLocks noChangeArrowheads="1"/>
            </p:cNvSpPr>
            <p:nvPr/>
          </p:nvSpPr>
          <p:spPr bwMode="auto">
            <a:xfrm>
              <a:off x="4011613" y="4076700"/>
              <a:ext cx="568325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+mj-lt"/>
                  <a:ea typeface="ÇlÇr ñæí©" charset="-128"/>
                </a:rPr>
                <a:t>BP</a:t>
              </a:r>
              <a:endParaRPr lang="en-US" sz="9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74" name="Text Box 15"/>
            <p:cNvSpPr txBox="1">
              <a:spLocks noChangeArrowheads="1"/>
            </p:cNvSpPr>
            <p:nvPr/>
          </p:nvSpPr>
          <p:spPr bwMode="auto">
            <a:xfrm>
              <a:off x="4014788" y="4292600"/>
              <a:ext cx="566737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+mj-lt"/>
                  <a:ea typeface="ÇlÇr ñæí©" charset="-128"/>
                </a:rPr>
                <a:t>LTP</a:t>
              </a:r>
              <a:endParaRPr lang="en-US" sz="9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75" name="Text Box 15"/>
            <p:cNvSpPr txBox="1">
              <a:spLocks noChangeArrowheads="1"/>
            </p:cNvSpPr>
            <p:nvPr/>
          </p:nvSpPr>
          <p:spPr bwMode="auto">
            <a:xfrm>
              <a:off x="4016375" y="4725988"/>
              <a:ext cx="571500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 smtClean="0">
                  <a:solidFill>
                    <a:schemeClr val="tx1"/>
                  </a:solidFill>
                  <a:latin typeface="+mj-lt"/>
                  <a:ea typeface="ÇlÇr ñæí©" charset="-128"/>
                </a:rPr>
                <a:t>AOS/TC</a:t>
              </a:r>
              <a:endParaRPr lang="en-US" sz="90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76" name="Straight Connector 275"/>
            <p:cNvCxnSpPr>
              <a:cxnSpLocks noChangeShapeType="1"/>
            </p:cNvCxnSpPr>
            <p:nvPr/>
          </p:nvCxnSpPr>
          <p:spPr bwMode="auto">
            <a:xfrm>
              <a:off x="5495925" y="4260850"/>
              <a:ext cx="0" cy="12874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7" name="Straight Connector 276"/>
            <p:cNvCxnSpPr>
              <a:cxnSpLocks noChangeShapeType="1"/>
              <a:stCxn id="268" idx="5"/>
            </p:cNvCxnSpPr>
            <p:nvPr/>
          </p:nvCxnSpPr>
          <p:spPr bwMode="auto">
            <a:xfrm>
              <a:off x="4983163" y="3963988"/>
              <a:ext cx="0" cy="149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8" name="Text Box 15"/>
            <p:cNvSpPr txBox="1">
              <a:spLocks noChangeArrowheads="1"/>
            </p:cNvSpPr>
            <p:nvPr/>
          </p:nvSpPr>
          <p:spPr bwMode="auto">
            <a:xfrm>
              <a:off x="4748213" y="4076700"/>
              <a:ext cx="884237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+mj-lt"/>
                  <a:ea typeface="ÇlÇr ñæí©" charset="-128"/>
                </a:rPr>
                <a:t>BP</a:t>
              </a:r>
              <a:endParaRPr lang="en-US" sz="9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79" name="TextBox 77"/>
            <p:cNvSpPr txBox="1">
              <a:spLocks noChangeArrowheads="1"/>
            </p:cNvSpPr>
            <p:nvPr/>
          </p:nvSpPr>
          <p:spPr bwMode="auto">
            <a:xfrm>
              <a:off x="8692415" y="4664075"/>
              <a:ext cx="44755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800" b="1">
                  <a:solidFill>
                    <a:srgbClr val="0079A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dirty="0">
                  <a:latin typeface="+mj-lt"/>
                </a:rPr>
                <a:t>To </a:t>
              </a:r>
            </a:p>
            <a:p>
              <a:r>
                <a:rPr lang="en-US" dirty="0">
                  <a:latin typeface="+mj-lt"/>
                </a:rPr>
                <a:t>VC Z </a:t>
              </a:r>
            </a:p>
          </p:txBody>
        </p:sp>
        <p:sp>
          <p:nvSpPr>
            <p:cNvPr id="280" name="Oval 7"/>
            <p:cNvSpPr>
              <a:spLocks noChangeArrowheads="1"/>
            </p:cNvSpPr>
            <p:nvPr/>
          </p:nvSpPr>
          <p:spPr bwMode="auto">
            <a:xfrm>
              <a:off x="7966075" y="4678363"/>
              <a:ext cx="762000" cy="293687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en-US" sz="900">
                  <a:latin typeface="+mj-lt"/>
                  <a:ea typeface="ÇlÇr ñæí©" charset="-128"/>
                </a:rPr>
                <a:t>User File Application</a:t>
              </a:r>
              <a:endParaRPr lang="en-US" sz="900">
                <a:latin typeface="+mj-lt"/>
              </a:endParaRPr>
            </a:p>
          </p:txBody>
        </p:sp>
        <p:sp>
          <p:nvSpPr>
            <p:cNvPr id="281" name="Magnetic Disk 18"/>
            <p:cNvSpPr/>
            <p:nvPr/>
          </p:nvSpPr>
          <p:spPr>
            <a:xfrm>
              <a:off x="8140700" y="4138613"/>
              <a:ext cx="409575" cy="204787"/>
            </a:xfrm>
            <a:prstGeom prst="flowChartMagneticDisk">
              <a:avLst/>
            </a:prstGeom>
            <a:ln w="12700" cap="flat" cmpd="sng" algn="ctr">
              <a:solidFill>
                <a:scrgbClr r="0" g="0" b="0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>
                <a:latin typeface="+mj-lt"/>
              </a:endParaRPr>
            </a:p>
          </p:txBody>
        </p:sp>
        <p:sp>
          <p:nvSpPr>
            <p:cNvPr id="282" name="Text Box 16"/>
            <p:cNvSpPr txBox="1">
              <a:spLocks noChangeArrowheads="1"/>
            </p:cNvSpPr>
            <p:nvPr/>
          </p:nvSpPr>
          <p:spPr bwMode="auto">
            <a:xfrm>
              <a:off x="8077200" y="5762625"/>
              <a:ext cx="534988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+mj-lt"/>
                  <a:ea typeface="ÇlÇr ñæí©" charset="-128"/>
                </a:rPr>
                <a:t>IP</a:t>
              </a:r>
              <a:endParaRPr lang="en-US" sz="90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83" name="Straight Connector 282"/>
            <p:cNvCxnSpPr>
              <a:cxnSpLocks noChangeShapeType="1"/>
              <a:stCxn id="280" idx="4"/>
              <a:endCxn id="282" idx="0"/>
            </p:cNvCxnSpPr>
            <p:nvPr/>
          </p:nvCxnSpPr>
          <p:spPr bwMode="auto">
            <a:xfrm flipH="1">
              <a:off x="8344694" y="4972050"/>
              <a:ext cx="2381" cy="790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4" name="Text Box 15"/>
            <p:cNvSpPr txBox="1">
              <a:spLocks noChangeArrowheads="1"/>
            </p:cNvSpPr>
            <p:nvPr/>
          </p:nvSpPr>
          <p:spPr bwMode="auto">
            <a:xfrm>
              <a:off x="8077200" y="5547255"/>
              <a:ext cx="534988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chemeClr val="tx1"/>
                  </a:solidFill>
                  <a:latin typeface="+mj-lt"/>
                  <a:ea typeface="ÇlÇr ñæí©" charset="-128"/>
                </a:rPr>
                <a:t>TCP</a:t>
              </a:r>
              <a:endParaRPr lang="en-US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85" name="Text Box 15"/>
            <p:cNvSpPr txBox="1">
              <a:spLocks noChangeArrowheads="1"/>
            </p:cNvSpPr>
            <p:nvPr/>
          </p:nvSpPr>
          <p:spPr bwMode="auto">
            <a:xfrm>
              <a:off x="8077200" y="5327121"/>
              <a:ext cx="534988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+mj-lt"/>
                  <a:ea typeface="ÇlÇr ñæí©" charset="-128"/>
                </a:rPr>
                <a:t>BP</a:t>
              </a:r>
              <a:endParaRPr lang="en-US" sz="90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86" name="Elbow Connector 135"/>
            <p:cNvCxnSpPr>
              <a:cxnSpLocks noChangeShapeType="1"/>
              <a:stCxn id="281" idx="3"/>
              <a:endCxn id="280" idx="0"/>
            </p:cNvCxnSpPr>
            <p:nvPr/>
          </p:nvCxnSpPr>
          <p:spPr bwMode="auto">
            <a:xfrm rot="16200000" flipH="1">
              <a:off x="8178800" y="4510088"/>
              <a:ext cx="334963" cy="1587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7" name="Text Box 15"/>
            <p:cNvSpPr txBox="1">
              <a:spLocks noChangeArrowheads="1"/>
            </p:cNvSpPr>
            <p:nvPr/>
          </p:nvSpPr>
          <p:spPr bwMode="auto">
            <a:xfrm>
              <a:off x="8080375" y="5100638"/>
              <a:ext cx="534988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chemeClr val="tx1"/>
                  </a:solidFill>
                  <a:latin typeface="+mj-lt"/>
                  <a:ea typeface="ÇlÇr ñæí©" charset="-128"/>
                </a:rPr>
                <a:t>CFDP</a:t>
              </a:r>
              <a:endParaRPr lang="en-US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88" name="Rectangle 97"/>
            <p:cNvSpPr>
              <a:spLocks noChangeArrowheads="1"/>
            </p:cNvSpPr>
            <p:nvPr/>
          </p:nvSpPr>
          <p:spPr bwMode="auto">
            <a:xfrm>
              <a:off x="5938838" y="2474913"/>
              <a:ext cx="1706562" cy="3692525"/>
            </a:xfrm>
            <a:prstGeom prst="cube">
              <a:avLst>
                <a:gd name="adj" fmla="val 3986"/>
              </a:avLst>
            </a:prstGeom>
            <a:solidFill>
              <a:srgbClr val="4597A0">
                <a:alpha val="49000"/>
              </a:srgbClr>
            </a:solidFill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kumimoji="1" lang="en-GB" sz="24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289" name="Straight Connector 264"/>
            <p:cNvCxnSpPr>
              <a:cxnSpLocks noChangeShapeType="1"/>
            </p:cNvCxnSpPr>
            <p:nvPr/>
          </p:nvCxnSpPr>
          <p:spPr bwMode="auto">
            <a:xfrm rot="5400000">
              <a:off x="6570663" y="616585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0" name="Rectangle 673"/>
            <p:cNvSpPr>
              <a:spLocks noChangeArrowheads="1"/>
            </p:cNvSpPr>
            <p:nvPr/>
          </p:nvSpPr>
          <p:spPr bwMode="auto">
            <a:xfrm>
              <a:off x="6010275" y="2593975"/>
              <a:ext cx="14414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latin typeface="+mj-lt"/>
                </a:rPr>
                <a:t>Space </a:t>
              </a:r>
              <a:r>
                <a:rPr lang="en-US" sz="1000" b="1" dirty="0" smtClean="0">
                  <a:latin typeface="+mj-lt"/>
                </a:rPr>
                <a:t/>
              </a:r>
              <a:br>
                <a:rPr lang="en-US" sz="1000" b="1" dirty="0" smtClean="0">
                  <a:latin typeface="+mj-lt"/>
                </a:rPr>
              </a:br>
              <a:r>
                <a:rPr lang="en-US" sz="1000" b="1" dirty="0" smtClean="0">
                  <a:latin typeface="+mj-lt"/>
                </a:rPr>
                <a:t>Routing </a:t>
              </a:r>
              <a:r>
                <a:rPr lang="en-US" sz="1000" b="1" dirty="0">
                  <a:latin typeface="+mj-lt"/>
                </a:rPr>
                <a:t>Node </a:t>
              </a:r>
              <a:r>
                <a:rPr lang="en-US" sz="1000" b="1" dirty="0" smtClean="0">
                  <a:latin typeface="+mj-lt"/>
                </a:rPr>
                <a:t>MOC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291" name="Rectangle 591"/>
            <p:cNvSpPr>
              <a:spLocks noChangeArrowheads="1"/>
            </p:cNvSpPr>
            <p:nvPr/>
          </p:nvSpPr>
          <p:spPr bwMode="auto">
            <a:xfrm>
              <a:off x="6251575" y="2119313"/>
              <a:ext cx="1081088" cy="2159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</a:pPr>
              <a:r>
                <a:rPr lang="en-US" sz="1400">
                  <a:solidFill>
                    <a:schemeClr val="bg1"/>
                  </a:solidFill>
                  <a:latin typeface="+mj-lt"/>
                </a:rPr>
                <a:t>SSI</a:t>
              </a:r>
            </a:p>
          </p:txBody>
        </p:sp>
        <p:sp>
          <p:nvSpPr>
            <p:cNvPr id="292" name="TextBox 77"/>
            <p:cNvSpPr txBox="1">
              <a:spLocks noChangeArrowheads="1"/>
            </p:cNvSpPr>
            <p:nvPr/>
          </p:nvSpPr>
          <p:spPr bwMode="auto">
            <a:xfrm>
              <a:off x="6393823" y="4365625"/>
              <a:ext cx="4251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800" b="1">
                  <a:solidFill>
                    <a:srgbClr val="0079A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dirty="0">
                  <a:latin typeface="+mj-lt"/>
                </a:rPr>
                <a:t>To </a:t>
              </a:r>
            </a:p>
            <a:p>
              <a:r>
                <a:rPr lang="en-US" dirty="0">
                  <a:latin typeface="+mj-lt"/>
                </a:rPr>
                <a:t>VC X</a:t>
              </a:r>
            </a:p>
          </p:txBody>
        </p:sp>
        <p:sp>
          <p:nvSpPr>
            <p:cNvPr id="293" name="TextBox 77"/>
            <p:cNvSpPr txBox="1">
              <a:spLocks noChangeArrowheads="1"/>
            </p:cNvSpPr>
            <p:nvPr/>
          </p:nvSpPr>
          <p:spPr bwMode="auto">
            <a:xfrm>
              <a:off x="7169972" y="4457700"/>
              <a:ext cx="4539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800" b="1">
                  <a:solidFill>
                    <a:srgbClr val="0079A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dirty="0">
                  <a:latin typeface="+mj-lt"/>
                </a:rPr>
                <a:t>To </a:t>
              </a:r>
            </a:p>
            <a:p>
              <a:r>
                <a:rPr lang="en-US" dirty="0">
                  <a:latin typeface="+mj-lt"/>
                </a:rPr>
                <a:t>VC  Y</a:t>
              </a:r>
            </a:p>
          </p:txBody>
        </p:sp>
        <p:sp>
          <p:nvSpPr>
            <p:cNvPr id="295" name="Oval 7"/>
            <p:cNvSpPr>
              <a:spLocks noChangeArrowheads="1"/>
            </p:cNvSpPr>
            <p:nvPr/>
          </p:nvSpPr>
          <p:spPr bwMode="auto">
            <a:xfrm>
              <a:off x="6010275" y="4710113"/>
              <a:ext cx="762000" cy="293687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en-US" sz="900">
                  <a:latin typeface="+mj-lt"/>
                  <a:ea typeface="ÇlÇr ñæí©" charset="-128"/>
                </a:rPr>
                <a:t>User File Application</a:t>
              </a:r>
              <a:endParaRPr lang="en-US" sz="900">
                <a:latin typeface="+mj-lt"/>
              </a:endParaRPr>
            </a:p>
          </p:txBody>
        </p:sp>
        <p:sp>
          <p:nvSpPr>
            <p:cNvPr id="296" name="Magnetic Disk 18"/>
            <p:cNvSpPr/>
            <p:nvPr/>
          </p:nvSpPr>
          <p:spPr>
            <a:xfrm>
              <a:off x="6184900" y="4170363"/>
              <a:ext cx="409575" cy="203200"/>
            </a:xfrm>
            <a:prstGeom prst="flowChartMagneticDisk">
              <a:avLst/>
            </a:prstGeom>
            <a:ln w="12700" cap="flat" cmpd="sng" algn="ctr">
              <a:solidFill>
                <a:scrgbClr r="0" g="0" b="0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>
                <a:latin typeface="+mj-lt"/>
              </a:endParaRPr>
            </a:p>
          </p:txBody>
        </p:sp>
        <p:sp>
          <p:nvSpPr>
            <p:cNvPr id="297" name="Text Box 16"/>
            <p:cNvSpPr txBox="1">
              <a:spLocks noChangeArrowheads="1"/>
            </p:cNvSpPr>
            <p:nvPr/>
          </p:nvSpPr>
          <p:spPr bwMode="auto">
            <a:xfrm>
              <a:off x="6121400" y="5762625"/>
              <a:ext cx="1355725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+mj-lt"/>
                  <a:ea typeface="ÇlÇr ñæí©" charset="-128"/>
                </a:rPr>
                <a:t>IP</a:t>
              </a:r>
              <a:endParaRPr lang="en-US" sz="90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98" name="Straight Connector 297"/>
            <p:cNvCxnSpPr>
              <a:cxnSpLocks noChangeShapeType="1"/>
              <a:stCxn id="295" idx="4"/>
            </p:cNvCxnSpPr>
            <p:nvPr/>
          </p:nvCxnSpPr>
          <p:spPr bwMode="auto">
            <a:xfrm>
              <a:off x="6391275" y="5003800"/>
              <a:ext cx="0" cy="7540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9" name="Text Box 15"/>
            <p:cNvSpPr txBox="1">
              <a:spLocks noChangeArrowheads="1"/>
            </p:cNvSpPr>
            <p:nvPr/>
          </p:nvSpPr>
          <p:spPr bwMode="auto">
            <a:xfrm>
              <a:off x="6121400" y="5327121"/>
              <a:ext cx="534988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+mj-lt"/>
                  <a:ea typeface="ÇlÇr ñæí©" charset="-128"/>
                </a:rPr>
                <a:t>BP</a:t>
              </a:r>
              <a:endParaRPr lang="en-US" sz="9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0" name="Oval 7"/>
            <p:cNvSpPr>
              <a:spLocks noChangeArrowheads="1"/>
            </p:cNvSpPr>
            <p:nvPr/>
          </p:nvSpPr>
          <p:spPr bwMode="auto">
            <a:xfrm>
              <a:off x="6792913" y="4122738"/>
              <a:ext cx="762000" cy="29210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en-US" sz="900">
                  <a:latin typeface="+mj-lt"/>
                  <a:ea typeface="ÇlÇr ñæí©" charset="-128"/>
                </a:rPr>
                <a:t>User Pkt</a:t>
              </a:r>
            </a:p>
            <a:p>
              <a:pPr algn="ctr">
                <a:lnSpc>
                  <a:spcPct val="80000"/>
                </a:lnSpc>
              </a:pPr>
              <a:r>
                <a:rPr lang="en-US" sz="900">
                  <a:latin typeface="+mj-lt"/>
                  <a:ea typeface="ÇlÇr ñæí©" charset="-128"/>
                </a:rPr>
                <a:t>Application</a:t>
              </a:r>
              <a:endParaRPr lang="en-US" sz="900">
                <a:latin typeface="+mj-lt"/>
              </a:endParaRPr>
            </a:p>
          </p:txBody>
        </p:sp>
        <p:cxnSp>
          <p:nvCxnSpPr>
            <p:cNvPr id="301" name="Elbow Connector 151"/>
            <p:cNvCxnSpPr>
              <a:cxnSpLocks noChangeShapeType="1"/>
              <a:stCxn id="296" idx="3"/>
              <a:endCxn id="295" idx="0"/>
            </p:cNvCxnSpPr>
            <p:nvPr/>
          </p:nvCxnSpPr>
          <p:spPr bwMode="auto">
            <a:xfrm rot="16200000" flipH="1">
              <a:off x="6222207" y="4541044"/>
              <a:ext cx="336550" cy="1587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02" name="Rounded Rectangle 301"/>
            <p:cNvSpPr/>
            <p:nvPr/>
          </p:nvSpPr>
          <p:spPr bwMode="auto">
            <a:xfrm>
              <a:off x="6915150" y="3516313"/>
              <a:ext cx="517525" cy="230187"/>
            </a:xfrm>
            <a:prstGeom prst="roundRect">
              <a:avLst/>
            </a:prstGeom>
            <a:solidFill>
              <a:srgbClr val="FA7D8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900" dirty="0">
                  <a:solidFill>
                    <a:srgbClr val="000000"/>
                  </a:solidFill>
                  <a:latin typeface="+mj-lt"/>
                  <a:ea typeface="+mn-ea"/>
                </a:rPr>
                <a:t>CMD</a:t>
              </a:r>
            </a:p>
          </p:txBody>
        </p:sp>
        <p:cxnSp>
          <p:nvCxnSpPr>
            <p:cNvPr id="303" name="Elbow Connector 153"/>
            <p:cNvCxnSpPr>
              <a:cxnSpLocks noChangeShapeType="1"/>
              <a:endCxn id="300" idx="0"/>
            </p:cNvCxnSpPr>
            <p:nvPr/>
          </p:nvCxnSpPr>
          <p:spPr bwMode="auto">
            <a:xfrm rot="5400000">
              <a:off x="6985794" y="3934619"/>
              <a:ext cx="376238" cy="0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04" name="Text Box 15"/>
            <p:cNvSpPr txBox="1">
              <a:spLocks noChangeArrowheads="1"/>
            </p:cNvSpPr>
            <p:nvPr/>
          </p:nvSpPr>
          <p:spPr bwMode="auto">
            <a:xfrm>
              <a:off x="6124575" y="5100638"/>
              <a:ext cx="534988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chemeClr val="tx1"/>
                  </a:solidFill>
                  <a:latin typeface="+mj-lt"/>
                  <a:ea typeface="ÇlÇr ñæí©" charset="-128"/>
                </a:rPr>
                <a:t>CFDP</a:t>
              </a:r>
              <a:endParaRPr lang="en-US" sz="90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05" name="Straight Connector 304"/>
            <p:cNvCxnSpPr>
              <a:cxnSpLocks noChangeShapeType="1"/>
              <a:stCxn id="300" idx="4"/>
            </p:cNvCxnSpPr>
            <p:nvPr/>
          </p:nvCxnSpPr>
          <p:spPr bwMode="auto">
            <a:xfrm>
              <a:off x="7173913" y="4414838"/>
              <a:ext cx="0" cy="13430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06" name="Text Box 15"/>
            <p:cNvSpPr txBox="1">
              <a:spLocks noChangeArrowheads="1"/>
            </p:cNvSpPr>
            <p:nvPr/>
          </p:nvSpPr>
          <p:spPr bwMode="auto">
            <a:xfrm>
              <a:off x="6904038" y="4884738"/>
              <a:ext cx="574675" cy="1730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+mj-lt"/>
                  <a:ea typeface="ÇlÇr ñæí©" charset="-128"/>
                </a:rPr>
                <a:t>EP or SP</a:t>
              </a:r>
              <a:endParaRPr lang="en-US" sz="9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7" name="Text Box 15"/>
            <p:cNvSpPr txBox="1">
              <a:spLocks noChangeArrowheads="1"/>
            </p:cNvSpPr>
            <p:nvPr/>
          </p:nvSpPr>
          <p:spPr bwMode="auto">
            <a:xfrm>
              <a:off x="6905625" y="5327121"/>
              <a:ext cx="571500" cy="18097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+mj-lt"/>
                  <a:ea typeface="ÇlÇr ñæí©" charset="-128"/>
                </a:rPr>
                <a:t>F-Frame</a:t>
              </a:r>
              <a:endParaRPr lang="en-US" sz="9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8" name="Text Box 15"/>
            <p:cNvSpPr txBox="1">
              <a:spLocks noChangeArrowheads="1"/>
            </p:cNvSpPr>
            <p:nvPr/>
          </p:nvSpPr>
          <p:spPr bwMode="auto">
            <a:xfrm>
              <a:off x="6121400" y="5547255"/>
              <a:ext cx="1355725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+mj-lt"/>
                  <a:ea typeface="ÇlÇr ñæí©" charset="-128"/>
                </a:rPr>
                <a:t>TCP</a:t>
              </a:r>
              <a:endParaRPr lang="en-US" sz="9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9" name="Rectangle 97"/>
            <p:cNvSpPr>
              <a:spLocks noChangeArrowheads="1"/>
            </p:cNvSpPr>
            <p:nvPr/>
          </p:nvSpPr>
          <p:spPr bwMode="auto">
            <a:xfrm>
              <a:off x="1455738" y="2474913"/>
              <a:ext cx="2260600" cy="3662362"/>
            </a:xfrm>
            <a:prstGeom prst="cube">
              <a:avLst>
                <a:gd name="adj" fmla="val 2597"/>
              </a:avLst>
            </a:prstGeom>
            <a:solidFill>
              <a:srgbClr val="4597A0">
                <a:alpha val="49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1" lang="en-GB" sz="24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" name="Rectangle 668"/>
            <p:cNvSpPr>
              <a:spLocks noChangeArrowheads="1"/>
            </p:cNvSpPr>
            <p:nvPr/>
          </p:nvSpPr>
          <p:spPr bwMode="auto">
            <a:xfrm>
              <a:off x="1927225" y="2593975"/>
              <a:ext cx="13192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000" b="1" dirty="0">
                  <a:latin typeface="+mj-lt"/>
                </a:rPr>
                <a:t>Space </a:t>
              </a:r>
              <a:r>
                <a:rPr lang="en-US" sz="1000" b="1" dirty="0" smtClean="0">
                  <a:latin typeface="+mj-lt"/>
                </a:rPr>
                <a:t/>
              </a:r>
              <a:br>
                <a:rPr lang="en-US" sz="1000" b="1" dirty="0" smtClean="0">
                  <a:latin typeface="+mj-lt"/>
                </a:rPr>
              </a:br>
              <a:r>
                <a:rPr lang="en-US" sz="1000" b="1" dirty="0" smtClean="0">
                  <a:latin typeface="+mj-lt"/>
                </a:rPr>
                <a:t>Routing Node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311" name="Rectangle 591"/>
            <p:cNvSpPr>
              <a:spLocks noChangeArrowheads="1"/>
            </p:cNvSpPr>
            <p:nvPr/>
          </p:nvSpPr>
          <p:spPr bwMode="auto">
            <a:xfrm>
              <a:off x="2051050" y="2119313"/>
              <a:ext cx="1081088" cy="2159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</a:pPr>
              <a:r>
                <a:rPr lang="en-US" sz="1400">
                  <a:solidFill>
                    <a:schemeClr val="bg1"/>
                  </a:solidFill>
                  <a:latin typeface="+mj-lt"/>
                </a:rPr>
                <a:t>SSI</a:t>
              </a:r>
            </a:p>
          </p:txBody>
        </p:sp>
        <p:sp>
          <p:nvSpPr>
            <p:cNvPr id="312" name="Text Box 12"/>
            <p:cNvSpPr txBox="1">
              <a:spLocks noChangeArrowheads="1"/>
            </p:cNvSpPr>
            <p:nvPr/>
          </p:nvSpPr>
          <p:spPr bwMode="auto">
            <a:xfrm>
              <a:off x="1639095" y="5764213"/>
              <a:ext cx="571500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chemeClr val="tx1"/>
                  </a:solidFill>
                  <a:latin typeface="+mj-lt"/>
                  <a:ea typeface="ÇlÇr ñæí©" charset="-128"/>
                </a:rPr>
                <a:t>UHF</a:t>
              </a:r>
              <a:endParaRPr lang="en-US" sz="90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13" name="Straight Connector 312"/>
            <p:cNvCxnSpPr>
              <a:cxnSpLocks noChangeShapeType="1"/>
              <a:stCxn id="315" idx="3"/>
              <a:endCxn id="312" idx="0"/>
            </p:cNvCxnSpPr>
            <p:nvPr/>
          </p:nvCxnSpPr>
          <p:spPr bwMode="auto">
            <a:xfrm>
              <a:off x="1922605" y="4561206"/>
              <a:ext cx="2240" cy="12030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14" name="Text Box 12"/>
            <p:cNvSpPr txBox="1">
              <a:spLocks noChangeArrowheads="1"/>
            </p:cNvSpPr>
            <p:nvPr/>
          </p:nvSpPr>
          <p:spPr bwMode="auto">
            <a:xfrm>
              <a:off x="1639095" y="5547255"/>
              <a:ext cx="571500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+mj-lt"/>
                  <a:ea typeface="ÇlÇr ñæí©" charset="-128"/>
                </a:rPr>
                <a:t>C &amp; S</a:t>
              </a:r>
              <a:endParaRPr lang="en-US" sz="9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5" name="Oval 7"/>
            <p:cNvSpPr>
              <a:spLocks noChangeArrowheads="1"/>
            </p:cNvSpPr>
            <p:nvPr/>
          </p:nvSpPr>
          <p:spPr bwMode="auto">
            <a:xfrm>
              <a:off x="1778000" y="4313238"/>
              <a:ext cx="987425" cy="290512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latin typeface="+mj-lt"/>
                  <a:ea typeface="ÇlÇr ñæí©" charset="-128"/>
                </a:rPr>
                <a:t>Bundle </a:t>
              </a:r>
              <a:r>
                <a:rPr lang="en-US" sz="900" dirty="0" smtClean="0">
                  <a:latin typeface="+mj-lt"/>
                  <a:ea typeface="ÇlÇr ñæí©" charset="-128"/>
                </a:rPr>
                <a:t>Agent</a:t>
              </a:r>
              <a:br>
                <a:rPr lang="en-US" sz="900" dirty="0" smtClean="0">
                  <a:latin typeface="+mj-lt"/>
                  <a:ea typeface="ÇlÇr ñæí©" charset="-128"/>
                </a:rPr>
              </a:br>
              <a:r>
                <a:rPr lang="en-US" sz="900" dirty="0" smtClean="0">
                  <a:latin typeface="+mj-lt"/>
                  <a:ea typeface="ÇlÇr ñæí©" charset="-128"/>
                </a:rPr>
                <a:t>(Router/S&amp;F</a:t>
              </a:r>
              <a:r>
                <a:rPr lang="en-US" sz="900" dirty="0">
                  <a:latin typeface="+mj-lt"/>
                  <a:ea typeface="ÇlÇr ñæí©" charset="-128"/>
                </a:rPr>
                <a:t>)</a:t>
              </a:r>
            </a:p>
          </p:txBody>
        </p:sp>
        <p:sp>
          <p:nvSpPr>
            <p:cNvPr id="316" name="Magnetic Disk 18"/>
            <p:cNvSpPr/>
            <p:nvPr/>
          </p:nvSpPr>
          <p:spPr>
            <a:xfrm>
              <a:off x="2073275" y="3867150"/>
              <a:ext cx="266700" cy="358775"/>
            </a:xfrm>
            <a:prstGeom prst="flowChartMagneticDisk">
              <a:avLst/>
            </a:prstGeom>
            <a:ln w="12700" cap="flat" cmpd="sng" algn="ctr">
              <a:solidFill>
                <a:scrgbClr r="0" g="0" b="0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900">
                <a:latin typeface="+mj-lt"/>
              </a:endParaRPr>
            </a:p>
          </p:txBody>
        </p:sp>
        <p:cxnSp>
          <p:nvCxnSpPr>
            <p:cNvPr id="317" name="Elbow Connector 274"/>
            <p:cNvCxnSpPr>
              <a:cxnSpLocks noChangeShapeType="1"/>
              <a:stCxn id="316" idx="4"/>
              <a:endCxn id="315" idx="7"/>
            </p:cNvCxnSpPr>
            <p:nvPr/>
          </p:nvCxnSpPr>
          <p:spPr bwMode="auto">
            <a:xfrm>
              <a:off x="2339975" y="4046538"/>
              <a:ext cx="280988" cy="309562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8" name="Elbow Connector 15"/>
            <p:cNvCxnSpPr>
              <a:cxnSpLocks noChangeShapeType="1"/>
              <a:stCxn id="316" idx="2"/>
              <a:endCxn id="315" idx="1"/>
            </p:cNvCxnSpPr>
            <p:nvPr/>
          </p:nvCxnSpPr>
          <p:spPr bwMode="auto">
            <a:xfrm rot="10800000" flipV="1">
              <a:off x="1922463" y="4046538"/>
              <a:ext cx="150812" cy="309562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19" name="Text Box 15"/>
            <p:cNvSpPr txBox="1">
              <a:spLocks noChangeArrowheads="1"/>
            </p:cNvSpPr>
            <p:nvPr/>
          </p:nvSpPr>
          <p:spPr bwMode="auto">
            <a:xfrm>
              <a:off x="1639095" y="5099050"/>
              <a:ext cx="568325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chemeClr val="tx1"/>
                  </a:solidFill>
                  <a:latin typeface="+mj-lt"/>
                  <a:ea typeface="ÇlÇr ñæí©" charset="-128"/>
                </a:rPr>
                <a:t>ENCAP</a:t>
              </a:r>
              <a:endParaRPr lang="en-US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20" name="Text Box 15"/>
            <p:cNvSpPr txBox="1">
              <a:spLocks noChangeArrowheads="1"/>
            </p:cNvSpPr>
            <p:nvPr/>
          </p:nvSpPr>
          <p:spPr bwMode="auto">
            <a:xfrm>
              <a:off x="1639095" y="4673600"/>
              <a:ext cx="568325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+mj-lt"/>
                  <a:ea typeface="ÇlÇr ñæí©" charset="-128"/>
                </a:rPr>
                <a:t>BP</a:t>
              </a:r>
              <a:endParaRPr lang="en-US" sz="9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21" name="Text Box 15"/>
            <p:cNvSpPr txBox="1">
              <a:spLocks noChangeArrowheads="1"/>
            </p:cNvSpPr>
            <p:nvPr/>
          </p:nvSpPr>
          <p:spPr bwMode="auto">
            <a:xfrm>
              <a:off x="1639095" y="5327121"/>
              <a:ext cx="571500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31320" rIns="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 smtClean="0">
                  <a:solidFill>
                    <a:schemeClr val="tx1"/>
                  </a:solidFill>
                  <a:latin typeface="+mj-lt"/>
                  <a:ea typeface="ÇlÇr ñæí©" charset="-128"/>
                </a:rPr>
                <a:t>Prox-1</a:t>
              </a:r>
              <a:endParaRPr lang="en-US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22" name="Text Box 12"/>
            <p:cNvSpPr txBox="1">
              <a:spLocks noChangeArrowheads="1"/>
            </p:cNvSpPr>
            <p:nvPr/>
          </p:nvSpPr>
          <p:spPr bwMode="auto">
            <a:xfrm>
              <a:off x="2346325" y="5757863"/>
              <a:ext cx="1169988" cy="18891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+mj-lt"/>
                  <a:ea typeface="ÇlÇr ñæí©" charset="-128"/>
                </a:rPr>
                <a:t>RF &amp; Mod</a:t>
              </a:r>
              <a:endParaRPr lang="en-US" sz="90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23" name="Straight Connector 322"/>
            <p:cNvCxnSpPr>
              <a:cxnSpLocks noChangeShapeType="1"/>
            </p:cNvCxnSpPr>
            <p:nvPr/>
          </p:nvCxnSpPr>
          <p:spPr bwMode="auto">
            <a:xfrm>
              <a:off x="2622550" y="4560888"/>
              <a:ext cx="0" cy="12033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4" name="Text Box 15"/>
            <p:cNvSpPr txBox="1">
              <a:spLocks noChangeArrowheads="1"/>
            </p:cNvSpPr>
            <p:nvPr/>
          </p:nvSpPr>
          <p:spPr bwMode="auto">
            <a:xfrm>
              <a:off x="2346325" y="5099050"/>
              <a:ext cx="568325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chemeClr val="tx1"/>
                  </a:solidFill>
                  <a:latin typeface="+mj-lt"/>
                  <a:ea typeface="ÇlÇr ñæí©" charset="-128"/>
                </a:rPr>
                <a:t>ENCAP</a:t>
              </a:r>
              <a:endParaRPr lang="en-US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25" name="Text Box 15"/>
            <p:cNvSpPr txBox="1">
              <a:spLocks noChangeArrowheads="1"/>
            </p:cNvSpPr>
            <p:nvPr/>
          </p:nvSpPr>
          <p:spPr bwMode="auto">
            <a:xfrm>
              <a:off x="2346325" y="4673600"/>
              <a:ext cx="568325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chemeClr val="tx1"/>
                  </a:solidFill>
                  <a:latin typeface="+mj-lt"/>
                  <a:ea typeface="ÇlÇr ñæí©" charset="-128"/>
                </a:rPr>
                <a:t>BP</a:t>
              </a:r>
              <a:endParaRPr lang="en-US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26" name="Text Box 15"/>
            <p:cNvSpPr txBox="1">
              <a:spLocks noChangeArrowheads="1"/>
            </p:cNvSpPr>
            <p:nvPr/>
          </p:nvSpPr>
          <p:spPr bwMode="auto">
            <a:xfrm>
              <a:off x="2346325" y="4889500"/>
              <a:ext cx="566738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+mj-lt"/>
                  <a:ea typeface="ÇlÇr ñæí©" charset="-128"/>
                </a:rPr>
                <a:t>LTP</a:t>
              </a:r>
              <a:endParaRPr lang="en-US" sz="9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27" name="TextBox 77"/>
            <p:cNvSpPr txBox="1">
              <a:spLocks noChangeArrowheads="1"/>
            </p:cNvSpPr>
            <p:nvPr/>
          </p:nvSpPr>
          <p:spPr bwMode="auto">
            <a:xfrm>
              <a:off x="3293436" y="4854575"/>
              <a:ext cx="4251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800" b="1">
                  <a:solidFill>
                    <a:srgbClr val="0079A4"/>
                  </a:solidFill>
                  <a:latin typeface="+mj-lt"/>
                </a:rPr>
                <a:t>VC Y</a:t>
              </a:r>
            </a:p>
          </p:txBody>
        </p:sp>
        <p:sp>
          <p:nvSpPr>
            <p:cNvPr id="328" name="Rounded Rectangle 327"/>
            <p:cNvSpPr/>
            <p:nvPr/>
          </p:nvSpPr>
          <p:spPr bwMode="auto">
            <a:xfrm>
              <a:off x="2997200" y="3124200"/>
              <a:ext cx="517525" cy="230188"/>
            </a:xfrm>
            <a:prstGeom prst="roundRect">
              <a:avLst/>
            </a:prstGeom>
            <a:solidFill>
              <a:srgbClr val="FA7D8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900" dirty="0">
                  <a:solidFill>
                    <a:srgbClr val="000000"/>
                  </a:solidFill>
                  <a:latin typeface="+mj-lt"/>
                  <a:ea typeface="+mn-ea"/>
                </a:rPr>
                <a:t>CMD</a:t>
              </a:r>
            </a:p>
          </p:txBody>
        </p:sp>
        <p:cxnSp>
          <p:nvCxnSpPr>
            <p:cNvPr id="329" name="Straight Connector 328"/>
            <p:cNvCxnSpPr>
              <a:cxnSpLocks noChangeShapeType="1"/>
            </p:cNvCxnSpPr>
            <p:nvPr/>
          </p:nvCxnSpPr>
          <p:spPr bwMode="auto">
            <a:xfrm>
              <a:off x="3251201" y="3354388"/>
              <a:ext cx="0" cy="24098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0" name="Text Box 15"/>
            <p:cNvSpPr txBox="1">
              <a:spLocks noChangeArrowheads="1"/>
            </p:cNvSpPr>
            <p:nvPr/>
          </p:nvSpPr>
          <p:spPr bwMode="auto">
            <a:xfrm>
              <a:off x="2979739" y="5099050"/>
              <a:ext cx="534987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+mj-lt"/>
                  <a:ea typeface="ÇlÇr ñæí©" charset="-128"/>
                </a:rPr>
                <a:t>EP or SP</a:t>
              </a:r>
              <a:endParaRPr lang="en-US" sz="9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1" name="Oval 7"/>
            <p:cNvSpPr>
              <a:spLocks noChangeArrowheads="1"/>
            </p:cNvSpPr>
            <p:nvPr/>
          </p:nvSpPr>
          <p:spPr bwMode="auto">
            <a:xfrm>
              <a:off x="2870200" y="3679825"/>
              <a:ext cx="760413" cy="29368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en-US" sz="900">
                  <a:latin typeface="+mj-lt"/>
                  <a:ea typeface="ÇlÇr ñæí©" charset="-128"/>
                </a:rPr>
                <a:t>Space Pkt</a:t>
              </a:r>
            </a:p>
            <a:p>
              <a:pPr algn="ctr">
                <a:lnSpc>
                  <a:spcPct val="80000"/>
                </a:lnSpc>
              </a:pPr>
              <a:r>
                <a:rPr lang="en-US" sz="900">
                  <a:latin typeface="+mj-lt"/>
                  <a:ea typeface="ÇlÇr ñæí©" charset="-128"/>
                </a:rPr>
                <a:t>Application</a:t>
              </a:r>
              <a:endParaRPr lang="en-US" sz="900">
                <a:latin typeface="+mj-lt"/>
              </a:endParaRPr>
            </a:p>
          </p:txBody>
        </p:sp>
        <p:sp>
          <p:nvSpPr>
            <p:cNvPr id="332" name="Text Box 12"/>
            <p:cNvSpPr txBox="1">
              <a:spLocks noChangeArrowheads="1"/>
            </p:cNvSpPr>
            <p:nvPr/>
          </p:nvSpPr>
          <p:spPr bwMode="auto">
            <a:xfrm>
              <a:off x="2346325" y="5547255"/>
              <a:ext cx="1169988" cy="18891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+mj-lt"/>
                  <a:ea typeface="ÇlÇr ñæí©" charset="-128"/>
                </a:rPr>
                <a:t>C &amp; S</a:t>
              </a:r>
              <a:endParaRPr lang="en-US" sz="9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3" name="Text Box 15"/>
            <p:cNvSpPr txBox="1">
              <a:spLocks noChangeArrowheads="1"/>
            </p:cNvSpPr>
            <p:nvPr/>
          </p:nvSpPr>
          <p:spPr bwMode="auto">
            <a:xfrm>
              <a:off x="2346325" y="5327121"/>
              <a:ext cx="1169988" cy="1905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 smtClean="0">
                  <a:solidFill>
                    <a:schemeClr val="tx1"/>
                  </a:solidFill>
                  <a:latin typeface="+mj-lt"/>
                  <a:ea typeface="ÇlÇr ñæí©" charset="-128"/>
                </a:rPr>
                <a:t>AOS/TC</a:t>
              </a:r>
              <a:endParaRPr lang="en-US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4" name="TextBox 76"/>
            <p:cNvSpPr txBox="1">
              <a:spLocks noChangeArrowheads="1"/>
            </p:cNvSpPr>
            <p:nvPr/>
          </p:nvSpPr>
          <p:spPr bwMode="auto">
            <a:xfrm>
              <a:off x="2051050" y="3414713"/>
              <a:ext cx="42386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800" b="1" dirty="0">
                  <a:solidFill>
                    <a:srgbClr val="0079A4"/>
                  </a:solidFill>
                  <a:latin typeface="+mj-lt"/>
                </a:rPr>
                <a:t>VC X</a:t>
              </a:r>
            </a:p>
          </p:txBody>
        </p:sp>
        <p:sp>
          <p:nvSpPr>
            <p:cNvPr id="335" name="Magnetic Disk 18"/>
            <p:cNvSpPr/>
            <p:nvPr/>
          </p:nvSpPr>
          <p:spPr>
            <a:xfrm>
              <a:off x="1692275" y="2776538"/>
              <a:ext cx="455613" cy="228600"/>
            </a:xfrm>
            <a:prstGeom prst="flowChartMagneticDisk">
              <a:avLst/>
            </a:prstGeom>
            <a:ln w="12700" cap="flat" cmpd="sng" algn="ctr">
              <a:solidFill>
                <a:scrgbClr r="0" g="0" b="0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  <p:cxnSp>
          <p:nvCxnSpPr>
            <p:cNvPr id="336" name="Elbow Connector 212"/>
            <p:cNvCxnSpPr>
              <a:cxnSpLocks noChangeShapeType="1"/>
              <a:stCxn id="335" idx="3"/>
            </p:cNvCxnSpPr>
            <p:nvPr/>
          </p:nvCxnSpPr>
          <p:spPr bwMode="auto">
            <a:xfrm>
              <a:off x="1920082" y="3005138"/>
              <a:ext cx="2381" cy="158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7" name="Oval 7"/>
            <p:cNvSpPr>
              <a:spLocks noChangeArrowheads="1"/>
            </p:cNvSpPr>
            <p:nvPr/>
          </p:nvSpPr>
          <p:spPr bwMode="auto">
            <a:xfrm>
              <a:off x="1543050" y="3163888"/>
              <a:ext cx="762000" cy="293687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en-US" sz="900">
                  <a:latin typeface="+mj-lt"/>
                  <a:ea typeface="ÇlÇr ñæí©" charset="-128"/>
                </a:rPr>
                <a:t>Space File Application</a:t>
              </a:r>
              <a:endParaRPr lang="en-US" sz="900">
                <a:latin typeface="+mj-lt"/>
              </a:endParaRPr>
            </a:p>
          </p:txBody>
        </p:sp>
        <p:cxnSp>
          <p:nvCxnSpPr>
            <p:cNvPr id="338" name="Straight Connector 337"/>
            <p:cNvCxnSpPr>
              <a:cxnSpLocks noChangeShapeType="1"/>
              <a:stCxn id="337" idx="4"/>
              <a:endCxn id="315" idx="1"/>
            </p:cNvCxnSpPr>
            <p:nvPr/>
          </p:nvCxnSpPr>
          <p:spPr bwMode="auto">
            <a:xfrm flipH="1">
              <a:off x="1922463" y="3457575"/>
              <a:ext cx="1587" cy="8985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9" name="Text Box 15"/>
            <p:cNvSpPr txBox="1">
              <a:spLocks noChangeArrowheads="1"/>
            </p:cNvSpPr>
            <p:nvPr/>
          </p:nvSpPr>
          <p:spPr bwMode="auto">
            <a:xfrm>
              <a:off x="1633538" y="3625850"/>
              <a:ext cx="568325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chemeClr val="tx1"/>
                  </a:solidFill>
                  <a:latin typeface="+mj-lt"/>
                  <a:ea typeface="ÇlÇr ñæí©" charset="-128"/>
                </a:rPr>
                <a:t>CFDP</a:t>
              </a:r>
              <a:endParaRPr lang="en-US" sz="90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40" name="Elbow Connector 178"/>
            <p:cNvCxnSpPr>
              <a:cxnSpLocks noChangeShapeType="1"/>
            </p:cNvCxnSpPr>
            <p:nvPr/>
          </p:nvCxnSpPr>
          <p:spPr bwMode="auto">
            <a:xfrm flipV="1">
              <a:off x="950913" y="5850334"/>
              <a:ext cx="688182" cy="238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1" name="Text Box 57"/>
            <p:cNvSpPr txBox="1">
              <a:spLocks noChangeArrowheads="1"/>
            </p:cNvSpPr>
            <p:nvPr/>
          </p:nvSpPr>
          <p:spPr bwMode="auto">
            <a:xfrm>
              <a:off x="809625" y="6186488"/>
              <a:ext cx="118745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sz="1000" b="1">
                  <a:solidFill>
                    <a:srgbClr val="000099"/>
                  </a:solidFill>
                  <a:latin typeface="+mj-lt"/>
                </a:rPr>
                <a:t>Proximity Space</a:t>
              </a:r>
            </a:p>
            <a:p>
              <a:pPr algn="ctr" eaLnBrk="1" hangingPunct="1"/>
              <a:r>
                <a:rPr lang="en-GB" sz="1000" b="1">
                  <a:solidFill>
                    <a:srgbClr val="000099"/>
                  </a:solidFill>
                  <a:latin typeface="+mj-lt"/>
                </a:rPr>
                <a:t>CCSDS Protocols</a:t>
              </a:r>
            </a:p>
          </p:txBody>
        </p:sp>
        <p:sp>
          <p:nvSpPr>
            <p:cNvPr id="342" name="Text Box 15"/>
            <p:cNvSpPr txBox="1">
              <a:spLocks noChangeArrowheads="1"/>
            </p:cNvSpPr>
            <p:nvPr/>
          </p:nvSpPr>
          <p:spPr bwMode="auto">
            <a:xfrm>
              <a:off x="6904038" y="5095875"/>
              <a:ext cx="573087" cy="18732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 smtClean="0">
                  <a:solidFill>
                    <a:schemeClr val="tx1"/>
                  </a:solidFill>
                  <a:latin typeface="+mj-lt"/>
                  <a:ea typeface="ÇlÇr ñæí©" charset="-128"/>
                </a:rPr>
                <a:t>AOS/TC</a:t>
              </a:r>
              <a:endParaRPr lang="en-US" sz="9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14" name="Date Placeholder 3"/>
          <p:cNvSpPr txBox="1">
            <a:spLocks/>
          </p:cNvSpPr>
          <p:nvPr/>
        </p:nvSpPr>
        <p:spPr>
          <a:xfrm>
            <a:off x="80010" y="6494009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000" smtClean="0">
                <a:latin typeface="+mn-lt"/>
              </a:rPr>
              <a:t>16-20 May 2016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649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170180"/>
            <a:ext cx="7772400" cy="709613"/>
          </a:xfrm>
        </p:spPr>
        <p:txBody>
          <a:bodyPr/>
          <a:lstStyle/>
          <a:p>
            <a:r>
              <a:rPr lang="en-US" sz="2800" b="1" dirty="0" smtClean="0"/>
              <a:t>A word about </a:t>
            </a:r>
            <a:r>
              <a:rPr lang="en-US" sz="2800" b="1" smtClean="0"/>
              <a:t>the figures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8938" y="1452880"/>
            <a:ext cx="8408987" cy="4114800"/>
          </a:xfrm>
        </p:spPr>
        <p:txBody>
          <a:bodyPr/>
          <a:lstStyle/>
          <a:p>
            <a:r>
              <a:rPr lang="en-US" sz="2000" dirty="0" smtClean="0"/>
              <a:t>All of the figures use the viewpoints and methods documented in the Reference Architecture for Space Data Systems (RASDS, CCSDS 311.0-M-1)</a:t>
            </a:r>
          </a:p>
          <a:p>
            <a:endParaRPr lang="en-US" sz="2000" dirty="0" smtClean="0"/>
          </a:p>
          <a:p>
            <a:r>
              <a:rPr lang="en-US" sz="2000" dirty="0" smtClean="0"/>
              <a:t>These figures use simple Powerpoint drawings and agreed conventions for representing function, components, links, protocols, and other objects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These same </a:t>
            </a:r>
            <a:r>
              <a:rPr lang="en-US" sz="2000" dirty="0"/>
              <a:t>viewpoints </a:t>
            </a:r>
            <a:r>
              <a:rPr lang="en-US" sz="2000" dirty="0" smtClean="0"/>
              <a:t>and the fundamentals of the methods may also be represented using SysML or similar approaches</a:t>
            </a:r>
          </a:p>
          <a:p>
            <a:endParaRPr lang="en-US" sz="2000" dirty="0" smtClean="0"/>
          </a:p>
          <a:p>
            <a:r>
              <a:rPr lang="en-US" sz="2000" dirty="0" smtClean="0"/>
              <a:t>See a related SpaceOps 2016 paper by Shames, Sarrel, and Friedenthal, 2307501, for a description of this modeling approach</a:t>
            </a:r>
            <a:endParaRPr lang="en-US" sz="2000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80010" y="6494009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000" smtClean="0">
                <a:latin typeface="+mn-lt"/>
              </a:rPr>
              <a:t>16-20 May 2016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54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35476"/>
            <a:ext cx="7886700" cy="1325563"/>
          </a:xfrm>
        </p:spPr>
        <p:txBody>
          <a:bodyPr/>
          <a:lstStyle/>
          <a:p>
            <a:r>
              <a:rPr lang="en-US" sz="2800" b="1" dirty="0" smtClean="0"/>
              <a:t>End-to-End Protocol View using SysML</a:t>
            </a:r>
            <a:endParaRPr lang="en-US" sz="2800" b="1" dirty="0"/>
          </a:p>
        </p:txBody>
      </p:sp>
      <p:pic>
        <p:nvPicPr>
          <p:cNvPr id="4" name="Picture 3" descr="Blaidd Drwg:Users:msarrel:Documents:Conferences - Working:2014-03 CSER:Draft:Views 0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3" y="1103001"/>
            <a:ext cx="8940974" cy="32827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48470" y="4675051"/>
            <a:ext cx="8795530" cy="1904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Shows major communications systems from the End-to-End view</a:t>
            </a:r>
          </a:p>
          <a:p>
            <a:pPr lvl="1"/>
            <a:r>
              <a:rPr lang="en-US" b="1" dirty="0" smtClean="0"/>
              <a:t>Shows End-to-End high level protocol flows</a:t>
            </a:r>
          </a:p>
          <a:p>
            <a:pPr lvl="1"/>
            <a:r>
              <a:rPr lang="en-US" b="1" dirty="0" smtClean="0"/>
              <a:t>Shows typical CCSDS Standards in relationship to major system elements</a:t>
            </a:r>
          </a:p>
          <a:p>
            <a:r>
              <a:rPr lang="en-US" b="1" dirty="0" smtClean="0"/>
              <a:t>Interface Specification</a:t>
            </a:r>
          </a:p>
          <a:p>
            <a:pPr lvl="1"/>
            <a:r>
              <a:rPr lang="en-US" b="1" dirty="0" smtClean="0"/>
              <a:t>Shows only the top level ports, types, and data flows</a:t>
            </a:r>
          </a:p>
          <a:p>
            <a:pPr lvl="1"/>
            <a:r>
              <a:rPr lang="en-US" b="1" dirty="0" smtClean="0"/>
              <a:t>Does not show interface details nor protocol stacks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80010" y="6494009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000" smtClean="0">
                <a:latin typeface="+mn-lt"/>
              </a:rPr>
              <a:t>16-20 May 2016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977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36342"/>
            <a:ext cx="7886700" cy="1325563"/>
          </a:xfrm>
        </p:spPr>
        <p:txBody>
          <a:bodyPr/>
          <a:lstStyle/>
          <a:p>
            <a:r>
              <a:rPr lang="en-US" b="1" dirty="0" smtClean="0"/>
              <a:t>Service and Interface </a:t>
            </a:r>
            <a:r>
              <a:rPr lang="en-US" dirty="0"/>
              <a:t>I</a:t>
            </a:r>
            <a:r>
              <a:rPr lang="en-US" b="1" dirty="0" smtClean="0"/>
              <a:t>nteroperability</a:t>
            </a:r>
            <a:br>
              <a:rPr lang="en-US" b="1" dirty="0" smtClean="0"/>
            </a:br>
            <a:r>
              <a:rPr lang="en-US" b="1" dirty="0" smtClean="0"/>
              <a:t>Considerations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7285"/>
            <a:ext cx="7886700" cy="5029200"/>
          </a:xfrm>
        </p:spPr>
        <p:txBody>
          <a:bodyPr>
            <a:normAutofit/>
          </a:bodyPr>
          <a:lstStyle/>
          <a:p>
            <a:r>
              <a:rPr lang="en-US" dirty="0"/>
              <a:t>CCSDS has developed a large suite of interoperable, and </a:t>
            </a:r>
            <a:r>
              <a:rPr lang="en-US" dirty="0" smtClean="0"/>
              <a:t>cross-supportable</a:t>
            </a:r>
            <a:r>
              <a:rPr lang="en-US" dirty="0"/>
              <a:t>, </a:t>
            </a:r>
            <a:r>
              <a:rPr lang="en-US" dirty="0" smtClean="0"/>
              <a:t>protocols and other standards. </a:t>
            </a:r>
          </a:p>
          <a:p>
            <a:r>
              <a:rPr lang="en-US" dirty="0" smtClean="0"/>
              <a:t>Each </a:t>
            </a:r>
            <a:r>
              <a:rPr lang="en-US" dirty="0"/>
              <a:t>of these defines a specific “layer” of functionality, such as: RF modulation, space </a:t>
            </a:r>
            <a:r>
              <a:rPr lang="en-US" dirty="0" smtClean="0"/>
              <a:t>link, </a:t>
            </a:r>
            <a:r>
              <a:rPr lang="en-US" dirty="0"/>
              <a:t>error coding, cross support frame delivery, or network layer routing. </a:t>
            </a:r>
            <a:endParaRPr lang="en-US" dirty="0" smtClean="0"/>
          </a:p>
          <a:p>
            <a:r>
              <a:rPr lang="en-US" dirty="0" smtClean="0"/>
              <a:t>What had not been provided was </a:t>
            </a:r>
            <a:r>
              <a:rPr lang="en-US" dirty="0"/>
              <a:t>an end-to-end view of how all of these many parts fit together to provide a solution for different missions. </a:t>
            </a:r>
            <a:endParaRPr lang="en-US" dirty="0" smtClean="0"/>
          </a:p>
          <a:p>
            <a:r>
              <a:rPr lang="en-US" dirty="0" smtClean="0"/>
              <a:t>Missions may be “traditional” single space link (called ABA) or may use a relay or network approach (SSI).</a:t>
            </a:r>
          </a:p>
          <a:p>
            <a:r>
              <a:rPr lang="en-US" dirty="0" smtClean="0"/>
              <a:t>The Space </a:t>
            </a:r>
            <a:r>
              <a:rPr lang="en-US" dirty="0"/>
              <a:t>Communication Cross Support Architecture </a:t>
            </a:r>
            <a:r>
              <a:rPr lang="en-US" dirty="0" smtClean="0"/>
              <a:t>document </a:t>
            </a:r>
            <a:r>
              <a:rPr lang="en-US" dirty="0"/>
              <a:t>(CCSDS 901.1-M-1</a:t>
            </a:r>
            <a:r>
              <a:rPr lang="en-US" dirty="0" smtClean="0"/>
              <a:t>) describes best practices for service, system, and protocol building blocks based on more than 80 CCSDS standards.</a:t>
            </a:r>
          </a:p>
          <a:p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80010" y="6494009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000" smtClean="0">
                <a:latin typeface="+mn-lt"/>
              </a:rPr>
              <a:t>16-20 May 2016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387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End-to-End Building </a:t>
            </a:r>
            <a:r>
              <a:rPr lang="en-US" sz="2800" dirty="0"/>
              <a:t>B</a:t>
            </a:r>
            <a:r>
              <a:rPr lang="en-US" sz="2800" b="1" dirty="0" smtClean="0"/>
              <a:t>lock </a:t>
            </a:r>
            <a:r>
              <a:rPr lang="en-US" sz="2800" dirty="0"/>
              <a:t>B</a:t>
            </a:r>
            <a:r>
              <a:rPr lang="en-US" sz="2800" b="1" dirty="0" smtClean="0"/>
              <a:t>enefits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800"/>
            <a:ext cx="7886700" cy="5030334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building-block approach </a:t>
            </a:r>
            <a:r>
              <a:rPr lang="en-US" dirty="0" smtClean="0"/>
              <a:t>presented here provides </a:t>
            </a:r>
            <a:r>
              <a:rPr lang="en-US" dirty="0"/>
              <a:t>the means for specifying, analyzing, and designing interoperable, cross-supportable, end-to-end space communications systems.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approach enhances reuse, consistency, conformance to standards, and provides guidance for adopting CCSDS service, data link, and space internetworking interfaces.</a:t>
            </a:r>
          </a:p>
          <a:p>
            <a:r>
              <a:rPr lang="en-US" dirty="0" smtClean="0"/>
              <a:t>Adopting standard component interfaces and services, complying to CCSDS standards, will support high levels of interoperability and cross support</a:t>
            </a:r>
            <a:endParaRPr lang="en-US" dirty="0"/>
          </a:p>
          <a:p>
            <a:r>
              <a:rPr lang="en-US" dirty="0" smtClean="0"/>
              <a:t>Using these building blocks supports system connectivity and composition, and will enable re-use of expensive ground communications assets</a:t>
            </a:r>
          </a:p>
          <a:p>
            <a:r>
              <a:rPr lang="en-US" dirty="0" smtClean="0"/>
              <a:t>These building blocks, used appropriately, will support multi-mission and multi-agency space deployments and the development of a Solar System Internet (SSI)</a:t>
            </a:r>
          </a:p>
          <a:p>
            <a:r>
              <a:rPr lang="en-US" dirty="0" smtClean="0"/>
              <a:t>Not all systems deployments require all of these viewpoints</a:t>
            </a: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80010" y="6494009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000" smtClean="0">
                <a:latin typeface="+mn-lt"/>
              </a:rPr>
              <a:t>16-20 May 2016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10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5641"/>
            <a:ext cx="7886700" cy="473072"/>
          </a:xfrm>
        </p:spPr>
        <p:txBody>
          <a:bodyPr>
            <a:normAutofit/>
          </a:bodyPr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251" y="1269272"/>
            <a:ext cx="8436429" cy="59762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Space Communications Cross Support Architecture Requirements Document (SCCS-ARD, CCSDS 901.1-M-1)</a:t>
            </a:r>
          </a:p>
          <a:p>
            <a:pPr marL="0" indent="0">
              <a:buNone/>
            </a:pPr>
            <a:r>
              <a:rPr lang="en-US" sz="1600" dirty="0"/>
              <a:t>Space Communications Cross Support Architecture </a:t>
            </a:r>
            <a:r>
              <a:rPr lang="en-US" sz="1600" dirty="0" smtClean="0"/>
              <a:t>Description Document </a:t>
            </a:r>
            <a:r>
              <a:rPr lang="en-US" sz="1600" dirty="0"/>
              <a:t>(</a:t>
            </a:r>
            <a:r>
              <a:rPr lang="en-US" sz="1600" dirty="0" smtClean="0"/>
              <a:t>SCCS-ADD</a:t>
            </a:r>
            <a:r>
              <a:rPr lang="en-US" sz="1600" dirty="0"/>
              <a:t>, CCSDS </a:t>
            </a:r>
            <a:r>
              <a:rPr lang="en-US" sz="1600" dirty="0" smtClean="0"/>
              <a:t>901.0-G-1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r>
              <a:rPr lang="en-US" sz="1600" dirty="0" smtClean="0"/>
              <a:t>Reference </a:t>
            </a:r>
            <a:r>
              <a:rPr lang="en-US" sz="1600" dirty="0"/>
              <a:t>Architecture for Space Data Systems (RASDS), CCSDS 311.0-M-1, Sept 2008</a:t>
            </a:r>
          </a:p>
          <a:p>
            <a:pPr marL="0" indent="0">
              <a:buNone/>
            </a:pPr>
            <a:r>
              <a:rPr lang="en-US" sz="1600" dirty="0" smtClean="0"/>
              <a:t>Shames</a:t>
            </a:r>
            <a:r>
              <a:rPr lang="en-US" sz="1600" dirty="0"/>
              <a:t>, Peter M, </a:t>
            </a:r>
            <a:r>
              <a:rPr lang="en-US" sz="1600" dirty="0" err="1"/>
              <a:t>Sarrel</a:t>
            </a:r>
            <a:r>
              <a:rPr lang="en-US" sz="1600" dirty="0"/>
              <a:t>, Marc </a:t>
            </a:r>
            <a:r>
              <a:rPr lang="en-US" sz="1600" dirty="0" smtClean="0"/>
              <a:t>A, </a:t>
            </a:r>
            <a:r>
              <a:rPr lang="en-US" sz="1600" dirty="0" err="1" smtClean="0"/>
              <a:t>Freidenthal</a:t>
            </a:r>
            <a:r>
              <a:rPr lang="en-US" sz="1600" dirty="0" smtClean="0"/>
              <a:t>, Sanford A, A </a:t>
            </a:r>
            <a:r>
              <a:rPr lang="en-US" sz="1600" dirty="0"/>
              <a:t>Representative Application of a Layered Interface Modeling </a:t>
            </a:r>
            <a:r>
              <a:rPr lang="en-US" sz="1600" dirty="0" smtClean="0"/>
              <a:t>Pattern, to be published </a:t>
            </a:r>
            <a:r>
              <a:rPr lang="en-US" sz="1600" dirty="0"/>
              <a:t>26</a:t>
            </a:r>
            <a:r>
              <a:rPr lang="en-US" sz="1600" baseline="30000" dirty="0"/>
              <a:t>th</a:t>
            </a:r>
            <a:r>
              <a:rPr lang="en-US" sz="1600" dirty="0"/>
              <a:t> Annual INCOSE International Symposium (IS </a:t>
            </a:r>
            <a:r>
              <a:rPr lang="en-US" sz="1600" dirty="0" smtClean="0"/>
              <a:t>2016), Edinburgh</a:t>
            </a:r>
            <a:r>
              <a:rPr lang="en-US" sz="1600" dirty="0"/>
              <a:t>, Scotland, UK, July 18-21, 2016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Shames, Peter M, </a:t>
            </a:r>
            <a:r>
              <a:rPr lang="en-US" sz="1600" dirty="0" err="1" smtClean="0"/>
              <a:t>Sarrel</a:t>
            </a:r>
            <a:r>
              <a:rPr lang="en-US" sz="1600" dirty="0" smtClean="0"/>
              <a:t>, Marc A, A modeling pattern for layered system interfaces, 25th Annual INCOSE </a:t>
            </a:r>
            <a:r>
              <a:rPr lang="en-US" sz="1600" dirty="0"/>
              <a:t>International Symposium (IS2015), Seattle, WA, July 13 – 16, 2015</a:t>
            </a:r>
          </a:p>
          <a:p>
            <a:pPr marL="0" indent="0">
              <a:buNone/>
            </a:pPr>
            <a:r>
              <a:rPr lang="en-US" sz="1600" dirty="0" smtClean="0"/>
              <a:t>Information </a:t>
            </a:r>
            <a:r>
              <a:rPr lang="en-US" sz="1600" dirty="0"/>
              <a:t>technology - Open Systems, Basic Reference Model, ISO/IEC 7498-1, revised June, 1996</a:t>
            </a:r>
          </a:p>
          <a:p>
            <a:pPr marL="0" indent="0">
              <a:buNone/>
            </a:pPr>
            <a:r>
              <a:rPr lang="en-US" sz="1600" dirty="0" smtClean="0"/>
              <a:t>Systems </a:t>
            </a:r>
            <a:r>
              <a:rPr lang="en-US" sz="1600" dirty="0"/>
              <a:t>and software engineering — Recommended practice for architectural description of software-intensive systems, ISO/IEC 42010, July 2007, revised </a:t>
            </a:r>
            <a:r>
              <a:rPr lang="en-US" sz="1600" dirty="0" smtClean="0"/>
              <a:t>2011</a:t>
            </a:r>
          </a:p>
          <a:p>
            <a:pPr marL="0" indent="0">
              <a:buNone/>
            </a:pPr>
            <a:r>
              <a:rPr lang="en-US" sz="1600" dirty="0" smtClean="0"/>
              <a:t>And eighty other CCSDS standards as documented in Sec 1.7 References of CCSDS 901.1-M-1</a:t>
            </a:r>
            <a:endParaRPr lang="en-US" sz="1600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80010" y="6494009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000" smtClean="0">
                <a:latin typeface="+mn-lt"/>
              </a:rPr>
              <a:t>16-20 May 2016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114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6707"/>
            <a:ext cx="7886700" cy="834589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Generic End-to-End Space Data System (ABA)</a:t>
            </a:r>
            <a:endParaRPr lang="en-US" sz="2800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28650" y="2939823"/>
            <a:ext cx="4660900" cy="1046162"/>
            <a:chOff x="1892300" y="4567238"/>
            <a:chExt cx="4660900" cy="1046162"/>
          </a:xfrm>
        </p:grpSpPr>
        <p:sp>
          <p:nvSpPr>
            <p:cNvPr id="12" name="AutoShape 1"/>
            <p:cNvSpPr>
              <a:spLocks noChangeArrowheads="1"/>
            </p:cNvSpPr>
            <p:nvPr/>
          </p:nvSpPr>
          <p:spPr bwMode="auto">
            <a:xfrm>
              <a:off x="1892300" y="4622800"/>
              <a:ext cx="1079500" cy="952500"/>
            </a:xfrm>
            <a:prstGeom prst="cube">
              <a:avLst>
                <a:gd name="adj" fmla="val 15731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Space</a:t>
              </a:r>
              <a:br>
                <a:rPr kumimoji="1" lang="en-US" sz="140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</a:br>
              <a:r>
                <a:rPr kumimoji="1" lang="en-US" sz="140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User 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Node</a:t>
              </a:r>
            </a:p>
          </p:txBody>
        </p:sp>
        <p:sp>
          <p:nvSpPr>
            <p:cNvPr id="13" name="AutoShape 2"/>
            <p:cNvSpPr>
              <a:spLocks noChangeArrowheads="1"/>
            </p:cNvSpPr>
            <p:nvPr/>
          </p:nvSpPr>
          <p:spPr bwMode="auto">
            <a:xfrm>
              <a:off x="3670300" y="4567238"/>
              <a:ext cx="1092200" cy="1046162"/>
            </a:xfrm>
            <a:prstGeom prst="cube">
              <a:avLst>
                <a:gd name="adj" fmla="val 16667"/>
              </a:avLst>
            </a:prstGeom>
            <a:solidFill>
              <a:srgbClr val="E0C62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ABA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ESLT</a:t>
              </a:r>
            </a:p>
          </p:txBody>
        </p:sp>
        <p:sp>
          <p:nvSpPr>
            <p:cNvPr id="14" name="Line 3"/>
            <p:cNvSpPr>
              <a:spLocks noChangeShapeType="1"/>
            </p:cNvSpPr>
            <p:nvPr/>
          </p:nvSpPr>
          <p:spPr bwMode="auto">
            <a:xfrm>
              <a:off x="4762500" y="5338100"/>
              <a:ext cx="698500" cy="0"/>
            </a:xfrm>
            <a:prstGeom prst="line">
              <a:avLst/>
            </a:pr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>
              <a:off x="5473700" y="4610100"/>
              <a:ext cx="1079500" cy="952500"/>
            </a:xfrm>
            <a:prstGeom prst="cube">
              <a:avLst>
                <a:gd name="adj" fmla="val 15731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Earth</a:t>
              </a:r>
              <a:br>
                <a:rPr kumimoji="1" lang="en-US" sz="140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</a:br>
              <a:r>
                <a:rPr kumimoji="1" lang="en-US" sz="140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User 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Node</a:t>
              </a:r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2971800" y="5363500"/>
              <a:ext cx="698500" cy="0"/>
            </a:xfrm>
            <a:prstGeom prst="line">
              <a:avLst/>
            </a:pr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</p:grp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1168400" y="2299040"/>
            <a:ext cx="3930650" cy="2580045"/>
            <a:chOff x="2432050" y="2097655"/>
            <a:chExt cx="3930650" cy="2580045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5016500" y="4203038"/>
              <a:ext cx="1193800" cy="474662"/>
            </a:xfrm>
            <a:prstGeom prst="wedgeRoundRectCallout">
              <a:avLst>
                <a:gd name="adj1" fmla="val -69266"/>
                <a:gd name="adj2" fmla="val -190554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accent2"/>
              </a:solidFill>
              <a:prstDash val="sysDot"/>
              <a:miter lim="800000"/>
              <a:headEnd/>
              <a:tailEnd type="arrow" w="lg" len="lg"/>
            </a:ln>
          </p:spPr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05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Terrestrial Service Provider Interface</a:t>
              </a: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432050" y="4203038"/>
              <a:ext cx="1238250" cy="474662"/>
            </a:xfrm>
            <a:prstGeom prst="wedgeRoundRectCallout">
              <a:avLst>
                <a:gd name="adj1" fmla="val 63014"/>
                <a:gd name="adj2" fmla="val -184449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accent2"/>
              </a:solidFill>
              <a:prstDash val="sysDot"/>
              <a:miter lim="800000"/>
              <a:headEnd/>
              <a:tailEnd type="arrow" w="lg" len="lg"/>
            </a:ln>
          </p:spPr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050" b="1" dirty="0" smtClean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Space-Link </a:t>
              </a:r>
              <a:r>
                <a:rPr kumimoji="1" lang="en-US" sz="105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Service Provider Interface</a:t>
              </a:r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>
              <a:off x="5168900" y="2097655"/>
              <a:ext cx="1193800" cy="474662"/>
            </a:xfrm>
            <a:prstGeom prst="wedgeRoundRectCallout">
              <a:avLst>
                <a:gd name="adj1" fmla="val -82239"/>
                <a:gd name="adj2" fmla="val 161814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accent2"/>
              </a:solidFill>
              <a:prstDash val="sysDot"/>
              <a:miter lim="800000"/>
              <a:headEnd/>
              <a:tailEnd type="arrow" w="lg" len="lg"/>
            </a:ln>
          </p:spPr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05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Service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05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Management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05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Interface</a:t>
              </a:r>
            </a:p>
          </p:txBody>
        </p:sp>
      </p:grpSp>
      <p:sp>
        <p:nvSpPr>
          <p:cNvPr id="21" name="Rectangle 20"/>
          <p:cNvSpPr/>
          <p:nvPr/>
        </p:nvSpPr>
        <p:spPr bwMode="auto">
          <a:xfrm>
            <a:off x="123372" y="2536371"/>
            <a:ext cx="5584372" cy="24601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2" name="Straight Arrow Connector 21"/>
          <p:cNvCxnSpPr>
            <a:endCxn id="12" idx="5"/>
          </p:cNvCxnSpPr>
          <p:nvPr/>
        </p:nvCxnSpPr>
        <p:spPr bwMode="auto">
          <a:xfrm flipH="1">
            <a:off x="3498850" y="3375722"/>
            <a:ext cx="711200" cy="0"/>
          </a:xfrm>
          <a:prstGeom prst="straightConnector1">
            <a:avLst/>
          </a:prstGeom>
          <a:noFill/>
          <a:ln w="28575" cmpd="sng">
            <a:solidFill>
              <a:srgbClr val="FF0000"/>
            </a:solidFill>
            <a:prstDash val="solid"/>
            <a:miter lim="800000"/>
            <a:headEnd type="none"/>
            <a:tailEnd type="non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3" name="Content Placeholder 2"/>
          <p:cNvSpPr txBox="1">
            <a:spLocks/>
          </p:cNvSpPr>
          <p:nvPr/>
        </p:nvSpPr>
        <p:spPr>
          <a:xfrm>
            <a:off x="5454649" y="1705032"/>
            <a:ext cx="3426279" cy="43909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“ABA” configuration</a:t>
            </a:r>
          </a:p>
          <a:p>
            <a:pPr lvl="1"/>
            <a:r>
              <a:rPr lang="en-US" b="1" dirty="0" smtClean="0"/>
              <a:t>Agency A develops the spacecraft (Space User Node) and the MOS (Earth User Node).</a:t>
            </a:r>
          </a:p>
          <a:p>
            <a:pPr lvl="1"/>
            <a:r>
              <a:rPr lang="en-US" b="1" dirty="0" smtClean="0"/>
              <a:t>Agency B owns/operates the ground station (Earth Space Link Terminal).</a:t>
            </a:r>
          </a:p>
          <a:p>
            <a:r>
              <a:rPr lang="en-US" b="1" dirty="0" smtClean="0"/>
              <a:t>Interfaces</a:t>
            </a:r>
          </a:p>
          <a:p>
            <a:pPr lvl="1"/>
            <a:r>
              <a:rPr lang="en-US" b="1" dirty="0" smtClean="0"/>
              <a:t>Service interfaces between EUN and ESLT.</a:t>
            </a:r>
          </a:p>
          <a:p>
            <a:pPr lvl="1"/>
            <a:r>
              <a:rPr lang="en-US" b="1" dirty="0" smtClean="0"/>
              <a:t>Space Link interfaces between ESLT and SUN</a:t>
            </a:r>
          </a:p>
          <a:p>
            <a:r>
              <a:rPr lang="en-US" b="1" dirty="0" smtClean="0"/>
              <a:t>Each of these system building blocks has defined interfaces and component behaviors</a:t>
            </a:r>
          </a:p>
          <a:p>
            <a:r>
              <a:rPr lang="en-US" b="1" dirty="0" smtClean="0"/>
              <a:t>Each of these interfaces has an associated set of protocols and protocol behaviors</a:t>
            </a:r>
          </a:p>
          <a:p>
            <a:endParaRPr lang="en-US" b="1" dirty="0"/>
          </a:p>
        </p:txBody>
      </p:sp>
      <p:sp>
        <p:nvSpPr>
          <p:cNvPr id="24" name="Date Placeholder 3"/>
          <p:cNvSpPr txBox="1">
            <a:spLocks/>
          </p:cNvSpPr>
          <p:nvPr/>
        </p:nvSpPr>
        <p:spPr>
          <a:xfrm>
            <a:off x="80010" y="6494009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000" smtClean="0">
                <a:latin typeface="+mn-lt"/>
              </a:rPr>
              <a:t>16-20 May 2016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7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0"/>
          <p:cNvSpPr>
            <a:spLocks noGrp="1"/>
          </p:cNvSpPr>
          <p:nvPr>
            <p:ph type="title"/>
          </p:nvPr>
        </p:nvSpPr>
        <p:spPr>
          <a:xfrm>
            <a:off x="646429" y="-140607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/>
              <a:t>Generic End-to-End Space </a:t>
            </a:r>
            <a:r>
              <a:rPr lang="en-US" sz="2800" b="1" dirty="0" smtClean="0"/>
              <a:t>Internetworking Data </a:t>
            </a:r>
            <a:r>
              <a:rPr lang="en-US" sz="2800" b="1" dirty="0"/>
              <a:t>System </a:t>
            </a:r>
            <a:r>
              <a:rPr lang="en-US" sz="2800" b="1" dirty="0" smtClean="0"/>
              <a:t>(SSI)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1501" y="1572305"/>
            <a:ext cx="8131628" cy="2752952"/>
            <a:chOff x="468086" y="2842305"/>
            <a:chExt cx="8131628" cy="2752952"/>
          </a:xfrm>
        </p:grpSpPr>
        <p:cxnSp>
          <p:nvCxnSpPr>
            <p:cNvPr id="22" name="Straight Arrow Connector 21"/>
            <p:cNvCxnSpPr>
              <a:stCxn id="17" idx="2"/>
            </p:cNvCxnSpPr>
            <p:nvPr/>
          </p:nvCxnSpPr>
          <p:spPr bwMode="auto">
            <a:xfrm flipH="1" flipV="1">
              <a:off x="4914900" y="4505325"/>
              <a:ext cx="816198" cy="745063"/>
            </a:xfrm>
            <a:prstGeom prst="straightConnector1">
              <a:avLst/>
            </a:prstGeom>
            <a:noFill/>
            <a:ln w="28575" cmpd="sng">
              <a:solidFill>
                <a:srgbClr val="FF0000"/>
              </a:solidFill>
              <a:prstDash val="solid"/>
              <a:miter lim="800000"/>
              <a:headEnd type="none"/>
              <a:tailEnd type="non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grpSp>
          <p:nvGrpSpPr>
            <p:cNvPr id="3" name="Group 2"/>
            <p:cNvGrpSpPr/>
            <p:nvPr/>
          </p:nvGrpSpPr>
          <p:grpSpPr>
            <a:xfrm>
              <a:off x="722814" y="2842305"/>
              <a:ext cx="7779835" cy="2752952"/>
              <a:chOff x="452438" y="2842305"/>
              <a:chExt cx="7861300" cy="2752952"/>
            </a:xfrm>
          </p:grpSpPr>
          <p:sp>
            <p:nvSpPr>
              <p:cNvPr id="11268" name="AutoShape 6"/>
              <p:cNvSpPr>
                <a:spLocks noChangeArrowheads="1"/>
              </p:cNvSpPr>
              <p:nvPr/>
            </p:nvSpPr>
            <p:spPr bwMode="auto">
              <a:xfrm>
                <a:off x="5346700" y="2842305"/>
                <a:ext cx="1028700" cy="469900"/>
              </a:xfrm>
              <a:prstGeom prst="wedgeRoundRectCallout">
                <a:avLst>
                  <a:gd name="adj1" fmla="val -105007"/>
                  <a:gd name="adj2" fmla="val 207852"/>
                  <a:gd name="adj3" fmla="val 16667"/>
                </a:avLst>
              </a:prstGeom>
              <a:solidFill>
                <a:srgbClr val="FFFFCC"/>
              </a:solidFill>
              <a:ln w="9525">
                <a:solidFill>
                  <a:schemeClr val="accent2"/>
                </a:solidFill>
                <a:prstDash val="sysDot"/>
                <a:miter lim="800000"/>
                <a:headEnd/>
                <a:tailEnd type="arrow" w="lg" len="lg"/>
              </a:ln>
            </p:spPr>
            <p:txBody>
              <a:bodyPr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0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1269" name="AutoShape 1"/>
              <p:cNvSpPr>
                <a:spLocks noChangeArrowheads="1"/>
              </p:cNvSpPr>
              <p:nvPr/>
            </p:nvSpPr>
            <p:spPr bwMode="auto">
              <a:xfrm>
                <a:off x="452438" y="3566319"/>
                <a:ext cx="1079500" cy="952500"/>
              </a:xfrm>
              <a:prstGeom prst="cube">
                <a:avLst>
                  <a:gd name="adj" fmla="val 15731"/>
                </a:avLst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tIns="0" bIns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  <a:cs typeface="Arial" pitchFamily="34" charset="0"/>
                  </a:rPr>
                  <a:t>Space</a:t>
                </a:r>
                <a:br>
                  <a:rPr kumimoji="1" lang="en-US" sz="1400" b="1" dirty="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  <a:cs typeface="Arial" pitchFamily="34" charset="0"/>
                  </a:rPr>
                </a:br>
                <a:r>
                  <a:rPr kumimoji="1" lang="en-US" sz="1400" b="1" dirty="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  <a:cs typeface="Arial" pitchFamily="34" charset="0"/>
                  </a:rPr>
                  <a:t>User 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  <a:cs typeface="Arial" pitchFamily="34" charset="0"/>
                  </a:rPr>
                  <a:t>Node</a:t>
                </a:r>
              </a:p>
            </p:txBody>
          </p:sp>
          <p:sp>
            <p:nvSpPr>
              <p:cNvPr id="11270" name="AutoShape 2"/>
              <p:cNvSpPr>
                <a:spLocks noChangeArrowheads="1"/>
              </p:cNvSpPr>
              <p:nvPr/>
            </p:nvSpPr>
            <p:spPr bwMode="auto">
              <a:xfrm>
                <a:off x="3670300" y="3569494"/>
                <a:ext cx="1092200" cy="1046162"/>
              </a:xfrm>
              <a:prstGeom prst="cube">
                <a:avLst>
                  <a:gd name="adj" fmla="val 16667"/>
                </a:avLst>
              </a:prstGeom>
              <a:solidFill>
                <a:srgbClr val="E0C62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tIns="0" bIns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  <a:cs typeface="Arial" pitchFamily="34" charset="0"/>
                  </a:rPr>
                  <a:t>SSI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  <a:cs typeface="Arial" pitchFamily="34" charset="0"/>
                  </a:rPr>
                  <a:t>ESLT</a:t>
                </a:r>
              </a:p>
            </p:txBody>
          </p:sp>
          <p:sp>
            <p:nvSpPr>
              <p:cNvPr id="11271" name="Line 3"/>
              <p:cNvSpPr>
                <a:spLocks noChangeShapeType="1"/>
              </p:cNvSpPr>
              <p:nvPr/>
            </p:nvSpPr>
            <p:spPr bwMode="auto">
              <a:xfrm>
                <a:off x="4762500" y="4082256"/>
                <a:ext cx="2616200" cy="0"/>
              </a:xfrm>
              <a:prstGeom prst="line">
                <a:avLst/>
              </a:pr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j-lt"/>
                  <a:ea typeface="ＭＳ Ｐゴシック" pitchFamily="34" charset="-128"/>
                </a:endParaRPr>
              </a:p>
            </p:txBody>
          </p:sp>
          <p:sp>
            <p:nvSpPr>
              <p:cNvPr id="11272" name="AutoShape 4"/>
              <p:cNvSpPr>
                <a:spLocks noChangeArrowheads="1"/>
              </p:cNvSpPr>
              <p:nvPr/>
            </p:nvSpPr>
            <p:spPr bwMode="auto">
              <a:xfrm>
                <a:off x="7234238" y="3563144"/>
                <a:ext cx="1079500" cy="952500"/>
              </a:xfrm>
              <a:prstGeom prst="cube">
                <a:avLst>
                  <a:gd name="adj" fmla="val 15731"/>
                </a:avLst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tIns="0" bIns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  <a:cs typeface="Arial" pitchFamily="34" charset="0"/>
                  </a:rPr>
                  <a:t>Earth</a:t>
                </a:r>
                <a:br>
                  <a:rPr kumimoji="1" lang="en-US" sz="1400" b="1" dirty="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  <a:cs typeface="Arial" pitchFamily="34" charset="0"/>
                  </a:rPr>
                </a:br>
                <a:r>
                  <a:rPr kumimoji="1" lang="en-US" sz="1400" b="1" dirty="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  <a:cs typeface="Arial" pitchFamily="34" charset="0"/>
                  </a:rPr>
                  <a:t>User 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  <a:cs typeface="Arial" pitchFamily="34" charset="0"/>
                  </a:rPr>
                  <a:t>Node</a:t>
                </a:r>
              </a:p>
            </p:txBody>
          </p:sp>
          <p:sp>
            <p:nvSpPr>
              <p:cNvPr id="11273" name="Line 5"/>
              <p:cNvSpPr>
                <a:spLocks noChangeShapeType="1"/>
              </p:cNvSpPr>
              <p:nvPr/>
            </p:nvSpPr>
            <p:spPr bwMode="auto">
              <a:xfrm>
                <a:off x="1531938" y="4107656"/>
                <a:ext cx="2138362" cy="0"/>
              </a:xfrm>
              <a:prstGeom prst="line">
                <a:avLst/>
              </a:pr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j-lt"/>
                  <a:ea typeface="ＭＳ Ｐゴシック" pitchFamily="34" charset="-128"/>
                </a:endParaRPr>
              </a:p>
            </p:txBody>
          </p:sp>
          <p:sp>
            <p:nvSpPr>
              <p:cNvPr id="11274" name="AutoShape 7"/>
              <p:cNvSpPr>
                <a:spLocks noChangeArrowheads="1"/>
              </p:cNvSpPr>
              <p:nvPr/>
            </p:nvSpPr>
            <p:spPr bwMode="auto">
              <a:xfrm>
                <a:off x="2076450" y="2855005"/>
                <a:ext cx="927100" cy="465138"/>
              </a:xfrm>
              <a:prstGeom prst="wedgeRoundRectCallout">
                <a:avLst>
                  <a:gd name="adj1" fmla="val 108513"/>
                  <a:gd name="adj2" fmla="val 207540"/>
                  <a:gd name="adj3" fmla="val 16667"/>
                </a:avLst>
              </a:prstGeom>
              <a:solidFill>
                <a:srgbClr val="FFFFCC"/>
              </a:solidFill>
              <a:ln w="9525">
                <a:solidFill>
                  <a:schemeClr val="accent2"/>
                </a:solidFill>
                <a:prstDash val="sysDot"/>
                <a:miter lim="800000"/>
                <a:headEnd/>
                <a:tailEnd type="arrow" w="lg" len="lg"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000" b="1" dirty="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  <a:cs typeface="Arial" pitchFamily="34" charset="0"/>
                  </a:rPr>
                  <a:t>Space Link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000" b="1" dirty="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  <a:cs typeface="Arial" pitchFamily="34" charset="0"/>
                  </a:rPr>
                  <a:t>Interfaces</a:t>
                </a:r>
              </a:p>
            </p:txBody>
          </p:sp>
          <p:sp>
            <p:nvSpPr>
              <p:cNvPr id="19" name="Oval 4"/>
              <p:cNvSpPr>
                <a:spLocks noChangeArrowheads="1"/>
              </p:cNvSpPr>
              <p:nvPr/>
            </p:nvSpPr>
            <p:spPr bwMode="auto">
              <a:xfrm>
                <a:off x="5461000" y="3688556"/>
                <a:ext cx="1049338" cy="787400"/>
              </a:xfrm>
              <a:prstGeom prst="cube">
                <a:avLst>
                  <a:gd name="adj" fmla="val 10583"/>
                </a:avLst>
              </a:prstGeom>
              <a:solidFill>
                <a:srgbClr val="D6ECEE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400" b="1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Arial" pitchFamily="34" charset="0"/>
                  </a:rPr>
                  <a:t>Terrestrial 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400" b="1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Arial" pitchFamily="34" charset="0"/>
                  </a:rPr>
                  <a:t>WANs</a:t>
                </a:r>
              </a:p>
            </p:txBody>
          </p:sp>
          <p:sp>
            <p:nvSpPr>
              <p:cNvPr id="20" name="Oval 12"/>
              <p:cNvSpPr>
                <a:spLocks noChangeArrowheads="1"/>
              </p:cNvSpPr>
              <p:nvPr/>
            </p:nvSpPr>
            <p:spPr bwMode="auto">
              <a:xfrm>
                <a:off x="2109788" y="3715544"/>
                <a:ext cx="962025" cy="782637"/>
              </a:xfrm>
              <a:prstGeom prst="cube">
                <a:avLst>
                  <a:gd name="adj" fmla="val 11870"/>
                </a:avLst>
              </a:prstGeom>
              <a:solidFill>
                <a:srgbClr val="4597A0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tIns="0" bIns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400" b="1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Arial" pitchFamily="34" charset="0"/>
                  </a:rPr>
                  <a:t>Space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400" b="1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Arial" pitchFamily="34" charset="0"/>
                  </a:rPr>
                  <a:t>Routing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400" b="1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Arial" pitchFamily="34" charset="0"/>
                  </a:rPr>
                  <a:t>Node</a:t>
                </a:r>
              </a:p>
            </p:txBody>
          </p:sp>
          <p:sp>
            <p:nvSpPr>
              <p:cNvPr id="11277" name="AutoShape 6"/>
              <p:cNvSpPr>
                <a:spLocks noChangeArrowheads="1"/>
              </p:cNvSpPr>
              <p:nvPr/>
            </p:nvSpPr>
            <p:spPr bwMode="auto">
              <a:xfrm>
                <a:off x="5346700" y="2845480"/>
                <a:ext cx="1114425" cy="469900"/>
              </a:xfrm>
              <a:prstGeom prst="wedgeRoundRectCallout">
                <a:avLst>
                  <a:gd name="adj1" fmla="val 113673"/>
                  <a:gd name="adj2" fmla="val 197371"/>
                  <a:gd name="adj3" fmla="val 16667"/>
                </a:avLst>
              </a:prstGeom>
              <a:solidFill>
                <a:srgbClr val="FFFFCC"/>
              </a:solidFill>
              <a:ln w="9525">
                <a:solidFill>
                  <a:schemeClr val="accent2"/>
                </a:solidFill>
                <a:prstDash val="sysDot"/>
                <a:miter lim="800000"/>
                <a:headEnd/>
                <a:tailEnd type="arrow" w="lg" len="lg"/>
              </a:ln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050" b="1" dirty="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  <a:cs typeface="Arial" pitchFamily="34" charset="0"/>
                  </a:rPr>
                  <a:t>Terrestrial-Link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050" b="1" dirty="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  <a:cs typeface="Arial" pitchFamily="34" charset="0"/>
                  </a:rPr>
                  <a:t>Interfaces</a:t>
                </a:r>
              </a:p>
            </p:txBody>
          </p:sp>
          <p:sp>
            <p:nvSpPr>
              <p:cNvPr id="11278" name="AutoShape 7"/>
              <p:cNvSpPr>
                <a:spLocks noChangeArrowheads="1"/>
              </p:cNvSpPr>
              <p:nvPr/>
            </p:nvSpPr>
            <p:spPr bwMode="auto">
              <a:xfrm>
                <a:off x="2076450" y="2855005"/>
                <a:ext cx="1004887" cy="465138"/>
              </a:xfrm>
              <a:prstGeom prst="wedgeRoundRectCallout">
                <a:avLst>
                  <a:gd name="adj1" fmla="val -99206"/>
                  <a:gd name="adj2" fmla="val 211979"/>
                  <a:gd name="adj3" fmla="val 16667"/>
                </a:avLst>
              </a:prstGeom>
              <a:solidFill>
                <a:srgbClr val="FFFFCC"/>
              </a:solidFill>
              <a:ln w="9525">
                <a:solidFill>
                  <a:schemeClr val="accent2"/>
                </a:solidFill>
                <a:prstDash val="sysDot"/>
                <a:miter lim="800000"/>
                <a:headEnd/>
                <a:tailEnd type="arrow" w="lg" len="lg"/>
              </a:ln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050" b="1" dirty="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  <a:cs typeface="Arial" pitchFamily="34" charset="0"/>
                  </a:rPr>
                  <a:t>Space-Link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050" b="1" dirty="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  <a:cs typeface="Arial" pitchFamily="34" charset="0"/>
                  </a:rPr>
                  <a:t>Interfaces</a:t>
                </a:r>
              </a:p>
            </p:txBody>
          </p:sp>
          <p:sp>
            <p:nvSpPr>
              <p:cNvPr id="18" name="Line 3"/>
              <p:cNvSpPr>
                <a:spLocks noChangeShapeType="1"/>
              </p:cNvSpPr>
              <p:nvPr/>
            </p:nvSpPr>
            <p:spPr bwMode="auto">
              <a:xfrm>
                <a:off x="5961005" y="4475956"/>
                <a:ext cx="0" cy="459120"/>
              </a:xfrm>
              <a:prstGeom prst="line">
                <a:avLst/>
              </a:pr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j-lt"/>
                  <a:ea typeface="ＭＳ Ｐゴシック" pitchFamily="34" charset="-128"/>
                </a:endParaRPr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auto">
              <a:xfrm>
                <a:off x="5513165" y="4812620"/>
                <a:ext cx="962025" cy="782637"/>
              </a:xfrm>
              <a:prstGeom prst="cube">
                <a:avLst>
                  <a:gd name="adj" fmla="val 11870"/>
                </a:avLst>
              </a:prstGeom>
              <a:solidFill>
                <a:srgbClr val="4597A0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tIns="0" bIns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400" b="1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Arial" pitchFamily="34" charset="0"/>
                  </a:rPr>
                  <a:t>Earth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400" b="1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Arial" pitchFamily="34" charset="0"/>
                  </a:rPr>
                  <a:t>Routing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400" b="1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Arial" pitchFamily="34" charset="0"/>
                  </a:rPr>
                  <a:t>Node</a:t>
                </a:r>
              </a:p>
            </p:txBody>
          </p:sp>
        </p:grpSp>
        <p:sp>
          <p:nvSpPr>
            <p:cNvPr id="2" name="Rectangle 1"/>
            <p:cNvSpPr/>
            <p:nvPr/>
          </p:nvSpPr>
          <p:spPr bwMode="auto">
            <a:xfrm>
              <a:off x="468086" y="3320143"/>
              <a:ext cx="8131628" cy="227511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000000"/>
                </a:solidFill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AutoShape 6"/>
            <p:cNvSpPr>
              <a:spLocks noChangeArrowheads="1"/>
            </p:cNvSpPr>
            <p:nvPr/>
          </p:nvSpPr>
          <p:spPr bwMode="auto">
            <a:xfrm>
              <a:off x="3794413" y="4893137"/>
              <a:ext cx="1193800" cy="474662"/>
            </a:xfrm>
            <a:prstGeom prst="wedgeRoundRectCallout">
              <a:avLst>
                <a:gd name="adj1" fmla="val 44898"/>
                <a:gd name="adj2" fmla="val -110075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accent2"/>
              </a:solidFill>
              <a:prstDash val="sysDot"/>
              <a:miter lim="800000"/>
              <a:headEnd/>
              <a:tailEnd type="arrow" w="lg" len="lg"/>
            </a:ln>
          </p:spPr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05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Service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05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Management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05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Interface</a:t>
              </a:r>
            </a:p>
          </p:txBody>
        </p:sp>
      </p:grpSp>
      <p:sp>
        <p:nvSpPr>
          <p:cNvPr id="23" name="Content Placeholder 2"/>
          <p:cNvSpPr txBox="1">
            <a:spLocks/>
          </p:cNvSpPr>
          <p:nvPr/>
        </p:nvSpPr>
        <p:spPr>
          <a:xfrm>
            <a:off x="355601" y="4556716"/>
            <a:ext cx="8798560" cy="222000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“SSI” configuration</a:t>
            </a:r>
          </a:p>
          <a:p>
            <a:pPr lvl="1"/>
            <a:r>
              <a:rPr lang="en-US" b="1" dirty="0" smtClean="0"/>
              <a:t>Agency A develops the spacecraft (Space User Node) and the MOS (Earth User Node).</a:t>
            </a:r>
          </a:p>
          <a:p>
            <a:pPr lvl="1"/>
            <a:r>
              <a:rPr lang="en-US" b="1" dirty="0" smtClean="0"/>
              <a:t>Agency B owns/operates the Earth and Space Routing nodes.</a:t>
            </a:r>
          </a:p>
          <a:p>
            <a:pPr lvl="1"/>
            <a:r>
              <a:rPr lang="en-US" b="1" dirty="0" smtClean="0"/>
              <a:t>Agency C owns/operates the SSI capable ground station (SSI Earth Space Link Terminal).</a:t>
            </a:r>
          </a:p>
          <a:p>
            <a:r>
              <a:rPr lang="en-US" b="1" dirty="0" smtClean="0"/>
              <a:t>Interfaces</a:t>
            </a:r>
          </a:p>
          <a:p>
            <a:pPr lvl="1"/>
            <a:r>
              <a:rPr lang="en-US" b="1" dirty="0" smtClean="0"/>
              <a:t>Service interfaces between ERN and ESLT.</a:t>
            </a:r>
          </a:p>
          <a:p>
            <a:pPr lvl="1"/>
            <a:r>
              <a:rPr lang="en-US" b="1" dirty="0" smtClean="0"/>
              <a:t>Space Link interfaces between ESLT to SRN and SRN to SUN.</a:t>
            </a:r>
          </a:p>
          <a:p>
            <a:pPr lvl="1"/>
            <a:r>
              <a:rPr lang="en-US" b="1" dirty="0" smtClean="0"/>
              <a:t>Space internetworking (network layer) interfaces end-to-end,</a:t>
            </a:r>
          </a:p>
          <a:p>
            <a:r>
              <a:rPr lang="en-US" b="1" dirty="0" smtClean="0"/>
              <a:t>Each of these system building blocks has defined interfaces and component behaviors.</a:t>
            </a:r>
          </a:p>
          <a:p>
            <a:r>
              <a:rPr lang="en-US" b="1" dirty="0" smtClean="0"/>
              <a:t>Each of these interfaces has an associated set of protocols and protocol behaviors.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95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7"/>
            <a:ext cx="7886700" cy="965834"/>
          </a:xfrm>
        </p:spPr>
        <p:txBody>
          <a:bodyPr/>
          <a:lstStyle/>
          <a:p>
            <a:r>
              <a:rPr lang="en-US" sz="2800" b="1" dirty="0" smtClean="0"/>
              <a:t>Overall Building </a:t>
            </a:r>
            <a:r>
              <a:rPr lang="en-US" sz="2800" dirty="0"/>
              <a:t>B</a:t>
            </a:r>
            <a:r>
              <a:rPr lang="en-US" sz="2800" b="1" dirty="0" smtClean="0"/>
              <a:t>lock </a:t>
            </a:r>
            <a:r>
              <a:rPr lang="en-US" sz="2800" dirty="0"/>
              <a:t>A</a:t>
            </a:r>
            <a:r>
              <a:rPr lang="en-US" sz="2800" b="1" dirty="0" smtClean="0"/>
              <a:t>pproach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6640"/>
            <a:ext cx="7886700" cy="5110480"/>
          </a:xfrm>
        </p:spPr>
        <p:txBody>
          <a:bodyPr>
            <a:noAutofit/>
          </a:bodyPr>
          <a:lstStyle/>
          <a:p>
            <a:r>
              <a:rPr lang="en-US" sz="1800" dirty="0" smtClean="0"/>
              <a:t>Service Interfaces</a:t>
            </a:r>
          </a:p>
          <a:p>
            <a:pPr lvl="1"/>
            <a:r>
              <a:rPr lang="en-US" sz="1400" dirty="0" smtClean="0"/>
              <a:t>Describes how missions may plan, schedule, configure, use, and monitor cross supported service interfaces</a:t>
            </a:r>
          </a:p>
          <a:p>
            <a:r>
              <a:rPr lang="en-US" sz="1800" dirty="0" smtClean="0"/>
              <a:t>Component (Physical) Building Blocks</a:t>
            </a:r>
          </a:p>
          <a:p>
            <a:pPr lvl="1"/>
            <a:r>
              <a:rPr lang="en-US" sz="1400" dirty="0" smtClean="0"/>
              <a:t>Shows the major physical elements that are used to compose end-to-end systems</a:t>
            </a:r>
          </a:p>
          <a:p>
            <a:pPr lvl="1"/>
            <a:r>
              <a:rPr lang="en-US" sz="1400" dirty="0" smtClean="0"/>
              <a:t>Describes their typical functions and interfaces</a:t>
            </a:r>
          </a:p>
          <a:p>
            <a:pPr lvl="1"/>
            <a:r>
              <a:rPr lang="en-US" sz="1400" dirty="0" smtClean="0"/>
              <a:t>Supports development of a coarse grained composition of the major system elements</a:t>
            </a:r>
          </a:p>
          <a:p>
            <a:pPr lvl="1"/>
            <a:r>
              <a:rPr lang="en-US" sz="1400" dirty="0" smtClean="0"/>
              <a:t>Shows the nature of the connections and the high level data flows</a:t>
            </a:r>
          </a:p>
          <a:p>
            <a:r>
              <a:rPr lang="en-US" sz="1800" dirty="0" smtClean="0"/>
              <a:t>Protocol (Communications) Building Blocks </a:t>
            </a:r>
          </a:p>
          <a:p>
            <a:pPr lvl="1"/>
            <a:r>
              <a:rPr lang="en-US" sz="1400" dirty="0" smtClean="0"/>
              <a:t>Shows the primary protocol stack assemblies for ABA and SSI configurations</a:t>
            </a:r>
          </a:p>
          <a:p>
            <a:pPr lvl="1"/>
            <a:r>
              <a:rPr lang="en-US" sz="1400" dirty="0" smtClean="0"/>
              <a:t>Shows the protocol configurations as they are intended to be used</a:t>
            </a:r>
          </a:p>
          <a:p>
            <a:pPr lvl="1"/>
            <a:r>
              <a:rPr lang="en-US" sz="1400" dirty="0" smtClean="0"/>
              <a:t>Describes appropriate assemblies for different kinds of services: link layer, radiometric, </a:t>
            </a:r>
            <a:r>
              <a:rPr lang="en-US" sz="1400" dirty="0"/>
              <a:t>network layer, </a:t>
            </a:r>
            <a:r>
              <a:rPr lang="en-US" sz="1400" dirty="0" smtClean="0"/>
              <a:t>application layer, and security</a:t>
            </a:r>
          </a:p>
          <a:p>
            <a:r>
              <a:rPr lang="en-US" sz="1800" dirty="0" smtClean="0"/>
              <a:t>End-to-end Diagrams</a:t>
            </a:r>
          </a:p>
          <a:p>
            <a:pPr lvl="1"/>
            <a:r>
              <a:rPr lang="en-US" sz="1400" dirty="0" smtClean="0"/>
              <a:t>Use the component and protocol building blocks to demonstrate how to construct typical end-to-end ABA and SSI system deployments</a:t>
            </a:r>
            <a:endParaRPr lang="en-US" sz="1800" dirty="0" smtClean="0"/>
          </a:p>
          <a:p>
            <a:r>
              <a:rPr lang="en-US" sz="1800" dirty="0" smtClean="0"/>
              <a:t>The focus is on data transport and related communications services, all user applications, using whatever protocols, are constructed upon these services</a:t>
            </a:r>
          </a:p>
          <a:p>
            <a:endParaRPr lang="en-US" sz="1800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80010" y="6494009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000" smtClean="0">
                <a:latin typeface="+mn-lt"/>
              </a:rPr>
              <a:t>16-20 May 2016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35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b="1" dirty="0" smtClean="0"/>
              <a:t>ABA </a:t>
            </a:r>
            <a:r>
              <a:rPr lang="en-US" sz="3200" b="1" dirty="0"/>
              <a:t>Service </a:t>
            </a:r>
            <a:r>
              <a:rPr lang="en-US" sz="3200" b="1" dirty="0" smtClean="0"/>
              <a:t>Interface View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733" y="1145585"/>
            <a:ext cx="8812013" cy="5307864"/>
            <a:chOff x="-72013" y="1224699"/>
            <a:chExt cx="8812013" cy="5307864"/>
          </a:xfrm>
        </p:grpSpPr>
        <p:sp>
          <p:nvSpPr>
            <p:cNvPr id="16390" name="AutoShape 1"/>
            <p:cNvSpPr>
              <a:spLocks noChangeArrowheads="1"/>
            </p:cNvSpPr>
            <p:nvPr/>
          </p:nvSpPr>
          <p:spPr bwMode="auto">
            <a:xfrm>
              <a:off x="1654655" y="2670175"/>
              <a:ext cx="3347725" cy="3862388"/>
            </a:xfrm>
            <a:prstGeom prst="cube">
              <a:avLst>
                <a:gd name="adj" fmla="val 7704"/>
              </a:avLst>
            </a:prstGeom>
            <a:solidFill>
              <a:srgbClr val="E0C62C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391" name="Text Box 2"/>
            <p:cNvSpPr txBox="1">
              <a:spLocks noChangeArrowheads="1"/>
            </p:cNvSpPr>
            <p:nvPr/>
          </p:nvSpPr>
          <p:spPr bwMode="auto">
            <a:xfrm>
              <a:off x="1949109" y="2625725"/>
              <a:ext cx="275881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ABA CSSE</a:t>
              </a:r>
              <a:endParaRPr lang="en-US" sz="1400" b="1" dirty="0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6392" name="Rectangle 3"/>
            <p:cNvSpPr>
              <a:spLocks noChangeArrowheads="1"/>
            </p:cNvSpPr>
            <p:nvPr/>
          </p:nvSpPr>
          <p:spPr bwMode="auto">
            <a:xfrm rot="5400000">
              <a:off x="1290389" y="3849778"/>
              <a:ext cx="3170238" cy="1954030"/>
            </a:xfrm>
            <a:prstGeom prst="rect">
              <a:avLst/>
            </a:prstGeom>
            <a:solidFill>
              <a:srgbClr val="CCE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394" name="AutoShape 6"/>
            <p:cNvSpPr>
              <a:spLocks noChangeArrowheads="1"/>
            </p:cNvSpPr>
            <p:nvPr/>
          </p:nvSpPr>
          <p:spPr bwMode="auto">
            <a:xfrm>
              <a:off x="6445343" y="2670175"/>
              <a:ext cx="2243722" cy="2544762"/>
            </a:xfrm>
            <a:prstGeom prst="cube">
              <a:avLst>
                <a:gd name="adj" fmla="val 9741"/>
              </a:avLst>
            </a:prstGeom>
            <a:solidFill>
              <a:srgbClr val="CCFF66"/>
            </a:solidFill>
            <a:ln w="19080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395" name="Text Box 7"/>
            <p:cNvSpPr txBox="1">
              <a:spLocks noChangeArrowheads="1"/>
            </p:cNvSpPr>
            <p:nvPr/>
          </p:nvSpPr>
          <p:spPr bwMode="auto">
            <a:xfrm>
              <a:off x="6488252" y="2635250"/>
              <a:ext cx="205085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EUN </a:t>
              </a:r>
              <a:r>
                <a:rPr lang="en-US" sz="1400" b="1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(e.g</a:t>
              </a:r>
              <a:r>
                <a:rPr lang="en-US" sz="1400" b="1" dirty="0" smtClean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., User </a:t>
              </a:r>
              <a:r>
                <a:rPr lang="en-US" sz="1400" b="1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MOC)</a:t>
              </a:r>
            </a:p>
          </p:txBody>
        </p:sp>
        <p:grpSp>
          <p:nvGrpSpPr>
            <p:cNvPr id="16396" name="Group 8"/>
            <p:cNvGrpSpPr>
              <a:grpSpLocks/>
            </p:cNvGrpSpPr>
            <p:nvPr/>
          </p:nvGrpSpPr>
          <p:grpSpPr bwMode="auto">
            <a:xfrm>
              <a:off x="1555624" y="4419600"/>
              <a:ext cx="503191" cy="512763"/>
              <a:chOff x="896" y="2214"/>
              <a:chExt cx="317" cy="323"/>
            </a:xfrm>
          </p:grpSpPr>
          <p:sp>
            <p:nvSpPr>
              <p:cNvPr id="16710" name="Freeform 9"/>
              <p:cNvSpPr>
                <a:spLocks noChangeArrowheads="1"/>
              </p:cNvSpPr>
              <p:nvPr/>
            </p:nvSpPr>
            <p:spPr bwMode="auto">
              <a:xfrm rot="420000">
                <a:off x="914" y="2230"/>
                <a:ext cx="285" cy="291"/>
              </a:xfrm>
              <a:custGeom>
                <a:avLst/>
                <a:gdLst>
                  <a:gd name="T0" fmla="*/ 0 w 1335"/>
                  <a:gd name="T1" fmla="*/ 0 h 1339"/>
                  <a:gd name="T2" fmla="*/ 0 w 1335"/>
                  <a:gd name="T3" fmla="*/ 0 h 1339"/>
                  <a:gd name="T4" fmla="*/ 0 w 1335"/>
                  <a:gd name="T5" fmla="*/ 0 h 1339"/>
                  <a:gd name="T6" fmla="*/ 0 w 1335"/>
                  <a:gd name="T7" fmla="*/ 0 h 1339"/>
                  <a:gd name="T8" fmla="*/ 0 w 1335"/>
                  <a:gd name="T9" fmla="*/ 0 h 1339"/>
                  <a:gd name="T10" fmla="*/ 0 w 1335"/>
                  <a:gd name="T11" fmla="*/ 0 h 1339"/>
                  <a:gd name="T12" fmla="*/ 0 w 1335"/>
                  <a:gd name="T13" fmla="*/ 0 h 1339"/>
                  <a:gd name="T14" fmla="*/ 0 w 1335"/>
                  <a:gd name="T15" fmla="*/ 0 h 1339"/>
                  <a:gd name="T16" fmla="*/ 0 w 1335"/>
                  <a:gd name="T17" fmla="*/ 0 h 1339"/>
                  <a:gd name="T18" fmla="*/ 0 w 1335"/>
                  <a:gd name="T19" fmla="*/ 0 h 1339"/>
                  <a:gd name="T20" fmla="*/ 0 w 1335"/>
                  <a:gd name="T21" fmla="*/ 0 h 1339"/>
                  <a:gd name="T22" fmla="*/ 0 w 1335"/>
                  <a:gd name="T23" fmla="*/ 0 h 1339"/>
                  <a:gd name="T24" fmla="*/ 0 w 1335"/>
                  <a:gd name="T25" fmla="*/ 0 h 1339"/>
                  <a:gd name="T26" fmla="*/ 0 w 1335"/>
                  <a:gd name="T27" fmla="*/ 0 h 1339"/>
                  <a:gd name="T28" fmla="*/ 0 w 1335"/>
                  <a:gd name="T29" fmla="*/ 0 h 1339"/>
                  <a:gd name="T30" fmla="*/ 0 w 1335"/>
                  <a:gd name="T31" fmla="*/ 0 h 1339"/>
                  <a:gd name="T32" fmla="*/ 0 w 1335"/>
                  <a:gd name="T33" fmla="*/ 0 h 1339"/>
                  <a:gd name="T34" fmla="*/ 0 w 1335"/>
                  <a:gd name="T35" fmla="*/ 0 h 1339"/>
                  <a:gd name="T36" fmla="*/ 0 w 1335"/>
                  <a:gd name="T37" fmla="*/ 0 h 1339"/>
                  <a:gd name="T38" fmla="*/ 0 w 1335"/>
                  <a:gd name="T39" fmla="*/ 0 h 1339"/>
                  <a:gd name="T40" fmla="*/ 0 w 1335"/>
                  <a:gd name="T41" fmla="*/ 0 h 1339"/>
                  <a:gd name="T42" fmla="*/ 0 w 1335"/>
                  <a:gd name="T43" fmla="*/ 0 h 1339"/>
                  <a:gd name="T44" fmla="*/ 0 w 1335"/>
                  <a:gd name="T45" fmla="*/ 0 h 1339"/>
                  <a:gd name="T46" fmla="*/ 0 w 1335"/>
                  <a:gd name="T47" fmla="*/ 0 h 1339"/>
                  <a:gd name="T48" fmla="*/ 0 w 1335"/>
                  <a:gd name="T49" fmla="*/ 0 h 1339"/>
                  <a:gd name="T50" fmla="*/ 0 w 1335"/>
                  <a:gd name="T51" fmla="*/ 0 h 1339"/>
                  <a:gd name="T52" fmla="*/ 0 w 1335"/>
                  <a:gd name="T53" fmla="*/ 0 h 1339"/>
                  <a:gd name="T54" fmla="*/ 0 w 1335"/>
                  <a:gd name="T55" fmla="*/ 0 h 1339"/>
                  <a:gd name="T56" fmla="*/ 0 w 1335"/>
                  <a:gd name="T57" fmla="*/ 0 h 1339"/>
                  <a:gd name="T58" fmla="*/ 0 w 1335"/>
                  <a:gd name="T59" fmla="*/ 0 h 1339"/>
                  <a:gd name="T60" fmla="*/ 0 w 1335"/>
                  <a:gd name="T61" fmla="*/ 0 h 1339"/>
                  <a:gd name="T62" fmla="*/ 0 w 1335"/>
                  <a:gd name="T63" fmla="*/ 0 h 1339"/>
                  <a:gd name="T64" fmla="*/ 0 w 1335"/>
                  <a:gd name="T65" fmla="*/ 0 h 1339"/>
                  <a:gd name="T66" fmla="*/ 0 w 1335"/>
                  <a:gd name="T67" fmla="*/ 0 h 1339"/>
                  <a:gd name="T68" fmla="*/ 0 w 1335"/>
                  <a:gd name="T69" fmla="*/ 0 h 1339"/>
                  <a:gd name="T70" fmla="*/ 0 w 1335"/>
                  <a:gd name="T71" fmla="*/ 0 h 1339"/>
                  <a:gd name="T72" fmla="*/ 0 w 1335"/>
                  <a:gd name="T73" fmla="*/ 0 h 1339"/>
                  <a:gd name="T74" fmla="*/ 0 w 1335"/>
                  <a:gd name="T75" fmla="*/ 0 h 1339"/>
                  <a:gd name="T76" fmla="*/ 0 w 1335"/>
                  <a:gd name="T77" fmla="*/ 0 h 1339"/>
                  <a:gd name="T78" fmla="*/ 0 w 1335"/>
                  <a:gd name="T79" fmla="*/ 0 h 1339"/>
                  <a:gd name="T80" fmla="*/ 0 w 1335"/>
                  <a:gd name="T81" fmla="*/ 0 h 1339"/>
                  <a:gd name="T82" fmla="*/ 0 w 1335"/>
                  <a:gd name="T83" fmla="*/ 0 h 1339"/>
                  <a:gd name="T84" fmla="*/ 0 w 1335"/>
                  <a:gd name="T85" fmla="*/ 0 h 1339"/>
                  <a:gd name="T86" fmla="*/ 0 w 1335"/>
                  <a:gd name="T87" fmla="*/ 0 h 1339"/>
                  <a:gd name="T88" fmla="*/ 0 w 1335"/>
                  <a:gd name="T89" fmla="*/ 0 h 1339"/>
                  <a:gd name="T90" fmla="*/ 0 w 1335"/>
                  <a:gd name="T91" fmla="*/ 0 h 1339"/>
                  <a:gd name="T92" fmla="*/ 0 w 1335"/>
                  <a:gd name="T93" fmla="*/ 0 h 1339"/>
                  <a:gd name="T94" fmla="*/ 0 w 1335"/>
                  <a:gd name="T95" fmla="*/ 0 h 1339"/>
                  <a:gd name="T96" fmla="*/ 0 w 1335"/>
                  <a:gd name="T97" fmla="*/ 0 h 1339"/>
                  <a:gd name="T98" fmla="*/ 0 w 1335"/>
                  <a:gd name="T99" fmla="*/ 0 h 1339"/>
                  <a:gd name="T100" fmla="*/ 0 w 1335"/>
                  <a:gd name="T101" fmla="*/ 0 h 1339"/>
                  <a:gd name="T102" fmla="*/ 0 w 1335"/>
                  <a:gd name="T103" fmla="*/ 0 h 1339"/>
                  <a:gd name="T104" fmla="*/ 0 w 1335"/>
                  <a:gd name="T105" fmla="*/ 0 h 1339"/>
                  <a:gd name="T106" fmla="*/ 0 w 1335"/>
                  <a:gd name="T107" fmla="*/ 0 h 1339"/>
                  <a:gd name="T108" fmla="*/ 0 w 1335"/>
                  <a:gd name="T109" fmla="*/ 0 h 1339"/>
                  <a:gd name="T110" fmla="*/ 0 w 1335"/>
                  <a:gd name="T111" fmla="*/ 0 h 1339"/>
                  <a:gd name="T112" fmla="*/ 0 w 1335"/>
                  <a:gd name="T113" fmla="*/ 0 h 1339"/>
                  <a:gd name="T114" fmla="*/ 0 w 1335"/>
                  <a:gd name="T115" fmla="*/ 0 h 1339"/>
                  <a:gd name="T116" fmla="*/ 0 w 1335"/>
                  <a:gd name="T117" fmla="*/ 0 h 1339"/>
                  <a:gd name="T118" fmla="*/ 0 w 1335"/>
                  <a:gd name="T119" fmla="*/ 0 h 13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335"/>
                  <a:gd name="T181" fmla="*/ 0 h 1339"/>
                  <a:gd name="T182" fmla="*/ 1335 w 1335"/>
                  <a:gd name="T183" fmla="*/ 1339 h 13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335" h="1339">
                    <a:moveTo>
                      <a:pt x="915" y="844"/>
                    </a:moveTo>
                    <a:lnTo>
                      <a:pt x="915" y="945"/>
                    </a:lnTo>
                    <a:lnTo>
                      <a:pt x="880" y="946"/>
                    </a:lnTo>
                    <a:lnTo>
                      <a:pt x="880" y="886"/>
                    </a:lnTo>
                    <a:lnTo>
                      <a:pt x="744" y="892"/>
                    </a:lnTo>
                    <a:lnTo>
                      <a:pt x="730" y="940"/>
                    </a:lnTo>
                    <a:lnTo>
                      <a:pt x="723" y="965"/>
                    </a:lnTo>
                    <a:lnTo>
                      <a:pt x="775" y="1077"/>
                    </a:lnTo>
                    <a:lnTo>
                      <a:pt x="880" y="971"/>
                    </a:lnTo>
                    <a:lnTo>
                      <a:pt x="880" y="1000"/>
                    </a:lnTo>
                    <a:lnTo>
                      <a:pt x="786" y="1096"/>
                    </a:lnTo>
                    <a:lnTo>
                      <a:pt x="880" y="1297"/>
                    </a:lnTo>
                    <a:lnTo>
                      <a:pt x="857" y="1294"/>
                    </a:lnTo>
                    <a:lnTo>
                      <a:pt x="771" y="1109"/>
                    </a:lnTo>
                    <a:lnTo>
                      <a:pt x="647" y="1236"/>
                    </a:lnTo>
                    <a:lnTo>
                      <a:pt x="657" y="1198"/>
                    </a:lnTo>
                    <a:lnTo>
                      <a:pt x="760" y="1090"/>
                    </a:lnTo>
                    <a:lnTo>
                      <a:pt x="715" y="994"/>
                    </a:lnTo>
                    <a:lnTo>
                      <a:pt x="657" y="1198"/>
                    </a:lnTo>
                    <a:lnTo>
                      <a:pt x="647" y="1236"/>
                    </a:lnTo>
                    <a:lnTo>
                      <a:pt x="642" y="1258"/>
                    </a:lnTo>
                    <a:lnTo>
                      <a:pt x="857" y="1294"/>
                    </a:lnTo>
                    <a:lnTo>
                      <a:pt x="880" y="1297"/>
                    </a:lnTo>
                    <a:lnTo>
                      <a:pt x="880" y="1000"/>
                    </a:lnTo>
                    <a:lnTo>
                      <a:pt x="880" y="971"/>
                    </a:lnTo>
                    <a:lnTo>
                      <a:pt x="723" y="965"/>
                    </a:lnTo>
                    <a:lnTo>
                      <a:pt x="730" y="940"/>
                    </a:lnTo>
                    <a:lnTo>
                      <a:pt x="880" y="946"/>
                    </a:lnTo>
                    <a:lnTo>
                      <a:pt x="915" y="945"/>
                    </a:lnTo>
                    <a:lnTo>
                      <a:pt x="1074" y="923"/>
                    </a:lnTo>
                    <a:lnTo>
                      <a:pt x="1089" y="948"/>
                    </a:lnTo>
                    <a:lnTo>
                      <a:pt x="918" y="971"/>
                    </a:lnTo>
                    <a:lnTo>
                      <a:pt x="917" y="994"/>
                    </a:lnTo>
                    <a:lnTo>
                      <a:pt x="915" y="1271"/>
                    </a:lnTo>
                    <a:lnTo>
                      <a:pt x="927" y="1290"/>
                    </a:lnTo>
                    <a:lnTo>
                      <a:pt x="1274" y="1192"/>
                    </a:lnTo>
                    <a:lnTo>
                      <a:pt x="1335" y="1214"/>
                    </a:lnTo>
                    <a:lnTo>
                      <a:pt x="889" y="1339"/>
                    </a:lnTo>
                    <a:lnTo>
                      <a:pt x="578" y="1288"/>
                    </a:lnTo>
                    <a:lnTo>
                      <a:pt x="703" y="882"/>
                    </a:lnTo>
                    <a:lnTo>
                      <a:pt x="660" y="831"/>
                    </a:lnTo>
                    <a:lnTo>
                      <a:pt x="421" y="770"/>
                    </a:lnTo>
                    <a:lnTo>
                      <a:pt x="380" y="776"/>
                    </a:lnTo>
                    <a:lnTo>
                      <a:pt x="338" y="779"/>
                    </a:lnTo>
                    <a:lnTo>
                      <a:pt x="299" y="780"/>
                    </a:lnTo>
                    <a:lnTo>
                      <a:pt x="262" y="780"/>
                    </a:lnTo>
                    <a:lnTo>
                      <a:pt x="227" y="779"/>
                    </a:lnTo>
                    <a:lnTo>
                      <a:pt x="194" y="776"/>
                    </a:lnTo>
                    <a:lnTo>
                      <a:pt x="163" y="771"/>
                    </a:lnTo>
                    <a:lnTo>
                      <a:pt x="135" y="766"/>
                    </a:lnTo>
                    <a:lnTo>
                      <a:pt x="108" y="758"/>
                    </a:lnTo>
                    <a:lnTo>
                      <a:pt x="85" y="751"/>
                    </a:lnTo>
                    <a:lnTo>
                      <a:pt x="65" y="744"/>
                    </a:lnTo>
                    <a:lnTo>
                      <a:pt x="47" y="736"/>
                    </a:lnTo>
                    <a:lnTo>
                      <a:pt x="32" y="728"/>
                    </a:lnTo>
                    <a:lnTo>
                      <a:pt x="20" y="720"/>
                    </a:lnTo>
                    <a:lnTo>
                      <a:pt x="11" y="713"/>
                    </a:lnTo>
                    <a:lnTo>
                      <a:pt x="6" y="706"/>
                    </a:lnTo>
                    <a:lnTo>
                      <a:pt x="0" y="693"/>
                    </a:lnTo>
                    <a:lnTo>
                      <a:pt x="2" y="677"/>
                    </a:lnTo>
                    <a:lnTo>
                      <a:pt x="6" y="658"/>
                    </a:lnTo>
                    <a:lnTo>
                      <a:pt x="17" y="636"/>
                    </a:lnTo>
                    <a:lnTo>
                      <a:pt x="32" y="611"/>
                    </a:lnTo>
                    <a:lnTo>
                      <a:pt x="51" y="585"/>
                    </a:lnTo>
                    <a:lnTo>
                      <a:pt x="75" y="556"/>
                    </a:lnTo>
                    <a:lnTo>
                      <a:pt x="102" y="527"/>
                    </a:lnTo>
                    <a:lnTo>
                      <a:pt x="133" y="495"/>
                    </a:lnTo>
                    <a:lnTo>
                      <a:pt x="169" y="463"/>
                    </a:lnTo>
                    <a:lnTo>
                      <a:pt x="206" y="429"/>
                    </a:lnTo>
                    <a:lnTo>
                      <a:pt x="248" y="394"/>
                    </a:lnTo>
                    <a:lnTo>
                      <a:pt x="291" y="361"/>
                    </a:lnTo>
                    <a:lnTo>
                      <a:pt x="338" y="326"/>
                    </a:lnTo>
                    <a:lnTo>
                      <a:pt x="387" y="291"/>
                    </a:lnTo>
                    <a:lnTo>
                      <a:pt x="438" y="258"/>
                    </a:lnTo>
                    <a:lnTo>
                      <a:pt x="375" y="167"/>
                    </a:lnTo>
                    <a:lnTo>
                      <a:pt x="506" y="82"/>
                    </a:lnTo>
                    <a:lnTo>
                      <a:pt x="578" y="173"/>
                    </a:lnTo>
                    <a:lnTo>
                      <a:pt x="630" y="146"/>
                    </a:lnTo>
                    <a:lnTo>
                      <a:pt x="681" y="121"/>
                    </a:lnTo>
                    <a:lnTo>
                      <a:pt x="729" y="98"/>
                    </a:lnTo>
                    <a:lnTo>
                      <a:pt x="777" y="77"/>
                    </a:lnTo>
                    <a:lnTo>
                      <a:pt x="821" y="60"/>
                    </a:lnTo>
                    <a:lnTo>
                      <a:pt x="865" y="44"/>
                    </a:lnTo>
                    <a:lnTo>
                      <a:pt x="907" y="31"/>
                    </a:lnTo>
                    <a:lnTo>
                      <a:pt x="944" y="20"/>
                    </a:lnTo>
                    <a:lnTo>
                      <a:pt x="980" y="12"/>
                    </a:lnTo>
                    <a:lnTo>
                      <a:pt x="1013" y="6"/>
                    </a:lnTo>
                    <a:lnTo>
                      <a:pt x="1041" y="2"/>
                    </a:lnTo>
                    <a:lnTo>
                      <a:pt x="1066" y="0"/>
                    </a:lnTo>
                    <a:lnTo>
                      <a:pt x="1089" y="0"/>
                    </a:lnTo>
                    <a:lnTo>
                      <a:pt x="1107" y="3"/>
                    </a:lnTo>
                    <a:lnTo>
                      <a:pt x="1120" y="7"/>
                    </a:lnTo>
                    <a:lnTo>
                      <a:pt x="1129" y="15"/>
                    </a:lnTo>
                    <a:lnTo>
                      <a:pt x="1148" y="51"/>
                    </a:lnTo>
                    <a:lnTo>
                      <a:pt x="1156" y="96"/>
                    </a:lnTo>
                    <a:lnTo>
                      <a:pt x="1153" y="149"/>
                    </a:lnTo>
                    <a:lnTo>
                      <a:pt x="1139" y="205"/>
                    </a:lnTo>
                    <a:lnTo>
                      <a:pt x="1117" y="265"/>
                    </a:lnTo>
                    <a:lnTo>
                      <a:pt x="1089" y="325"/>
                    </a:lnTo>
                    <a:lnTo>
                      <a:pt x="1054" y="381"/>
                    </a:lnTo>
                    <a:lnTo>
                      <a:pt x="1016" y="434"/>
                    </a:lnTo>
                    <a:lnTo>
                      <a:pt x="993" y="739"/>
                    </a:lnTo>
                    <a:lnTo>
                      <a:pt x="1335" y="1214"/>
                    </a:lnTo>
                    <a:lnTo>
                      <a:pt x="1274" y="1192"/>
                    </a:lnTo>
                    <a:lnTo>
                      <a:pt x="1053" y="1071"/>
                    </a:lnTo>
                    <a:lnTo>
                      <a:pt x="1066" y="1048"/>
                    </a:lnTo>
                    <a:lnTo>
                      <a:pt x="1229" y="1140"/>
                    </a:lnTo>
                    <a:lnTo>
                      <a:pt x="1107" y="968"/>
                    </a:lnTo>
                    <a:lnTo>
                      <a:pt x="1066" y="1048"/>
                    </a:lnTo>
                    <a:lnTo>
                      <a:pt x="1053" y="1071"/>
                    </a:lnTo>
                    <a:lnTo>
                      <a:pt x="927" y="1290"/>
                    </a:lnTo>
                    <a:lnTo>
                      <a:pt x="915" y="1271"/>
                    </a:lnTo>
                    <a:lnTo>
                      <a:pt x="1033" y="1058"/>
                    </a:lnTo>
                    <a:lnTo>
                      <a:pt x="917" y="994"/>
                    </a:lnTo>
                    <a:lnTo>
                      <a:pt x="918" y="971"/>
                    </a:lnTo>
                    <a:lnTo>
                      <a:pt x="1045" y="1036"/>
                    </a:lnTo>
                    <a:lnTo>
                      <a:pt x="1089" y="948"/>
                    </a:lnTo>
                    <a:lnTo>
                      <a:pt x="1074" y="923"/>
                    </a:lnTo>
                    <a:lnTo>
                      <a:pt x="969" y="774"/>
                    </a:lnTo>
                    <a:lnTo>
                      <a:pt x="915" y="8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711" name="Freeform 10"/>
              <p:cNvSpPr>
                <a:spLocks noChangeArrowheads="1"/>
              </p:cNvSpPr>
              <p:nvPr/>
            </p:nvSpPr>
            <p:spPr bwMode="auto">
              <a:xfrm rot="420000">
                <a:off x="1053" y="2339"/>
                <a:ext cx="65" cy="69"/>
              </a:xfrm>
              <a:custGeom>
                <a:avLst/>
                <a:gdLst>
                  <a:gd name="T0" fmla="*/ 0 w 306"/>
                  <a:gd name="T1" fmla="*/ 0 h 316"/>
                  <a:gd name="T2" fmla="*/ 0 w 306"/>
                  <a:gd name="T3" fmla="*/ 0 h 316"/>
                  <a:gd name="T4" fmla="*/ 0 w 306"/>
                  <a:gd name="T5" fmla="*/ 0 h 316"/>
                  <a:gd name="T6" fmla="*/ 0 w 306"/>
                  <a:gd name="T7" fmla="*/ 0 h 316"/>
                  <a:gd name="T8" fmla="*/ 0 w 306"/>
                  <a:gd name="T9" fmla="*/ 0 h 316"/>
                  <a:gd name="T10" fmla="*/ 0 w 306"/>
                  <a:gd name="T11" fmla="*/ 0 h 316"/>
                  <a:gd name="T12" fmla="*/ 0 w 306"/>
                  <a:gd name="T13" fmla="*/ 0 h 316"/>
                  <a:gd name="T14" fmla="*/ 0 w 306"/>
                  <a:gd name="T15" fmla="*/ 0 h 316"/>
                  <a:gd name="T16" fmla="*/ 0 w 306"/>
                  <a:gd name="T17" fmla="*/ 0 h 316"/>
                  <a:gd name="T18" fmla="*/ 0 w 306"/>
                  <a:gd name="T19" fmla="*/ 0 h 316"/>
                  <a:gd name="T20" fmla="*/ 0 w 306"/>
                  <a:gd name="T21" fmla="*/ 0 h 316"/>
                  <a:gd name="T22" fmla="*/ 0 w 306"/>
                  <a:gd name="T23" fmla="*/ 0 h 316"/>
                  <a:gd name="T24" fmla="*/ 0 w 306"/>
                  <a:gd name="T25" fmla="*/ 0 h 316"/>
                  <a:gd name="T26" fmla="*/ 0 w 306"/>
                  <a:gd name="T27" fmla="*/ 0 h 316"/>
                  <a:gd name="T28" fmla="*/ 0 w 306"/>
                  <a:gd name="T29" fmla="*/ 0 h 316"/>
                  <a:gd name="T30" fmla="*/ 0 w 306"/>
                  <a:gd name="T31" fmla="*/ 0 h 316"/>
                  <a:gd name="T32" fmla="*/ 0 w 306"/>
                  <a:gd name="T33" fmla="*/ 0 h 316"/>
                  <a:gd name="T34" fmla="*/ 0 w 306"/>
                  <a:gd name="T35" fmla="*/ 0 h 316"/>
                  <a:gd name="T36" fmla="*/ 0 w 306"/>
                  <a:gd name="T37" fmla="*/ 0 h 316"/>
                  <a:gd name="T38" fmla="*/ 0 w 306"/>
                  <a:gd name="T39" fmla="*/ 0 h 316"/>
                  <a:gd name="T40" fmla="*/ 0 w 306"/>
                  <a:gd name="T41" fmla="*/ 0 h 3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6"/>
                  <a:gd name="T64" fmla="*/ 0 h 316"/>
                  <a:gd name="T65" fmla="*/ 306 w 306"/>
                  <a:gd name="T66" fmla="*/ 316 h 31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6" h="316">
                    <a:moveTo>
                      <a:pt x="234" y="316"/>
                    </a:moveTo>
                    <a:lnTo>
                      <a:pt x="194" y="269"/>
                    </a:lnTo>
                    <a:lnTo>
                      <a:pt x="0" y="207"/>
                    </a:lnTo>
                    <a:lnTo>
                      <a:pt x="15" y="201"/>
                    </a:lnTo>
                    <a:lnTo>
                      <a:pt x="30" y="193"/>
                    </a:lnTo>
                    <a:lnTo>
                      <a:pt x="45" y="186"/>
                    </a:lnTo>
                    <a:lnTo>
                      <a:pt x="61" y="179"/>
                    </a:lnTo>
                    <a:lnTo>
                      <a:pt x="76" y="172"/>
                    </a:lnTo>
                    <a:lnTo>
                      <a:pt x="91" y="164"/>
                    </a:lnTo>
                    <a:lnTo>
                      <a:pt x="106" y="156"/>
                    </a:lnTo>
                    <a:lnTo>
                      <a:pt x="121" y="147"/>
                    </a:lnTo>
                    <a:lnTo>
                      <a:pt x="145" y="132"/>
                    </a:lnTo>
                    <a:lnTo>
                      <a:pt x="168" y="116"/>
                    </a:lnTo>
                    <a:lnTo>
                      <a:pt x="192" y="100"/>
                    </a:lnTo>
                    <a:lnTo>
                      <a:pt x="216" y="81"/>
                    </a:lnTo>
                    <a:lnTo>
                      <a:pt x="239" y="62"/>
                    </a:lnTo>
                    <a:lnTo>
                      <a:pt x="261" y="44"/>
                    </a:lnTo>
                    <a:lnTo>
                      <a:pt x="283" y="22"/>
                    </a:lnTo>
                    <a:lnTo>
                      <a:pt x="306" y="0"/>
                    </a:lnTo>
                    <a:lnTo>
                      <a:pt x="291" y="241"/>
                    </a:lnTo>
                    <a:lnTo>
                      <a:pt x="234" y="316"/>
                    </a:lnTo>
                    <a:close/>
                  </a:path>
                </a:pathLst>
              </a:custGeom>
              <a:solidFill>
                <a:srgbClr val="D8E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712" name="Freeform 11"/>
              <p:cNvSpPr>
                <a:spLocks noChangeArrowheads="1"/>
              </p:cNvSpPr>
              <p:nvPr/>
            </p:nvSpPr>
            <p:spPr bwMode="auto">
              <a:xfrm rot="420000">
                <a:off x="960" y="2282"/>
                <a:ext cx="183" cy="105"/>
              </a:xfrm>
              <a:custGeom>
                <a:avLst/>
                <a:gdLst>
                  <a:gd name="T0" fmla="*/ 0 w 855"/>
                  <a:gd name="T1" fmla="*/ 0 h 485"/>
                  <a:gd name="T2" fmla="*/ 0 w 855"/>
                  <a:gd name="T3" fmla="*/ 0 h 485"/>
                  <a:gd name="T4" fmla="*/ 0 w 855"/>
                  <a:gd name="T5" fmla="*/ 0 h 485"/>
                  <a:gd name="T6" fmla="*/ 0 w 855"/>
                  <a:gd name="T7" fmla="*/ 0 h 485"/>
                  <a:gd name="T8" fmla="*/ 0 w 855"/>
                  <a:gd name="T9" fmla="*/ 0 h 485"/>
                  <a:gd name="T10" fmla="*/ 0 w 855"/>
                  <a:gd name="T11" fmla="*/ 0 h 485"/>
                  <a:gd name="T12" fmla="*/ 0 w 855"/>
                  <a:gd name="T13" fmla="*/ 0 h 485"/>
                  <a:gd name="T14" fmla="*/ 0 w 855"/>
                  <a:gd name="T15" fmla="*/ 0 h 485"/>
                  <a:gd name="T16" fmla="*/ 0 w 855"/>
                  <a:gd name="T17" fmla="*/ 0 h 485"/>
                  <a:gd name="T18" fmla="*/ 0 w 855"/>
                  <a:gd name="T19" fmla="*/ 0 h 485"/>
                  <a:gd name="T20" fmla="*/ 0 w 855"/>
                  <a:gd name="T21" fmla="*/ 0 h 485"/>
                  <a:gd name="T22" fmla="*/ 0 w 855"/>
                  <a:gd name="T23" fmla="*/ 0 h 485"/>
                  <a:gd name="T24" fmla="*/ 0 w 855"/>
                  <a:gd name="T25" fmla="*/ 0 h 485"/>
                  <a:gd name="T26" fmla="*/ 0 w 855"/>
                  <a:gd name="T27" fmla="*/ 0 h 485"/>
                  <a:gd name="T28" fmla="*/ 0 w 855"/>
                  <a:gd name="T29" fmla="*/ 0 h 485"/>
                  <a:gd name="T30" fmla="*/ 0 w 855"/>
                  <a:gd name="T31" fmla="*/ 0 h 485"/>
                  <a:gd name="T32" fmla="*/ 0 w 855"/>
                  <a:gd name="T33" fmla="*/ 0 h 485"/>
                  <a:gd name="T34" fmla="*/ 0 w 855"/>
                  <a:gd name="T35" fmla="*/ 0 h 485"/>
                  <a:gd name="T36" fmla="*/ 0 w 855"/>
                  <a:gd name="T37" fmla="*/ 0 h 485"/>
                  <a:gd name="T38" fmla="*/ 0 w 855"/>
                  <a:gd name="T39" fmla="*/ 0 h 485"/>
                  <a:gd name="T40" fmla="*/ 0 w 855"/>
                  <a:gd name="T41" fmla="*/ 0 h 485"/>
                  <a:gd name="T42" fmla="*/ 0 w 855"/>
                  <a:gd name="T43" fmla="*/ 0 h 485"/>
                  <a:gd name="T44" fmla="*/ 0 w 855"/>
                  <a:gd name="T45" fmla="*/ 0 h 485"/>
                  <a:gd name="T46" fmla="*/ 0 w 855"/>
                  <a:gd name="T47" fmla="*/ 0 h 485"/>
                  <a:gd name="T48" fmla="*/ 0 w 855"/>
                  <a:gd name="T49" fmla="*/ 0 h 485"/>
                  <a:gd name="T50" fmla="*/ 0 w 855"/>
                  <a:gd name="T51" fmla="*/ 0 h 485"/>
                  <a:gd name="T52" fmla="*/ 0 w 855"/>
                  <a:gd name="T53" fmla="*/ 0 h 485"/>
                  <a:gd name="T54" fmla="*/ 0 w 855"/>
                  <a:gd name="T55" fmla="*/ 0 h 485"/>
                  <a:gd name="T56" fmla="*/ 0 w 855"/>
                  <a:gd name="T57" fmla="*/ 0 h 485"/>
                  <a:gd name="T58" fmla="*/ 0 w 855"/>
                  <a:gd name="T59" fmla="*/ 0 h 485"/>
                  <a:gd name="T60" fmla="*/ 0 w 855"/>
                  <a:gd name="T61" fmla="*/ 0 h 485"/>
                  <a:gd name="T62" fmla="*/ 0 w 855"/>
                  <a:gd name="T63" fmla="*/ 0 h 485"/>
                  <a:gd name="T64" fmla="*/ 0 w 855"/>
                  <a:gd name="T65" fmla="*/ 0 h 485"/>
                  <a:gd name="T66" fmla="*/ 0 w 855"/>
                  <a:gd name="T67" fmla="*/ 0 h 485"/>
                  <a:gd name="T68" fmla="*/ 0 w 855"/>
                  <a:gd name="T69" fmla="*/ 0 h 485"/>
                  <a:gd name="T70" fmla="*/ 0 w 855"/>
                  <a:gd name="T71" fmla="*/ 0 h 485"/>
                  <a:gd name="T72" fmla="*/ 0 w 855"/>
                  <a:gd name="T73" fmla="*/ 0 h 485"/>
                  <a:gd name="T74" fmla="*/ 0 w 855"/>
                  <a:gd name="T75" fmla="*/ 0 h 485"/>
                  <a:gd name="T76" fmla="*/ 0 w 855"/>
                  <a:gd name="T77" fmla="*/ 0 h 485"/>
                  <a:gd name="T78" fmla="*/ 0 w 855"/>
                  <a:gd name="T79" fmla="*/ 0 h 485"/>
                  <a:gd name="T80" fmla="*/ 0 w 855"/>
                  <a:gd name="T81" fmla="*/ 0 h 4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55"/>
                  <a:gd name="T124" fmla="*/ 0 h 485"/>
                  <a:gd name="T125" fmla="*/ 855 w 855"/>
                  <a:gd name="T126" fmla="*/ 485 h 4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55" h="485">
                    <a:moveTo>
                      <a:pt x="849" y="2"/>
                    </a:moveTo>
                    <a:lnTo>
                      <a:pt x="834" y="16"/>
                    </a:lnTo>
                    <a:lnTo>
                      <a:pt x="819" y="32"/>
                    </a:lnTo>
                    <a:lnTo>
                      <a:pt x="803" y="48"/>
                    </a:lnTo>
                    <a:lnTo>
                      <a:pt x="785" y="64"/>
                    </a:lnTo>
                    <a:lnTo>
                      <a:pt x="767" y="80"/>
                    </a:lnTo>
                    <a:lnTo>
                      <a:pt x="749" y="96"/>
                    </a:lnTo>
                    <a:lnTo>
                      <a:pt x="730" y="112"/>
                    </a:lnTo>
                    <a:lnTo>
                      <a:pt x="709" y="130"/>
                    </a:lnTo>
                    <a:lnTo>
                      <a:pt x="687" y="146"/>
                    </a:lnTo>
                    <a:lnTo>
                      <a:pt x="664" y="163"/>
                    </a:lnTo>
                    <a:lnTo>
                      <a:pt x="642" y="181"/>
                    </a:lnTo>
                    <a:lnTo>
                      <a:pt x="616" y="197"/>
                    </a:lnTo>
                    <a:lnTo>
                      <a:pt x="591" y="214"/>
                    </a:lnTo>
                    <a:lnTo>
                      <a:pt x="566" y="232"/>
                    </a:lnTo>
                    <a:lnTo>
                      <a:pt x="537" y="248"/>
                    </a:lnTo>
                    <a:lnTo>
                      <a:pt x="509" y="265"/>
                    </a:lnTo>
                    <a:lnTo>
                      <a:pt x="487" y="278"/>
                    </a:lnTo>
                    <a:lnTo>
                      <a:pt x="463" y="291"/>
                    </a:lnTo>
                    <a:lnTo>
                      <a:pt x="440" y="303"/>
                    </a:lnTo>
                    <a:lnTo>
                      <a:pt x="418" y="315"/>
                    </a:lnTo>
                    <a:lnTo>
                      <a:pt x="394" y="328"/>
                    </a:lnTo>
                    <a:lnTo>
                      <a:pt x="372" y="339"/>
                    </a:lnTo>
                    <a:lnTo>
                      <a:pt x="349" y="350"/>
                    </a:lnTo>
                    <a:lnTo>
                      <a:pt x="327" y="361"/>
                    </a:lnTo>
                    <a:lnTo>
                      <a:pt x="304" y="371"/>
                    </a:lnTo>
                    <a:lnTo>
                      <a:pt x="282" y="382"/>
                    </a:lnTo>
                    <a:lnTo>
                      <a:pt x="260" y="392"/>
                    </a:lnTo>
                    <a:lnTo>
                      <a:pt x="237" y="401"/>
                    </a:lnTo>
                    <a:lnTo>
                      <a:pt x="216" y="409"/>
                    </a:lnTo>
                    <a:lnTo>
                      <a:pt x="194" y="418"/>
                    </a:lnTo>
                    <a:lnTo>
                      <a:pt x="173" y="427"/>
                    </a:lnTo>
                    <a:lnTo>
                      <a:pt x="152" y="434"/>
                    </a:lnTo>
                    <a:lnTo>
                      <a:pt x="131" y="441"/>
                    </a:lnTo>
                    <a:lnTo>
                      <a:pt x="112" y="449"/>
                    </a:lnTo>
                    <a:lnTo>
                      <a:pt x="92" y="456"/>
                    </a:lnTo>
                    <a:lnTo>
                      <a:pt x="73" y="462"/>
                    </a:lnTo>
                    <a:lnTo>
                      <a:pt x="54" y="467"/>
                    </a:lnTo>
                    <a:lnTo>
                      <a:pt x="36" y="472"/>
                    </a:lnTo>
                    <a:lnTo>
                      <a:pt x="18" y="476"/>
                    </a:lnTo>
                    <a:lnTo>
                      <a:pt x="0" y="481"/>
                    </a:lnTo>
                    <a:lnTo>
                      <a:pt x="28" y="483"/>
                    </a:lnTo>
                    <a:lnTo>
                      <a:pt x="57" y="485"/>
                    </a:lnTo>
                    <a:lnTo>
                      <a:pt x="85" y="485"/>
                    </a:lnTo>
                    <a:lnTo>
                      <a:pt x="115" y="485"/>
                    </a:lnTo>
                    <a:lnTo>
                      <a:pt x="142" y="483"/>
                    </a:lnTo>
                    <a:lnTo>
                      <a:pt x="170" y="481"/>
                    </a:lnTo>
                    <a:lnTo>
                      <a:pt x="198" y="478"/>
                    </a:lnTo>
                    <a:lnTo>
                      <a:pt x="227" y="473"/>
                    </a:lnTo>
                    <a:lnTo>
                      <a:pt x="254" y="467"/>
                    </a:lnTo>
                    <a:lnTo>
                      <a:pt x="281" y="462"/>
                    </a:lnTo>
                    <a:lnTo>
                      <a:pt x="306" y="456"/>
                    </a:lnTo>
                    <a:lnTo>
                      <a:pt x="333" y="449"/>
                    </a:lnTo>
                    <a:lnTo>
                      <a:pt x="358" y="440"/>
                    </a:lnTo>
                    <a:lnTo>
                      <a:pt x="382" y="433"/>
                    </a:lnTo>
                    <a:lnTo>
                      <a:pt x="406" y="422"/>
                    </a:lnTo>
                    <a:lnTo>
                      <a:pt x="430" y="414"/>
                    </a:lnTo>
                    <a:lnTo>
                      <a:pt x="449" y="406"/>
                    </a:lnTo>
                    <a:lnTo>
                      <a:pt x="467" y="398"/>
                    </a:lnTo>
                    <a:lnTo>
                      <a:pt x="487" y="389"/>
                    </a:lnTo>
                    <a:lnTo>
                      <a:pt x="503" y="380"/>
                    </a:lnTo>
                    <a:lnTo>
                      <a:pt x="519" y="371"/>
                    </a:lnTo>
                    <a:lnTo>
                      <a:pt x="536" y="363"/>
                    </a:lnTo>
                    <a:lnTo>
                      <a:pt x="551" y="354"/>
                    </a:lnTo>
                    <a:lnTo>
                      <a:pt x="566" y="345"/>
                    </a:lnTo>
                    <a:lnTo>
                      <a:pt x="593" y="328"/>
                    </a:lnTo>
                    <a:lnTo>
                      <a:pt x="618" y="309"/>
                    </a:lnTo>
                    <a:lnTo>
                      <a:pt x="643" y="290"/>
                    </a:lnTo>
                    <a:lnTo>
                      <a:pt x="669" y="271"/>
                    </a:lnTo>
                    <a:lnTo>
                      <a:pt x="691" y="251"/>
                    </a:lnTo>
                    <a:lnTo>
                      <a:pt x="714" y="230"/>
                    </a:lnTo>
                    <a:lnTo>
                      <a:pt x="736" y="208"/>
                    </a:lnTo>
                    <a:lnTo>
                      <a:pt x="755" y="187"/>
                    </a:lnTo>
                    <a:lnTo>
                      <a:pt x="773" y="165"/>
                    </a:lnTo>
                    <a:lnTo>
                      <a:pt x="791" y="141"/>
                    </a:lnTo>
                    <a:lnTo>
                      <a:pt x="806" y="118"/>
                    </a:lnTo>
                    <a:lnTo>
                      <a:pt x="819" y="95"/>
                    </a:lnTo>
                    <a:lnTo>
                      <a:pt x="831" y="72"/>
                    </a:lnTo>
                    <a:lnTo>
                      <a:pt x="842" y="48"/>
                    </a:lnTo>
                    <a:lnTo>
                      <a:pt x="849" y="24"/>
                    </a:lnTo>
                    <a:lnTo>
                      <a:pt x="855" y="0"/>
                    </a:lnTo>
                    <a:lnTo>
                      <a:pt x="849" y="2"/>
                    </a:lnTo>
                    <a:close/>
                  </a:path>
                </a:pathLst>
              </a:custGeom>
              <a:solidFill>
                <a:srgbClr val="D8E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713" name="Freeform 12"/>
              <p:cNvSpPr>
                <a:spLocks noChangeArrowheads="1"/>
              </p:cNvSpPr>
              <p:nvPr/>
            </p:nvSpPr>
            <p:spPr bwMode="auto">
              <a:xfrm rot="420000">
                <a:off x="927" y="2282"/>
                <a:ext cx="87" cy="89"/>
              </a:xfrm>
              <a:custGeom>
                <a:avLst/>
                <a:gdLst>
                  <a:gd name="T0" fmla="*/ 0 w 408"/>
                  <a:gd name="T1" fmla="*/ 0 h 409"/>
                  <a:gd name="T2" fmla="*/ 0 w 408"/>
                  <a:gd name="T3" fmla="*/ 0 h 409"/>
                  <a:gd name="T4" fmla="*/ 0 w 408"/>
                  <a:gd name="T5" fmla="*/ 0 h 409"/>
                  <a:gd name="T6" fmla="*/ 0 w 408"/>
                  <a:gd name="T7" fmla="*/ 0 h 409"/>
                  <a:gd name="T8" fmla="*/ 0 w 408"/>
                  <a:gd name="T9" fmla="*/ 0 h 409"/>
                  <a:gd name="T10" fmla="*/ 0 w 408"/>
                  <a:gd name="T11" fmla="*/ 0 h 409"/>
                  <a:gd name="T12" fmla="*/ 0 w 408"/>
                  <a:gd name="T13" fmla="*/ 0 h 409"/>
                  <a:gd name="T14" fmla="*/ 0 w 408"/>
                  <a:gd name="T15" fmla="*/ 0 h 409"/>
                  <a:gd name="T16" fmla="*/ 0 w 408"/>
                  <a:gd name="T17" fmla="*/ 0 h 409"/>
                  <a:gd name="T18" fmla="*/ 0 w 408"/>
                  <a:gd name="T19" fmla="*/ 0 h 409"/>
                  <a:gd name="T20" fmla="*/ 0 w 408"/>
                  <a:gd name="T21" fmla="*/ 0 h 409"/>
                  <a:gd name="T22" fmla="*/ 0 w 408"/>
                  <a:gd name="T23" fmla="*/ 0 h 409"/>
                  <a:gd name="T24" fmla="*/ 0 w 408"/>
                  <a:gd name="T25" fmla="*/ 0 h 409"/>
                  <a:gd name="T26" fmla="*/ 0 w 408"/>
                  <a:gd name="T27" fmla="*/ 0 h 409"/>
                  <a:gd name="T28" fmla="*/ 0 w 408"/>
                  <a:gd name="T29" fmla="*/ 0 h 409"/>
                  <a:gd name="T30" fmla="*/ 0 w 408"/>
                  <a:gd name="T31" fmla="*/ 0 h 409"/>
                  <a:gd name="T32" fmla="*/ 0 w 408"/>
                  <a:gd name="T33" fmla="*/ 0 h 409"/>
                  <a:gd name="T34" fmla="*/ 0 w 408"/>
                  <a:gd name="T35" fmla="*/ 0 h 409"/>
                  <a:gd name="T36" fmla="*/ 0 w 408"/>
                  <a:gd name="T37" fmla="*/ 0 h 409"/>
                  <a:gd name="T38" fmla="*/ 0 w 408"/>
                  <a:gd name="T39" fmla="*/ 0 h 409"/>
                  <a:gd name="T40" fmla="*/ 0 w 408"/>
                  <a:gd name="T41" fmla="*/ 0 h 409"/>
                  <a:gd name="T42" fmla="*/ 0 w 408"/>
                  <a:gd name="T43" fmla="*/ 0 h 409"/>
                  <a:gd name="T44" fmla="*/ 0 w 408"/>
                  <a:gd name="T45" fmla="*/ 0 h 409"/>
                  <a:gd name="T46" fmla="*/ 0 w 408"/>
                  <a:gd name="T47" fmla="*/ 0 h 409"/>
                  <a:gd name="T48" fmla="*/ 0 w 408"/>
                  <a:gd name="T49" fmla="*/ 0 h 409"/>
                  <a:gd name="T50" fmla="*/ 0 w 408"/>
                  <a:gd name="T51" fmla="*/ 0 h 409"/>
                  <a:gd name="T52" fmla="*/ 0 w 408"/>
                  <a:gd name="T53" fmla="*/ 0 h 409"/>
                  <a:gd name="T54" fmla="*/ 0 w 408"/>
                  <a:gd name="T55" fmla="*/ 0 h 409"/>
                  <a:gd name="T56" fmla="*/ 0 w 408"/>
                  <a:gd name="T57" fmla="*/ 0 h 409"/>
                  <a:gd name="T58" fmla="*/ 0 w 408"/>
                  <a:gd name="T59" fmla="*/ 0 h 409"/>
                  <a:gd name="T60" fmla="*/ 0 w 408"/>
                  <a:gd name="T61" fmla="*/ 0 h 409"/>
                  <a:gd name="T62" fmla="*/ 0 w 408"/>
                  <a:gd name="T63" fmla="*/ 0 h 409"/>
                  <a:gd name="T64" fmla="*/ 0 w 408"/>
                  <a:gd name="T65" fmla="*/ 0 h 409"/>
                  <a:gd name="T66" fmla="*/ 0 w 408"/>
                  <a:gd name="T67" fmla="*/ 0 h 40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8"/>
                  <a:gd name="T103" fmla="*/ 0 h 409"/>
                  <a:gd name="T104" fmla="*/ 408 w 408"/>
                  <a:gd name="T105" fmla="*/ 409 h 40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8" h="409">
                    <a:moveTo>
                      <a:pt x="408" y="0"/>
                    </a:moveTo>
                    <a:lnTo>
                      <a:pt x="372" y="25"/>
                    </a:lnTo>
                    <a:lnTo>
                      <a:pt x="335" y="53"/>
                    </a:lnTo>
                    <a:lnTo>
                      <a:pt x="299" y="80"/>
                    </a:lnTo>
                    <a:lnTo>
                      <a:pt x="261" y="110"/>
                    </a:lnTo>
                    <a:lnTo>
                      <a:pt x="226" y="139"/>
                    </a:lnTo>
                    <a:lnTo>
                      <a:pt x="191" y="168"/>
                    </a:lnTo>
                    <a:lnTo>
                      <a:pt x="157" y="197"/>
                    </a:lnTo>
                    <a:lnTo>
                      <a:pt x="126" y="225"/>
                    </a:lnTo>
                    <a:lnTo>
                      <a:pt x="97" y="252"/>
                    </a:lnTo>
                    <a:lnTo>
                      <a:pt x="72" y="277"/>
                    </a:lnTo>
                    <a:lnTo>
                      <a:pt x="48" y="302"/>
                    </a:lnTo>
                    <a:lnTo>
                      <a:pt x="30" y="324"/>
                    </a:lnTo>
                    <a:lnTo>
                      <a:pt x="15" y="344"/>
                    </a:lnTo>
                    <a:lnTo>
                      <a:pt x="5" y="361"/>
                    </a:lnTo>
                    <a:lnTo>
                      <a:pt x="0" y="376"/>
                    </a:lnTo>
                    <a:lnTo>
                      <a:pt x="0" y="386"/>
                    </a:lnTo>
                    <a:lnTo>
                      <a:pt x="6" y="395"/>
                    </a:lnTo>
                    <a:lnTo>
                      <a:pt x="15" y="402"/>
                    </a:lnTo>
                    <a:lnTo>
                      <a:pt x="27" y="406"/>
                    </a:lnTo>
                    <a:lnTo>
                      <a:pt x="42" y="409"/>
                    </a:lnTo>
                    <a:lnTo>
                      <a:pt x="60" y="409"/>
                    </a:lnTo>
                    <a:lnTo>
                      <a:pt x="81" y="408"/>
                    </a:lnTo>
                    <a:lnTo>
                      <a:pt x="103" y="405"/>
                    </a:lnTo>
                    <a:lnTo>
                      <a:pt x="127" y="401"/>
                    </a:lnTo>
                    <a:lnTo>
                      <a:pt x="152" y="395"/>
                    </a:lnTo>
                    <a:lnTo>
                      <a:pt x="181" y="388"/>
                    </a:lnTo>
                    <a:lnTo>
                      <a:pt x="209" y="380"/>
                    </a:lnTo>
                    <a:lnTo>
                      <a:pt x="239" y="370"/>
                    </a:lnTo>
                    <a:lnTo>
                      <a:pt x="270" y="360"/>
                    </a:lnTo>
                    <a:lnTo>
                      <a:pt x="302" y="350"/>
                    </a:lnTo>
                    <a:lnTo>
                      <a:pt x="333" y="337"/>
                    </a:lnTo>
                    <a:lnTo>
                      <a:pt x="364" y="325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rgbClr val="D8E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714" name="Freeform 13"/>
              <p:cNvSpPr>
                <a:spLocks noChangeArrowheads="1"/>
              </p:cNvSpPr>
              <p:nvPr/>
            </p:nvSpPr>
            <p:spPr bwMode="auto">
              <a:xfrm rot="420000">
                <a:off x="1013" y="2299"/>
                <a:ext cx="13" cy="58"/>
              </a:xfrm>
              <a:custGeom>
                <a:avLst/>
                <a:gdLst>
                  <a:gd name="T0" fmla="*/ 0 w 59"/>
                  <a:gd name="T1" fmla="*/ 0 h 267"/>
                  <a:gd name="T2" fmla="*/ 0 w 59"/>
                  <a:gd name="T3" fmla="*/ 0 h 267"/>
                  <a:gd name="T4" fmla="*/ 0 w 59"/>
                  <a:gd name="T5" fmla="*/ 0 h 267"/>
                  <a:gd name="T6" fmla="*/ 0 w 59"/>
                  <a:gd name="T7" fmla="*/ 0 h 267"/>
                  <a:gd name="T8" fmla="*/ 0 w 59"/>
                  <a:gd name="T9" fmla="*/ 0 h 267"/>
                  <a:gd name="T10" fmla="*/ 0 w 59"/>
                  <a:gd name="T11" fmla="*/ 0 h 267"/>
                  <a:gd name="T12" fmla="*/ 0 w 59"/>
                  <a:gd name="T13" fmla="*/ 0 h 267"/>
                  <a:gd name="T14" fmla="*/ 0 w 59"/>
                  <a:gd name="T15" fmla="*/ 0 h 267"/>
                  <a:gd name="T16" fmla="*/ 0 w 59"/>
                  <a:gd name="T17" fmla="*/ 0 h 267"/>
                  <a:gd name="T18" fmla="*/ 0 w 59"/>
                  <a:gd name="T19" fmla="*/ 0 h 267"/>
                  <a:gd name="T20" fmla="*/ 0 w 59"/>
                  <a:gd name="T21" fmla="*/ 0 h 2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267"/>
                  <a:gd name="T35" fmla="*/ 59 w 59"/>
                  <a:gd name="T36" fmla="*/ 267 h 2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267">
                    <a:moveTo>
                      <a:pt x="59" y="241"/>
                    </a:moveTo>
                    <a:lnTo>
                      <a:pt x="52" y="244"/>
                    </a:lnTo>
                    <a:lnTo>
                      <a:pt x="45" y="247"/>
                    </a:lnTo>
                    <a:lnTo>
                      <a:pt x="37" y="251"/>
                    </a:lnTo>
                    <a:lnTo>
                      <a:pt x="30" y="254"/>
                    </a:lnTo>
                    <a:lnTo>
                      <a:pt x="22" y="257"/>
                    </a:lnTo>
                    <a:lnTo>
                      <a:pt x="15" y="260"/>
                    </a:lnTo>
                    <a:lnTo>
                      <a:pt x="7" y="265"/>
                    </a:lnTo>
                    <a:lnTo>
                      <a:pt x="0" y="267"/>
                    </a:lnTo>
                    <a:lnTo>
                      <a:pt x="31" y="0"/>
                    </a:lnTo>
                    <a:lnTo>
                      <a:pt x="59" y="241"/>
                    </a:lnTo>
                    <a:close/>
                  </a:path>
                </a:pathLst>
              </a:custGeom>
              <a:solidFill>
                <a:srgbClr val="D8E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715" name="Freeform 14"/>
              <p:cNvSpPr>
                <a:spLocks noChangeArrowheads="1"/>
              </p:cNvSpPr>
              <p:nvPr/>
            </p:nvSpPr>
            <p:spPr bwMode="auto">
              <a:xfrm rot="420000">
                <a:off x="1057" y="2327"/>
                <a:ext cx="10" cy="10"/>
              </a:xfrm>
              <a:custGeom>
                <a:avLst/>
                <a:gdLst>
                  <a:gd name="T0" fmla="*/ 0 w 46"/>
                  <a:gd name="T1" fmla="*/ 0 h 45"/>
                  <a:gd name="T2" fmla="*/ 0 w 46"/>
                  <a:gd name="T3" fmla="*/ 0 h 45"/>
                  <a:gd name="T4" fmla="*/ 0 w 46"/>
                  <a:gd name="T5" fmla="*/ 0 h 45"/>
                  <a:gd name="T6" fmla="*/ 0 w 46"/>
                  <a:gd name="T7" fmla="*/ 0 h 45"/>
                  <a:gd name="T8" fmla="*/ 0 w 46"/>
                  <a:gd name="T9" fmla="*/ 0 h 45"/>
                  <a:gd name="T10" fmla="*/ 0 w 46"/>
                  <a:gd name="T11" fmla="*/ 0 h 45"/>
                  <a:gd name="T12" fmla="*/ 0 w 46"/>
                  <a:gd name="T13" fmla="*/ 0 h 45"/>
                  <a:gd name="T14" fmla="*/ 0 w 46"/>
                  <a:gd name="T15" fmla="*/ 0 h 45"/>
                  <a:gd name="T16" fmla="*/ 0 w 46"/>
                  <a:gd name="T17" fmla="*/ 0 h 45"/>
                  <a:gd name="T18" fmla="*/ 0 w 46"/>
                  <a:gd name="T19" fmla="*/ 0 h 45"/>
                  <a:gd name="T20" fmla="*/ 0 w 46"/>
                  <a:gd name="T21" fmla="*/ 0 h 45"/>
                  <a:gd name="T22" fmla="*/ 0 w 46"/>
                  <a:gd name="T23" fmla="*/ 0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6"/>
                  <a:gd name="T37" fmla="*/ 0 h 45"/>
                  <a:gd name="T38" fmla="*/ 46 w 46"/>
                  <a:gd name="T39" fmla="*/ 45 h 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6" h="45">
                    <a:moveTo>
                      <a:pt x="46" y="28"/>
                    </a:moveTo>
                    <a:lnTo>
                      <a:pt x="45" y="29"/>
                    </a:lnTo>
                    <a:lnTo>
                      <a:pt x="42" y="32"/>
                    </a:lnTo>
                    <a:lnTo>
                      <a:pt x="39" y="34"/>
                    </a:lnTo>
                    <a:lnTo>
                      <a:pt x="36" y="37"/>
                    </a:lnTo>
                    <a:lnTo>
                      <a:pt x="31" y="38"/>
                    </a:lnTo>
                    <a:lnTo>
                      <a:pt x="28" y="41"/>
                    </a:lnTo>
                    <a:lnTo>
                      <a:pt x="24" y="42"/>
                    </a:lnTo>
                    <a:lnTo>
                      <a:pt x="19" y="45"/>
                    </a:lnTo>
                    <a:lnTo>
                      <a:pt x="0" y="15"/>
                    </a:lnTo>
                    <a:lnTo>
                      <a:pt x="28" y="0"/>
                    </a:lnTo>
                    <a:lnTo>
                      <a:pt x="46" y="28"/>
                    </a:lnTo>
                    <a:close/>
                  </a:path>
                </a:pathLst>
              </a:custGeom>
              <a:solidFill>
                <a:srgbClr val="D8E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716" name="Freeform 15"/>
              <p:cNvSpPr>
                <a:spLocks noChangeArrowheads="1"/>
              </p:cNvSpPr>
              <p:nvPr/>
            </p:nvSpPr>
            <p:spPr bwMode="auto">
              <a:xfrm rot="420000" flipH="1">
                <a:off x="1024" y="2283"/>
                <a:ext cx="75" cy="72"/>
              </a:xfrm>
              <a:custGeom>
                <a:avLst/>
                <a:gdLst>
                  <a:gd name="T0" fmla="*/ 0 w 349"/>
                  <a:gd name="T1" fmla="*/ 0 h 332"/>
                  <a:gd name="T2" fmla="*/ 0 w 349"/>
                  <a:gd name="T3" fmla="*/ 0 h 332"/>
                  <a:gd name="T4" fmla="*/ 0 w 349"/>
                  <a:gd name="T5" fmla="*/ 0 h 332"/>
                  <a:gd name="T6" fmla="*/ 0 w 349"/>
                  <a:gd name="T7" fmla="*/ 0 h 332"/>
                  <a:gd name="T8" fmla="*/ 0 w 349"/>
                  <a:gd name="T9" fmla="*/ 0 h 332"/>
                  <a:gd name="T10" fmla="*/ 0 w 349"/>
                  <a:gd name="T11" fmla="*/ 0 h 332"/>
                  <a:gd name="T12" fmla="*/ 0 w 349"/>
                  <a:gd name="T13" fmla="*/ 0 h 332"/>
                  <a:gd name="T14" fmla="*/ 0 w 349"/>
                  <a:gd name="T15" fmla="*/ 0 h 332"/>
                  <a:gd name="T16" fmla="*/ 0 w 349"/>
                  <a:gd name="T17" fmla="*/ 0 h 332"/>
                  <a:gd name="T18" fmla="*/ 0 w 349"/>
                  <a:gd name="T19" fmla="*/ 0 h 332"/>
                  <a:gd name="T20" fmla="*/ 0 w 349"/>
                  <a:gd name="T21" fmla="*/ 0 h 332"/>
                  <a:gd name="T22" fmla="*/ 0 w 349"/>
                  <a:gd name="T23" fmla="*/ 0 h 332"/>
                  <a:gd name="T24" fmla="*/ 0 w 349"/>
                  <a:gd name="T25" fmla="*/ 0 h 332"/>
                  <a:gd name="T26" fmla="*/ 0 w 349"/>
                  <a:gd name="T27" fmla="*/ 0 h 332"/>
                  <a:gd name="T28" fmla="*/ 0 w 349"/>
                  <a:gd name="T29" fmla="*/ 0 h 332"/>
                  <a:gd name="T30" fmla="*/ 0 w 349"/>
                  <a:gd name="T31" fmla="*/ 0 h 332"/>
                  <a:gd name="T32" fmla="*/ 0 w 349"/>
                  <a:gd name="T33" fmla="*/ 0 h 332"/>
                  <a:gd name="T34" fmla="*/ 0 w 349"/>
                  <a:gd name="T35" fmla="*/ 0 h 332"/>
                  <a:gd name="T36" fmla="*/ 0 w 349"/>
                  <a:gd name="T37" fmla="*/ 0 h 332"/>
                  <a:gd name="T38" fmla="*/ 0 w 349"/>
                  <a:gd name="T39" fmla="*/ 0 h 332"/>
                  <a:gd name="T40" fmla="*/ 0 w 349"/>
                  <a:gd name="T41" fmla="*/ 0 h 332"/>
                  <a:gd name="T42" fmla="*/ 0 w 349"/>
                  <a:gd name="T43" fmla="*/ 0 h 332"/>
                  <a:gd name="T44" fmla="*/ 0 w 349"/>
                  <a:gd name="T45" fmla="*/ 0 h 33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9"/>
                  <a:gd name="T70" fmla="*/ 0 h 332"/>
                  <a:gd name="T71" fmla="*/ 349 w 349"/>
                  <a:gd name="T72" fmla="*/ 332 h 33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9" h="332">
                    <a:moveTo>
                      <a:pt x="137" y="278"/>
                    </a:moveTo>
                    <a:lnTo>
                      <a:pt x="125" y="284"/>
                    </a:lnTo>
                    <a:lnTo>
                      <a:pt x="113" y="291"/>
                    </a:lnTo>
                    <a:lnTo>
                      <a:pt x="101" y="297"/>
                    </a:lnTo>
                    <a:lnTo>
                      <a:pt x="88" y="304"/>
                    </a:lnTo>
                    <a:lnTo>
                      <a:pt x="75" y="310"/>
                    </a:lnTo>
                    <a:lnTo>
                      <a:pt x="60" y="317"/>
                    </a:lnTo>
                    <a:lnTo>
                      <a:pt x="45" y="324"/>
                    </a:lnTo>
                    <a:lnTo>
                      <a:pt x="30" y="332"/>
                    </a:lnTo>
                    <a:lnTo>
                      <a:pt x="0" y="42"/>
                    </a:lnTo>
                    <a:lnTo>
                      <a:pt x="67" y="0"/>
                    </a:lnTo>
                    <a:lnTo>
                      <a:pt x="349" y="138"/>
                    </a:lnTo>
                    <a:lnTo>
                      <a:pt x="331" y="151"/>
                    </a:lnTo>
                    <a:lnTo>
                      <a:pt x="312" y="164"/>
                    </a:lnTo>
                    <a:lnTo>
                      <a:pt x="294" y="177"/>
                    </a:lnTo>
                    <a:lnTo>
                      <a:pt x="276" y="189"/>
                    </a:lnTo>
                    <a:lnTo>
                      <a:pt x="260" y="202"/>
                    </a:lnTo>
                    <a:lnTo>
                      <a:pt x="243" y="212"/>
                    </a:lnTo>
                    <a:lnTo>
                      <a:pt x="227" y="223"/>
                    </a:lnTo>
                    <a:lnTo>
                      <a:pt x="212" y="233"/>
                    </a:lnTo>
                    <a:lnTo>
                      <a:pt x="181" y="183"/>
                    </a:lnTo>
                    <a:lnTo>
                      <a:pt x="107" y="225"/>
                    </a:lnTo>
                    <a:lnTo>
                      <a:pt x="137" y="278"/>
                    </a:lnTo>
                    <a:close/>
                  </a:path>
                </a:pathLst>
              </a:custGeom>
              <a:solidFill>
                <a:srgbClr val="D8E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717" name="Freeform 16"/>
              <p:cNvSpPr>
                <a:spLocks noChangeArrowheads="1"/>
              </p:cNvSpPr>
              <p:nvPr/>
            </p:nvSpPr>
            <p:spPr bwMode="auto">
              <a:xfrm rot="420000">
                <a:off x="1050" y="2242"/>
                <a:ext cx="113" cy="68"/>
              </a:xfrm>
              <a:custGeom>
                <a:avLst/>
                <a:gdLst>
                  <a:gd name="T0" fmla="*/ 0 w 529"/>
                  <a:gd name="T1" fmla="*/ 0 h 315"/>
                  <a:gd name="T2" fmla="*/ 0 w 529"/>
                  <a:gd name="T3" fmla="*/ 0 h 315"/>
                  <a:gd name="T4" fmla="*/ 0 w 529"/>
                  <a:gd name="T5" fmla="*/ 0 h 315"/>
                  <a:gd name="T6" fmla="*/ 0 w 529"/>
                  <a:gd name="T7" fmla="*/ 0 h 315"/>
                  <a:gd name="T8" fmla="*/ 0 w 529"/>
                  <a:gd name="T9" fmla="*/ 0 h 315"/>
                  <a:gd name="T10" fmla="*/ 0 w 529"/>
                  <a:gd name="T11" fmla="*/ 0 h 315"/>
                  <a:gd name="T12" fmla="*/ 0 w 529"/>
                  <a:gd name="T13" fmla="*/ 0 h 315"/>
                  <a:gd name="T14" fmla="*/ 0 w 529"/>
                  <a:gd name="T15" fmla="*/ 0 h 315"/>
                  <a:gd name="T16" fmla="*/ 0 w 529"/>
                  <a:gd name="T17" fmla="*/ 0 h 315"/>
                  <a:gd name="T18" fmla="*/ 0 w 529"/>
                  <a:gd name="T19" fmla="*/ 0 h 315"/>
                  <a:gd name="T20" fmla="*/ 0 w 529"/>
                  <a:gd name="T21" fmla="*/ 0 h 315"/>
                  <a:gd name="T22" fmla="*/ 0 w 529"/>
                  <a:gd name="T23" fmla="*/ 0 h 315"/>
                  <a:gd name="T24" fmla="*/ 0 w 529"/>
                  <a:gd name="T25" fmla="*/ 0 h 315"/>
                  <a:gd name="T26" fmla="*/ 0 w 529"/>
                  <a:gd name="T27" fmla="*/ 0 h 315"/>
                  <a:gd name="T28" fmla="*/ 0 w 529"/>
                  <a:gd name="T29" fmla="*/ 0 h 315"/>
                  <a:gd name="T30" fmla="*/ 0 w 529"/>
                  <a:gd name="T31" fmla="*/ 0 h 315"/>
                  <a:gd name="T32" fmla="*/ 0 w 529"/>
                  <a:gd name="T33" fmla="*/ 0 h 315"/>
                  <a:gd name="T34" fmla="*/ 0 w 529"/>
                  <a:gd name="T35" fmla="*/ 0 h 315"/>
                  <a:gd name="T36" fmla="*/ 0 w 529"/>
                  <a:gd name="T37" fmla="*/ 0 h 315"/>
                  <a:gd name="T38" fmla="*/ 0 w 529"/>
                  <a:gd name="T39" fmla="*/ 0 h 315"/>
                  <a:gd name="T40" fmla="*/ 0 w 529"/>
                  <a:gd name="T41" fmla="*/ 0 h 315"/>
                  <a:gd name="T42" fmla="*/ 0 w 529"/>
                  <a:gd name="T43" fmla="*/ 0 h 315"/>
                  <a:gd name="T44" fmla="*/ 0 w 529"/>
                  <a:gd name="T45" fmla="*/ 0 h 315"/>
                  <a:gd name="T46" fmla="*/ 0 w 529"/>
                  <a:gd name="T47" fmla="*/ 0 h 315"/>
                  <a:gd name="T48" fmla="*/ 0 w 529"/>
                  <a:gd name="T49" fmla="*/ 0 h 315"/>
                  <a:gd name="T50" fmla="*/ 0 w 529"/>
                  <a:gd name="T51" fmla="*/ 0 h 315"/>
                  <a:gd name="T52" fmla="*/ 0 w 529"/>
                  <a:gd name="T53" fmla="*/ 0 h 315"/>
                  <a:gd name="T54" fmla="*/ 0 w 529"/>
                  <a:gd name="T55" fmla="*/ 0 h 315"/>
                  <a:gd name="T56" fmla="*/ 0 w 529"/>
                  <a:gd name="T57" fmla="*/ 0 h 315"/>
                  <a:gd name="T58" fmla="*/ 0 w 529"/>
                  <a:gd name="T59" fmla="*/ 0 h 315"/>
                  <a:gd name="T60" fmla="*/ 0 w 529"/>
                  <a:gd name="T61" fmla="*/ 0 h 315"/>
                  <a:gd name="T62" fmla="*/ 0 w 529"/>
                  <a:gd name="T63" fmla="*/ 0 h 315"/>
                  <a:gd name="T64" fmla="*/ 0 w 529"/>
                  <a:gd name="T65" fmla="*/ 0 h 315"/>
                  <a:gd name="T66" fmla="*/ 0 w 529"/>
                  <a:gd name="T67" fmla="*/ 0 h 315"/>
                  <a:gd name="T68" fmla="*/ 0 w 529"/>
                  <a:gd name="T69" fmla="*/ 0 h 315"/>
                  <a:gd name="T70" fmla="*/ 0 w 529"/>
                  <a:gd name="T71" fmla="*/ 0 h 315"/>
                  <a:gd name="T72" fmla="*/ 0 w 529"/>
                  <a:gd name="T73" fmla="*/ 0 h 315"/>
                  <a:gd name="T74" fmla="*/ 0 w 529"/>
                  <a:gd name="T75" fmla="*/ 0 h 315"/>
                  <a:gd name="T76" fmla="*/ 0 w 529"/>
                  <a:gd name="T77" fmla="*/ 0 h 315"/>
                  <a:gd name="T78" fmla="*/ 0 w 529"/>
                  <a:gd name="T79" fmla="*/ 0 h 315"/>
                  <a:gd name="T80" fmla="*/ 0 w 529"/>
                  <a:gd name="T81" fmla="*/ 0 h 315"/>
                  <a:gd name="T82" fmla="*/ 0 w 529"/>
                  <a:gd name="T83" fmla="*/ 0 h 315"/>
                  <a:gd name="T84" fmla="*/ 0 w 529"/>
                  <a:gd name="T85" fmla="*/ 0 h 315"/>
                  <a:gd name="T86" fmla="*/ 0 w 529"/>
                  <a:gd name="T87" fmla="*/ 0 h 315"/>
                  <a:gd name="T88" fmla="*/ 0 w 529"/>
                  <a:gd name="T89" fmla="*/ 0 h 315"/>
                  <a:gd name="T90" fmla="*/ 0 w 529"/>
                  <a:gd name="T91" fmla="*/ 0 h 315"/>
                  <a:gd name="T92" fmla="*/ 0 w 529"/>
                  <a:gd name="T93" fmla="*/ 0 h 315"/>
                  <a:gd name="T94" fmla="*/ 0 w 529"/>
                  <a:gd name="T95" fmla="*/ 0 h 315"/>
                  <a:gd name="T96" fmla="*/ 0 w 529"/>
                  <a:gd name="T97" fmla="*/ 0 h 315"/>
                  <a:gd name="T98" fmla="*/ 0 w 529"/>
                  <a:gd name="T99" fmla="*/ 0 h 31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29"/>
                  <a:gd name="T151" fmla="*/ 0 h 315"/>
                  <a:gd name="T152" fmla="*/ 529 w 529"/>
                  <a:gd name="T153" fmla="*/ 315 h 31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29" h="315">
                    <a:moveTo>
                      <a:pt x="291" y="315"/>
                    </a:moveTo>
                    <a:lnTo>
                      <a:pt x="306" y="303"/>
                    </a:lnTo>
                    <a:lnTo>
                      <a:pt x="320" y="291"/>
                    </a:lnTo>
                    <a:lnTo>
                      <a:pt x="334" y="280"/>
                    </a:lnTo>
                    <a:lnTo>
                      <a:pt x="349" y="268"/>
                    </a:lnTo>
                    <a:lnTo>
                      <a:pt x="363" y="257"/>
                    </a:lnTo>
                    <a:lnTo>
                      <a:pt x="376" y="245"/>
                    </a:lnTo>
                    <a:lnTo>
                      <a:pt x="390" y="233"/>
                    </a:lnTo>
                    <a:lnTo>
                      <a:pt x="403" y="222"/>
                    </a:lnTo>
                    <a:lnTo>
                      <a:pt x="436" y="191"/>
                    </a:lnTo>
                    <a:lnTo>
                      <a:pt x="464" y="162"/>
                    </a:lnTo>
                    <a:lnTo>
                      <a:pt x="488" y="133"/>
                    </a:lnTo>
                    <a:lnTo>
                      <a:pt x="508" y="105"/>
                    </a:lnTo>
                    <a:lnTo>
                      <a:pt x="521" y="79"/>
                    </a:lnTo>
                    <a:lnTo>
                      <a:pt x="529" y="54"/>
                    </a:lnTo>
                    <a:lnTo>
                      <a:pt x="529" y="32"/>
                    </a:lnTo>
                    <a:lnTo>
                      <a:pt x="521" y="13"/>
                    </a:lnTo>
                    <a:lnTo>
                      <a:pt x="517" y="9"/>
                    </a:lnTo>
                    <a:lnTo>
                      <a:pt x="511" y="5"/>
                    </a:lnTo>
                    <a:lnTo>
                      <a:pt x="502" y="3"/>
                    </a:lnTo>
                    <a:lnTo>
                      <a:pt x="491" y="2"/>
                    </a:lnTo>
                    <a:lnTo>
                      <a:pt x="481" y="0"/>
                    </a:lnTo>
                    <a:lnTo>
                      <a:pt x="467" y="0"/>
                    </a:lnTo>
                    <a:lnTo>
                      <a:pt x="452" y="2"/>
                    </a:lnTo>
                    <a:lnTo>
                      <a:pt x="437" y="5"/>
                    </a:lnTo>
                    <a:lnTo>
                      <a:pt x="420" y="8"/>
                    </a:lnTo>
                    <a:lnTo>
                      <a:pt x="402" y="11"/>
                    </a:lnTo>
                    <a:lnTo>
                      <a:pt x="382" y="16"/>
                    </a:lnTo>
                    <a:lnTo>
                      <a:pt x="363" y="21"/>
                    </a:lnTo>
                    <a:lnTo>
                      <a:pt x="342" y="28"/>
                    </a:lnTo>
                    <a:lnTo>
                      <a:pt x="320" y="34"/>
                    </a:lnTo>
                    <a:lnTo>
                      <a:pt x="297" y="41"/>
                    </a:lnTo>
                    <a:lnTo>
                      <a:pt x="275" y="50"/>
                    </a:lnTo>
                    <a:lnTo>
                      <a:pt x="258" y="56"/>
                    </a:lnTo>
                    <a:lnTo>
                      <a:pt x="242" y="62"/>
                    </a:lnTo>
                    <a:lnTo>
                      <a:pt x="224" y="69"/>
                    </a:lnTo>
                    <a:lnTo>
                      <a:pt x="208" y="75"/>
                    </a:lnTo>
                    <a:lnTo>
                      <a:pt x="190" y="82"/>
                    </a:lnTo>
                    <a:lnTo>
                      <a:pt x="173" y="89"/>
                    </a:lnTo>
                    <a:lnTo>
                      <a:pt x="155" y="96"/>
                    </a:lnTo>
                    <a:lnTo>
                      <a:pt x="137" y="104"/>
                    </a:lnTo>
                    <a:lnTo>
                      <a:pt x="121" y="112"/>
                    </a:lnTo>
                    <a:lnTo>
                      <a:pt x="103" y="120"/>
                    </a:lnTo>
                    <a:lnTo>
                      <a:pt x="85" y="128"/>
                    </a:lnTo>
                    <a:lnTo>
                      <a:pt x="69" y="137"/>
                    </a:lnTo>
                    <a:lnTo>
                      <a:pt x="51" y="146"/>
                    </a:lnTo>
                    <a:lnTo>
                      <a:pt x="34" y="155"/>
                    </a:lnTo>
                    <a:lnTo>
                      <a:pt x="16" y="163"/>
                    </a:lnTo>
                    <a:lnTo>
                      <a:pt x="0" y="172"/>
                    </a:lnTo>
                    <a:lnTo>
                      <a:pt x="291" y="315"/>
                    </a:lnTo>
                    <a:close/>
                  </a:path>
                </a:pathLst>
              </a:custGeom>
              <a:solidFill>
                <a:srgbClr val="D8E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718" name="Freeform 17"/>
              <p:cNvSpPr>
                <a:spLocks noChangeArrowheads="1"/>
              </p:cNvSpPr>
              <p:nvPr/>
            </p:nvSpPr>
            <p:spPr bwMode="auto">
              <a:xfrm rot="420000">
                <a:off x="1017" y="2254"/>
                <a:ext cx="25" cy="22"/>
              </a:xfrm>
              <a:custGeom>
                <a:avLst/>
                <a:gdLst>
                  <a:gd name="T0" fmla="*/ 0 w 116"/>
                  <a:gd name="T1" fmla="*/ 0 h 104"/>
                  <a:gd name="T2" fmla="*/ 0 w 116"/>
                  <a:gd name="T3" fmla="*/ 0 h 104"/>
                  <a:gd name="T4" fmla="*/ 0 w 116"/>
                  <a:gd name="T5" fmla="*/ 0 h 104"/>
                  <a:gd name="T6" fmla="*/ 0 w 116"/>
                  <a:gd name="T7" fmla="*/ 0 h 104"/>
                  <a:gd name="T8" fmla="*/ 0 w 116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04"/>
                  <a:gd name="T17" fmla="*/ 116 w 116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104">
                    <a:moveTo>
                      <a:pt x="43" y="104"/>
                    </a:moveTo>
                    <a:lnTo>
                      <a:pt x="0" y="43"/>
                    </a:lnTo>
                    <a:lnTo>
                      <a:pt x="68" y="0"/>
                    </a:lnTo>
                    <a:lnTo>
                      <a:pt x="116" y="61"/>
                    </a:lnTo>
                    <a:lnTo>
                      <a:pt x="43" y="104"/>
                    </a:lnTo>
                    <a:close/>
                  </a:path>
                </a:pathLst>
              </a:custGeom>
              <a:solidFill>
                <a:srgbClr val="D8E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719" name="Freeform 18"/>
              <p:cNvSpPr>
                <a:spLocks noChangeArrowheads="1"/>
              </p:cNvSpPr>
              <p:nvPr/>
            </p:nvSpPr>
            <p:spPr bwMode="auto">
              <a:xfrm rot="420000">
                <a:off x="956" y="2357"/>
                <a:ext cx="92" cy="27"/>
              </a:xfrm>
              <a:custGeom>
                <a:avLst/>
                <a:gdLst>
                  <a:gd name="T0" fmla="*/ 0 w 430"/>
                  <a:gd name="T1" fmla="*/ 0 h 124"/>
                  <a:gd name="T2" fmla="*/ 0 w 430"/>
                  <a:gd name="T3" fmla="*/ 0 h 124"/>
                  <a:gd name="T4" fmla="*/ 0 w 430"/>
                  <a:gd name="T5" fmla="*/ 0 h 124"/>
                  <a:gd name="T6" fmla="*/ 0 w 430"/>
                  <a:gd name="T7" fmla="*/ 0 h 124"/>
                  <a:gd name="T8" fmla="*/ 0 w 430"/>
                  <a:gd name="T9" fmla="*/ 0 h 124"/>
                  <a:gd name="T10" fmla="*/ 0 w 430"/>
                  <a:gd name="T11" fmla="*/ 0 h 124"/>
                  <a:gd name="T12" fmla="*/ 0 w 430"/>
                  <a:gd name="T13" fmla="*/ 0 h 124"/>
                  <a:gd name="T14" fmla="*/ 0 w 430"/>
                  <a:gd name="T15" fmla="*/ 0 h 124"/>
                  <a:gd name="T16" fmla="*/ 0 w 430"/>
                  <a:gd name="T17" fmla="*/ 0 h 124"/>
                  <a:gd name="T18" fmla="*/ 0 w 430"/>
                  <a:gd name="T19" fmla="*/ 0 h 124"/>
                  <a:gd name="T20" fmla="*/ 0 w 430"/>
                  <a:gd name="T21" fmla="*/ 0 h 124"/>
                  <a:gd name="T22" fmla="*/ 0 w 430"/>
                  <a:gd name="T23" fmla="*/ 0 h 124"/>
                  <a:gd name="T24" fmla="*/ 0 w 430"/>
                  <a:gd name="T25" fmla="*/ 0 h 124"/>
                  <a:gd name="T26" fmla="*/ 0 w 430"/>
                  <a:gd name="T27" fmla="*/ 0 h 124"/>
                  <a:gd name="T28" fmla="*/ 0 w 430"/>
                  <a:gd name="T29" fmla="*/ 0 h 124"/>
                  <a:gd name="T30" fmla="*/ 0 w 430"/>
                  <a:gd name="T31" fmla="*/ 0 h 124"/>
                  <a:gd name="T32" fmla="*/ 0 w 430"/>
                  <a:gd name="T33" fmla="*/ 0 h 124"/>
                  <a:gd name="T34" fmla="*/ 0 w 430"/>
                  <a:gd name="T35" fmla="*/ 0 h 124"/>
                  <a:gd name="T36" fmla="*/ 0 w 430"/>
                  <a:gd name="T37" fmla="*/ 0 h 124"/>
                  <a:gd name="T38" fmla="*/ 0 w 430"/>
                  <a:gd name="T39" fmla="*/ 0 h 124"/>
                  <a:gd name="T40" fmla="*/ 0 w 430"/>
                  <a:gd name="T41" fmla="*/ 0 h 124"/>
                  <a:gd name="T42" fmla="*/ 0 w 430"/>
                  <a:gd name="T43" fmla="*/ 0 h 124"/>
                  <a:gd name="T44" fmla="*/ 0 w 430"/>
                  <a:gd name="T45" fmla="*/ 0 h 124"/>
                  <a:gd name="T46" fmla="*/ 0 w 430"/>
                  <a:gd name="T47" fmla="*/ 0 h 124"/>
                  <a:gd name="T48" fmla="*/ 0 w 430"/>
                  <a:gd name="T49" fmla="*/ 0 h 124"/>
                  <a:gd name="T50" fmla="*/ 0 w 430"/>
                  <a:gd name="T51" fmla="*/ 0 h 124"/>
                  <a:gd name="T52" fmla="*/ 0 w 430"/>
                  <a:gd name="T53" fmla="*/ 0 h 124"/>
                  <a:gd name="T54" fmla="*/ 0 w 430"/>
                  <a:gd name="T55" fmla="*/ 0 h 124"/>
                  <a:gd name="T56" fmla="*/ 0 w 430"/>
                  <a:gd name="T57" fmla="*/ 0 h 124"/>
                  <a:gd name="T58" fmla="*/ 0 w 430"/>
                  <a:gd name="T59" fmla="*/ 0 h 124"/>
                  <a:gd name="T60" fmla="*/ 0 w 430"/>
                  <a:gd name="T61" fmla="*/ 0 h 124"/>
                  <a:gd name="T62" fmla="*/ 0 w 430"/>
                  <a:gd name="T63" fmla="*/ 0 h 124"/>
                  <a:gd name="T64" fmla="*/ 0 w 430"/>
                  <a:gd name="T65" fmla="*/ 0 h 124"/>
                  <a:gd name="T66" fmla="*/ 0 w 430"/>
                  <a:gd name="T67" fmla="*/ 0 h 124"/>
                  <a:gd name="T68" fmla="*/ 0 w 430"/>
                  <a:gd name="T69" fmla="*/ 0 h 124"/>
                  <a:gd name="T70" fmla="*/ 0 w 430"/>
                  <a:gd name="T71" fmla="*/ 0 h 124"/>
                  <a:gd name="T72" fmla="*/ 0 w 430"/>
                  <a:gd name="T73" fmla="*/ 0 h 124"/>
                  <a:gd name="T74" fmla="*/ 0 w 430"/>
                  <a:gd name="T75" fmla="*/ 0 h 124"/>
                  <a:gd name="T76" fmla="*/ 0 w 430"/>
                  <a:gd name="T77" fmla="*/ 0 h 124"/>
                  <a:gd name="T78" fmla="*/ 0 w 430"/>
                  <a:gd name="T79" fmla="*/ 0 h 124"/>
                  <a:gd name="T80" fmla="*/ 0 w 430"/>
                  <a:gd name="T81" fmla="*/ 0 h 1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30"/>
                  <a:gd name="T124" fmla="*/ 0 h 124"/>
                  <a:gd name="T125" fmla="*/ 430 w 430"/>
                  <a:gd name="T126" fmla="*/ 124 h 12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30" h="124">
                    <a:moveTo>
                      <a:pt x="430" y="53"/>
                    </a:moveTo>
                    <a:lnTo>
                      <a:pt x="406" y="61"/>
                    </a:lnTo>
                    <a:lnTo>
                      <a:pt x="382" y="72"/>
                    </a:lnTo>
                    <a:lnTo>
                      <a:pt x="358" y="79"/>
                    </a:lnTo>
                    <a:lnTo>
                      <a:pt x="333" y="88"/>
                    </a:lnTo>
                    <a:lnTo>
                      <a:pt x="306" y="95"/>
                    </a:lnTo>
                    <a:lnTo>
                      <a:pt x="281" y="101"/>
                    </a:lnTo>
                    <a:lnTo>
                      <a:pt x="254" y="106"/>
                    </a:lnTo>
                    <a:lnTo>
                      <a:pt x="227" y="112"/>
                    </a:lnTo>
                    <a:lnTo>
                      <a:pt x="198" y="117"/>
                    </a:lnTo>
                    <a:lnTo>
                      <a:pt x="170" y="120"/>
                    </a:lnTo>
                    <a:lnTo>
                      <a:pt x="142" y="122"/>
                    </a:lnTo>
                    <a:lnTo>
                      <a:pt x="115" y="124"/>
                    </a:lnTo>
                    <a:lnTo>
                      <a:pt x="85" y="124"/>
                    </a:lnTo>
                    <a:lnTo>
                      <a:pt x="57" y="124"/>
                    </a:lnTo>
                    <a:lnTo>
                      <a:pt x="28" y="122"/>
                    </a:lnTo>
                    <a:lnTo>
                      <a:pt x="0" y="120"/>
                    </a:lnTo>
                    <a:lnTo>
                      <a:pt x="18" y="115"/>
                    </a:lnTo>
                    <a:lnTo>
                      <a:pt x="36" y="111"/>
                    </a:lnTo>
                    <a:lnTo>
                      <a:pt x="54" y="106"/>
                    </a:lnTo>
                    <a:lnTo>
                      <a:pt x="73" y="101"/>
                    </a:lnTo>
                    <a:lnTo>
                      <a:pt x="92" y="95"/>
                    </a:lnTo>
                    <a:lnTo>
                      <a:pt x="112" y="88"/>
                    </a:lnTo>
                    <a:lnTo>
                      <a:pt x="131" y="80"/>
                    </a:lnTo>
                    <a:lnTo>
                      <a:pt x="152" y="73"/>
                    </a:lnTo>
                    <a:lnTo>
                      <a:pt x="173" y="66"/>
                    </a:lnTo>
                    <a:lnTo>
                      <a:pt x="194" y="57"/>
                    </a:lnTo>
                    <a:lnTo>
                      <a:pt x="216" y="48"/>
                    </a:lnTo>
                    <a:lnTo>
                      <a:pt x="237" y="40"/>
                    </a:lnTo>
                    <a:lnTo>
                      <a:pt x="260" y="31"/>
                    </a:lnTo>
                    <a:lnTo>
                      <a:pt x="282" y="21"/>
                    </a:lnTo>
                    <a:lnTo>
                      <a:pt x="304" y="10"/>
                    </a:lnTo>
                    <a:lnTo>
                      <a:pt x="327" y="0"/>
                    </a:lnTo>
                    <a:lnTo>
                      <a:pt x="327" y="3"/>
                    </a:lnTo>
                    <a:lnTo>
                      <a:pt x="330" y="10"/>
                    </a:lnTo>
                    <a:lnTo>
                      <a:pt x="333" y="19"/>
                    </a:lnTo>
                    <a:lnTo>
                      <a:pt x="342" y="31"/>
                    </a:lnTo>
                    <a:lnTo>
                      <a:pt x="354" y="41"/>
                    </a:lnTo>
                    <a:lnTo>
                      <a:pt x="372" y="48"/>
                    </a:lnTo>
                    <a:lnTo>
                      <a:pt x="397" y="53"/>
                    </a:lnTo>
                    <a:lnTo>
                      <a:pt x="430" y="53"/>
                    </a:lnTo>
                    <a:close/>
                  </a:path>
                </a:pathLst>
              </a:cu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720" name="Freeform 19"/>
              <p:cNvSpPr>
                <a:spLocks noChangeArrowheads="1"/>
              </p:cNvSpPr>
              <p:nvPr/>
            </p:nvSpPr>
            <p:spPr bwMode="auto">
              <a:xfrm rot="420000">
                <a:off x="1109" y="2247"/>
                <a:ext cx="54" cy="48"/>
              </a:xfrm>
              <a:custGeom>
                <a:avLst/>
                <a:gdLst>
                  <a:gd name="T0" fmla="*/ 0 w 254"/>
                  <a:gd name="T1" fmla="*/ 0 h 222"/>
                  <a:gd name="T2" fmla="*/ 0 w 254"/>
                  <a:gd name="T3" fmla="*/ 0 h 222"/>
                  <a:gd name="T4" fmla="*/ 0 w 254"/>
                  <a:gd name="T5" fmla="*/ 0 h 222"/>
                  <a:gd name="T6" fmla="*/ 0 w 254"/>
                  <a:gd name="T7" fmla="*/ 0 h 222"/>
                  <a:gd name="T8" fmla="*/ 0 w 254"/>
                  <a:gd name="T9" fmla="*/ 0 h 222"/>
                  <a:gd name="T10" fmla="*/ 0 w 254"/>
                  <a:gd name="T11" fmla="*/ 0 h 222"/>
                  <a:gd name="T12" fmla="*/ 0 w 254"/>
                  <a:gd name="T13" fmla="*/ 0 h 222"/>
                  <a:gd name="T14" fmla="*/ 0 w 254"/>
                  <a:gd name="T15" fmla="*/ 0 h 222"/>
                  <a:gd name="T16" fmla="*/ 0 w 254"/>
                  <a:gd name="T17" fmla="*/ 0 h 222"/>
                  <a:gd name="T18" fmla="*/ 0 w 254"/>
                  <a:gd name="T19" fmla="*/ 0 h 222"/>
                  <a:gd name="T20" fmla="*/ 0 w 254"/>
                  <a:gd name="T21" fmla="*/ 0 h 222"/>
                  <a:gd name="T22" fmla="*/ 0 w 254"/>
                  <a:gd name="T23" fmla="*/ 0 h 222"/>
                  <a:gd name="T24" fmla="*/ 0 w 254"/>
                  <a:gd name="T25" fmla="*/ 0 h 222"/>
                  <a:gd name="T26" fmla="*/ 0 w 254"/>
                  <a:gd name="T27" fmla="*/ 0 h 222"/>
                  <a:gd name="T28" fmla="*/ 0 w 254"/>
                  <a:gd name="T29" fmla="*/ 0 h 222"/>
                  <a:gd name="T30" fmla="*/ 0 w 254"/>
                  <a:gd name="T31" fmla="*/ 0 h 222"/>
                  <a:gd name="T32" fmla="*/ 0 w 254"/>
                  <a:gd name="T33" fmla="*/ 0 h 222"/>
                  <a:gd name="T34" fmla="*/ 0 w 254"/>
                  <a:gd name="T35" fmla="*/ 0 h 222"/>
                  <a:gd name="T36" fmla="*/ 0 w 254"/>
                  <a:gd name="T37" fmla="*/ 0 h 222"/>
                  <a:gd name="T38" fmla="*/ 0 w 254"/>
                  <a:gd name="T39" fmla="*/ 0 h 222"/>
                  <a:gd name="T40" fmla="*/ 0 w 254"/>
                  <a:gd name="T41" fmla="*/ 0 h 222"/>
                  <a:gd name="T42" fmla="*/ 0 w 254"/>
                  <a:gd name="T43" fmla="*/ 0 h 222"/>
                  <a:gd name="T44" fmla="*/ 0 w 254"/>
                  <a:gd name="T45" fmla="*/ 0 h 222"/>
                  <a:gd name="T46" fmla="*/ 0 w 254"/>
                  <a:gd name="T47" fmla="*/ 0 h 222"/>
                  <a:gd name="T48" fmla="*/ 0 w 254"/>
                  <a:gd name="T49" fmla="*/ 0 h 222"/>
                  <a:gd name="T50" fmla="*/ 0 w 254"/>
                  <a:gd name="T51" fmla="*/ 0 h 222"/>
                  <a:gd name="T52" fmla="*/ 0 w 254"/>
                  <a:gd name="T53" fmla="*/ 0 h 222"/>
                  <a:gd name="T54" fmla="*/ 0 w 254"/>
                  <a:gd name="T55" fmla="*/ 0 h 222"/>
                  <a:gd name="T56" fmla="*/ 0 w 254"/>
                  <a:gd name="T57" fmla="*/ 0 h 222"/>
                  <a:gd name="T58" fmla="*/ 0 w 254"/>
                  <a:gd name="T59" fmla="*/ 0 h 222"/>
                  <a:gd name="T60" fmla="*/ 0 w 254"/>
                  <a:gd name="T61" fmla="*/ 0 h 222"/>
                  <a:gd name="T62" fmla="*/ 0 w 254"/>
                  <a:gd name="T63" fmla="*/ 0 h 222"/>
                  <a:gd name="T64" fmla="*/ 0 w 254"/>
                  <a:gd name="T65" fmla="*/ 0 h 2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4"/>
                  <a:gd name="T100" fmla="*/ 0 h 222"/>
                  <a:gd name="T101" fmla="*/ 254 w 254"/>
                  <a:gd name="T102" fmla="*/ 222 h 2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4" h="222">
                    <a:moveTo>
                      <a:pt x="128" y="222"/>
                    </a:moveTo>
                    <a:lnTo>
                      <a:pt x="161" y="191"/>
                    </a:lnTo>
                    <a:lnTo>
                      <a:pt x="189" y="162"/>
                    </a:lnTo>
                    <a:lnTo>
                      <a:pt x="213" y="133"/>
                    </a:lnTo>
                    <a:lnTo>
                      <a:pt x="233" y="105"/>
                    </a:lnTo>
                    <a:lnTo>
                      <a:pt x="246" y="79"/>
                    </a:lnTo>
                    <a:lnTo>
                      <a:pt x="254" y="54"/>
                    </a:lnTo>
                    <a:lnTo>
                      <a:pt x="254" y="32"/>
                    </a:lnTo>
                    <a:lnTo>
                      <a:pt x="246" y="13"/>
                    </a:lnTo>
                    <a:lnTo>
                      <a:pt x="242" y="9"/>
                    </a:lnTo>
                    <a:lnTo>
                      <a:pt x="236" y="5"/>
                    </a:lnTo>
                    <a:lnTo>
                      <a:pt x="227" y="3"/>
                    </a:lnTo>
                    <a:lnTo>
                      <a:pt x="216" y="2"/>
                    </a:lnTo>
                    <a:lnTo>
                      <a:pt x="206" y="0"/>
                    </a:lnTo>
                    <a:lnTo>
                      <a:pt x="192" y="0"/>
                    </a:lnTo>
                    <a:lnTo>
                      <a:pt x="177" y="2"/>
                    </a:lnTo>
                    <a:lnTo>
                      <a:pt x="162" y="5"/>
                    </a:lnTo>
                    <a:lnTo>
                      <a:pt x="145" y="8"/>
                    </a:lnTo>
                    <a:lnTo>
                      <a:pt x="127" y="11"/>
                    </a:lnTo>
                    <a:lnTo>
                      <a:pt x="107" y="16"/>
                    </a:lnTo>
                    <a:lnTo>
                      <a:pt x="88" y="21"/>
                    </a:lnTo>
                    <a:lnTo>
                      <a:pt x="67" y="28"/>
                    </a:lnTo>
                    <a:lnTo>
                      <a:pt x="45" y="34"/>
                    </a:lnTo>
                    <a:lnTo>
                      <a:pt x="22" y="41"/>
                    </a:lnTo>
                    <a:lnTo>
                      <a:pt x="0" y="50"/>
                    </a:lnTo>
                    <a:lnTo>
                      <a:pt x="33" y="51"/>
                    </a:lnTo>
                    <a:lnTo>
                      <a:pt x="64" y="60"/>
                    </a:lnTo>
                    <a:lnTo>
                      <a:pt x="91" y="76"/>
                    </a:lnTo>
                    <a:lnTo>
                      <a:pt x="115" y="98"/>
                    </a:lnTo>
                    <a:lnTo>
                      <a:pt x="131" y="124"/>
                    </a:lnTo>
                    <a:lnTo>
                      <a:pt x="140" y="155"/>
                    </a:lnTo>
                    <a:lnTo>
                      <a:pt x="139" y="188"/>
                    </a:lnTo>
                    <a:lnTo>
                      <a:pt x="128" y="222"/>
                    </a:lnTo>
                    <a:close/>
                  </a:path>
                </a:pathLst>
              </a:cu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</p:grpSp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 flipH="1" flipV="1">
              <a:off x="666750" y="3482975"/>
              <a:ext cx="1047750" cy="985838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dirty="0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grpSp>
          <p:nvGrpSpPr>
            <p:cNvPr id="16398" name="Group 21"/>
            <p:cNvGrpSpPr>
              <a:grpSpLocks/>
            </p:cNvGrpSpPr>
            <p:nvPr/>
          </p:nvGrpSpPr>
          <p:grpSpPr bwMode="auto">
            <a:xfrm>
              <a:off x="268283" y="3087688"/>
              <a:ext cx="568272" cy="476250"/>
              <a:chOff x="85" y="1375"/>
              <a:chExt cx="358" cy="300"/>
            </a:xfrm>
          </p:grpSpPr>
          <p:sp>
            <p:nvSpPr>
              <p:cNvPr id="16574" name="Freeform 22"/>
              <p:cNvSpPr>
                <a:spLocks noChangeArrowheads="1"/>
              </p:cNvSpPr>
              <p:nvPr/>
            </p:nvSpPr>
            <p:spPr bwMode="auto">
              <a:xfrm rot="18240000" flipH="1">
                <a:off x="180" y="1475"/>
                <a:ext cx="87" cy="111"/>
              </a:xfrm>
              <a:custGeom>
                <a:avLst/>
                <a:gdLst>
                  <a:gd name="T0" fmla="*/ 0 w 214"/>
                  <a:gd name="T1" fmla="*/ 1 h 220"/>
                  <a:gd name="T2" fmla="*/ 0 w 214"/>
                  <a:gd name="T3" fmla="*/ 1 h 220"/>
                  <a:gd name="T4" fmla="*/ 0 w 214"/>
                  <a:gd name="T5" fmla="*/ 1 h 220"/>
                  <a:gd name="T6" fmla="*/ 0 w 214"/>
                  <a:gd name="T7" fmla="*/ 1 h 220"/>
                  <a:gd name="T8" fmla="*/ 0 w 214"/>
                  <a:gd name="T9" fmla="*/ 0 h 220"/>
                  <a:gd name="T10" fmla="*/ 0 w 214"/>
                  <a:gd name="T11" fmla="*/ 1 h 220"/>
                  <a:gd name="T12" fmla="*/ 0 w 214"/>
                  <a:gd name="T13" fmla="*/ 1 h 2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4"/>
                  <a:gd name="T22" fmla="*/ 0 h 220"/>
                  <a:gd name="T23" fmla="*/ 214 w 214"/>
                  <a:gd name="T24" fmla="*/ 220 h 2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4" h="220">
                    <a:moveTo>
                      <a:pt x="214" y="142"/>
                    </a:moveTo>
                    <a:lnTo>
                      <a:pt x="202" y="220"/>
                    </a:lnTo>
                    <a:lnTo>
                      <a:pt x="142" y="220"/>
                    </a:lnTo>
                    <a:lnTo>
                      <a:pt x="0" y="36"/>
                    </a:lnTo>
                    <a:lnTo>
                      <a:pt x="47" y="0"/>
                    </a:lnTo>
                    <a:lnTo>
                      <a:pt x="137" y="36"/>
                    </a:lnTo>
                    <a:lnTo>
                      <a:pt x="214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575" name="Freeform 23"/>
              <p:cNvSpPr>
                <a:spLocks noChangeArrowheads="1"/>
              </p:cNvSpPr>
              <p:nvPr/>
            </p:nvSpPr>
            <p:spPr bwMode="auto">
              <a:xfrm rot="18240000" flipH="1">
                <a:off x="196" y="1595"/>
                <a:ext cx="17" cy="24"/>
              </a:xfrm>
              <a:custGeom>
                <a:avLst/>
                <a:gdLst>
                  <a:gd name="T0" fmla="*/ 0 w 42"/>
                  <a:gd name="T1" fmla="*/ 0 h 48"/>
                  <a:gd name="T2" fmla="*/ 0 w 42"/>
                  <a:gd name="T3" fmla="*/ 1 h 48"/>
                  <a:gd name="T4" fmla="*/ 0 w 42"/>
                  <a:gd name="T5" fmla="*/ 1 h 48"/>
                  <a:gd name="T6" fmla="*/ 0 w 42"/>
                  <a:gd name="T7" fmla="*/ 1 h 48"/>
                  <a:gd name="T8" fmla="*/ 0 w 4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8"/>
                  <a:gd name="T17" fmla="*/ 42 w 4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8">
                    <a:moveTo>
                      <a:pt x="30" y="0"/>
                    </a:moveTo>
                    <a:lnTo>
                      <a:pt x="42" y="36"/>
                    </a:lnTo>
                    <a:lnTo>
                      <a:pt x="12" y="48"/>
                    </a:lnTo>
                    <a:lnTo>
                      <a:pt x="0" y="1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576" name="Freeform 24"/>
              <p:cNvSpPr>
                <a:spLocks noChangeArrowheads="1"/>
              </p:cNvSpPr>
              <p:nvPr/>
            </p:nvSpPr>
            <p:spPr bwMode="auto">
              <a:xfrm rot="18240000" flipH="1">
                <a:off x="223" y="1572"/>
                <a:ext cx="61" cy="99"/>
              </a:xfrm>
              <a:custGeom>
                <a:avLst/>
                <a:gdLst>
                  <a:gd name="T0" fmla="*/ 0 w 149"/>
                  <a:gd name="T1" fmla="*/ 1 h 196"/>
                  <a:gd name="T2" fmla="*/ 0 w 149"/>
                  <a:gd name="T3" fmla="*/ 1 h 196"/>
                  <a:gd name="T4" fmla="*/ 0 w 149"/>
                  <a:gd name="T5" fmla="*/ 1 h 196"/>
                  <a:gd name="T6" fmla="*/ 0 w 149"/>
                  <a:gd name="T7" fmla="*/ 1 h 196"/>
                  <a:gd name="T8" fmla="*/ 0 w 149"/>
                  <a:gd name="T9" fmla="*/ 1 h 196"/>
                  <a:gd name="T10" fmla="*/ 0 w 149"/>
                  <a:gd name="T11" fmla="*/ 1 h 196"/>
                  <a:gd name="T12" fmla="*/ 0 w 149"/>
                  <a:gd name="T13" fmla="*/ 1 h 196"/>
                  <a:gd name="T14" fmla="*/ 0 w 149"/>
                  <a:gd name="T15" fmla="*/ 1 h 196"/>
                  <a:gd name="T16" fmla="*/ 0 w 149"/>
                  <a:gd name="T17" fmla="*/ 0 h 196"/>
                  <a:gd name="T18" fmla="*/ 0 w 149"/>
                  <a:gd name="T19" fmla="*/ 1 h 196"/>
                  <a:gd name="T20" fmla="*/ 0 w 149"/>
                  <a:gd name="T21" fmla="*/ 1 h 196"/>
                  <a:gd name="T22" fmla="*/ 0 w 149"/>
                  <a:gd name="T23" fmla="*/ 1 h 1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9"/>
                  <a:gd name="T37" fmla="*/ 0 h 196"/>
                  <a:gd name="T38" fmla="*/ 149 w 149"/>
                  <a:gd name="T39" fmla="*/ 196 h 1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9" h="196">
                    <a:moveTo>
                      <a:pt x="42" y="184"/>
                    </a:moveTo>
                    <a:lnTo>
                      <a:pt x="48" y="190"/>
                    </a:lnTo>
                    <a:lnTo>
                      <a:pt x="77" y="196"/>
                    </a:lnTo>
                    <a:lnTo>
                      <a:pt x="89" y="190"/>
                    </a:lnTo>
                    <a:lnTo>
                      <a:pt x="113" y="190"/>
                    </a:lnTo>
                    <a:lnTo>
                      <a:pt x="143" y="172"/>
                    </a:lnTo>
                    <a:lnTo>
                      <a:pt x="143" y="160"/>
                    </a:lnTo>
                    <a:lnTo>
                      <a:pt x="149" y="155"/>
                    </a:lnTo>
                    <a:lnTo>
                      <a:pt x="89" y="0"/>
                    </a:lnTo>
                    <a:lnTo>
                      <a:pt x="36" y="36"/>
                    </a:lnTo>
                    <a:lnTo>
                      <a:pt x="0" y="83"/>
                    </a:lnTo>
                    <a:lnTo>
                      <a:pt x="42" y="184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577" name="Freeform 25"/>
              <p:cNvSpPr>
                <a:spLocks noChangeArrowheads="1"/>
              </p:cNvSpPr>
              <p:nvPr/>
            </p:nvSpPr>
            <p:spPr bwMode="auto">
              <a:xfrm rot="18240000" flipH="1">
                <a:off x="211" y="1592"/>
                <a:ext cx="17" cy="15"/>
              </a:xfrm>
              <a:custGeom>
                <a:avLst/>
                <a:gdLst>
                  <a:gd name="T0" fmla="*/ 0 w 41"/>
                  <a:gd name="T1" fmla="*/ 0 h 30"/>
                  <a:gd name="T2" fmla="*/ 0 w 41"/>
                  <a:gd name="T3" fmla="*/ 1 h 30"/>
                  <a:gd name="T4" fmla="*/ 0 w 41"/>
                  <a:gd name="T5" fmla="*/ 1 h 30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30"/>
                  <a:gd name="T11" fmla="*/ 41 w 41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30">
                    <a:moveTo>
                      <a:pt x="41" y="0"/>
                    </a:moveTo>
                    <a:lnTo>
                      <a:pt x="23" y="18"/>
                    </a:lnTo>
                    <a:lnTo>
                      <a:pt x="0" y="30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578" name="Freeform 26"/>
              <p:cNvSpPr>
                <a:spLocks noChangeArrowheads="1"/>
              </p:cNvSpPr>
              <p:nvPr/>
            </p:nvSpPr>
            <p:spPr bwMode="auto">
              <a:xfrm rot="18240000" flipH="1">
                <a:off x="230" y="1563"/>
                <a:ext cx="29" cy="27"/>
              </a:xfrm>
              <a:custGeom>
                <a:avLst/>
                <a:gdLst>
                  <a:gd name="T0" fmla="*/ 0 w 71"/>
                  <a:gd name="T1" fmla="*/ 1 h 54"/>
                  <a:gd name="T2" fmla="*/ 0 w 71"/>
                  <a:gd name="T3" fmla="*/ 1 h 54"/>
                  <a:gd name="T4" fmla="*/ 0 w 71"/>
                  <a:gd name="T5" fmla="*/ 0 h 54"/>
                  <a:gd name="T6" fmla="*/ 0 w 71"/>
                  <a:gd name="T7" fmla="*/ 1 h 54"/>
                  <a:gd name="T8" fmla="*/ 0 w 71"/>
                  <a:gd name="T9" fmla="*/ 1 h 54"/>
                  <a:gd name="T10" fmla="*/ 0 w 71"/>
                  <a:gd name="T11" fmla="*/ 1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54"/>
                  <a:gd name="T20" fmla="*/ 71 w 71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54">
                    <a:moveTo>
                      <a:pt x="71" y="54"/>
                    </a:moveTo>
                    <a:lnTo>
                      <a:pt x="65" y="42"/>
                    </a:lnTo>
                    <a:lnTo>
                      <a:pt x="5" y="0"/>
                    </a:lnTo>
                    <a:lnTo>
                      <a:pt x="0" y="12"/>
                    </a:lnTo>
                    <a:lnTo>
                      <a:pt x="59" y="48"/>
                    </a:lnTo>
                    <a:lnTo>
                      <a:pt x="71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579" name="Freeform 27"/>
              <p:cNvSpPr>
                <a:spLocks noChangeArrowheads="1"/>
              </p:cNvSpPr>
              <p:nvPr/>
            </p:nvSpPr>
            <p:spPr bwMode="auto">
              <a:xfrm rot="18240000" flipH="1">
                <a:off x="186" y="1496"/>
                <a:ext cx="56" cy="84"/>
              </a:xfrm>
              <a:custGeom>
                <a:avLst/>
                <a:gdLst>
                  <a:gd name="T0" fmla="*/ 0 w 137"/>
                  <a:gd name="T1" fmla="*/ 1 h 166"/>
                  <a:gd name="T2" fmla="*/ 0 w 137"/>
                  <a:gd name="T3" fmla="*/ 1 h 166"/>
                  <a:gd name="T4" fmla="*/ 0 w 137"/>
                  <a:gd name="T5" fmla="*/ 0 h 166"/>
                  <a:gd name="T6" fmla="*/ 0 w 137"/>
                  <a:gd name="T7" fmla="*/ 1 h 166"/>
                  <a:gd name="T8" fmla="*/ 0 w 137"/>
                  <a:gd name="T9" fmla="*/ 1 h 166"/>
                  <a:gd name="T10" fmla="*/ 0 w 137"/>
                  <a:gd name="T11" fmla="*/ 1 h 166"/>
                  <a:gd name="T12" fmla="*/ 0 w 137"/>
                  <a:gd name="T13" fmla="*/ 1 h 1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166"/>
                  <a:gd name="T23" fmla="*/ 137 w 137"/>
                  <a:gd name="T24" fmla="*/ 166 h 1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166">
                    <a:moveTo>
                      <a:pt x="125" y="154"/>
                    </a:moveTo>
                    <a:lnTo>
                      <a:pt x="137" y="113"/>
                    </a:lnTo>
                    <a:lnTo>
                      <a:pt x="36" y="0"/>
                    </a:lnTo>
                    <a:lnTo>
                      <a:pt x="6" y="24"/>
                    </a:lnTo>
                    <a:lnTo>
                      <a:pt x="0" y="65"/>
                    </a:lnTo>
                    <a:lnTo>
                      <a:pt x="101" y="166"/>
                    </a:lnTo>
                    <a:lnTo>
                      <a:pt x="125" y="154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580" name="Freeform 28"/>
              <p:cNvSpPr>
                <a:spLocks noChangeArrowheads="1"/>
              </p:cNvSpPr>
              <p:nvPr/>
            </p:nvSpPr>
            <p:spPr bwMode="auto">
              <a:xfrm rot="18240000" flipH="1">
                <a:off x="188" y="1448"/>
                <a:ext cx="104" cy="177"/>
              </a:xfrm>
              <a:custGeom>
                <a:avLst/>
                <a:gdLst>
                  <a:gd name="T0" fmla="*/ 0 w 256"/>
                  <a:gd name="T1" fmla="*/ 0 h 350"/>
                  <a:gd name="T2" fmla="*/ 0 w 256"/>
                  <a:gd name="T3" fmla="*/ 0 h 350"/>
                  <a:gd name="T4" fmla="*/ 0 w 256"/>
                  <a:gd name="T5" fmla="*/ 1 h 350"/>
                  <a:gd name="T6" fmla="*/ 0 w 256"/>
                  <a:gd name="T7" fmla="*/ 1 h 350"/>
                  <a:gd name="T8" fmla="*/ 0 w 256"/>
                  <a:gd name="T9" fmla="*/ 1 h 350"/>
                  <a:gd name="T10" fmla="*/ 0 w 256"/>
                  <a:gd name="T11" fmla="*/ 1 h 350"/>
                  <a:gd name="T12" fmla="*/ 0 w 256"/>
                  <a:gd name="T13" fmla="*/ 1 h 350"/>
                  <a:gd name="T14" fmla="*/ 0 w 256"/>
                  <a:gd name="T15" fmla="*/ 1 h 350"/>
                  <a:gd name="T16" fmla="*/ 0 w 256"/>
                  <a:gd name="T17" fmla="*/ 1 h 350"/>
                  <a:gd name="T18" fmla="*/ 0 w 256"/>
                  <a:gd name="T19" fmla="*/ 1 h 350"/>
                  <a:gd name="T20" fmla="*/ 0 w 256"/>
                  <a:gd name="T21" fmla="*/ 1 h 350"/>
                  <a:gd name="T22" fmla="*/ 0 w 256"/>
                  <a:gd name="T23" fmla="*/ 1 h 3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6"/>
                  <a:gd name="T37" fmla="*/ 0 h 350"/>
                  <a:gd name="T38" fmla="*/ 256 w 256"/>
                  <a:gd name="T39" fmla="*/ 350 h 35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6" h="350">
                    <a:moveTo>
                      <a:pt x="0" y="0"/>
                    </a:moveTo>
                    <a:lnTo>
                      <a:pt x="6" y="0"/>
                    </a:lnTo>
                    <a:lnTo>
                      <a:pt x="24" y="12"/>
                    </a:lnTo>
                    <a:lnTo>
                      <a:pt x="66" y="48"/>
                    </a:lnTo>
                    <a:lnTo>
                      <a:pt x="107" y="78"/>
                    </a:lnTo>
                    <a:lnTo>
                      <a:pt x="149" y="125"/>
                    </a:lnTo>
                    <a:lnTo>
                      <a:pt x="184" y="178"/>
                    </a:lnTo>
                    <a:lnTo>
                      <a:pt x="220" y="232"/>
                    </a:lnTo>
                    <a:lnTo>
                      <a:pt x="238" y="273"/>
                    </a:lnTo>
                    <a:lnTo>
                      <a:pt x="244" y="321"/>
                    </a:lnTo>
                    <a:lnTo>
                      <a:pt x="250" y="339"/>
                    </a:lnTo>
                    <a:lnTo>
                      <a:pt x="256" y="350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581" name="Freeform 29"/>
              <p:cNvSpPr>
                <a:spLocks noChangeArrowheads="1"/>
              </p:cNvSpPr>
              <p:nvPr/>
            </p:nvSpPr>
            <p:spPr bwMode="auto">
              <a:xfrm rot="18240000" flipH="1">
                <a:off x="217" y="1561"/>
                <a:ext cx="12" cy="15"/>
              </a:xfrm>
              <a:custGeom>
                <a:avLst/>
                <a:gdLst>
                  <a:gd name="T0" fmla="*/ 0 w 30"/>
                  <a:gd name="T1" fmla="*/ 0 h 29"/>
                  <a:gd name="T2" fmla="*/ 0 w 30"/>
                  <a:gd name="T3" fmla="*/ 1 h 29"/>
                  <a:gd name="T4" fmla="*/ 0 w 30"/>
                  <a:gd name="T5" fmla="*/ 1 h 29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29"/>
                  <a:gd name="T11" fmla="*/ 30 w 30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29">
                    <a:moveTo>
                      <a:pt x="30" y="0"/>
                    </a:moveTo>
                    <a:lnTo>
                      <a:pt x="0" y="23"/>
                    </a:lnTo>
                    <a:lnTo>
                      <a:pt x="0" y="29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582" name="Line 30"/>
              <p:cNvSpPr>
                <a:spLocks noChangeShapeType="1"/>
              </p:cNvSpPr>
              <p:nvPr/>
            </p:nvSpPr>
            <p:spPr bwMode="auto">
              <a:xfrm flipH="1" flipV="1">
                <a:off x="206" y="1513"/>
                <a:ext cx="23" cy="5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583" name="Line 31"/>
              <p:cNvSpPr>
                <a:spLocks noChangeShapeType="1"/>
              </p:cNvSpPr>
              <p:nvPr/>
            </p:nvSpPr>
            <p:spPr bwMode="auto">
              <a:xfrm flipH="1">
                <a:off x="195" y="1531"/>
                <a:ext cx="22" cy="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584" name="Freeform 32"/>
              <p:cNvSpPr>
                <a:spLocks noChangeArrowheads="1"/>
              </p:cNvSpPr>
              <p:nvPr/>
            </p:nvSpPr>
            <p:spPr bwMode="auto">
              <a:xfrm rot="18240000" flipH="1">
                <a:off x="95" y="1453"/>
                <a:ext cx="75" cy="57"/>
              </a:xfrm>
              <a:custGeom>
                <a:avLst/>
                <a:gdLst>
                  <a:gd name="T0" fmla="*/ 0 w 184"/>
                  <a:gd name="T1" fmla="*/ 1 h 112"/>
                  <a:gd name="T2" fmla="*/ 0 w 184"/>
                  <a:gd name="T3" fmla="*/ 0 h 112"/>
                  <a:gd name="T4" fmla="*/ 0 w 184"/>
                  <a:gd name="T5" fmla="*/ 1 h 112"/>
                  <a:gd name="T6" fmla="*/ 0 w 184"/>
                  <a:gd name="T7" fmla="*/ 1 h 112"/>
                  <a:gd name="T8" fmla="*/ 0 w 184"/>
                  <a:gd name="T9" fmla="*/ 1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112"/>
                  <a:gd name="T17" fmla="*/ 184 w 184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112">
                    <a:moveTo>
                      <a:pt x="0" y="89"/>
                    </a:moveTo>
                    <a:lnTo>
                      <a:pt x="106" y="0"/>
                    </a:lnTo>
                    <a:lnTo>
                      <a:pt x="184" y="29"/>
                    </a:lnTo>
                    <a:lnTo>
                      <a:pt x="77" y="112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585" name="Freeform 33"/>
              <p:cNvSpPr>
                <a:spLocks noChangeArrowheads="1"/>
              </p:cNvSpPr>
              <p:nvPr/>
            </p:nvSpPr>
            <p:spPr bwMode="auto">
              <a:xfrm rot="18240000" flipH="1">
                <a:off x="125" y="1533"/>
                <a:ext cx="5" cy="3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1 h 6"/>
                  <a:gd name="T4" fmla="*/ 0 w 12"/>
                  <a:gd name="T5" fmla="*/ 0 h 6"/>
                  <a:gd name="T6" fmla="*/ 0 w 12"/>
                  <a:gd name="T7" fmla="*/ 0 h 6"/>
                  <a:gd name="T8" fmla="*/ 0 w 12"/>
                  <a:gd name="T9" fmla="*/ 0 h 6"/>
                  <a:gd name="T10" fmla="*/ 0 w 12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6"/>
                  <a:gd name="T20" fmla="*/ 12 w 1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6">
                    <a:moveTo>
                      <a:pt x="6" y="0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586" name="Freeform 34"/>
              <p:cNvSpPr>
                <a:spLocks noChangeArrowheads="1"/>
              </p:cNvSpPr>
              <p:nvPr/>
            </p:nvSpPr>
            <p:spPr bwMode="auto">
              <a:xfrm rot="18240000" flipH="1">
                <a:off x="153" y="1464"/>
                <a:ext cx="43" cy="48"/>
              </a:xfrm>
              <a:custGeom>
                <a:avLst/>
                <a:gdLst>
                  <a:gd name="T0" fmla="*/ 0 w 107"/>
                  <a:gd name="T1" fmla="*/ 1 h 95"/>
                  <a:gd name="T2" fmla="*/ 0 w 107"/>
                  <a:gd name="T3" fmla="*/ 1 h 95"/>
                  <a:gd name="T4" fmla="*/ 0 w 107"/>
                  <a:gd name="T5" fmla="*/ 0 h 95"/>
                  <a:gd name="T6" fmla="*/ 0 w 107"/>
                  <a:gd name="T7" fmla="*/ 1 h 95"/>
                  <a:gd name="T8" fmla="*/ 0 w 107"/>
                  <a:gd name="T9" fmla="*/ 1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95"/>
                  <a:gd name="T17" fmla="*/ 107 w 107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95">
                    <a:moveTo>
                      <a:pt x="107" y="95"/>
                    </a:moveTo>
                    <a:lnTo>
                      <a:pt x="23" y="65"/>
                    </a:lnTo>
                    <a:lnTo>
                      <a:pt x="0" y="0"/>
                    </a:lnTo>
                    <a:lnTo>
                      <a:pt x="83" y="23"/>
                    </a:lnTo>
                    <a:lnTo>
                      <a:pt x="107" y="95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587" name="Line 35"/>
              <p:cNvSpPr>
                <a:spLocks noChangeShapeType="1"/>
              </p:cNvSpPr>
              <p:nvPr/>
            </p:nvSpPr>
            <p:spPr bwMode="auto">
              <a:xfrm flipV="1">
                <a:off x="105" y="1486"/>
                <a:ext cx="2" cy="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588" name="Line 36"/>
              <p:cNvSpPr>
                <a:spLocks noChangeShapeType="1"/>
              </p:cNvSpPr>
              <p:nvPr/>
            </p:nvSpPr>
            <p:spPr bwMode="auto">
              <a:xfrm flipV="1">
                <a:off x="126" y="1483"/>
                <a:ext cx="1" cy="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589" name="Line 37"/>
              <p:cNvSpPr>
                <a:spLocks noChangeShapeType="1"/>
              </p:cNvSpPr>
              <p:nvPr/>
            </p:nvSpPr>
            <p:spPr bwMode="auto">
              <a:xfrm flipV="1">
                <a:off x="147" y="1475"/>
                <a:ext cx="1" cy="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590" name="Freeform 38"/>
              <p:cNvSpPr>
                <a:spLocks noChangeArrowheads="1"/>
              </p:cNvSpPr>
              <p:nvPr/>
            </p:nvSpPr>
            <p:spPr bwMode="auto">
              <a:xfrm rot="18240000" flipH="1">
                <a:off x="174" y="1495"/>
                <a:ext cx="43" cy="9"/>
              </a:xfrm>
              <a:custGeom>
                <a:avLst/>
                <a:gdLst>
                  <a:gd name="T0" fmla="*/ 0 w 107"/>
                  <a:gd name="T1" fmla="*/ 1 h 18"/>
                  <a:gd name="T2" fmla="*/ 0 w 107"/>
                  <a:gd name="T3" fmla="*/ 1 h 18"/>
                  <a:gd name="T4" fmla="*/ 0 w 107"/>
                  <a:gd name="T5" fmla="*/ 0 h 18"/>
                  <a:gd name="T6" fmla="*/ 0 w 107"/>
                  <a:gd name="T7" fmla="*/ 1 h 18"/>
                  <a:gd name="T8" fmla="*/ 0 w 107"/>
                  <a:gd name="T9" fmla="*/ 1 h 18"/>
                  <a:gd name="T10" fmla="*/ 0 w 107"/>
                  <a:gd name="T11" fmla="*/ 1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7"/>
                  <a:gd name="T19" fmla="*/ 0 h 18"/>
                  <a:gd name="T20" fmla="*/ 107 w 10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7" h="18">
                    <a:moveTo>
                      <a:pt x="107" y="12"/>
                    </a:moveTo>
                    <a:lnTo>
                      <a:pt x="95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95" y="18"/>
                    </a:lnTo>
                    <a:lnTo>
                      <a:pt x="107" y="12"/>
                    </a:lnTo>
                    <a:close/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591" name="Line 39"/>
              <p:cNvSpPr>
                <a:spLocks noChangeShapeType="1"/>
              </p:cNvSpPr>
              <p:nvPr/>
            </p:nvSpPr>
            <p:spPr bwMode="auto">
              <a:xfrm flipH="1">
                <a:off x="185" y="1486"/>
                <a:ext cx="8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592" name="Freeform 40"/>
              <p:cNvSpPr>
                <a:spLocks noChangeArrowheads="1"/>
              </p:cNvSpPr>
              <p:nvPr/>
            </p:nvSpPr>
            <p:spPr bwMode="auto">
              <a:xfrm rot="18240000" flipH="1">
                <a:off x="180" y="1470"/>
                <a:ext cx="4" cy="6"/>
              </a:xfrm>
              <a:custGeom>
                <a:avLst/>
                <a:gdLst>
                  <a:gd name="T0" fmla="*/ 0 w 11"/>
                  <a:gd name="T1" fmla="*/ 1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1 h 12"/>
                  <a:gd name="T8" fmla="*/ 0 w 11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2"/>
                  <a:gd name="T17" fmla="*/ 11 w 1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2">
                    <a:moveTo>
                      <a:pt x="0" y="6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6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593" name="Freeform 41"/>
              <p:cNvSpPr>
                <a:spLocks noChangeArrowheads="1"/>
              </p:cNvSpPr>
              <p:nvPr/>
            </p:nvSpPr>
            <p:spPr bwMode="auto">
              <a:xfrm rot="18240000" flipH="1">
                <a:off x="168" y="1458"/>
                <a:ext cx="5" cy="9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1 h 18"/>
                  <a:gd name="T4" fmla="*/ 0 w 12"/>
                  <a:gd name="T5" fmla="*/ 1 h 18"/>
                  <a:gd name="T6" fmla="*/ 0 w 12"/>
                  <a:gd name="T7" fmla="*/ 1 h 18"/>
                  <a:gd name="T8" fmla="*/ 0 w 1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8"/>
                  <a:gd name="T17" fmla="*/ 12 w 1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8">
                    <a:moveTo>
                      <a:pt x="12" y="0"/>
                    </a:moveTo>
                    <a:lnTo>
                      <a:pt x="12" y="6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594" name="Freeform 42"/>
              <p:cNvSpPr>
                <a:spLocks noChangeArrowheads="1"/>
              </p:cNvSpPr>
              <p:nvPr/>
            </p:nvSpPr>
            <p:spPr bwMode="auto">
              <a:xfrm rot="18240000" flipH="1">
                <a:off x="168" y="1458"/>
                <a:ext cx="5" cy="9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1 h 18"/>
                  <a:gd name="T4" fmla="*/ 0 w 12"/>
                  <a:gd name="T5" fmla="*/ 1 h 18"/>
                  <a:gd name="T6" fmla="*/ 0 w 12"/>
                  <a:gd name="T7" fmla="*/ 1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8"/>
                  <a:gd name="T14" fmla="*/ 12 w 12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8">
                    <a:moveTo>
                      <a:pt x="12" y="0"/>
                    </a:moveTo>
                    <a:lnTo>
                      <a:pt x="12" y="6"/>
                    </a:lnTo>
                    <a:lnTo>
                      <a:pt x="0" y="18"/>
                    </a:lnTo>
                    <a:lnTo>
                      <a:pt x="0" y="12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595" name="Freeform 43"/>
              <p:cNvSpPr>
                <a:spLocks noChangeArrowheads="1"/>
              </p:cNvSpPr>
              <p:nvPr/>
            </p:nvSpPr>
            <p:spPr bwMode="auto">
              <a:xfrm rot="18240000" flipH="1">
                <a:off x="209" y="1600"/>
                <a:ext cx="36" cy="76"/>
              </a:xfrm>
              <a:custGeom>
                <a:avLst/>
                <a:gdLst>
                  <a:gd name="T0" fmla="*/ 0 w 89"/>
                  <a:gd name="T1" fmla="*/ 1 h 149"/>
                  <a:gd name="T2" fmla="*/ 0 w 89"/>
                  <a:gd name="T3" fmla="*/ 0 h 149"/>
                  <a:gd name="T4" fmla="*/ 0 w 89"/>
                  <a:gd name="T5" fmla="*/ 1 h 149"/>
                  <a:gd name="T6" fmla="*/ 0 w 89"/>
                  <a:gd name="T7" fmla="*/ 1 h 149"/>
                  <a:gd name="T8" fmla="*/ 0 w 89"/>
                  <a:gd name="T9" fmla="*/ 1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49"/>
                  <a:gd name="T17" fmla="*/ 89 w 89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49">
                    <a:moveTo>
                      <a:pt x="0" y="6"/>
                    </a:moveTo>
                    <a:lnTo>
                      <a:pt x="42" y="0"/>
                    </a:lnTo>
                    <a:lnTo>
                      <a:pt x="89" y="137"/>
                    </a:lnTo>
                    <a:lnTo>
                      <a:pt x="54" y="14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596" name="Freeform 44"/>
              <p:cNvSpPr>
                <a:spLocks noChangeArrowheads="1"/>
              </p:cNvSpPr>
              <p:nvPr/>
            </p:nvSpPr>
            <p:spPr bwMode="auto">
              <a:xfrm rot="18240000" flipH="1">
                <a:off x="175" y="1550"/>
                <a:ext cx="48" cy="82"/>
              </a:xfrm>
              <a:custGeom>
                <a:avLst/>
                <a:gdLst>
                  <a:gd name="T0" fmla="*/ 0 w 119"/>
                  <a:gd name="T1" fmla="*/ 0 h 161"/>
                  <a:gd name="T2" fmla="*/ 0 w 119"/>
                  <a:gd name="T3" fmla="*/ 1 h 161"/>
                  <a:gd name="T4" fmla="*/ 0 w 119"/>
                  <a:gd name="T5" fmla="*/ 1 h 161"/>
                  <a:gd name="T6" fmla="*/ 0 w 119"/>
                  <a:gd name="T7" fmla="*/ 1 h 161"/>
                  <a:gd name="T8" fmla="*/ 0 w 119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61"/>
                  <a:gd name="T17" fmla="*/ 119 w 11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61">
                    <a:moveTo>
                      <a:pt x="119" y="0"/>
                    </a:moveTo>
                    <a:lnTo>
                      <a:pt x="113" y="78"/>
                    </a:lnTo>
                    <a:lnTo>
                      <a:pt x="0" y="161"/>
                    </a:lnTo>
                    <a:lnTo>
                      <a:pt x="12" y="83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33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597" name="Freeform 45"/>
              <p:cNvSpPr>
                <a:spLocks noChangeArrowheads="1"/>
              </p:cNvSpPr>
              <p:nvPr/>
            </p:nvSpPr>
            <p:spPr bwMode="auto">
              <a:xfrm rot="18240000" flipH="1">
                <a:off x="208" y="1512"/>
                <a:ext cx="14" cy="75"/>
              </a:xfrm>
              <a:custGeom>
                <a:avLst/>
                <a:gdLst>
                  <a:gd name="T0" fmla="*/ 0 w 35"/>
                  <a:gd name="T1" fmla="*/ 0 h 148"/>
                  <a:gd name="T2" fmla="*/ 0 w 35"/>
                  <a:gd name="T3" fmla="*/ 1 h 148"/>
                  <a:gd name="T4" fmla="*/ 0 w 35"/>
                  <a:gd name="T5" fmla="*/ 1 h 148"/>
                  <a:gd name="T6" fmla="*/ 0 w 35"/>
                  <a:gd name="T7" fmla="*/ 1 h 148"/>
                  <a:gd name="T8" fmla="*/ 0 w 35"/>
                  <a:gd name="T9" fmla="*/ 1 h 148"/>
                  <a:gd name="T10" fmla="*/ 0 w 35"/>
                  <a:gd name="T11" fmla="*/ 1 h 148"/>
                  <a:gd name="T12" fmla="*/ 0 w 35"/>
                  <a:gd name="T13" fmla="*/ 0 h 1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148"/>
                  <a:gd name="T23" fmla="*/ 35 w 35"/>
                  <a:gd name="T24" fmla="*/ 148 h 1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148">
                    <a:moveTo>
                      <a:pt x="0" y="0"/>
                    </a:moveTo>
                    <a:lnTo>
                      <a:pt x="0" y="11"/>
                    </a:lnTo>
                    <a:lnTo>
                      <a:pt x="23" y="130"/>
                    </a:lnTo>
                    <a:lnTo>
                      <a:pt x="35" y="148"/>
                    </a:lnTo>
                    <a:lnTo>
                      <a:pt x="35" y="136"/>
                    </a:lnTo>
                    <a:lnTo>
                      <a:pt x="5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598" name="Freeform 46"/>
              <p:cNvSpPr>
                <a:spLocks noChangeArrowheads="1"/>
              </p:cNvSpPr>
              <p:nvPr/>
            </p:nvSpPr>
            <p:spPr bwMode="auto">
              <a:xfrm rot="18240000" flipH="1">
                <a:off x="129" y="1508"/>
                <a:ext cx="75" cy="96"/>
              </a:xfrm>
              <a:custGeom>
                <a:avLst/>
                <a:gdLst>
                  <a:gd name="T0" fmla="*/ 0 w 184"/>
                  <a:gd name="T1" fmla="*/ 1 h 189"/>
                  <a:gd name="T2" fmla="*/ 0 w 184"/>
                  <a:gd name="T3" fmla="*/ 1 h 189"/>
                  <a:gd name="T4" fmla="*/ 0 w 184"/>
                  <a:gd name="T5" fmla="*/ 0 h 189"/>
                  <a:gd name="T6" fmla="*/ 0 w 184"/>
                  <a:gd name="T7" fmla="*/ 1 h 189"/>
                  <a:gd name="T8" fmla="*/ 0 w 184"/>
                  <a:gd name="T9" fmla="*/ 1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189"/>
                  <a:gd name="T17" fmla="*/ 184 w 184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189">
                    <a:moveTo>
                      <a:pt x="77" y="189"/>
                    </a:moveTo>
                    <a:lnTo>
                      <a:pt x="184" y="106"/>
                    </a:lnTo>
                    <a:lnTo>
                      <a:pt x="106" y="0"/>
                    </a:lnTo>
                    <a:lnTo>
                      <a:pt x="0" y="83"/>
                    </a:lnTo>
                    <a:lnTo>
                      <a:pt x="77" y="189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599" name="Freeform 47"/>
              <p:cNvSpPr>
                <a:spLocks noChangeArrowheads="1"/>
              </p:cNvSpPr>
              <p:nvPr/>
            </p:nvSpPr>
            <p:spPr bwMode="auto">
              <a:xfrm rot="18240000" flipH="1">
                <a:off x="132" y="1551"/>
                <a:ext cx="31" cy="24"/>
              </a:xfrm>
              <a:custGeom>
                <a:avLst/>
                <a:gdLst>
                  <a:gd name="T0" fmla="*/ 0 w 77"/>
                  <a:gd name="T1" fmla="*/ 0 h 48"/>
                  <a:gd name="T2" fmla="*/ 0 w 77"/>
                  <a:gd name="T3" fmla="*/ 1 h 48"/>
                  <a:gd name="T4" fmla="*/ 0 w 77"/>
                  <a:gd name="T5" fmla="*/ 1 h 48"/>
                  <a:gd name="T6" fmla="*/ 0 w 77"/>
                  <a:gd name="T7" fmla="*/ 1 h 48"/>
                  <a:gd name="T8" fmla="*/ 0 w 77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48"/>
                  <a:gd name="T17" fmla="*/ 77 w 77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48">
                    <a:moveTo>
                      <a:pt x="77" y="0"/>
                    </a:moveTo>
                    <a:lnTo>
                      <a:pt x="41" y="12"/>
                    </a:lnTo>
                    <a:lnTo>
                      <a:pt x="0" y="48"/>
                    </a:lnTo>
                    <a:lnTo>
                      <a:pt x="29" y="36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00" name="Freeform 48"/>
              <p:cNvSpPr>
                <a:spLocks noChangeArrowheads="1"/>
              </p:cNvSpPr>
              <p:nvPr/>
            </p:nvSpPr>
            <p:spPr bwMode="auto">
              <a:xfrm rot="18240000" flipH="1">
                <a:off x="132" y="1551"/>
                <a:ext cx="31" cy="24"/>
              </a:xfrm>
              <a:custGeom>
                <a:avLst/>
                <a:gdLst>
                  <a:gd name="T0" fmla="*/ 0 w 77"/>
                  <a:gd name="T1" fmla="*/ 0 h 48"/>
                  <a:gd name="T2" fmla="*/ 0 w 77"/>
                  <a:gd name="T3" fmla="*/ 1 h 48"/>
                  <a:gd name="T4" fmla="*/ 0 w 77"/>
                  <a:gd name="T5" fmla="*/ 1 h 48"/>
                  <a:gd name="T6" fmla="*/ 0 w 77"/>
                  <a:gd name="T7" fmla="*/ 1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48"/>
                  <a:gd name="T14" fmla="*/ 77 w 77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48">
                    <a:moveTo>
                      <a:pt x="77" y="0"/>
                    </a:moveTo>
                    <a:lnTo>
                      <a:pt x="41" y="12"/>
                    </a:lnTo>
                    <a:lnTo>
                      <a:pt x="0" y="48"/>
                    </a:lnTo>
                    <a:lnTo>
                      <a:pt x="29" y="36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01" name="Freeform 49"/>
              <p:cNvSpPr>
                <a:spLocks noChangeArrowheads="1"/>
              </p:cNvSpPr>
              <p:nvPr/>
            </p:nvSpPr>
            <p:spPr bwMode="auto">
              <a:xfrm rot="18240000" flipH="1">
                <a:off x="192" y="1390"/>
                <a:ext cx="181" cy="271"/>
              </a:xfrm>
              <a:custGeom>
                <a:avLst/>
                <a:gdLst>
                  <a:gd name="T0" fmla="*/ 0 w 445"/>
                  <a:gd name="T1" fmla="*/ 1 h 534"/>
                  <a:gd name="T2" fmla="*/ 0 w 445"/>
                  <a:gd name="T3" fmla="*/ 1 h 534"/>
                  <a:gd name="T4" fmla="*/ 0 w 445"/>
                  <a:gd name="T5" fmla="*/ 1 h 534"/>
                  <a:gd name="T6" fmla="*/ 0 w 445"/>
                  <a:gd name="T7" fmla="*/ 1 h 534"/>
                  <a:gd name="T8" fmla="*/ 0 w 445"/>
                  <a:gd name="T9" fmla="*/ 1 h 534"/>
                  <a:gd name="T10" fmla="*/ 0 w 445"/>
                  <a:gd name="T11" fmla="*/ 1 h 534"/>
                  <a:gd name="T12" fmla="*/ 0 w 445"/>
                  <a:gd name="T13" fmla="*/ 1 h 534"/>
                  <a:gd name="T14" fmla="*/ 0 w 445"/>
                  <a:gd name="T15" fmla="*/ 1 h 534"/>
                  <a:gd name="T16" fmla="*/ 0 w 445"/>
                  <a:gd name="T17" fmla="*/ 1 h 534"/>
                  <a:gd name="T18" fmla="*/ 0 w 445"/>
                  <a:gd name="T19" fmla="*/ 1 h 534"/>
                  <a:gd name="T20" fmla="*/ 0 w 445"/>
                  <a:gd name="T21" fmla="*/ 1 h 534"/>
                  <a:gd name="T22" fmla="*/ 0 w 445"/>
                  <a:gd name="T23" fmla="*/ 1 h 534"/>
                  <a:gd name="T24" fmla="*/ 0 w 445"/>
                  <a:gd name="T25" fmla="*/ 1 h 534"/>
                  <a:gd name="T26" fmla="*/ 0 w 445"/>
                  <a:gd name="T27" fmla="*/ 1 h 534"/>
                  <a:gd name="T28" fmla="*/ 0 w 445"/>
                  <a:gd name="T29" fmla="*/ 1 h 534"/>
                  <a:gd name="T30" fmla="*/ 0 w 445"/>
                  <a:gd name="T31" fmla="*/ 1 h 534"/>
                  <a:gd name="T32" fmla="*/ 0 w 445"/>
                  <a:gd name="T33" fmla="*/ 1 h 534"/>
                  <a:gd name="T34" fmla="*/ 0 w 445"/>
                  <a:gd name="T35" fmla="*/ 1 h 534"/>
                  <a:gd name="T36" fmla="*/ 0 w 445"/>
                  <a:gd name="T37" fmla="*/ 1 h 534"/>
                  <a:gd name="T38" fmla="*/ 0 w 445"/>
                  <a:gd name="T39" fmla="*/ 1 h 534"/>
                  <a:gd name="T40" fmla="*/ 0 w 445"/>
                  <a:gd name="T41" fmla="*/ 1 h 534"/>
                  <a:gd name="T42" fmla="*/ 0 w 445"/>
                  <a:gd name="T43" fmla="*/ 1 h 534"/>
                  <a:gd name="T44" fmla="*/ 0 w 445"/>
                  <a:gd name="T45" fmla="*/ 1 h 534"/>
                  <a:gd name="T46" fmla="*/ 0 w 445"/>
                  <a:gd name="T47" fmla="*/ 1 h 534"/>
                  <a:gd name="T48" fmla="*/ 0 w 445"/>
                  <a:gd name="T49" fmla="*/ 0 h 534"/>
                  <a:gd name="T50" fmla="*/ 0 w 445"/>
                  <a:gd name="T51" fmla="*/ 0 h 534"/>
                  <a:gd name="T52" fmla="*/ 0 w 445"/>
                  <a:gd name="T53" fmla="*/ 1 h 534"/>
                  <a:gd name="T54" fmla="*/ 0 w 445"/>
                  <a:gd name="T55" fmla="*/ 1 h 534"/>
                  <a:gd name="T56" fmla="*/ 0 w 445"/>
                  <a:gd name="T57" fmla="*/ 1 h 534"/>
                  <a:gd name="T58" fmla="*/ 0 w 445"/>
                  <a:gd name="T59" fmla="*/ 1 h 534"/>
                  <a:gd name="T60" fmla="*/ 0 w 445"/>
                  <a:gd name="T61" fmla="*/ 1 h 534"/>
                  <a:gd name="T62" fmla="*/ 0 w 445"/>
                  <a:gd name="T63" fmla="*/ 1 h 5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45"/>
                  <a:gd name="T97" fmla="*/ 0 h 534"/>
                  <a:gd name="T98" fmla="*/ 445 w 445"/>
                  <a:gd name="T99" fmla="*/ 534 h 53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45" h="534">
                    <a:moveTo>
                      <a:pt x="333" y="184"/>
                    </a:moveTo>
                    <a:lnTo>
                      <a:pt x="345" y="202"/>
                    </a:lnTo>
                    <a:lnTo>
                      <a:pt x="362" y="225"/>
                    </a:lnTo>
                    <a:lnTo>
                      <a:pt x="374" y="249"/>
                    </a:lnTo>
                    <a:lnTo>
                      <a:pt x="392" y="279"/>
                    </a:lnTo>
                    <a:lnTo>
                      <a:pt x="404" y="302"/>
                    </a:lnTo>
                    <a:lnTo>
                      <a:pt x="416" y="326"/>
                    </a:lnTo>
                    <a:lnTo>
                      <a:pt x="422" y="344"/>
                    </a:lnTo>
                    <a:lnTo>
                      <a:pt x="434" y="374"/>
                    </a:lnTo>
                    <a:lnTo>
                      <a:pt x="434" y="385"/>
                    </a:lnTo>
                    <a:lnTo>
                      <a:pt x="440" y="403"/>
                    </a:lnTo>
                    <a:lnTo>
                      <a:pt x="440" y="421"/>
                    </a:lnTo>
                    <a:lnTo>
                      <a:pt x="445" y="445"/>
                    </a:lnTo>
                    <a:lnTo>
                      <a:pt x="445" y="463"/>
                    </a:lnTo>
                    <a:lnTo>
                      <a:pt x="445" y="474"/>
                    </a:lnTo>
                    <a:lnTo>
                      <a:pt x="440" y="486"/>
                    </a:lnTo>
                    <a:lnTo>
                      <a:pt x="434" y="498"/>
                    </a:lnTo>
                    <a:lnTo>
                      <a:pt x="422" y="510"/>
                    </a:lnTo>
                    <a:lnTo>
                      <a:pt x="416" y="516"/>
                    </a:lnTo>
                    <a:lnTo>
                      <a:pt x="410" y="522"/>
                    </a:lnTo>
                    <a:lnTo>
                      <a:pt x="398" y="528"/>
                    </a:lnTo>
                    <a:lnTo>
                      <a:pt x="386" y="528"/>
                    </a:lnTo>
                    <a:lnTo>
                      <a:pt x="368" y="534"/>
                    </a:lnTo>
                    <a:lnTo>
                      <a:pt x="350" y="528"/>
                    </a:lnTo>
                    <a:lnTo>
                      <a:pt x="339" y="528"/>
                    </a:lnTo>
                    <a:lnTo>
                      <a:pt x="321" y="522"/>
                    </a:lnTo>
                    <a:lnTo>
                      <a:pt x="297" y="510"/>
                    </a:lnTo>
                    <a:lnTo>
                      <a:pt x="285" y="504"/>
                    </a:lnTo>
                    <a:lnTo>
                      <a:pt x="267" y="492"/>
                    </a:lnTo>
                    <a:lnTo>
                      <a:pt x="214" y="457"/>
                    </a:lnTo>
                    <a:lnTo>
                      <a:pt x="178" y="421"/>
                    </a:lnTo>
                    <a:lnTo>
                      <a:pt x="137" y="380"/>
                    </a:lnTo>
                    <a:lnTo>
                      <a:pt x="113" y="350"/>
                    </a:lnTo>
                    <a:lnTo>
                      <a:pt x="95" y="326"/>
                    </a:lnTo>
                    <a:lnTo>
                      <a:pt x="60" y="267"/>
                    </a:lnTo>
                    <a:lnTo>
                      <a:pt x="36" y="219"/>
                    </a:lnTo>
                    <a:lnTo>
                      <a:pt x="12" y="166"/>
                    </a:lnTo>
                    <a:lnTo>
                      <a:pt x="6" y="142"/>
                    </a:lnTo>
                    <a:lnTo>
                      <a:pt x="6" y="130"/>
                    </a:lnTo>
                    <a:lnTo>
                      <a:pt x="0" y="113"/>
                    </a:lnTo>
                    <a:lnTo>
                      <a:pt x="0" y="89"/>
                    </a:lnTo>
                    <a:lnTo>
                      <a:pt x="0" y="65"/>
                    </a:lnTo>
                    <a:lnTo>
                      <a:pt x="0" y="59"/>
                    </a:lnTo>
                    <a:lnTo>
                      <a:pt x="6" y="41"/>
                    </a:lnTo>
                    <a:lnTo>
                      <a:pt x="12" y="29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6" y="6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71" y="0"/>
                    </a:lnTo>
                    <a:lnTo>
                      <a:pt x="95" y="0"/>
                    </a:lnTo>
                    <a:lnTo>
                      <a:pt x="113" y="6"/>
                    </a:lnTo>
                    <a:lnTo>
                      <a:pt x="125" y="12"/>
                    </a:lnTo>
                    <a:lnTo>
                      <a:pt x="155" y="24"/>
                    </a:lnTo>
                    <a:lnTo>
                      <a:pt x="160" y="29"/>
                    </a:lnTo>
                    <a:lnTo>
                      <a:pt x="172" y="35"/>
                    </a:lnTo>
                    <a:lnTo>
                      <a:pt x="190" y="47"/>
                    </a:lnTo>
                    <a:lnTo>
                      <a:pt x="220" y="65"/>
                    </a:lnTo>
                    <a:lnTo>
                      <a:pt x="238" y="83"/>
                    </a:lnTo>
                    <a:lnTo>
                      <a:pt x="255" y="101"/>
                    </a:lnTo>
                    <a:lnTo>
                      <a:pt x="285" y="124"/>
                    </a:lnTo>
                    <a:lnTo>
                      <a:pt x="303" y="148"/>
                    </a:lnTo>
                    <a:lnTo>
                      <a:pt x="321" y="166"/>
                    </a:lnTo>
                    <a:lnTo>
                      <a:pt x="333" y="184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02" name="Freeform 50"/>
              <p:cNvSpPr>
                <a:spLocks noChangeArrowheads="1"/>
              </p:cNvSpPr>
              <p:nvPr/>
            </p:nvSpPr>
            <p:spPr bwMode="auto">
              <a:xfrm rot="18240000" flipH="1">
                <a:off x="193" y="1389"/>
                <a:ext cx="179" cy="271"/>
              </a:xfrm>
              <a:custGeom>
                <a:avLst/>
                <a:gdLst>
                  <a:gd name="T0" fmla="*/ 0 w 440"/>
                  <a:gd name="T1" fmla="*/ 1 h 534"/>
                  <a:gd name="T2" fmla="*/ 0 w 440"/>
                  <a:gd name="T3" fmla="*/ 1 h 534"/>
                  <a:gd name="T4" fmla="*/ 0 w 440"/>
                  <a:gd name="T5" fmla="*/ 1 h 534"/>
                  <a:gd name="T6" fmla="*/ 0 w 440"/>
                  <a:gd name="T7" fmla="*/ 1 h 534"/>
                  <a:gd name="T8" fmla="*/ 0 w 440"/>
                  <a:gd name="T9" fmla="*/ 1 h 534"/>
                  <a:gd name="T10" fmla="*/ 0 w 440"/>
                  <a:gd name="T11" fmla="*/ 1 h 534"/>
                  <a:gd name="T12" fmla="*/ 0 w 440"/>
                  <a:gd name="T13" fmla="*/ 1 h 534"/>
                  <a:gd name="T14" fmla="*/ 0 w 440"/>
                  <a:gd name="T15" fmla="*/ 1 h 534"/>
                  <a:gd name="T16" fmla="*/ 0 w 440"/>
                  <a:gd name="T17" fmla="*/ 1 h 534"/>
                  <a:gd name="T18" fmla="*/ 0 w 440"/>
                  <a:gd name="T19" fmla="*/ 1 h 534"/>
                  <a:gd name="T20" fmla="*/ 0 w 440"/>
                  <a:gd name="T21" fmla="*/ 1 h 534"/>
                  <a:gd name="T22" fmla="*/ 0 w 440"/>
                  <a:gd name="T23" fmla="*/ 1 h 534"/>
                  <a:gd name="T24" fmla="*/ 0 w 440"/>
                  <a:gd name="T25" fmla="*/ 1 h 534"/>
                  <a:gd name="T26" fmla="*/ 0 w 440"/>
                  <a:gd name="T27" fmla="*/ 1 h 534"/>
                  <a:gd name="T28" fmla="*/ 0 w 440"/>
                  <a:gd name="T29" fmla="*/ 1 h 534"/>
                  <a:gd name="T30" fmla="*/ 0 w 440"/>
                  <a:gd name="T31" fmla="*/ 1 h 534"/>
                  <a:gd name="T32" fmla="*/ 0 w 440"/>
                  <a:gd name="T33" fmla="*/ 1 h 534"/>
                  <a:gd name="T34" fmla="*/ 0 w 440"/>
                  <a:gd name="T35" fmla="*/ 1 h 534"/>
                  <a:gd name="T36" fmla="*/ 0 w 440"/>
                  <a:gd name="T37" fmla="*/ 1 h 534"/>
                  <a:gd name="T38" fmla="*/ 0 w 440"/>
                  <a:gd name="T39" fmla="*/ 1 h 534"/>
                  <a:gd name="T40" fmla="*/ 0 w 440"/>
                  <a:gd name="T41" fmla="*/ 1 h 534"/>
                  <a:gd name="T42" fmla="*/ 0 w 440"/>
                  <a:gd name="T43" fmla="*/ 1 h 534"/>
                  <a:gd name="T44" fmla="*/ 0 w 440"/>
                  <a:gd name="T45" fmla="*/ 1 h 534"/>
                  <a:gd name="T46" fmla="*/ 0 w 440"/>
                  <a:gd name="T47" fmla="*/ 1 h 534"/>
                  <a:gd name="T48" fmla="*/ 0 w 440"/>
                  <a:gd name="T49" fmla="*/ 1 h 534"/>
                  <a:gd name="T50" fmla="*/ 0 w 440"/>
                  <a:gd name="T51" fmla="*/ 1 h 534"/>
                  <a:gd name="T52" fmla="*/ 0 w 440"/>
                  <a:gd name="T53" fmla="*/ 1 h 534"/>
                  <a:gd name="T54" fmla="*/ 0 w 440"/>
                  <a:gd name="T55" fmla="*/ 1 h 534"/>
                  <a:gd name="T56" fmla="*/ 0 w 440"/>
                  <a:gd name="T57" fmla="*/ 1 h 534"/>
                  <a:gd name="T58" fmla="*/ 0 w 440"/>
                  <a:gd name="T59" fmla="*/ 1 h 534"/>
                  <a:gd name="T60" fmla="*/ 0 w 440"/>
                  <a:gd name="T61" fmla="*/ 1 h 534"/>
                  <a:gd name="T62" fmla="*/ 0 w 440"/>
                  <a:gd name="T63" fmla="*/ 1 h 534"/>
                  <a:gd name="T64" fmla="*/ 0 w 440"/>
                  <a:gd name="T65" fmla="*/ 1 h 534"/>
                  <a:gd name="T66" fmla="*/ 0 w 440"/>
                  <a:gd name="T67" fmla="*/ 1 h 5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534"/>
                  <a:gd name="T104" fmla="*/ 440 w 440"/>
                  <a:gd name="T105" fmla="*/ 534 h 5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534">
                    <a:moveTo>
                      <a:pt x="327" y="184"/>
                    </a:moveTo>
                    <a:lnTo>
                      <a:pt x="339" y="202"/>
                    </a:lnTo>
                    <a:lnTo>
                      <a:pt x="356" y="225"/>
                    </a:lnTo>
                    <a:lnTo>
                      <a:pt x="374" y="255"/>
                    </a:lnTo>
                    <a:lnTo>
                      <a:pt x="386" y="273"/>
                    </a:lnTo>
                    <a:lnTo>
                      <a:pt x="404" y="302"/>
                    </a:lnTo>
                    <a:lnTo>
                      <a:pt x="416" y="326"/>
                    </a:lnTo>
                    <a:lnTo>
                      <a:pt x="422" y="344"/>
                    </a:lnTo>
                    <a:lnTo>
                      <a:pt x="434" y="374"/>
                    </a:lnTo>
                    <a:lnTo>
                      <a:pt x="434" y="385"/>
                    </a:lnTo>
                    <a:lnTo>
                      <a:pt x="440" y="403"/>
                    </a:lnTo>
                    <a:lnTo>
                      <a:pt x="440" y="421"/>
                    </a:lnTo>
                    <a:lnTo>
                      <a:pt x="440" y="439"/>
                    </a:lnTo>
                    <a:lnTo>
                      <a:pt x="440" y="463"/>
                    </a:lnTo>
                    <a:lnTo>
                      <a:pt x="440" y="474"/>
                    </a:lnTo>
                    <a:lnTo>
                      <a:pt x="434" y="492"/>
                    </a:lnTo>
                    <a:lnTo>
                      <a:pt x="428" y="504"/>
                    </a:lnTo>
                    <a:lnTo>
                      <a:pt x="416" y="516"/>
                    </a:lnTo>
                    <a:lnTo>
                      <a:pt x="410" y="522"/>
                    </a:lnTo>
                    <a:lnTo>
                      <a:pt x="404" y="528"/>
                    </a:lnTo>
                    <a:lnTo>
                      <a:pt x="398" y="528"/>
                    </a:lnTo>
                    <a:lnTo>
                      <a:pt x="374" y="534"/>
                    </a:lnTo>
                    <a:lnTo>
                      <a:pt x="362" y="534"/>
                    </a:lnTo>
                    <a:lnTo>
                      <a:pt x="350" y="534"/>
                    </a:lnTo>
                    <a:lnTo>
                      <a:pt x="333" y="528"/>
                    </a:lnTo>
                    <a:lnTo>
                      <a:pt x="315" y="522"/>
                    </a:lnTo>
                    <a:lnTo>
                      <a:pt x="291" y="510"/>
                    </a:lnTo>
                    <a:lnTo>
                      <a:pt x="279" y="504"/>
                    </a:lnTo>
                    <a:lnTo>
                      <a:pt x="267" y="498"/>
                    </a:lnTo>
                    <a:lnTo>
                      <a:pt x="250" y="486"/>
                    </a:lnTo>
                    <a:lnTo>
                      <a:pt x="220" y="469"/>
                    </a:lnTo>
                    <a:lnTo>
                      <a:pt x="202" y="451"/>
                    </a:lnTo>
                    <a:lnTo>
                      <a:pt x="184" y="433"/>
                    </a:lnTo>
                    <a:lnTo>
                      <a:pt x="160" y="409"/>
                    </a:lnTo>
                    <a:lnTo>
                      <a:pt x="143" y="391"/>
                    </a:lnTo>
                    <a:lnTo>
                      <a:pt x="125" y="368"/>
                    </a:lnTo>
                    <a:lnTo>
                      <a:pt x="113" y="350"/>
                    </a:lnTo>
                    <a:lnTo>
                      <a:pt x="101" y="332"/>
                    </a:lnTo>
                    <a:lnTo>
                      <a:pt x="83" y="308"/>
                    </a:lnTo>
                    <a:lnTo>
                      <a:pt x="65" y="285"/>
                    </a:lnTo>
                    <a:lnTo>
                      <a:pt x="54" y="267"/>
                    </a:lnTo>
                    <a:lnTo>
                      <a:pt x="36" y="231"/>
                    </a:lnTo>
                    <a:lnTo>
                      <a:pt x="24" y="207"/>
                    </a:lnTo>
                    <a:lnTo>
                      <a:pt x="18" y="190"/>
                    </a:lnTo>
                    <a:lnTo>
                      <a:pt x="12" y="166"/>
                    </a:lnTo>
                    <a:lnTo>
                      <a:pt x="6" y="148"/>
                    </a:lnTo>
                    <a:lnTo>
                      <a:pt x="6" y="136"/>
                    </a:lnTo>
                    <a:lnTo>
                      <a:pt x="0" y="118"/>
                    </a:lnTo>
                    <a:lnTo>
                      <a:pt x="0" y="95"/>
                    </a:lnTo>
                    <a:lnTo>
                      <a:pt x="0" y="71"/>
                    </a:lnTo>
                    <a:lnTo>
                      <a:pt x="0" y="59"/>
                    </a:lnTo>
                    <a:lnTo>
                      <a:pt x="6" y="41"/>
                    </a:lnTo>
                    <a:lnTo>
                      <a:pt x="12" y="29"/>
                    </a:lnTo>
                    <a:lnTo>
                      <a:pt x="18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48" y="6"/>
                    </a:lnTo>
                    <a:lnTo>
                      <a:pt x="54" y="6"/>
                    </a:lnTo>
                    <a:lnTo>
                      <a:pt x="77" y="0"/>
                    </a:lnTo>
                    <a:lnTo>
                      <a:pt x="95" y="6"/>
                    </a:lnTo>
                    <a:lnTo>
                      <a:pt x="107" y="6"/>
                    </a:lnTo>
                    <a:lnTo>
                      <a:pt x="125" y="12"/>
                    </a:lnTo>
                    <a:lnTo>
                      <a:pt x="149" y="24"/>
                    </a:lnTo>
                    <a:lnTo>
                      <a:pt x="160" y="29"/>
                    </a:lnTo>
                    <a:lnTo>
                      <a:pt x="178" y="41"/>
                    </a:lnTo>
                    <a:lnTo>
                      <a:pt x="226" y="77"/>
                    </a:lnTo>
                    <a:lnTo>
                      <a:pt x="267" y="113"/>
                    </a:lnTo>
                    <a:lnTo>
                      <a:pt x="309" y="160"/>
                    </a:lnTo>
                    <a:lnTo>
                      <a:pt x="327" y="1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575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03" name="Freeform 51"/>
              <p:cNvSpPr>
                <a:spLocks noChangeArrowheads="1"/>
              </p:cNvSpPr>
              <p:nvPr/>
            </p:nvSpPr>
            <p:spPr bwMode="auto">
              <a:xfrm rot="18240000" flipH="1">
                <a:off x="267" y="1426"/>
                <a:ext cx="41" cy="120"/>
              </a:xfrm>
              <a:custGeom>
                <a:avLst/>
                <a:gdLst>
                  <a:gd name="T0" fmla="*/ 0 w 101"/>
                  <a:gd name="T1" fmla="*/ 0 h 237"/>
                  <a:gd name="T2" fmla="*/ 0 w 101"/>
                  <a:gd name="T3" fmla="*/ 1 h 237"/>
                  <a:gd name="T4" fmla="*/ 0 w 101"/>
                  <a:gd name="T5" fmla="*/ 1 h 237"/>
                  <a:gd name="T6" fmla="*/ 0 w 101"/>
                  <a:gd name="T7" fmla="*/ 1 h 237"/>
                  <a:gd name="T8" fmla="*/ 0 w 101"/>
                  <a:gd name="T9" fmla="*/ 1 h 237"/>
                  <a:gd name="T10" fmla="*/ 0 w 101"/>
                  <a:gd name="T11" fmla="*/ 0 h 2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1"/>
                  <a:gd name="T19" fmla="*/ 0 h 237"/>
                  <a:gd name="T20" fmla="*/ 101 w 101"/>
                  <a:gd name="T21" fmla="*/ 237 h 2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1" h="237">
                    <a:moveTo>
                      <a:pt x="101" y="0"/>
                    </a:moveTo>
                    <a:lnTo>
                      <a:pt x="6" y="225"/>
                    </a:lnTo>
                    <a:lnTo>
                      <a:pt x="0" y="237"/>
                    </a:lnTo>
                    <a:lnTo>
                      <a:pt x="12" y="225"/>
                    </a:lnTo>
                    <a:lnTo>
                      <a:pt x="83" y="65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04" name="Freeform 52"/>
              <p:cNvSpPr>
                <a:spLocks noChangeArrowheads="1"/>
              </p:cNvSpPr>
              <p:nvPr/>
            </p:nvSpPr>
            <p:spPr bwMode="auto">
              <a:xfrm rot="18240000" flipH="1">
                <a:off x="266" y="1428"/>
                <a:ext cx="34" cy="117"/>
              </a:xfrm>
              <a:custGeom>
                <a:avLst/>
                <a:gdLst>
                  <a:gd name="T0" fmla="*/ 0 w 83"/>
                  <a:gd name="T1" fmla="*/ 0 h 231"/>
                  <a:gd name="T2" fmla="*/ 0 w 83"/>
                  <a:gd name="T3" fmla="*/ 1 h 231"/>
                  <a:gd name="T4" fmla="*/ 0 w 83"/>
                  <a:gd name="T5" fmla="*/ 1 h 231"/>
                  <a:gd name="T6" fmla="*/ 0 w 83"/>
                  <a:gd name="T7" fmla="*/ 1 h 231"/>
                  <a:gd name="T8" fmla="*/ 0 w 83"/>
                  <a:gd name="T9" fmla="*/ 1 h 231"/>
                  <a:gd name="T10" fmla="*/ 0 w 83"/>
                  <a:gd name="T11" fmla="*/ 1 h 231"/>
                  <a:gd name="T12" fmla="*/ 0 w 83"/>
                  <a:gd name="T13" fmla="*/ 0 h 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231"/>
                  <a:gd name="T23" fmla="*/ 83 w 83"/>
                  <a:gd name="T24" fmla="*/ 231 h 2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231">
                    <a:moveTo>
                      <a:pt x="83" y="0"/>
                    </a:moveTo>
                    <a:lnTo>
                      <a:pt x="77" y="6"/>
                    </a:lnTo>
                    <a:lnTo>
                      <a:pt x="0" y="219"/>
                    </a:lnTo>
                    <a:lnTo>
                      <a:pt x="0" y="231"/>
                    </a:lnTo>
                    <a:lnTo>
                      <a:pt x="12" y="225"/>
                    </a:lnTo>
                    <a:lnTo>
                      <a:pt x="83" y="6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05" name="Line 53"/>
              <p:cNvSpPr>
                <a:spLocks noChangeShapeType="1"/>
              </p:cNvSpPr>
              <p:nvPr/>
            </p:nvSpPr>
            <p:spPr bwMode="auto">
              <a:xfrm>
                <a:off x="225" y="1468"/>
                <a:ext cx="1" cy="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06" name="Line 54"/>
              <p:cNvSpPr>
                <a:spLocks noChangeShapeType="1"/>
              </p:cNvSpPr>
              <p:nvPr/>
            </p:nvSpPr>
            <p:spPr bwMode="auto">
              <a:xfrm flipH="1">
                <a:off x="329" y="1502"/>
                <a:ext cx="6" cy="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07" name="Line 55"/>
              <p:cNvSpPr>
                <a:spLocks noChangeShapeType="1"/>
              </p:cNvSpPr>
              <p:nvPr/>
            </p:nvSpPr>
            <p:spPr bwMode="auto">
              <a:xfrm flipH="1">
                <a:off x="339" y="1497"/>
                <a:ext cx="6" cy="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08" name="Freeform 56"/>
              <p:cNvSpPr>
                <a:spLocks noChangeArrowheads="1"/>
              </p:cNvSpPr>
              <p:nvPr/>
            </p:nvSpPr>
            <p:spPr bwMode="auto">
              <a:xfrm rot="18240000" flipH="1">
                <a:off x="253" y="1517"/>
                <a:ext cx="101" cy="63"/>
              </a:xfrm>
              <a:custGeom>
                <a:avLst/>
                <a:gdLst>
                  <a:gd name="T0" fmla="*/ 0 w 249"/>
                  <a:gd name="T1" fmla="*/ 0 h 124"/>
                  <a:gd name="T2" fmla="*/ 0 w 249"/>
                  <a:gd name="T3" fmla="*/ 1 h 124"/>
                  <a:gd name="T4" fmla="*/ 0 w 249"/>
                  <a:gd name="T5" fmla="*/ 1 h 124"/>
                  <a:gd name="T6" fmla="*/ 0 w 249"/>
                  <a:gd name="T7" fmla="*/ 1 h 124"/>
                  <a:gd name="T8" fmla="*/ 0 w 249"/>
                  <a:gd name="T9" fmla="*/ 1 h 124"/>
                  <a:gd name="T10" fmla="*/ 0 w 249"/>
                  <a:gd name="T11" fmla="*/ 1 h 124"/>
                  <a:gd name="T12" fmla="*/ 0 w 249"/>
                  <a:gd name="T13" fmla="*/ 0 h 1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9"/>
                  <a:gd name="T22" fmla="*/ 0 h 124"/>
                  <a:gd name="T23" fmla="*/ 249 w 249"/>
                  <a:gd name="T24" fmla="*/ 124 h 1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9" h="124">
                    <a:moveTo>
                      <a:pt x="249" y="0"/>
                    </a:moveTo>
                    <a:lnTo>
                      <a:pt x="237" y="6"/>
                    </a:lnTo>
                    <a:lnTo>
                      <a:pt x="18" y="118"/>
                    </a:lnTo>
                    <a:lnTo>
                      <a:pt x="0" y="124"/>
                    </a:lnTo>
                    <a:lnTo>
                      <a:pt x="12" y="113"/>
                    </a:lnTo>
                    <a:lnTo>
                      <a:pt x="220" y="6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09" name="Oval 57"/>
              <p:cNvSpPr>
                <a:spLocks noChangeArrowheads="1"/>
              </p:cNvSpPr>
              <p:nvPr/>
            </p:nvSpPr>
            <p:spPr bwMode="auto">
              <a:xfrm rot="18240000" flipH="1">
                <a:off x="330" y="1501"/>
                <a:ext cx="12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dirty="0">
                  <a:solidFill>
                    <a:srgbClr val="000000"/>
                  </a:solidFill>
                  <a:latin typeface="+mn-lt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6610" name="Freeform 58"/>
              <p:cNvSpPr>
                <a:spLocks noChangeArrowheads="1"/>
              </p:cNvSpPr>
              <p:nvPr/>
            </p:nvSpPr>
            <p:spPr bwMode="auto">
              <a:xfrm rot="18240000" flipH="1">
                <a:off x="328" y="1502"/>
                <a:ext cx="15" cy="21"/>
              </a:xfrm>
              <a:custGeom>
                <a:avLst/>
                <a:gdLst>
                  <a:gd name="T0" fmla="*/ 0 w 36"/>
                  <a:gd name="T1" fmla="*/ 1 h 42"/>
                  <a:gd name="T2" fmla="*/ 0 w 36"/>
                  <a:gd name="T3" fmla="*/ 1 h 42"/>
                  <a:gd name="T4" fmla="*/ 0 w 36"/>
                  <a:gd name="T5" fmla="*/ 1 h 42"/>
                  <a:gd name="T6" fmla="*/ 0 w 36"/>
                  <a:gd name="T7" fmla="*/ 1 h 42"/>
                  <a:gd name="T8" fmla="*/ 0 w 36"/>
                  <a:gd name="T9" fmla="*/ 1 h 42"/>
                  <a:gd name="T10" fmla="*/ 0 w 36"/>
                  <a:gd name="T11" fmla="*/ 1 h 42"/>
                  <a:gd name="T12" fmla="*/ 0 w 36"/>
                  <a:gd name="T13" fmla="*/ 1 h 42"/>
                  <a:gd name="T14" fmla="*/ 0 w 36"/>
                  <a:gd name="T15" fmla="*/ 1 h 42"/>
                  <a:gd name="T16" fmla="*/ 0 w 36"/>
                  <a:gd name="T17" fmla="*/ 1 h 42"/>
                  <a:gd name="T18" fmla="*/ 0 w 36"/>
                  <a:gd name="T19" fmla="*/ 1 h 42"/>
                  <a:gd name="T20" fmla="*/ 0 w 36"/>
                  <a:gd name="T21" fmla="*/ 1 h 42"/>
                  <a:gd name="T22" fmla="*/ 0 w 36"/>
                  <a:gd name="T23" fmla="*/ 1 h 42"/>
                  <a:gd name="T24" fmla="*/ 0 w 36"/>
                  <a:gd name="T25" fmla="*/ 1 h 42"/>
                  <a:gd name="T26" fmla="*/ 0 w 36"/>
                  <a:gd name="T27" fmla="*/ 1 h 42"/>
                  <a:gd name="T28" fmla="*/ 0 w 36"/>
                  <a:gd name="T29" fmla="*/ 1 h 42"/>
                  <a:gd name="T30" fmla="*/ 0 w 36"/>
                  <a:gd name="T31" fmla="*/ 1 h 42"/>
                  <a:gd name="T32" fmla="*/ 0 w 36"/>
                  <a:gd name="T33" fmla="*/ 1 h 42"/>
                  <a:gd name="T34" fmla="*/ 0 w 36"/>
                  <a:gd name="T35" fmla="*/ 0 h 42"/>
                  <a:gd name="T36" fmla="*/ 0 w 36"/>
                  <a:gd name="T37" fmla="*/ 0 h 42"/>
                  <a:gd name="T38" fmla="*/ 0 w 36"/>
                  <a:gd name="T39" fmla="*/ 0 h 42"/>
                  <a:gd name="T40" fmla="*/ 0 w 36"/>
                  <a:gd name="T41" fmla="*/ 1 h 42"/>
                  <a:gd name="T42" fmla="*/ 0 w 36"/>
                  <a:gd name="T43" fmla="*/ 1 h 42"/>
                  <a:gd name="T44" fmla="*/ 0 w 36"/>
                  <a:gd name="T45" fmla="*/ 1 h 4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"/>
                  <a:gd name="T70" fmla="*/ 0 h 42"/>
                  <a:gd name="T71" fmla="*/ 36 w 36"/>
                  <a:gd name="T72" fmla="*/ 42 h 4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" h="42">
                    <a:moveTo>
                      <a:pt x="30" y="12"/>
                    </a:moveTo>
                    <a:lnTo>
                      <a:pt x="36" y="18"/>
                    </a:lnTo>
                    <a:lnTo>
                      <a:pt x="36" y="30"/>
                    </a:lnTo>
                    <a:lnTo>
                      <a:pt x="36" y="36"/>
                    </a:lnTo>
                    <a:lnTo>
                      <a:pt x="36" y="42"/>
                    </a:lnTo>
                    <a:lnTo>
                      <a:pt x="30" y="42"/>
                    </a:lnTo>
                    <a:lnTo>
                      <a:pt x="24" y="42"/>
                    </a:lnTo>
                    <a:lnTo>
                      <a:pt x="18" y="36"/>
                    </a:lnTo>
                    <a:lnTo>
                      <a:pt x="12" y="30"/>
                    </a:lnTo>
                    <a:lnTo>
                      <a:pt x="12" y="24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11" name="Freeform 59"/>
              <p:cNvSpPr>
                <a:spLocks noChangeArrowheads="1"/>
              </p:cNvSpPr>
              <p:nvPr/>
            </p:nvSpPr>
            <p:spPr bwMode="auto">
              <a:xfrm rot="18240000" flipH="1">
                <a:off x="337" y="1498"/>
                <a:ext cx="17" cy="27"/>
              </a:xfrm>
              <a:custGeom>
                <a:avLst/>
                <a:gdLst>
                  <a:gd name="T0" fmla="*/ 0 w 42"/>
                  <a:gd name="T1" fmla="*/ 1 h 53"/>
                  <a:gd name="T2" fmla="*/ 0 w 42"/>
                  <a:gd name="T3" fmla="*/ 1 h 53"/>
                  <a:gd name="T4" fmla="*/ 0 w 42"/>
                  <a:gd name="T5" fmla="*/ 0 h 53"/>
                  <a:gd name="T6" fmla="*/ 0 w 42"/>
                  <a:gd name="T7" fmla="*/ 1 h 53"/>
                  <a:gd name="T8" fmla="*/ 0 w 42"/>
                  <a:gd name="T9" fmla="*/ 1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53"/>
                  <a:gd name="T17" fmla="*/ 42 w 42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53">
                    <a:moveTo>
                      <a:pt x="36" y="53"/>
                    </a:moveTo>
                    <a:lnTo>
                      <a:pt x="42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36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12" name="Freeform 60"/>
              <p:cNvSpPr>
                <a:spLocks noChangeArrowheads="1"/>
              </p:cNvSpPr>
              <p:nvPr/>
            </p:nvSpPr>
            <p:spPr bwMode="auto">
              <a:xfrm rot="18240000" flipH="1">
                <a:off x="330" y="1502"/>
                <a:ext cx="17" cy="24"/>
              </a:xfrm>
              <a:custGeom>
                <a:avLst/>
                <a:gdLst>
                  <a:gd name="T0" fmla="*/ 0 w 42"/>
                  <a:gd name="T1" fmla="*/ 1 h 48"/>
                  <a:gd name="T2" fmla="*/ 0 w 42"/>
                  <a:gd name="T3" fmla="*/ 1 h 48"/>
                  <a:gd name="T4" fmla="*/ 0 w 42"/>
                  <a:gd name="T5" fmla="*/ 1 h 48"/>
                  <a:gd name="T6" fmla="*/ 0 w 42"/>
                  <a:gd name="T7" fmla="*/ 1 h 48"/>
                  <a:gd name="T8" fmla="*/ 0 w 42"/>
                  <a:gd name="T9" fmla="*/ 0 h 48"/>
                  <a:gd name="T10" fmla="*/ 0 w 42"/>
                  <a:gd name="T11" fmla="*/ 0 h 48"/>
                  <a:gd name="T12" fmla="*/ 0 w 42"/>
                  <a:gd name="T13" fmla="*/ 1 h 48"/>
                  <a:gd name="T14" fmla="*/ 0 w 42"/>
                  <a:gd name="T15" fmla="*/ 1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48"/>
                  <a:gd name="T26" fmla="*/ 42 w 42"/>
                  <a:gd name="T27" fmla="*/ 48 h 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48">
                    <a:moveTo>
                      <a:pt x="24" y="48"/>
                    </a:moveTo>
                    <a:lnTo>
                      <a:pt x="42" y="30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24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13" name="Freeform 61"/>
              <p:cNvSpPr>
                <a:spLocks noChangeArrowheads="1"/>
              </p:cNvSpPr>
              <p:nvPr/>
            </p:nvSpPr>
            <p:spPr bwMode="auto">
              <a:xfrm rot="18240000" flipH="1">
                <a:off x="242" y="1520"/>
                <a:ext cx="109" cy="39"/>
              </a:xfrm>
              <a:custGeom>
                <a:avLst/>
                <a:gdLst>
                  <a:gd name="T0" fmla="*/ 0 w 267"/>
                  <a:gd name="T1" fmla="*/ 0 h 77"/>
                  <a:gd name="T2" fmla="*/ 0 w 267"/>
                  <a:gd name="T3" fmla="*/ 0 h 77"/>
                  <a:gd name="T4" fmla="*/ 0 w 267"/>
                  <a:gd name="T5" fmla="*/ 1 h 77"/>
                  <a:gd name="T6" fmla="*/ 0 w 267"/>
                  <a:gd name="T7" fmla="*/ 1 h 77"/>
                  <a:gd name="T8" fmla="*/ 0 w 267"/>
                  <a:gd name="T9" fmla="*/ 1 h 77"/>
                  <a:gd name="T10" fmla="*/ 0 w 267"/>
                  <a:gd name="T11" fmla="*/ 1 h 77"/>
                  <a:gd name="T12" fmla="*/ 0 w 267"/>
                  <a:gd name="T13" fmla="*/ 0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7"/>
                  <a:gd name="T22" fmla="*/ 0 h 77"/>
                  <a:gd name="T23" fmla="*/ 267 w 267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7" h="77">
                    <a:moveTo>
                      <a:pt x="267" y="0"/>
                    </a:moveTo>
                    <a:lnTo>
                      <a:pt x="255" y="0"/>
                    </a:lnTo>
                    <a:lnTo>
                      <a:pt x="12" y="65"/>
                    </a:lnTo>
                    <a:lnTo>
                      <a:pt x="0" y="77"/>
                    </a:lnTo>
                    <a:lnTo>
                      <a:pt x="18" y="77"/>
                    </a:lnTo>
                    <a:lnTo>
                      <a:pt x="255" y="6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14" name="Line 62"/>
              <p:cNvSpPr>
                <a:spLocks noChangeShapeType="1"/>
              </p:cNvSpPr>
              <p:nvPr/>
            </p:nvSpPr>
            <p:spPr bwMode="auto">
              <a:xfrm>
                <a:off x="250" y="1572"/>
                <a:ext cx="2" cy="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15" name="Line 63"/>
              <p:cNvSpPr>
                <a:spLocks noChangeShapeType="1"/>
              </p:cNvSpPr>
              <p:nvPr/>
            </p:nvSpPr>
            <p:spPr bwMode="auto">
              <a:xfrm>
                <a:off x="331" y="1510"/>
                <a:ext cx="2" cy="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16" name="Line 64"/>
              <p:cNvSpPr>
                <a:spLocks noChangeShapeType="1"/>
              </p:cNvSpPr>
              <p:nvPr/>
            </p:nvSpPr>
            <p:spPr bwMode="auto">
              <a:xfrm>
                <a:off x="349" y="1527"/>
                <a:ext cx="2" cy="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17" name="Freeform 65"/>
              <p:cNvSpPr>
                <a:spLocks noChangeArrowheads="1"/>
              </p:cNvSpPr>
              <p:nvPr/>
            </p:nvSpPr>
            <p:spPr bwMode="auto">
              <a:xfrm rot="18240000" flipH="1">
                <a:off x="341" y="1497"/>
                <a:ext cx="19" cy="27"/>
              </a:xfrm>
              <a:custGeom>
                <a:avLst/>
                <a:gdLst>
                  <a:gd name="T0" fmla="*/ 0 w 48"/>
                  <a:gd name="T1" fmla="*/ 1 h 53"/>
                  <a:gd name="T2" fmla="*/ 0 w 48"/>
                  <a:gd name="T3" fmla="*/ 1 h 53"/>
                  <a:gd name="T4" fmla="*/ 0 w 48"/>
                  <a:gd name="T5" fmla="*/ 1 h 53"/>
                  <a:gd name="T6" fmla="*/ 0 w 48"/>
                  <a:gd name="T7" fmla="*/ 1 h 53"/>
                  <a:gd name="T8" fmla="*/ 0 w 48"/>
                  <a:gd name="T9" fmla="*/ 0 h 53"/>
                  <a:gd name="T10" fmla="*/ 0 w 48"/>
                  <a:gd name="T11" fmla="*/ 1 h 53"/>
                  <a:gd name="T12" fmla="*/ 0 w 48"/>
                  <a:gd name="T13" fmla="*/ 1 h 53"/>
                  <a:gd name="T14" fmla="*/ 0 w 48"/>
                  <a:gd name="T15" fmla="*/ 1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53"/>
                  <a:gd name="T26" fmla="*/ 48 w 48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53">
                    <a:moveTo>
                      <a:pt x="18" y="36"/>
                    </a:moveTo>
                    <a:lnTo>
                      <a:pt x="30" y="47"/>
                    </a:lnTo>
                    <a:lnTo>
                      <a:pt x="42" y="53"/>
                    </a:lnTo>
                    <a:lnTo>
                      <a:pt x="48" y="47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18" name="Freeform 66"/>
              <p:cNvSpPr>
                <a:spLocks noChangeArrowheads="1"/>
              </p:cNvSpPr>
              <p:nvPr/>
            </p:nvSpPr>
            <p:spPr bwMode="auto">
              <a:xfrm rot="18240000" flipH="1">
                <a:off x="348" y="1503"/>
                <a:ext cx="7" cy="12"/>
              </a:xfrm>
              <a:custGeom>
                <a:avLst/>
                <a:gdLst>
                  <a:gd name="T0" fmla="*/ 0 w 18"/>
                  <a:gd name="T1" fmla="*/ 1 h 24"/>
                  <a:gd name="T2" fmla="*/ 0 w 18"/>
                  <a:gd name="T3" fmla="*/ 1 h 24"/>
                  <a:gd name="T4" fmla="*/ 0 w 18"/>
                  <a:gd name="T5" fmla="*/ 1 h 24"/>
                  <a:gd name="T6" fmla="*/ 0 w 18"/>
                  <a:gd name="T7" fmla="*/ 0 h 24"/>
                  <a:gd name="T8" fmla="*/ 0 w 18"/>
                  <a:gd name="T9" fmla="*/ 1 h 24"/>
                  <a:gd name="T10" fmla="*/ 0 w 18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4"/>
                  <a:gd name="T20" fmla="*/ 18 w 18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4">
                    <a:moveTo>
                      <a:pt x="12" y="24"/>
                    </a:moveTo>
                    <a:lnTo>
                      <a:pt x="18" y="18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19" name="Oval 67"/>
              <p:cNvSpPr>
                <a:spLocks noChangeArrowheads="1"/>
              </p:cNvSpPr>
              <p:nvPr/>
            </p:nvSpPr>
            <p:spPr bwMode="auto">
              <a:xfrm rot="18240000" flipH="1">
                <a:off x="351" y="1505"/>
                <a:ext cx="7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dirty="0">
                  <a:solidFill>
                    <a:srgbClr val="000000"/>
                  </a:solidFill>
                  <a:latin typeface="+mn-lt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6620" name="Freeform 68"/>
              <p:cNvSpPr>
                <a:spLocks noChangeArrowheads="1"/>
              </p:cNvSpPr>
              <p:nvPr/>
            </p:nvSpPr>
            <p:spPr bwMode="auto">
              <a:xfrm rot="18240000" flipH="1">
                <a:off x="355" y="1501"/>
                <a:ext cx="7" cy="9"/>
              </a:xfrm>
              <a:custGeom>
                <a:avLst/>
                <a:gdLst>
                  <a:gd name="T0" fmla="*/ 0 w 18"/>
                  <a:gd name="T1" fmla="*/ 1 h 18"/>
                  <a:gd name="T2" fmla="*/ 0 w 18"/>
                  <a:gd name="T3" fmla="*/ 1 h 18"/>
                  <a:gd name="T4" fmla="*/ 0 w 18"/>
                  <a:gd name="T5" fmla="*/ 1 h 18"/>
                  <a:gd name="T6" fmla="*/ 0 w 18"/>
                  <a:gd name="T7" fmla="*/ 1 h 18"/>
                  <a:gd name="T8" fmla="*/ 0 w 18"/>
                  <a:gd name="T9" fmla="*/ 1 h 18"/>
                  <a:gd name="T10" fmla="*/ 0 w 18"/>
                  <a:gd name="T11" fmla="*/ 1 h 18"/>
                  <a:gd name="T12" fmla="*/ 0 w 18"/>
                  <a:gd name="T13" fmla="*/ 1 h 18"/>
                  <a:gd name="T14" fmla="*/ 0 w 18"/>
                  <a:gd name="T15" fmla="*/ 1 h 18"/>
                  <a:gd name="T16" fmla="*/ 0 w 18"/>
                  <a:gd name="T17" fmla="*/ 1 h 18"/>
                  <a:gd name="T18" fmla="*/ 0 w 18"/>
                  <a:gd name="T19" fmla="*/ 1 h 18"/>
                  <a:gd name="T20" fmla="*/ 0 w 18"/>
                  <a:gd name="T21" fmla="*/ 0 h 18"/>
                  <a:gd name="T22" fmla="*/ 0 w 18"/>
                  <a:gd name="T23" fmla="*/ 0 h 18"/>
                  <a:gd name="T24" fmla="*/ 0 w 18"/>
                  <a:gd name="T25" fmla="*/ 1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18"/>
                  <a:gd name="T41" fmla="*/ 18 w 18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18">
                    <a:moveTo>
                      <a:pt x="12" y="6"/>
                    </a:moveTo>
                    <a:lnTo>
                      <a:pt x="18" y="12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21" name="Line 69"/>
              <p:cNvSpPr>
                <a:spLocks noChangeShapeType="1"/>
              </p:cNvSpPr>
              <p:nvPr/>
            </p:nvSpPr>
            <p:spPr bwMode="auto">
              <a:xfrm flipH="1">
                <a:off x="347" y="1507"/>
                <a:ext cx="9" cy="2"/>
              </a:xfrm>
              <a:prstGeom prst="line">
                <a:avLst/>
              </a:pr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22" name="Line 70"/>
              <p:cNvSpPr>
                <a:spLocks noChangeShapeType="1"/>
              </p:cNvSpPr>
              <p:nvPr/>
            </p:nvSpPr>
            <p:spPr bwMode="auto">
              <a:xfrm flipH="1">
                <a:off x="346" y="1503"/>
                <a:ext cx="9" cy="2"/>
              </a:xfrm>
              <a:prstGeom prst="line">
                <a:avLst/>
              </a:pr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23" name="Oval 71"/>
              <p:cNvSpPr>
                <a:spLocks noChangeArrowheads="1"/>
              </p:cNvSpPr>
              <p:nvPr/>
            </p:nvSpPr>
            <p:spPr bwMode="auto">
              <a:xfrm rot="18240000" flipH="1">
                <a:off x="340" y="1504"/>
                <a:ext cx="10" cy="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dirty="0">
                  <a:solidFill>
                    <a:srgbClr val="000000"/>
                  </a:solidFill>
                  <a:latin typeface="+mn-lt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6624" name="Freeform 72"/>
              <p:cNvSpPr>
                <a:spLocks noChangeArrowheads="1"/>
              </p:cNvSpPr>
              <p:nvPr/>
            </p:nvSpPr>
            <p:spPr bwMode="auto">
              <a:xfrm rot="18240000" flipH="1">
                <a:off x="340" y="1503"/>
                <a:ext cx="10" cy="18"/>
              </a:xfrm>
              <a:custGeom>
                <a:avLst/>
                <a:gdLst>
                  <a:gd name="T0" fmla="*/ 0 w 24"/>
                  <a:gd name="T1" fmla="*/ 1 h 36"/>
                  <a:gd name="T2" fmla="*/ 0 w 24"/>
                  <a:gd name="T3" fmla="*/ 1 h 36"/>
                  <a:gd name="T4" fmla="*/ 0 w 24"/>
                  <a:gd name="T5" fmla="*/ 1 h 36"/>
                  <a:gd name="T6" fmla="*/ 0 w 24"/>
                  <a:gd name="T7" fmla="*/ 1 h 36"/>
                  <a:gd name="T8" fmla="*/ 0 w 24"/>
                  <a:gd name="T9" fmla="*/ 1 h 36"/>
                  <a:gd name="T10" fmla="*/ 0 w 24"/>
                  <a:gd name="T11" fmla="*/ 1 h 36"/>
                  <a:gd name="T12" fmla="*/ 0 w 24"/>
                  <a:gd name="T13" fmla="*/ 1 h 36"/>
                  <a:gd name="T14" fmla="*/ 0 w 24"/>
                  <a:gd name="T15" fmla="*/ 1 h 36"/>
                  <a:gd name="T16" fmla="*/ 0 w 24"/>
                  <a:gd name="T17" fmla="*/ 1 h 36"/>
                  <a:gd name="T18" fmla="*/ 0 w 24"/>
                  <a:gd name="T19" fmla="*/ 1 h 36"/>
                  <a:gd name="T20" fmla="*/ 0 w 24"/>
                  <a:gd name="T21" fmla="*/ 1 h 36"/>
                  <a:gd name="T22" fmla="*/ 0 w 24"/>
                  <a:gd name="T23" fmla="*/ 1 h 36"/>
                  <a:gd name="T24" fmla="*/ 0 w 24"/>
                  <a:gd name="T25" fmla="*/ 1 h 36"/>
                  <a:gd name="T26" fmla="*/ 0 w 24"/>
                  <a:gd name="T27" fmla="*/ 1 h 36"/>
                  <a:gd name="T28" fmla="*/ 0 w 24"/>
                  <a:gd name="T29" fmla="*/ 1 h 36"/>
                  <a:gd name="T30" fmla="*/ 0 w 24"/>
                  <a:gd name="T31" fmla="*/ 1 h 36"/>
                  <a:gd name="T32" fmla="*/ 0 w 24"/>
                  <a:gd name="T33" fmla="*/ 1 h 36"/>
                  <a:gd name="T34" fmla="*/ 0 w 24"/>
                  <a:gd name="T35" fmla="*/ 1 h 36"/>
                  <a:gd name="T36" fmla="*/ 0 w 24"/>
                  <a:gd name="T37" fmla="*/ 0 h 36"/>
                  <a:gd name="T38" fmla="*/ 0 w 24"/>
                  <a:gd name="T39" fmla="*/ 1 h 36"/>
                  <a:gd name="T40" fmla="*/ 0 w 24"/>
                  <a:gd name="T41" fmla="*/ 1 h 36"/>
                  <a:gd name="T42" fmla="*/ 0 w 24"/>
                  <a:gd name="T43" fmla="*/ 1 h 36"/>
                  <a:gd name="T44" fmla="*/ 0 w 24"/>
                  <a:gd name="T45" fmla="*/ 1 h 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36"/>
                  <a:gd name="T71" fmla="*/ 24 w 24"/>
                  <a:gd name="T72" fmla="*/ 36 h 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36">
                    <a:moveTo>
                      <a:pt x="18" y="12"/>
                    </a:moveTo>
                    <a:lnTo>
                      <a:pt x="24" y="18"/>
                    </a:lnTo>
                    <a:lnTo>
                      <a:pt x="24" y="24"/>
                    </a:lnTo>
                    <a:lnTo>
                      <a:pt x="24" y="30"/>
                    </a:lnTo>
                    <a:lnTo>
                      <a:pt x="24" y="36"/>
                    </a:lnTo>
                    <a:lnTo>
                      <a:pt x="18" y="36"/>
                    </a:lnTo>
                    <a:lnTo>
                      <a:pt x="18" y="30"/>
                    </a:lnTo>
                    <a:lnTo>
                      <a:pt x="12" y="30"/>
                    </a:lnTo>
                    <a:lnTo>
                      <a:pt x="6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25" name="Line 73"/>
              <p:cNvSpPr>
                <a:spLocks noChangeShapeType="1"/>
              </p:cNvSpPr>
              <p:nvPr/>
            </p:nvSpPr>
            <p:spPr bwMode="auto">
              <a:xfrm flipH="1">
                <a:off x="299" y="1521"/>
                <a:ext cx="34" cy="2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26" name="Line 74"/>
              <p:cNvSpPr>
                <a:spLocks noChangeShapeType="1"/>
              </p:cNvSpPr>
              <p:nvPr/>
            </p:nvSpPr>
            <p:spPr bwMode="auto">
              <a:xfrm flipH="1">
                <a:off x="288" y="1515"/>
                <a:ext cx="41" cy="3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27" name="Freeform 75"/>
              <p:cNvSpPr>
                <a:spLocks noChangeArrowheads="1"/>
              </p:cNvSpPr>
              <p:nvPr/>
            </p:nvSpPr>
            <p:spPr bwMode="auto">
              <a:xfrm rot="18240000" flipH="1">
                <a:off x="293" y="1519"/>
                <a:ext cx="53" cy="37"/>
              </a:xfrm>
              <a:custGeom>
                <a:avLst/>
                <a:gdLst>
                  <a:gd name="T0" fmla="*/ 0 w 130"/>
                  <a:gd name="T1" fmla="*/ 1 h 72"/>
                  <a:gd name="T2" fmla="*/ 0 w 130"/>
                  <a:gd name="T3" fmla="*/ 0 h 72"/>
                  <a:gd name="T4" fmla="*/ 0 w 130"/>
                  <a:gd name="T5" fmla="*/ 1 h 72"/>
                  <a:gd name="T6" fmla="*/ 0 60000 65536"/>
                  <a:gd name="T7" fmla="*/ 0 60000 65536"/>
                  <a:gd name="T8" fmla="*/ 0 60000 65536"/>
                  <a:gd name="T9" fmla="*/ 0 w 130"/>
                  <a:gd name="T10" fmla="*/ 0 h 72"/>
                  <a:gd name="T11" fmla="*/ 130 w 130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0" h="72">
                    <a:moveTo>
                      <a:pt x="0" y="72"/>
                    </a:moveTo>
                    <a:lnTo>
                      <a:pt x="124" y="0"/>
                    </a:lnTo>
                    <a:lnTo>
                      <a:pt x="130" y="6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28" name="Freeform 76"/>
              <p:cNvSpPr>
                <a:spLocks noChangeArrowheads="1"/>
              </p:cNvSpPr>
              <p:nvPr/>
            </p:nvSpPr>
            <p:spPr bwMode="auto">
              <a:xfrm rot="18240000" flipH="1">
                <a:off x="155" y="1560"/>
                <a:ext cx="17" cy="30"/>
              </a:xfrm>
              <a:custGeom>
                <a:avLst/>
                <a:gdLst>
                  <a:gd name="T0" fmla="*/ 0 w 42"/>
                  <a:gd name="T1" fmla="*/ 1 h 59"/>
                  <a:gd name="T2" fmla="*/ 0 w 42"/>
                  <a:gd name="T3" fmla="*/ 1 h 59"/>
                  <a:gd name="T4" fmla="*/ 0 w 42"/>
                  <a:gd name="T5" fmla="*/ 1 h 59"/>
                  <a:gd name="T6" fmla="*/ 0 w 42"/>
                  <a:gd name="T7" fmla="*/ 0 h 59"/>
                  <a:gd name="T8" fmla="*/ 0 w 42"/>
                  <a:gd name="T9" fmla="*/ 1 h 59"/>
                  <a:gd name="T10" fmla="*/ 0 w 42"/>
                  <a:gd name="T11" fmla="*/ 1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59"/>
                  <a:gd name="T20" fmla="*/ 42 w 42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59">
                    <a:moveTo>
                      <a:pt x="0" y="35"/>
                    </a:moveTo>
                    <a:lnTo>
                      <a:pt x="12" y="59"/>
                    </a:lnTo>
                    <a:lnTo>
                      <a:pt x="42" y="47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29" name="Freeform 77"/>
              <p:cNvSpPr>
                <a:spLocks noChangeArrowheads="1"/>
              </p:cNvSpPr>
              <p:nvPr/>
            </p:nvSpPr>
            <p:spPr bwMode="auto">
              <a:xfrm rot="18240000" flipH="1">
                <a:off x="155" y="1560"/>
                <a:ext cx="17" cy="30"/>
              </a:xfrm>
              <a:custGeom>
                <a:avLst/>
                <a:gdLst>
                  <a:gd name="T0" fmla="*/ 0 w 42"/>
                  <a:gd name="T1" fmla="*/ 1 h 59"/>
                  <a:gd name="T2" fmla="*/ 0 w 42"/>
                  <a:gd name="T3" fmla="*/ 1 h 59"/>
                  <a:gd name="T4" fmla="*/ 0 w 42"/>
                  <a:gd name="T5" fmla="*/ 1 h 59"/>
                  <a:gd name="T6" fmla="*/ 0 w 42"/>
                  <a:gd name="T7" fmla="*/ 0 h 59"/>
                  <a:gd name="T8" fmla="*/ 0 w 42"/>
                  <a:gd name="T9" fmla="*/ 1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59"/>
                  <a:gd name="T17" fmla="*/ 42 w 42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59">
                    <a:moveTo>
                      <a:pt x="0" y="35"/>
                    </a:moveTo>
                    <a:lnTo>
                      <a:pt x="12" y="59"/>
                    </a:lnTo>
                    <a:lnTo>
                      <a:pt x="42" y="47"/>
                    </a:lnTo>
                    <a:lnTo>
                      <a:pt x="12" y="0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30" name="Freeform 78"/>
              <p:cNvSpPr>
                <a:spLocks noChangeArrowheads="1"/>
              </p:cNvSpPr>
              <p:nvPr/>
            </p:nvSpPr>
            <p:spPr bwMode="auto">
              <a:xfrm rot="18240000" flipH="1">
                <a:off x="141" y="1531"/>
                <a:ext cx="24" cy="24"/>
              </a:xfrm>
              <a:custGeom>
                <a:avLst/>
                <a:gdLst>
                  <a:gd name="T0" fmla="*/ 0 w 59"/>
                  <a:gd name="T1" fmla="*/ 1 h 48"/>
                  <a:gd name="T2" fmla="*/ 0 w 59"/>
                  <a:gd name="T3" fmla="*/ 1 h 48"/>
                  <a:gd name="T4" fmla="*/ 0 w 59"/>
                  <a:gd name="T5" fmla="*/ 0 h 48"/>
                  <a:gd name="T6" fmla="*/ 0 w 59"/>
                  <a:gd name="T7" fmla="*/ 1 h 48"/>
                  <a:gd name="T8" fmla="*/ 0 w 59"/>
                  <a:gd name="T9" fmla="*/ 1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8"/>
                  <a:gd name="T17" fmla="*/ 59 w 59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8">
                    <a:moveTo>
                      <a:pt x="47" y="48"/>
                    </a:moveTo>
                    <a:lnTo>
                      <a:pt x="59" y="42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47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31" name="Freeform 79"/>
              <p:cNvSpPr>
                <a:spLocks noChangeArrowheads="1"/>
              </p:cNvSpPr>
              <p:nvPr/>
            </p:nvSpPr>
            <p:spPr bwMode="auto">
              <a:xfrm rot="18240000" flipH="1">
                <a:off x="141" y="1531"/>
                <a:ext cx="24" cy="24"/>
              </a:xfrm>
              <a:custGeom>
                <a:avLst/>
                <a:gdLst>
                  <a:gd name="T0" fmla="*/ 0 w 59"/>
                  <a:gd name="T1" fmla="*/ 1 h 48"/>
                  <a:gd name="T2" fmla="*/ 0 w 59"/>
                  <a:gd name="T3" fmla="*/ 1 h 48"/>
                  <a:gd name="T4" fmla="*/ 0 w 59"/>
                  <a:gd name="T5" fmla="*/ 0 h 48"/>
                  <a:gd name="T6" fmla="*/ 0 w 59"/>
                  <a:gd name="T7" fmla="*/ 1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48"/>
                  <a:gd name="T14" fmla="*/ 59 w 59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48">
                    <a:moveTo>
                      <a:pt x="47" y="48"/>
                    </a:moveTo>
                    <a:lnTo>
                      <a:pt x="59" y="42"/>
                    </a:lnTo>
                    <a:lnTo>
                      <a:pt x="30" y="0"/>
                    </a:lnTo>
                    <a:lnTo>
                      <a:pt x="0" y="12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32" name="Freeform 80"/>
              <p:cNvSpPr>
                <a:spLocks noChangeArrowheads="1"/>
              </p:cNvSpPr>
              <p:nvPr/>
            </p:nvSpPr>
            <p:spPr bwMode="auto">
              <a:xfrm rot="18240000" flipH="1">
                <a:off x="131" y="1556"/>
                <a:ext cx="34" cy="42"/>
              </a:xfrm>
              <a:custGeom>
                <a:avLst/>
                <a:gdLst>
                  <a:gd name="T0" fmla="*/ 0 w 83"/>
                  <a:gd name="T1" fmla="*/ 1 h 83"/>
                  <a:gd name="T2" fmla="*/ 0 w 83"/>
                  <a:gd name="T3" fmla="*/ 1 h 83"/>
                  <a:gd name="T4" fmla="*/ 0 w 83"/>
                  <a:gd name="T5" fmla="*/ 0 h 83"/>
                  <a:gd name="T6" fmla="*/ 0 w 83"/>
                  <a:gd name="T7" fmla="*/ 1 h 83"/>
                  <a:gd name="T8" fmla="*/ 0 w 83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83"/>
                  <a:gd name="T17" fmla="*/ 83 w 8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83">
                    <a:moveTo>
                      <a:pt x="30" y="83"/>
                    </a:moveTo>
                    <a:lnTo>
                      <a:pt x="83" y="42"/>
                    </a:lnTo>
                    <a:lnTo>
                      <a:pt x="48" y="0"/>
                    </a:lnTo>
                    <a:lnTo>
                      <a:pt x="0" y="36"/>
                    </a:lnTo>
                    <a:lnTo>
                      <a:pt x="30" y="83"/>
                    </a:lnTo>
                    <a:close/>
                  </a:path>
                </a:pathLst>
              </a:custGeom>
              <a:solidFill>
                <a:srgbClr val="80808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33" name="Freeform 81"/>
              <p:cNvSpPr>
                <a:spLocks noChangeArrowheads="1"/>
              </p:cNvSpPr>
              <p:nvPr/>
            </p:nvSpPr>
            <p:spPr bwMode="auto">
              <a:xfrm rot="18240000" flipH="1">
                <a:off x="117" y="1529"/>
                <a:ext cx="34" cy="42"/>
              </a:xfrm>
              <a:custGeom>
                <a:avLst/>
                <a:gdLst>
                  <a:gd name="T0" fmla="*/ 0 w 83"/>
                  <a:gd name="T1" fmla="*/ 1 h 83"/>
                  <a:gd name="T2" fmla="*/ 0 w 83"/>
                  <a:gd name="T3" fmla="*/ 1 h 83"/>
                  <a:gd name="T4" fmla="*/ 0 w 83"/>
                  <a:gd name="T5" fmla="*/ 0 h 83"/>
                  <a:gd name="T6" fmla="*/ 0 w 83"/>
                  <a:gd name="T7" fmla="*/ 1 h 83"/>
                  <a:gd name="T8" fmla="*/ 0 w 83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83"/>
                  <a:gd name="T17" fmla="*/ 83 w 8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83">
                    <a:moveTo>
                      <a:pt x="29" y="83"/>
                    </a:moveTo>
                    <a:lnTo>
                      <a:pt x="83" y="47"/>
                    </a:lnTo>
                    <a:lnTo>
                      <a:pt x="47" y="0"/>
                    </a:lnTo>
                    <a:lnTo>
                      <a:pt x="0" y="41"/>
                    </a:lnTo>
                    <a:lnTo>
                      <a:pt x="29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34" name="Freeform 82"/>
              <p:cNvSpPr>
                <a:spLocks noChangeArrowheads="1"/>
              </p:cNvSpPr>
              <p:nvPr/>
            </p:nvSpPr>
            <p:spPr bwMode="auto">
              <a:xfrm rot="18240000" flipH="1">
                <a:off x="120" y="1521"/>
                <a:ext cx="31" cy="27"/>
              </a:xfrm>
              <a:custGeom>
                <a:avLst/>
                <a:gdLst>
                  <a:gd name="T0" fmla="*/ 0 w 77"/>
                  <a:gd name="T1" fmla="*/ 0 h 53"/>
                  <a:gd name="T2" fmla="*/ 0 w 77"/>
                  <a:gd name="T3" fmla="*/ 1 h 53"/>
                  <a:gd name="T4" fmla="*/ 0 w 77"/>
                  <a:gd name="T5" fmla="*/ 1 h 53"/>
                  <a:gd name="T6" fmla="*/ 0 w 77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53"/>
                  <a:gd name="T14" fmla="*/ 77 w 77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53">
                    <a:moveTo>
                      <a:pt x="77" y="0"/>
                    </a:moveTo>
                    <a:lnTo>
                      <a:pt x="53" y="12"/>
                    </a:lnTo>
                    <a:lnTo>
                      <a:pt x="0" y="53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35" name="Freeform 83"/>
              <p:cNvSpPr>
                <a:spLocks noChangeArrowheads="1"/>
              </p:cNvSpPr>
              <p:nvPr/>
            </p:nvSpPr>
            <p:spPr bwMode="auto">
              <a:xfrm rot="18240000" flipH="1">
                <a:off x="120" y="1521"/>
                <a:ext cx="31" cy="27"/>
              </a:xfrm>
              <a:custGeom>
                <a:avLst/>
                <a:gdLst>
                  <a:gd name="T0" fmla="*/ 0 w 77"/>
                  <a:gd name="T1" fmla="*/ 0 h 53"/>
                  <a:gd name="T2" fmla="*/ 0 w 77"/>
                  <a:gd name="T3" fmla="*/ 1 h 53"/>
                  <a:gd name="T4" fmla="*/ 0 w 77"/>
                  <a:gd name="T5" fmla="*/ 1 h 53"/>
                  <a:gd name="T6" fmla="*/ 0 60000 65536"/>
                  <a:gd name="T7" fmla="*/ 0 60000 65536"/>
                  <a:gd name="T8" fmla="*/ 0 60000 65536"/>
                  <a:gd name="T9" fmla="*/ 0 w 77"/>
                  <a:gd name="T10" fmla="*/ 0 h 53"/>
                  <a:gd name="T11" fmla="*/ 77 w 77"/>
                  <a:gd name="T12" fmla="*/ 53 h 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" h="53">
                    <a:moveTo>
                      <a:pt x="77" y="0"/>
                    </a:moveTo>
                    <a:lnTo>
                      <a:pt x="53" y="12"/>
                    </a:lnTo>
                    <a:lnTo>
                      <a:pt x="0" y="53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36" name="Oval 84"/>
              <p:cNvSpPr>
                <a:spLocks noChangeArrowheads="1"/>
              </p:cNvSpPr>
              <p:nvPr/>
            </p:nvSpPr>
            <p:spPr bwMode="auto">
              <a:xfrm rot="18240000" flipH="1">
                <a:off x="189" y="1565"/>
                <a:ext cx="12" cy="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dirty="0">
                  <a:solidFill>
                    <a:srgbClr val="000000"/>
                  </a:solidFill>
                  <a:latin typeface="+mn-lt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6637" name="Freeform 85"/>
              <p:cNvSpPr>
                <a:spLocks noChangeArrowheads="1"/>
              </p:cNvSpPr>
              <p:nvPr/>
            </p:nvSpPr>
            <p:spPr bwMode="auto">
              <a:xfrm rot="18240000" flipH="1">
                <a:off x="186" y="1563"/>
                <a:ext cx="12" cy="15"/>
              </a:xfrm>
              <a:custGeom>
                <a:avLst/>
                <a:gdLst>
                  <a:gd name="T0" fmla="*/ 0 w 29"/>
                  <a:gd name="T1" fmla="*/ 0 h 30"/>
                  <a:gd name="T2" fmla="*/ 0 w 29"/>
                  <a:gd name="T3" fmla="*/ 1 h 30"/>
                  <a:gd name="T4" fmla="*/ 0 w 29"/>
                  <a:gd name="T5" fmla="*/ 1 h 30"/>
                  <a:gd name="T6" fmla="*/ 0 w 29"/>
                  <a:gd name="T7" fmla="*/ 1 h 30"/>
                  <a:gd name="T8" fmla="*/ 0 w 29"/>
                  <a:gd name="T9" fmla="*/ 1 h 30"/>
                  <a:gd name="T10" fmla="*/ 0 w 29"/>
                  <a:gd name="T11" fmla="*/ 1 h 30"/>
                  <a:gd name="T12" fmla="*/ 0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0 w 29"/>
                  <a:gd name="T21" fmla="*/ 1 h 30"/>
                  <a:gd name="T22" fmla="*/ 0 w 29"/>
                  <a:gd name="T23" fmla="*/ 1 h 30"/>
                  <a:gd name="T24" fmla="*/ 0 w 29"/>
                  <a:gd name="T25" fmla="*/ 1 h 30"/>
                  <a:gd name="T26" fmla="*/ 0 w 29"/>
                  <a:gd name="T27" fmla="*/ 1 h 30"/>
                  <a:gd name="T28" fmla="*/ 0 w 29"/>
                  <a:gd name="T29" fmla="*/ 1 h 30"/>
                  <a:gd name="T30" fmla="*/ 0 w 29"/>
                  <a:gd name="T31" fmla="*/ 1 h 30"/>
                  <a:gd name="T32" fmla="*/ 0 w 29"/>
                  <a:gd name="T33" fmla="*/ 1 h 30"/>
                  <a:gd name="T34" fmla="*/ 0 w 29"/>
                  <a:gd name="T35" fmla="*/ 0 h 30"/>
                  <a:gd name="T36" fmla="*/ 0 w 29"/>
                  <a:gd name="T37" fmla="*/ 0 h 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"/>
                  <a:gd name="T58" fmla="*/ 0 h 30"/>
                  <a:gd name="T59" fmla="*/ 29 w 29"/>
                  <a:gd name="T60" fmla="*/ 30 h 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" h="30">
                    <a:moveTo>
                      <a:pt x="17" y="0"/>
                    </a:moveTo>
                    <a:lnTo>
                      <a:pt x="23" y="6"/>
                    </a:lnTo>
                    <a:lnTo>
                      <a:pt x="29" y="12"/>
                    </a:lnTo>
                    <a:lnTo>
                      <a:pt x="29" y="18"/>
                    </a:lnTo>
                    <a:lnTo>
                      <a:pt x="23" y="24"/>
                    </a:lnTo>
                    <a:lnTo>
                      <a:pt x="17" y="30"/>
                    </a:lnTo>
                    <a:lnTo>
                      <a:pt x="12" y="30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38" name="Freeform 86"/>
              <p:cNvSpPr>
                <a:spLocks noChangeArrowheads="1"/>
              </p:cNvSpPr>
              <p:nvPr/>
            </p:nvSpPr>
            <p:spPr bwMode="auto">
              <a:xfrm rot="18240000" flipH="1">
                <a:off x="190" y="1563"/>
                <a:ext cx="12" cy="15"/>
              </a:xfrm>
              <a:custGeom>
                <a:avLst/>
                <a:gdLst>
                  <a:gd name="T0" fmla="*/ 0 w 29"/>
                  <a:gd name="T1" fmla="*/ 1 h 30"/>
                  <a:gd name="T2" fmla="*/ 0 w 29"/>
                  <a:gd name="T3" fmla="*/ 1 h 30"/>
                  <a:gd name="T4" fmla="*/ 0 w 29"/>
                  <a:gd name="T5" fmla="*/ 1 h 30"/>
                  <a:gd name="T6" fmla="*/ 0 w 29"/>
                  <a:gd name="T7" fmla="*/ 0 h 30"/>
                  <a:gd name="T8" fmla="*/ 0 w 29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0"/>
                  <a:gd name="T17" fmla="*/ 29 w 29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0">
                    <a:moveTo>
                      <a:pt x="0" y="12"/>
                    </a:moveTo>
                    <a:lnTo>
                      <a:pt x="12" y="30"/>
                    </a:lnTo>
                    <a:lnTo>
                      <a:pt x="29" y="18"/>
                    </a:lnTo>
                    <a:lnTo>
                      <a:pt x="18" y="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39" name="Oval 87"/>
              <p:cNvSpPr>
                <a:spLocks noChangeArrowheads="1"/>
              </p:cNvSpPr>
              <p:nvPr/>
            </p:nvSpPr>
            <p:spPr bwMode="auto">
              <a:xfrm rot="18240000" flipH="1">
                <a:off x="185" y="1565"/>
                <a:ext cx="12" cy="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dirty="0">
                  <a:solidFill>
                    <a:srgbClr val="000000"/>
                  </a:solidFill>
                  <a:latin typeface="+mn-lt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6640" name="Freeform 88"/>
              <p:cNvSpPr>
                <a:spLocks noChangeArrowheads="1"/>
              </p:cNvSpPr>
              <p:nvPr/>
            </p:nvSpPr>
            <p:spPr bwMode="auto">
              <a:xfrm rot="18240000" flipH="1">
                <a:off x="186" y="1566"/>
                <a:ext cx="9" cy="15"/>
              </a:xfrm>
              <a:custGeom>
                <a:avLst/>
                <a:gdLst>
                  <a:gd name="T0" fmla="*/ 0 w 23"/>
                  <a:gd name="T1" fmla="*/ 0 h 30"/>
                  <a:gd name="T2" fmla="*/ 0 w 23"/>
                  <a:gd name="T3" fmla="*/ 1 h 30"/>
                  <a:gd name="T4" fmla="*/ 0 w 23"/>
                  <a:gd name="T5" fmla="*/ 1 h 30"/>
                  <a:gd name="T6" fmla="*/ 0 w 23"/>
                  <a:gd name="T7" fmla="*/ 1 h 30"/>
                  <a:gd name="T8" fmla="*/ 0 w 23"/>
                  <a:gd name="T9" fmla="*/ 1 h 30"/>
                  <a:gd name="T10" fmla="*/ 0 w 23"/>
                  <a:gd name="T11" fmla="*/ 1 h 30"/>
                  <a:gd name="T12" fmla="*/ 0 w 23"/>
                  <a:gd name="T13" fmla="*/ 1 h 30"/>
                  <a:gd name="T14" fmla="*/ 0 w 23"/>
                  <a:gd name="T15" fmla="*/ 1 h 30"/>
                  <a:gd name="T16" fmla="*/ 0 w 23"/>
                  <a:gd name="T17" fmla="*/ 1 h 30"/>
                  <a:gd name="T18" fmla="*/ 0 w 23"/>
                  <a:gd name="T19" fmla="*/ 1 h 30"/>
                  <a:gd name="T20" fmla="*/ 0 w 23"/>
                  <a:gd name="T21" fmla="*/ 1 h 30"/>
                  <a:gd name="T22" fmla="*/ 0 w 23"/>
                  <a:gd name="T23" fmla="*/ 1 h 30"/>
                  <a:gd name="T24" fmla="*/ 0 w 23"/>
                  <a:gd name="T25" fmla="*/ 1 h 30"/>
                  <a:gd name="T26" fmla="*/ 0 w 23"/>
                  <a:gd name="T27" fmla="*/ 1 h 30"/>
                  <a:gd name="T28" fmla="*/ 0 w 23"/>
                  <a:gd name="T29" fmla="*/ 1 h 30"/>
                  <a:gd name="T30" fmla="*/ 0 w 23"/>
                  <a:gd name="T31" fmla="*/ 1 h 30"/>
                  <a:gd name="T32" fmla="*/ 0 w 23"/>
                  <a:gd name="T33" fmla="*/ 1 h 30"/>
                  <a:gd name="T34" fmla="*/ 0 w 23"/>
                  <a:gd name="T35" fmla="*/ 0 h 30"/>
                  <a:gd name="T36" fmla="*/ 0 w 23"/>
                  <a:gd name="T37" fmla="*/ 0 h 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"/>
                  <a:gd name="T58" fmla="*/ 0 h 30"/>
                  <a:gd name="T59" fmla="*/ 23 w 23"/>
                  <a:gd name="T60" fmla="*/ 30 h 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" h="30">
                    <a:moveTo>
                      <a:pt x="17" y="0"/>
                    </a:moveTo>
                    <a:lnTo>
                      <a:pt x="23" y="6"/>
                    </a:lnTo>
                    <a:lnTo>
                      <a:pt x="23" y="12"/>
                    </a:lnTo>
                    <a:lnTo>
                      <a:pt x="23" y="18"/>
                    </a:lnTo>
                    <a:lnTo>
                      <a:pt x="17" y="24"/>
                    </a:lnTo>
                    <a:lnTo>
                      <a:pt x="17" y="30"/>
                    </a:lnTo>
                    <a:lnTo>
                      <a:pt x="11" y="24"/>
                    </a:lnTo>
                    <a:lnTo>
                      <a:pt x="6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41" name="Freeform 89"/>
              <p:cNvSpPr>
                <a:spLocks noChangeArrowheads="1"/>
              </p:cNvSpPr>
              <p:nvPr/>
            </p:nvSpPr>
            <p:spPr bwMode="auto">
              <a:xfrm rot="18240000" flipH="1">
                <a:off x="195" y="1565"/>
                <a:ext cx="10" cy="9"/>
              </a:xfrm>
              <a:custGeom>
                <a:avLst/>
                <a:gdLst>
                  <a:gd name="T0" fmla="*/ 0 w 24"/>
                  <a:gd name="T1" fmla="*/ 1 h 18"/>
                  <a:gd name="T2" fmla="*/ 0 w 24"/>
                  <a:gd name="T3" fmla="*/ 1 h 18"/>
                  <a:gd name="T4" fmla="*/ 0 w 24"/>
                  <a:gd name="T5" fmla="*/ 0 h 18"/>
                  <a:gd name="T6" fmla="*/ 0 w 24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18"/>
                  <a:gd name="T14" fmla="*/ 24 w 24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18">
                    <a:moveTo>
                      <a:pt x="24" y="18"/>
                    </a:moveTo>
                    <a:lnTo>
                      <a:pt x="18" y="18"/>
                    </a:ln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42" name="Line 90"/>
              <p:cNvSpPr>
                <a:spLocks noChangeShapeType="1"/>
              </p:cNvSpPr>
              <p:nvPr/>
            </p:nvSpPr>
            <p:spPr bwMode="auto">
              <a:xfrm flipH="1">
                <a:off x="185" y="1565"/>
                <a:ext cx="13" cy="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43" name="Freeform 91"/>
              <p:cNvSpPr>
                <a:spLocks noChangeArrowheads="1"/>
              </p:cNvSpPr>
              <p:nvPr/>
            </p:nvSpPr>
            <p:spPr bwMode="auto">
              <a:xfrm rot="18240000" flipH="1">
                <a:off x="152" y="1522"/>
                <a:ext cx="29" cy="33"/>
              </a:xfrm>
              <a:custGeom>
                <a:avLst/>
                <a:gdLst>
                  <a:gd name="T0" fmla="*/ 0 w 71"/>
                  <a:gd name="T1" fmla="*/ 1 h 65"/>
                  <a:gd name="T2" fmla="*/ 0 w 71"/>
                  <a:gd name="T3" fmla="*/ 1 h 65"/>
                  <a:gd name="T4" fmla="*/ 0 w 71"/>
                  <a:gd name="T5" fmla="*/ 0 h 65"/>
                  <a:gd name="T6" fmla="*/ 0 w 71"/>
                  <a:gd name="T7" fmla="*/ 1 h 65"/>
                  <a:gd name="T8" fmla="*/ 0 w 71"/>
                  <a:gd name="T9" fmla="*/ 1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65"/>
                  <a:gd name="T17" fmla="*/ 71 w 71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65">
                    <a:moveTo>
                      <a:pt x="24" y="65"/>
                    </a:moveTo>
                    <a:lnTo>
                      <a:pt x="71" y="30"/>
                    </a:lnTo>
                    <a:lnTo>
                      <a:pt x="48" y="0"/>
                    </a:lnTo>
                    <a:lnTo>
                      <a:pt x="0" y="36"/>
                    </a:lnTo>
                    <a:lnTo>
                      <a:pt x="24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44" name="Freeform 92"/>
              <p:cNvSpPr>
                <a:spLocks noChangeArrowheads="1"/>
              </p:cNvSpPr>
              <p:nvPr/>
            </p:nvSpPr>
            <p:spPr bwMode="auto">
              <a:xfrm rot="18240000" flipH="1">
                <a:off x="152" y="1522"/>
                <a:ext cx="29" cy="33"/>
              </a:xfrm>
              <a:custGeom>
                <a:avLst/>
                <a:gdLst>
                  <a:gd name="T0" fmla="*/ 0 w 71"/>
                  <a:gd name="T1" fmla="*/ 1 h 65"/>
                  <a:gd name="T2" fmla="*/ 0 w 71"/>
                  <a:gd name="T3" fmla="*/ 1 h 65"/>
                  <a:gd name="T4" fmla="*/ 0 w 71"/>
                  <a:gd name="T5" fmla="*/ 0 h 65"/>
                  <a:gd name="T6" fmla="*/ 0 w 71"/>
                  <a:gd name="T7" fmla="*/ 1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1"/>
                  <a:gd name="T13" fmla="*/ 0 h 65"/>
                  <a:gd name="T14" fmla="*/ 71 w 71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1" h="65">
                    <a:moveTo>
                      <a:pt x="24" y="65"/>
                    </a:moveTo>
                    <a:lnTo>
                      <a:pt x="71" y="30"/>
                    </a:lnTo>
                    <a:lnTo>
                      <a:pt x="48" y="0"/>
                    </a:lnTo>
                    <a:lnTo>
                      <a:pt x="0" y="36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45" name="Freeform 93"/>
              <p:cNvSpPr>
                <a:spLocks noChangeArrowheads="1"/>
              </p:cNvSpPr>
              <p:nvPr/>
            </p:nvSpPr>
            <p:spPr bwMode="auto">
              <a:xfrm rot="18240000" flipH="1">
                <a:off x="151" y="1518"/>
                <a:ext cx="29" cy="24"/>
              </a:xfrm>
              <a:custGeom>
                <a:avLst/>
                <a:gdLst>
                  <a:gd name="T0" fmla="*/ 0 w 72"/>
                  <a:gd name="T1" fmla="*/ 1 h 48"/>
                  <a:gd name="T2" fmla="*/ 0 w 72"/>
                  <a:gd name="T3" fmla="*/ 1 h 48"/>
                  <a:gd name="T4" fmla="*/ 0 w 72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48"/>
                  <a:gd name="T11" fmla="*/ 72 w 7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48">
                    <a:moveTo>
                      <a:pt x="0" y="48"/>
                    </a:moveTo>
                    <a:lnTo>
                      <a:pt x="48" y="12"/>
                    </a:lnTo>
                    <a:lnTo>
                      <a:pt x="72" y="0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46" name="Freeform 94"/>
              <p:cNvSpPr>
                <a:spLocks noChangeArrowheads="1"/>
              </p:cNvSpPr>
              <p:nvPr/>
            </p:nvSpPr>
            <p:spPr bwMode="auto">
              <a:xfrm rot="18240000" flipH="1">
                <a:off x="162" y="1541"/>
                <a:ext cx="29" cy="33"/>
              </a:xfrm>
              <a:custGeom>
                <a:avLst/>
                <a:gdLst>
                  <a:gd name="T0" fmla="*/ 0 w 71"/>
                  <a:gd name="T1" fmla="*/ 1 h 65"/>
                  <a:gd name="T2" fmla="*/ 0 w 71"/>
                  <a:gd name="T3" fmla="*/ 1 h 65"/>
                  <a:gd name="T4" fmla="*/ 0 w 71"/>
                  <a:gd name="T5" fmla="*/ 0 h 65"/>
                  <a:gd name="T6" fmla="*/ 0 w 71"/>
                  <a:gd name="T7" fmla="*/ 1 h 65"/>
                  <a:gd name="T8" fmla="*/ 0 w 71"/>
                  <a:gd name="T9" fmla="*/ 1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65"/>
                  <a:gd name="T17" fmla="*/ 71 w 71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65">
                    <a:moveTo>
                      <a:pt x="24" y="65"/>
                    </a:moveTo>
                    <a:lnTo>
                      <a:pt x="71" y="29"/>
                    </a:lnTo>
                    <a:lnTo>
                      <a:pt x="47" y="0"/>
                    </a:lnTo>
                    <a:lnTo>
                      <a:pt x="0" y="35"/>
                    </a:lnTo>
                    <a:lnTo>
                      <a:pt x="24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47" name="Freeform 95"/>
              <p:cNvSpPr>
                <a:spLocks noChangeArrowheads="1"/>
              </p:cNvSpPr>
              <p:nvPr/>
            </p:nvSpPr>
            <p:spPr bwMode="auto">
              <a:xfrm rot="18240000" flipH="1">
                <a:off x="162" y="1541"/>
                <a:ext cx="29" cy="33"/>
              </a:xfrm>
              <a:custGeom>
                <a:avLst/>
                <a:gdLst>
                  <a:gd name="T0" fmla="*/ 0 w 71"/>
                  <a:gd name="T1" fmla="*/ 1 h 65"/>
                  <a:gd name="T2" fmla="*/ 0 w 71"/>
                  <a:gd name="T3" fmla="*/ 1 h 65"/>
                  <a:gd name="T4" fmla="*/ 0 w 71"/>
                  <a:gd name="T5" fmla="*/ 0 h 65"/>
                  <a:gd name="T6" fmla="*/ 0 w 71"/>
                  <a:gd name="T7" fmla="*/ 1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1"/>
                  <a:gd name="T13" fmla="*/ 0 h 65"/>
                  <a:gd name="T14" fmla="*/ 71 w 71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1" h="65">
                    <a:moveTo>
                      <a:pt x="24" y="65"/>
                    </a:moveTo>
                    <a:lnTo>
                      <a:pt x="71" y="29"/>
                    </a:lnTo>
                    <a:lnTo>
                      <a:pt x="47" y="0"/>
                    </a:lnTo>
                    <a:lnTo>
                      <a:pt x="0" y="35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48" name="Freeform 96"/>
              <p:cNvSpPr>
                <a:spLocks noChangeArrowheads="1"/>
              </p:cNvSpPr>
              <p:nvPr/>
            </p:nvSpPr>
            <p:spPr bwMode="auto">
              <a:xfrm rot="18240000" flipH="1">
                <a:off x="163" y="1534"/>
                <a:ext cx="29" cy="23"/>
              </a:xfrm>
              <a:custGeom>
                <a:avLst/>
                <a:gdLst>
                  <a:gd name="T0" fmla="*/ 0 w 71"/>
                  <a:gd name="T1" fmla="*/ 0 h 47"/>
                  <a:gd name="T2" fmla="*/ 0 w 71"/>
                  <a:gd name="T3" fmla="*/ 0 h 47"/>
                  <a:gd name="T4" fmla="*/ 0 w 71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71"/>
                  <a:gd name="T10" fmla="*/ 0 h 47"/>
                  <a:gd name="T11" fmla="*/ 71 w 71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1" h="47">
                    <a:moveTo>
                      <a:pt x="0" y="47"/>
                    </a:moveTo>
                    <a:lnTo>
                      <a:pt x="48" y="12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80808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49" name="Freeform 97"/>
              <p:cNvSpPr>
                <a:spLocks noChangeArrowheads="1"/>
              </p:cNvSpPr>
              <p:nvPr/>
            </p:nvSpPr>
            <p:spPr bwMode="auto">
              <a:xfrm rot="18240000" flipH="1">
                <a:off x="182" y="1542"/>
                <a:ext cx="20" cy="22"/>
              </a:xfrm>
              <a:custGeom>
                <a:avLst/>
                <a:gdLst>
                  <a:gd name="T0" fmla="*/ 0 w 48"/>
                  <a:gd name="T1" fmla="*/ 1 h 42"/>
                  <a:gd name="T2" fmla="*/ 0 w 48"/>
                  <a:gd name="T3" fmla="*/ 0 h 42"/>
                  <a:gd name="T4" fmla="*/ 0 w 48"/>
                  <a:gd name="T5" fmla="*/ 1 h 42"/>
                  <a:gd name="T6" fmla="*/ 0 w 48"/>
                  <a:gd name="T7" fmla="*/ 1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42"/>
                  <a:gd name="T14" fmla="*/ 48 w 48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42">
                    <a:moveTo>
                      <a:pt x="0" y="12"/>
                    </a:moveTo>
                    <a:lnTo>
                      <a:pt x="24" y="0"/>
                    </a:lnTo>
                    <a:lnTo>
                      <a:pt x="48" y="30"/>
                    </a:lnTo>
                    <a:lnTo>
                      <a:pt x="24" y="42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50" name="Freeform 98"/>
              <p:cNvSpPr>
                <a:spLocks noChangeArrowheads="1"/>
              </p:cNvSpPr>
              <p:nvPr/>
            </p:nvSpPr>
            <p:spPr bwMode="auto">
              <a:xfrm rot="18240000" flipH="1">
                <a:off x="176" y="1522"/>
                <a:ext cx="20" cy="21"/>
              </a:xfrm>
              <a:custGeom>
                <a:avLst/>
                <a:gdLst>
                  <a:gd name="T0" fmla="*/ 0 w 48"/>
                  <a:gd name="T1" fmla="*/ 1 h 41"/>
                  <a:gd name="T2" fmla="*/ 0 w 48"/>
                  <a:gd name="T3" fmla="*/ 0 h 41"/>
                  <a:gd name="T4" fmla="*/ 0 w 48"/>
                  <a:gd name="T5" fmla="*/ 1 h 41"/>
                  <a:gd name="T6" fmla="*/ 0 w 48"/>
                  <a:gd name="T7" fmla="*/ 1 h 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41"/>
                  <a:gd name="T14" fmla="*/ 48 w 48"/>
                  <a:gd name="T15" fmla="*/ 41 h 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41">
                    <a:moveTo>
                      <a:pt x="0" y="12"/>
                    </a:moveTo>
                    <a:lnTo>
                      <a:pt x="24" y="0"/>
                    </a:lnTo>
                    <a:lnTo>
                      <a:pt x="48" y="29"/>
                    </a:lnTo>
                    <a:lnTo>
                      <a:pt x="18" y="41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51" name="Line 99"/>
              <p:cNvSpPr>
                <a:spLocks noChangeShapeType="1"/>
              </p:cNvSpPr>
              <p:nvPr/>
            </p:nvSpPr>
            <p:spPr bwMode="auto">
              <a:xfrm flipH="1">
                <a:off x="187" y="1526"/>
                <a:ext cx="5" cy="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52" name="Line 100"/>
              <p:cNvSpPr>
                <a:spLocks noChangeShapeType="1"/>
              </p:cNvSpPr>
              <p:nvPr/>
            </p:nvSpPr>
            <p:spPr bwMode="auto">
              <a:xfrm flipV="1">
                <a:off x="235" y="1569"/>
                <a:ext cx="2" cy="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53" name="Freeform 101"/>
              <p:cNvSpPr>
                <a:spLocks noChangeArrowheads="1"/>
              </p:cNvSpPr>
              <p:nvPr/>
            </p:nvSpPr>
            <p:spPr bwMode="auto">
              <a:xfrm rot="18240000" flipH="1">
                <a:off x="231" y="1602"/>
                <a:ext cx="29" cy="75"/>
              </a:xfrm>
              <a:custGeom>
                <a:avLst/>
                <a:gdLst>
                  <a:gd name="T0" fmla="*/ 0 w 72"/>
                  <a:gd name="T1" fmla="*/ 0 h 148"/>
                  <a:gd name="T2" fmla="*/ 0 w 72"/>
                  <a:gd name="T3" fmla="*/ 1 h 148"/>
                  <a:gd name="T4" fmla="*/ 0 w 72"/>
                  <a:gd name="T5" fmla="*/ 1 h 148"/>
                  <a:gd name="T6" fmla="*/ 0 w 72"/>
                  <a:gd name="T7" fmla="*/ 1 h 148"/>
                  <a:gd name="T8" fmla="*/ 0 w 72"/>
                  <a:gd name="T9" fmla="*/ 0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48"/>
                  <a:gd name="T17" fmla="*/ 72 w 72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48">
                    <a:moveTo>
                      <a:pt x="0" y="0"/>
                    </a:moveTo>
                    <a:lnTo>
                      <a:pt x="24" y="12"/>
                    </a:lnTo>
                    <a:lnTo>
                      <a:pt x="72" y="148"/>
                    </a:lnTo>
                    <a:lnTo>
                      <a:pt x="48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54" name="Freeform 102"/>
              <p:cNvSpPr>
                <a:spLocks noChangeArrowheads="1"/>
              </p:cNvSpPr>
              <p:nvPr/>
            </p:nvSpPr>
            <p:spPr bwMode="auto">
              <a:xfrm rot="18240000" flipH="1">
                <a:off x="256" y="1589"/>
                <a:ext cx="22" cy="81"/>
              </a:xfrm>
              <a:custGeom>
                <a:avLst/>
                <a:gdLst>
                  <a:gd name="T0" fmla="*/ 0 w 53"/>
                  <a:gd name="T1" fmla="*/ 0 h 160"/>
                  <a:gd name="T2" fmla="*/ 0 w 53"/>
                  <a:gd name="T3" fmla="*/ 1 h 160"/>
                  <a:gd name="T4" fmla="*/ 0 w 53"/>
                  <a:gd name="T5" fmla="*/ 1 h 160"/>
                  <a:gd name="T6" fmla="*/ 0 w 53"/>
                  <a:gd name="T7" fmla="*/ 1 h 160"/>
                  <a:gd name="T8" fmla="*/ 0 w 53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60"/>
                  <a:gd name="T17" fmla="*/ 53 w 53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60">
                    <a:moveTo>
                      <a:pt x="0" y="0"/>
                    </a:moveTo>
                    <a:lnTo>
                      <a:pt x="0" y="18"/>
                    </a:lnTo>
                    <a:lnTo>
                      <a:pt x="47" y="160"/>
                    </a:lnTo>
                    <a:lnTo>
                      <a:pt x="53" y="1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55" name="Freeform 103"/>
              <p:cNvSpPr>
                <a:spLocks noChangeArrowheads="1"/>
              </p:cNvSpPr>
              <p:nvPr/>
            </p:nvSpPr>
            <p:spPr bwMode="auto">
              <a:xfrm rot="18240000" flipH="1">
                <a:off x="160" y="1461"/>
                <a:ext cx="36" cy="45"/>
              </a:xfrm>
              <a:custGeom>
                <a:avLst/>
                <a:gdLst>
                  <a:gd name="T0" fmla="*/ 0 w 89"/>
                  <a:gd name="T1" fmla="*/ 1 h 89"/>
                  <a:gd name="T2" fmla="*/ 0 w 89"/>
                  <a:gd name="T3" fmla="*/ 1 h 89"/>
                  <a:gd name="T4" fmla="*/ 0 w 89"/>
                  <a:gd name="T5" fmla="*/ 1 h 89"/>
                  <a:gd name="T6" fmla="*/ 0 w 89"/>
                  <a:gd name="T7" fmla="*/ 0 h 89"/>
                  <a:gd name="T8" fmla="*/ 0 w 89"/>
                  <a:gd name="T9" fmla="*/ 1 h 89"/>
                  <a:gd name="T10" fmla="*/ 0 w 89"/>
                  <a:gd name="T11" fmla="*/ 1 h 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89"/>
                  <a:gd name="T20" fmla="*/ 89 w 89"/>
                  <a:gd name="T21" fmla="*/ 89 h 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89">
                    <a:moveTo>
                      <a:pt x="77" y="89"/>
                    </a:moveTo>
                    <a:lnTo>
                      <a:pt x="89" y="77"/>
                    </a:lnTo>
                    <a:lnTo>
                      <a:pt x="71" y="23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77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56" name="Freeform 104"/>
              <p:cNvSpPr>
                <a:spLocks noChangeArrowheads="1"/>
              </p:cNvSpPr>
              <p:nvPr/>
            </p:nvSpPr>
            <p:spPr bwMode="auto">
              <a:xfrm rot="18240000" flipH="1">
                <a:off x="166" y="1466"/>
                <a:ext cx="31" cy="39"/>
              </a:xfrm>
              <a:custGeom>
                <a:avLst/>
                <a:gdLst>
                  <a:gd name="T0" fmla="*/ 0 w 77"/>
                  <a:gd name="T1" fmla="*/ 0 h 77"/>
                  <a:gd name="T2" fmla="*/ 0 w 77"/>
                  <a:gd name="T3" fmla="*/ 1 h 77"/>
                  <a:gd name="T4" fmla="*/ 0 w 77"/>
                  <a:gd name="T5" fmla="*/ 1 h 77"/>
                  <a:gd name="T6" fmla="*/ 0 w 77"/>
                  <a:gd name="T7" fmla="*/ 1 h 77"/>
                  <a:gd name="T8" fmla="*/ 0 w 77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77"/>
                  <a:gd name="T17" fmla="*/ 77 w 77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77">
                    <a:moveTo>
                      <a:pt x="0" y="0"/>
                    </a:moveTo>
                    <a:lnTo>
                      <a:pt x="23" y="59"/>
                    </a:lnTo>
                    <a:lnTo>
                      <a:pt x="77" y="77"/>
                    </a:lnTo>
                    <a:lnTo>
                      <a:pt x="53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57" name="Line 105"/>
              <p:cNvSpPr>
                <a:spLocks noChangeShapeType="1"/>
              </p:cNvSpPr>
              <p:nvPr/>
            </p:nvSpPr>
            <p:spPr bwMode="auto">
              <a:xfrm flipH="1">
                <a:off x="158" y="1486"/>
                <a:ext cx="13" cy="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58" name="Freeform 106"/>
              <p:cNvSpPr>
                <a:spLocks noChangeArrowheads="1"/>
              </p:cNvSpPr>
              <p:nvPr/>
            </p:nvSpPr>
            <p:spPr bwMode="auto">
              <a:xfrm rot="18240000" flipH="1">
                <a:off x="162" y="1466"/>
                <a:ext cx="31" cy="39"/>
              </a:xfrm>
              <a:custGeom>
                <a:avLst/>
                <a:gdLst>
                  <a:gd name="T0" fmla="*/ 0 w 77"/>
                  <a:gd name="T1" fmla="*/ 1 h 77"/>
                  <a:gd name="T2" fmla="*/ 0 w 77"/>
                  <a:gd name="T3" fmla="*/ 1 h 77"/>
                  <a:gd name="T4" fmla="*/ 0 w 77"/>
                  <a:gd name="T5" fmla="*/ 0 h 77"/>
                  <a:gd name="T6" fmla="*/ 0 60000 65536"/>
                  <a:gd name="T7" fmla="*/ 0 60000 65536"/>
                  <a:gd name="T8" fmla="*/ 0 60000 65536"/>
                  <a:gd name="T9" fmla="*/ 0 w 77"/>
                  <a:gd name="T10" fmla="*/ 0 h 77"/>
                  <a:gd name="T11" fmla="*/ 77 w 77"/>
                  <a:gd name="T12" fmla="*/ 77 h 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" h="77">
                    <a:moveTo>
                      <a:pt x="77" y="77"/>
                    </a:moveTo>
                    <a:lnTo>
                      <a:pt x="53" y="23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59" name="Freeform 107"/>
              <p:cNvSpPr>
                <a:spLocks noChangeArrowheads="1"/>
              </p:cNvSpPr>
              <p:nvPr/>
            </p:nvSpPr>
            <p:spPr bwMode="auto">
              <a:xfrm rot="18240000" flipH="1">
                <a:off x="171" y="1458"/>
                <a:ext cx="7" cy="15"/>
              </a:xfrm>
              <a:custGeom>
                <a:avLst/>
                <a:gdLst>
                  <a:gd name="T0" fmla="*/ 0 w 18"/>
                  <a:gd name="T1" fmla="*/ 0 h 29"/>
                  <a:gd name="T2" fmla="*/ 0 w 18"/>
                  <a:gd name="T3" fmla="*/ 1 h 29"/>
                  <a:gd name="T4" fmla="*/ 0 w 18"/>
                  <a:gd name="T5" fmla="*/ 1 h 29"/>
                  <a:gd name="T6" fmla="*/ 0 w 18"/>
                  <a:gd name="T7" fmla="*/ 1 h 29"/>
                  <a:gd name="T8" fmla="*/ 0 w 18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9"/>
                  <a:gd name="T17" fmla="*/ 18 w 18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9">
                    <a:moveTo>
                      <a:pt x="0" y="0"/>
                    </a:moveTo>
                    <a:lnTo>
                      <a:pt x="12" y="29"/>
                    </a:lnTo>
                    <a:lnTo>
                      <a:pt x="18" y="29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60" name="Freeform 108"/>
              <p:cNvSpPr>
                <a:spLocks noChangeArrowheads="1"/>
              </p:cNvSpPr>
              <p:nvPr/>
            </p:nvSpPr>
            <p:spPr bwMode="auto">
              <a:xfrm rot="18240000" flipH="1">
                <a:off x="165" y="1458"/>
                <a:ext cx="7" cy="3"/>
              </a:xfrm>
              <a:custGeom>
                <a:avLst/>
                <a:gdLst>
                  <a:gd name="T0" fmla="*/ 0 w 18"/>
                  <a:gd name="T1" fmla="*/ 1 h 6"/>
                  <a:gd name="T2" fmla="*/ 0 w 18"/>
                  <a:gd name="T3" fmla="*/ 0 h 6"/>
                  <a:gd name="T4" fmla="*/ 0 w 18"/>
                  <a:gd name="T5" fmla="*/ 0 h 6"/>
                  <a:gd name="T6" fmla="*/ 0 w 18"/>
                  <a:gd name="T7" fmla="*/ 1 h 6"/>
                  <a:gd name="T8" fmla="*/ 0 w 18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6"/>
                  <a:gd name="T17" fmla="*/ 18 w 1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6">
                    <a:moveTo>
                      <a:pt x="0" y="6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61" name="Freeform 109"/>
              <p:cNvSpPr>
                <a:spLocks noChangeArrowheads="1"/>
              </p:cNvSpPr>
              <p:nvPr/>
            </p:nvSpPr>
            <p:spPr bwMode="auto">
              <a:xfrm rot="18240000" flipH="1">
                <a:off x="184" y="1472"/>
                <a:ext cx="7" cy="15"/>
              </a:xfrm>
              <a:custGeom>
                <a:avLst/>
                <a:gdLst>
                  <a:gd name="T0" fmla="*/ 0 w 17"/>
                  <a:gd name="T1" fmla="*/ 1 h 30"/>
                  <a:gd name="T2" fmla="*/ 0 w 17"/>
                  <a:gd name="T3" fmla="*/ 0 h 30"/>
                  <a:gd name="T4" fmla="*/ 0 w 17"/>
                  <a:gd name="T5" fmla="*/ 1 h 30"/>
                  <a:gd name="T6" fmla="*/ 0 w 17"/>
                  <a:gd name="T7" fmla="*/ 1 h 30"/>
                  <a:gd name="T8" fmla="*/ 0 w 17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0"/>
                  <a:gd name="T17" fmla="*/ 17 w 1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0">
                    <a:moveTo>
                      <a:pt x="6" y="6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7" y="3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62" name="Line 110"/>
              <p:cNvSpPr>
                <a:spLocks noChangeShapeType="1"/>
              </p:cNvSpPr>
              <p:nvPr/>
            </p:nvSpPr>
            <p:spPr bwMode="auto">
              <a:xfrm>
                <a:off x="185" y="1517"/>
                <a:ext cx="2" cy="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63" name="Freeform 111"/>
              <p:cNvSpPr>
                <a:spLocks noChangeArrowheads="1"/>
              </p:cNvSpPr>
              <p:nvPr/>
            </p:nvSpPr>
            <p:spPr bwMode="auto">
              <a:xfrm rot="18240000" flipH="1">
                <a:off x="104" y="1465"/>
                <a:ext cx="46" cy="48"/>
              </a:xfrm>
              <a:custGeom>
                <a:avLst/>
                <a:gdLst>
                  <a:gd name="T0" fmla="*/ 0 w 113"/>
                  <a:gd name="T1" fmla="*/ 1 h 95"/>
                  <a:gd name="T2" fmla="*/ 0 w 113"/>
                  <a:gd name="T3" fmla="*/ 1 h 95"/>
                  <a:gd name="T4" fmla="*/ 0 w 113"/>
                  <a:gd name="T5" fmla="*/ 1 h 95"/>
                  <a:gd name="T6" fmla="*/ 0 w 113"/>
                  <a:gd name="T7" fmla="*/ 0 h 95"/>
                  <a:gd name="T8" fmla="*/ 0 w 113"/>
                  <a:gd name="T9" fmla="*/ 1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"/>
                  <a:gd name="T16" fmla="*/ 0 h 95"/>
                  <a:gd name="T17" fmla="*/ 113 w 113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" h="95">
                    <a:moveTo>
                      <a:pt x="0" y="83"/>
                    </a:moveTo>
                    <a:lnTo>
                      <a:pt x="6" y="95"/>
                    </a:lnTo>
                    <a:lnTo>
                      <a:pt x="113" y="11"/>
                    </a:lnTo>
                    <a:lnTo>
                      <a:pt x="107" y="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64" name="Line 112"/>
              <p:cNvSpPr>
                <a:spLocks noChangeShapeType="1"/>
              </p:cNvSpPr>
              <p:nvPr/>
            </p:nvSpPr>
            <p:spPr bwMode="auto">
              <a:xfrm>
                <a:off x="116" y="1491"/>
                <a:ext cx="4" cy="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65" name="Line 113"/>
              <p:cNvSpPr>
                <a:spLocks noChangeShapeType="1"/>
              </p:cNvSpPr>
              <p:nvPr/>
            </p:nvSpPr>
            <p:spPr bwMode="auto">
              <a:xfrm>
                <a:off x="136" y="1487"/>
                <a:ext cx="4" cy="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66" name="Freeform 114"/>
              <p:cNvSpPr>
                <a:spLocks noChangeArrowheads="1"/>
              </p:cNvSpPr>
              <p:nvPr/>
            </p:nvSpPr>
            <p:spPr bwMode="auto">
              <a:xfrm rot="18240000" flipH="1">
                <a:off x="145" y="1460"/>
                <a:ext cx="26" cy="18"/>
              </a:xfrm>
              <a:custGeom>
                <a:avLst/>
                <a:gdLst>
                  <a:gd name="T0" fmla="*/ 0 w 65"/>
                  <a:gd name="T1" fmla="*/ 1 h 36"/>
                  <a:gd name="T2" fmla="*/ 0 w 65"/>
                  <a:gd name="T3" fmla="*/ 0 h 36"/>
                  <a:gd name="T4" fmla="*/ 0 w 65"/>
                  <a:gd name="T5" fmla="*/ 1 h 36"/>
                  <a:gd name="T6" fmla="*/ 0 w 65"/>
                  <a:gd name="T7" fmla="*/ 1 h 36"/>
                  <a:gd name="T8" fmla="*/ 0 w 65"/>
                  <a:gd name="T9" fmla="*/ 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36"/>
                  <a:gd name="T17" fmla="*/ 65 w 65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36">
                    <a:moveTo>
                      <a:pt x="59" y="24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5" y="36"/>
                    </a:lnTo>
                    <a:lnTo>
                      <a:pt x="59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67" name="Freeform 115"/>
              <p:cNvSpPr>
                <a:spLocks noChangeArrowheads="1"/>
              </p:cNvSpPr>
              <p:nvPr/>
            </p:nvSpPr>
            <p:spPr bwMode="auto">
              <a:xfrm rot="18240000" flipH="1">
                <a:off x="93" y="1448"/>
                <a:ext cx="68" cy="54"/>
              </a:xfrm>
              <a:custGeom>
                <a:avLst/>
                <a:gdLst>
                  <a:gd name="T0" fmla="*/ 0 w 166"/>
                  <a:gd name="T1" fmla="*/ 1 h 107"/>
                  <a:gd name="T2" fmla="*/ 0 w 166"/>
                  <a:gd name="T3" fmla="*/ 0 h 107"/>
                  <a:gd name="T4" fmla="*/ 0 w 166"/>
                  <a:gd name="T5" fmla="*/ 1 h 107"/>
                  <a:gd name="T6" fmla="*/ 0 w 166"/>
                  <a:gd name="T7" fmla="*/ 1 h 107"/>
                  <a:gd name="T8" fmla="*/ 0 w 166"/>
                  <a:gd name="T9" fmla="*/ 1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07"/>
                  <a:gd name="T17" fmla="*/ 166 w 166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07">
                    <a:moveTo>
                      <a:pt x="0" y="83"/>
                    </a:moveTo>
                    <a:lnTo>
                      <a:pt x="106" y="0"/>
                    </a:lnTo>
                    <a:lnTo>
                      <a:pt x="166" y="24"/>
                    </a:lnTo>
                    <a:lnTo>
                      <a:pt x="59" y="107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68" name="Freeform 116"/>
              <p:cNvSpPr>
                <a:spLocks noChangeArrowheads="1"/>
              </p:cNvSpPr>
              <p:nvPr/>
            </p:nvSpPr>
            <p:spPr bwMode="auto">
              <a:xfrm rot="18240000" flipH="1">
                <a:off x="129" y="1459"/>
                <a:ext cx="34" cy="22"/>
              </a:xfrm>
              <a:custGeom>
                <a:avLst/>
                <a:gdLst>
                  <a:gd name="T0" fmla="*/ 0 w 83"/>
                  <a:gd name="T1" fmla="*/ 1 h 42"/>
                  <a:gd name="T2" fmla="*/ 0 w 83"/>
                  <a:gd name="T3" fmla="*/ 1 h 42"/>
                  <a:gd name="T4" fmla="*/ 0 w 83"/>
                  <a:gd name="T5" fmla="*/ 1 h 42"/>
                  <a:gd name="T6" fmla="*/ 0 w 83"/>
                  <a:gd name="T7" fmla="*/ 0 h 42"/>
                  <a:gd name="T8" fmla="*/ 0 w 83"/>
                  <a:gd name="T9" fmla="*/ 1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2"/>
                  <a:gd name="T17" fmla="*/ 83 w 83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2">
                    <a:moveTo>
                      <a:pt x="0" y="24"/>
                    </a:moveTo>
                    <a:lnTo>
                      <a:pt x="53" y="42"/>
                    </a:lnTo>
                    <a:lnTo>
                      <a:pt x="83" y="24"/>
                    </a:lnTo>
                    <a:lnTo>
                      <a:pt x="29" y="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69" name="Freeform 117"/>
              <p:cNvSpPr>
                <a:spLocks noChangeArrowheads="1"/>
              </p:cNvSpPr>
              <p:nvPr/>
            </p:nvSpPr>
            <p:spPr bwMode="auto">
              <a:xfrm rot="18240000" flipH="1">
                <a:off x="115" y="1462"/>
                <a:ext cx="34" cy="21"/>
              </a:xfrm>
              <a:custGeom>
                <a:avLst/>
                <a:gdLst>
                  <a:gd name="T0" fmla="*/ 0 w 83"/>
                  <a:gd name="T1" fmla="*/ 1 h 42"/>
                  <a:gd name="T2" fmla="*/ 0 w 83"/>
                  <a:gd name="T3" fmla="*/ 1 h 42"/>
                  <a:gd name="T4" fmla="*/ 0 w 83"/>
                  <a:gd name="T5" fmla="*/ 1 h 42"/>
                  <a:gd name="T6" fmla="*/ 0 w 83"/>
                  <a:gd name="T7" fmla="*/ 0 h 42"/>
                  <a:gd name="T8" fmla="*/ 0 w 83"/>
                  <a:gd name="T9" fmla="*/ 1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2"/>
                  <a:gd name="T17" fmla="*/ 83 w 83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2">
                    <a:moveTo>
                      <a:pt x="0" y="18"/>
                    </a:moveTo>
                    <a:lnTo>
                      <a:pt x="54" y="42"/>
                    </a:lnTo>
                    <a:lnTo>
                      <a:pt x="83" y="18"/>
                    </a:lnTo>
                    <a:lnTo>
                      <a:pt x="30" y="0"/>
                    </a:lnTo>
                    <a:lnTo>
                      <a:pt x="0" y="18"/>
                    </a:lnTo>
                    <a:close/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70" name="Freeform 118"/>
              <p:cNvSpPr>
                <a:spLocks noChangeArrowheads="1"/>
              </p:cNvSpPr>
              <p:nvPr/>
            </p:nvSpPr>
            <p:spPr bwMode="auto">
              <a:xfrm rot="18240000" flipH="1">
                <a:off x="92" y="1470"/>
                <a:ext cx="31" cy="21"/>
              </a:xfrm>
              <a:custGeom>
                <a:avLst/>
                <a:gdLst>
                  <a:gd name="T0" fmla="*/ 0 w 77"/>
                  <a:gd name="T1" fmla="*/ 1 h 41"/>
                  <a:gd name="T2" fmla="*/ 0 w 77"/>
                  <a:gd name="T3" fmla="*/ 1 h 41"/>
                  <a:gd name="T4" fmla="*/ 0 w 77"/>
                  <a:gd name="T5" fmla="*/ 1 h 41"/>
                  <a:gd name="T6" fmla="*/ 0 w 77"/>
                  <a:gd name="T7" fmla="*/ 0 h 41"/>
                  <a:gd name="T8" fmla="*/ 0 w 77"/>
                  <a:gd name="T9" fmla="*/ 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41"/>
                  <a:gd name="T17" fmla="*/ 77 w 7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41">
                    <a:moveTo>
                      <a:pt x="0" y="24"/>
                    </a:moveTo>
                    <a:lnTo>
                      <a:pt x="47" y="41"/>
                    </a:lnTo>
                    <a:lnTo>
                      <a:pt x="77" y="18"/>
                    </a:lnTo>
                    <a:lnTo>
                      <a:pt x="23" y="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71" name="Line 119"/>
              <p:cNvSpPr>
                <a:spLocks noChangeShapeType="1"/>
              </p:cNvSpPr>
              <p:nvPr/>
            </p:nvSpPr>
            <p:spPr bwMode="auto">
              <a:xfrm flipV="1">
                <a:off x="116" y="1462"/>
                <a:ext cx="4" cy="3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72" name="Line 120"/>
              <p:cNvSpPr>
                <a:spLocks noChangeShapeType="1"/>
              </p:cNvSpPr>
              <p:nvPr/>
            </p:nvSpPr>
            <p:spPr bwMode="auto">
              <a:xfrm flipV="1">
                <a:off x="134" y="1458"/>
                <a:ext cx="6" cy="2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73" name="Freeform 121"/>
              <p:cNvSpPr>
                <a:spLocks noChangeArrowheads="1"/>
              </p:cNvSpPr>
              <p:nvPr/>
            </p:nvSpPr>
            <p:spPr bwMode="auto">
              <a:xfrm rot="18240000" flipH="1">
                <a:off x="92" y="1474"/>
                <a:ext cx="22" cy="12"/>
              </a:xfrm>
              <a:custGeom>
                <a:avLst/>
                <a:gdLst>
                  <a:gd name="T0" fmla="*/ 0 w 53"/>
                  <a:gd name="T1" fmla="*/ 1 h 24"/>
                  <a:gd name="T2" fmla="*/ 0 w 53"/>
                  <a:gd name="T3" fmla="*/ 1 h 24"/>
                  <a:gd name="T4" fmla="*/ 0 w 53"/>
                  <a:gd name="T5" fmla="*/ 0 h 24"/>
                  <a:gd name="T6" fmla="*/ 0 w 53"/>
                  <a:gd name="T7" fmla="*/ 1 h 24"/>
                  <a:gd name="T8" fmla="*/ 0 w 53"/>
                  <a:gd name="T9" fmla="*/ 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4"/>
                  <a:gd name="T17" fmla="*/ 53 w 5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4">
                    <a:moveTo>
                      <a:pt x="53" y="24"/>
                    </a:moveTo>
                    <a:lnTo>
                      <a:pt x="47" y="18"/>
                    </a:lnTo>
                    <a:lnTo>
                      <a:pt x="0" y="0"/>
                    </a:lnTo>
                    <a:lnTo>
                      <a:pt x="5" y="18"/>
                    </a:lnTo>
                    <a:lnTo>
                      <a:pt x="53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74" name="Freeform 122"/>
              <p:cNvSpPr>
                <a:spLocks noChangeArrowheads="1"/>
              </p:cNvSpPr>
              <p:nvPr/>
            </p:nvSpPr>
            <p:spPr bwMode="auto">
              <a:xfrm rot="18240000" flipH="1">
                <a:off x="92" y="1474"/>
                <a:ext cx="22" cy="12"/>
              </a:xfrm>
              <a:custGeom>
                <a:avLst/>
                <a:gdLst>
                  <a:gd name="T0" fmla="*/ 0 w 53"/>
                  <a:gd name="T1" fmla="*/ 1 h 24"/>
                  <a:gd name="T2" fmla="*/ 0 w 53"/>
                  <a:gd name="T3" fmla="*/ 1 h 24"/>
                  <a:gd name="T4" fmla="*/ 0 w 53"/>
                  <a:gd name="T5" fmla="*/ 0 h 24"/>
                  <a:gd name="T6" fmla="*/ 0 w 53"/>
                  <a:gd name="T7" fmla="*/ 1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24"/>
                  <a:gd name="T14" fmla="*/ 53 w 5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24">
                    <a:moveTo>
                      <a:pt x="53" y="24"/>
                    </a:moveTo>
                    <a:lnTo>
                      <a:pt x="47" y="18"/>
                    </a:lnTo>
                    <a:lnTo>
                      <a:pt x="0" y="0"/>
                    </a:lnTo>
                    <a:lnTo>
                      <a:pt x="5" y="1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75" name="Freeform 123"/>
              <p:cNvSpPr>
                <a:spLocks noChangeArrowheads="1"/>
              </p:cNvSpPr>
              <p:nvPr/>
            </p:nvSpPr>
            <p:spPr bwMode="auto">
              <a:xfrm rot="18240000" flipH="1">
                <a:off x="92" y="1474"/>
                <a:ext cx="22" cy="12"/>
              </a:xfrm>
              <a:custGeom>
                <a:avLst/>
                <a:gdLst>
                  <a:gd name="T0" fmla="*/ 0 w 53"/>
                  <a:gd name="T1" fmla="*/ 1 h 24"/>
                  <a:gd name="T2" fmla="*/ 0 w 53"/>
                  <a:gd name="T3" fmla="*/ 1 h 24"/>
                  <a:gd name="T4" fmla="*/ 0 w 53"/>
                  <a:gd name="T5" fmla="*/ 0 h 24"/>
                  <a:gd name="T6" fmla="*/ 0 w 53"/>
                  <a:gd name="T7" fmla="*/ 1 h 24"/>
                  <a:gd name="T8" fmla="*/ 0 w 53"/>
                  <a:gd name="T9" fmla="*/ 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4"/>
                  <a:gd name="T17" fmla="*/ 53 w 5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4">
                    <a:moveTo>
                      <a:pt x="53" y="24"/>
                    </a:moveTo>
                    <a:lnTo>
                      <a:pt x="47" y="18"/>
                    </a:lnTo>
                    <a:lnTo>
                      <a:pt x="0" y="0"/>
                    </a:lnTo>
                    <a:lnTo>
                      <a:pt x="5" y="18"/>
                    </a:lnTo>
                    <a:lnTo>
                      <a:pt x="53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76" name="Freeform 124"/>
              <p:cNvSpPr>
                <a:spLocks noChangeArrowheads="1"/>
              </p:cNvSpPr>
              <p:nvPr/>
            </p:nvSpPr>
            <p:spPr bwMode="auto">
              <a:xfrm rot="18240000" flipH="1">
                <a:off x="92" y="1474"/>
                <a:ext cx="22" cy="12"/>
              </a:xfrm>
              <a:custGeom>
                <a:avLst/>
                <a:gdLst>
                  <a:gd name="T0" fmla="*/ 0 w 53"/>
                  <a:gd name="T1" fmla="*/ 1 h 24"/>
                  <a:gd name="T2" fmla="*/ 0 w 53"/>
                  <a:gd name="T3" fmla="*/ 1 h 24"/>
                  <a:gd name="T4" fmla="*/ 0 w 53"/>
                  <a:gd name="T5" fmla="*/ 0 h 24"/>
                  <a:gd name="T6" fmla="*/ 0 w 53"/>
                  <a:gd name="T7" fmla="*/ 1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24"/>
                  <a:gd name="T14" fmla="*/ 53 w 5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24">
                    <a:moveTo>
                      <a:pt x="53" y="24"/>
                    </a:moveTo>
                    <a:lnTo>
                      <a:pt x="47" y="18"/>
                    </a:lnTo>
                    <a:lnTo>
                      <a:pt x="0" y="0"/>
                    </a:lnTo>
                    <a:lnTo>
                      <a:pt x="5" y="1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77" name="Freeform 125"/>
              <p:cNvSpPr>
                <a:spLocks noChangeArrowheads="1"/>
              </p:cNvSpPr>
              <p:nvPr/>
            </p:nvSpPr>
            <p:spPr bwMode="auto">
              <a:xfrm rot="18240000" flipH="1">
                <a:off x="100" y="1470"/>
                <a:ext cx="22" cy="15"/>
              </a:xfrm>
              <a:custGeom>
                <a:avLst/>
                <a:gdLst>
                  <a:gd name="T0" fmla="*/ 0 w 53"/>
                  <a:gd name="T1" fmla="*/ 1 h 29"/>
                  <a:gd name="T2" fmla="*/ 0 w 53"/>
                  <a:gd name="T3" fmla="*/ 1 h 29"/>
                  <a:gd name="T4" fmla="*/ 0 w 53"/>
                  <a:gd name="T5" fmla="*/ 0 h 29"/>
                  <a:gd name="T6" fmla="*/ 0 w 53"/>
                  <a:gd name="T7" fmla="*/ 1 h 29"/>
                  <a:gd name="T8" fmla="*/ 0 w 53"/>
                  <a:gd name="T9" fmla="*/ 1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9"/>
                  <a:gd name="T17" fmla="*/ 53 w 5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9">
                    <a:moveTo>
                      <a:pt x="53" y="29"/>
                    </a:moveTo>
                    <a:lnTo>
                      <a:pt x="47" y="18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78" name="Freeform 126"/>
              <p:cNvSpPr>
                <a:spLocks noChangeArrowheads="1"/>
              </p:cNvSpPr>
              <p:nvPr/>
            </p:nvSpPr>
            <p:spPr bwMode="auto">
              <a:xfrm rot="18240000" flipH="1">
                <a:off x="100" y="1470"/>
                <a:ext cx="22" cy="15"/>
              </a:xfrm>
              <a:custGeom>
                <a:avLst/>
                <a:gdLst>
                  <a:gd name="T0" fmla="*/ 0 w 53"/>
                  <a:gd name="T1" fmla="*/ 1 h 29"/>
                  <a:gd name="T2" fmla="*/ 0 w 53"/>
                  <a:gd name="T3" fmla="*/ 1 h 29"/>
                  <a:gd name="T4" fmla="*/ 0 w 53"/>
                  <a:gd name="T5" fmla="*/ 0 h 29"/>
                  <a:gd name="T6" fmla="*/ 0 w 53"/>
                  <a:gd name="T7" fmla="*/ 1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29"/>
                  <a:gd name="T14" fmla="*/ 53 w 53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29">
                    <a:moveTo>
                      <a:pt x="53" y="29"/>
                    </a:moveTo>
                    <a:lnTo>
                      <a:pt x="47" y="18"/>
                    </a:lnTo>
                    <a:lnTo>
                      <a:pt x="0" y="0"/>
                    </a:lnTo>
                    <a:lnTo>
                      <a:pt x="6" y="1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79" name="Freeform 127"/>
              <p:cNvSpPr>
                <a:spLocks noChangeArrowheads="1"/>
              </p:cNvSpPr>
              <p:nvPr/>
            </p:nvSpPr>
            <p:spPr bwMode="auto">
              <a:xfrm rot="18240000" flipH="1">
                <a:off x="101" y="1468"/>
                <a:ext cx="19" cy="15"/>
              </a:xfrm>
              <a:custGeom>
                <a:avLst/>
                <a:gdLst>
                  <a:gd name="T0" fmla="*/ 0 w 47"/>
                  <a:gd name="T1" fmla="*/ 1 h 29"/>
                  <a:gd name="T2" fmla="*/ 0 w 47"/>
                  <a:gd name="T3" fmla="*/ 1 h 29"/>
                  <a:gd name="T4" fmla="*/ 0 w 47"/>
                  <a:gd name="T5" fmla="*/ 0 h 29"/>
                  <a:gd name="T6" fmla="*/ 0 w 47"/>
                  <a:gd name="T7" fmla="*/ 1 h 29"/>
                  <a:gd name="T8" fmla="*/ 0 w 47"/>
                  <a:gd name="T9" fmla="*/ 1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29"/>
                  <a:gd name="T17" fmla="*/ 47 w 4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29">
                    <a:moveTo>
                      <a:pt x="47" y="29"/>
                    </a:moveTo>
                    <a:lnTo>
                      <a:pt x="47" y="23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47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80" name="Freeform 128"/>
              <p:cNvSpPr>
                <a:spLocks noChangeArrowheads="1"/>
              </p:cNvSpPr>
              <p:nvPr/>
            </p:nvSpPr>
            <p:spPr bwMode="auto">
              <a:xfrm rot="18240000" flipH="1">
                <a:off x="101" y="1468"/>
                <a:ext cx="19" cy="15"/>
              </a:xfrm>
              <a:custGeom>
                <a:avLst/>
                <a:gdLst>
                  <a:gd name="T0" fmla="*/ 0 w 47"/>
                  <a:gd name="T1" fmla="*/ 1 h 29"/>
                  <a:gd name="T2" fmla="*/ 0 w 47"/>
                  <a:gd name="T3" fmla="*/ 1 h 29"/>
                  <a:gd name="T4" fmla="*/ 0 w 47"/>
                  <a:gd name="T5" fmla="*/ 0 h 29"/>
                  <a:gd name="T6" fmla="*/ 0 w 47"/>
                  <a:gd name="T7" fmla="*/ 1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29"/>
                  <a:gd name="T14" fmla="*/ 47 w 47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29">
                    <a:moveTo>
                      <a:pt x="47" y="29"/>
                    </a:moveTo>
                    <a:lnTo>
                      <a:pt x="47" y="23"/>
                    </a:lnTo>
                    <a:lnTo>
                      <a:pt x="0" y="0"/>
                    </a:lnTo>
                    <a:lnTo>
                      <a:pt x="6" y="1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81" name="Freeform 129"/>
              <p:cNvSpPr>
                <a:spLocks noChangeArrowheads="1"/>
              </p:cNvSpPr>
              <p:nvPr/>
            </p:nvSpPr>
            <p:spPr bwMode="auto">
              <a:xfrm rot="18240000" flipH="1">
                <a:off x="112" y="1467"/>
                <a:ext cx="21" cy="15"/>
              </a:xfrm>
              <a:custGeom>
                <a:avLst/>
                <a:gdLst>
                  <a:gd name="T0" fmla="*/ 0 w 53"/>
                  <a:gd name="T1" fmla="*/ 1 h 29"/>
                  <a:gd name="T2" fmla="*/ 0 w 53"/>
                  <a:gd name="T3" fmla="*/ 1 h 29"/>
                  <a:gd name="T4" fmla="*/ 0 w 53"/>
                  <a:gd name="T5" fmla="*/ 0 h 29"/>
                  <a:gd name="T6" fmla="*/ 0 w 53"/>
                  <a:gd name="T7" fmla="*/ 1 h 29"/>
                  <a:gd name="T8" fmla="*/ 0 w 53"/>
                  <a:gd name="T9" fmla="*/ 1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9"/>
                  <a:gd name="T17" fmla="*/ 53 w 5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9">
                    <a:moveTo>
                      <a:pt x="53" y="29"/>
                    </a:moveTo>
                    <a:lnTo>
                      <a:pt x="47" y="23"/>
                    </a:lnTo>
                    <a:lnTo>
                      <a:pt x="0" y="0"/>
                    </a:lnTo>
                    <a:lnTo>
                      <a:pt x="6" y="17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82" name="Freeform 130"/>
              <p:cNvSpPr>
                <a:spLocks noChangeArrowheads="1"/>
              </p:cNvSpPr>
              <p:nvPr/>
            </p:nvSpPr>
            <p:spPr bwMode="auto">
              <a:xfrm rot="18240000" flipH="1">
                <a:off x="112" y="1467"/>
                <a:ext cx="21" cy="15"/>
              </a:xfrm>
              <a:custGeom>
                <a:avLst/>
                <a:gdLst>
                  <a:gd name="T0" fmla="*/ 0 w 53"/>
                  <a:gd name="T1" fmla="*/ 1 h 29"/>
                  <a:gd name="T2" fmla="*/ 0 w 53"/>
                  <a:gd name="T3" fmla="*/ 1 h 29"/>
                  <a:gd name="T4" fmla="*/ 0 w 53"/>
                  <a:gd name="T5" fmla="*/ 0 h 29"/>
                  <a:gd name="T6" fmla="*/ 0 w 53"/>
                  <a:gd name="T7" fmla="*/ 1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29"/>
                  <a:gd name="T14" fmla="*/ 53 w 53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29">
                    <a:moveTo>
                      <a:pt x="53" y="29"/>
                    </a:moveTo>
                    <a:lnTo>
                      <a:pt x="47" y="23"/>
                    </a:lnTo>
                    <a:lnTo>
                      <a:pt x="0" y="0"/>
                    </a:lnTo>
                    <a:lnTo>
                      <a:pt x="6" y="17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83" name="Freeform 131"/>
              <p:cNvSpPr>
                <a:spLocks noChangeArrowheads="1"/>
              </p:cNvSpPr>
              <p:nvPr/>
            </p:nvSpPr>
            <p:spPr bwMode="auto">
              <a:xfrm rot="18240000" flipH="1">
                <a:off x="113" y="1468"/>
                <a:ext cx="19" cy="12"/>
              </a:xfrm>
              <a:custGeom>
                <a:avLst/>
                <a:gdLst>
                  <a:gd name="T0" fmla="*/ 0 w 47"/>
                  <a:gd name="T1" fmla="*/ 1 h 24"/>
                  <a:gd name="T2" fmla="*/ 0 w 47"/>
                  <a:gd name="T3" fmla="*/ 1 h 24"/>
                  <a:gd name="T4" fmla="*/ 0 w 47"/>
                  <a:gd name="T5" fmla="*/ 0 h 24"/>
                  <a:gd name="T6" fmla="*/ 0 w 47"/>
                  <a:gd name="T7" fmla="*/ 1 h 24"/>
                  <a:gd name="T8" fmla="*/ 0 w 47"/>
                  <a:gd name="T9" fmla="*/ 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24"/>
                  <a:gd name="T17" fmla="*/ 47 w 4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24">
                    <a:moveTo>
                      <a:pt x="47" y="24"/>
                    </a:moveTo>
                    <a:lnTo>
                      <a:pt x="47" y="18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4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84" name="Freeform 132"/>
              <p:cNvSpPr>
                <a:spLocks noChangeArrowheads="1"/>
              </p:cNvSpPr>
              <p:nvPr/>
            </p:nvSpPr>
            <p:spPr bwMode="auto">
              <a:xfrm rot="18240000" flipH="1">
                <a:off x="113" y="1468"/>
                <a:ext cx="19" cy="12"/>
              </a:xfrm>
              <a:custGeom>
                <a:avLst/>
                <a:gdLst>
                  <a:gd name="T0" fmla="*/ 0 w 47"/>
                  <a:gd name="T1" fmla="*/ 1 h 24"/>
                  <a:gd name="T2" fmla="*/ 0 w 47"/>
                  <a:gd name="T3" fmla="*/ 1 h 24"/>
                  <a:gd name="T4" fmla="*/ 0 w 47"/>
                  <a:gd name="T5" fmla="*/ 0 h 24"/>
                  <a:gd name="T6" fmla="*/ 0 w 47"/>
                  <a:gd name="T7" fmla="*/ 1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24"/>
                  <a:gd name="T14" fmla="*/ 47 w 47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24">
                    <a:moveTo>
                      <a:pt x="47" y="24"/>
                    </a:moveTo>
                    <a:lnTo>
                      <a:pt x="47" y="18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85" name="Freeform 133"/>
              <p:cNvSpPr>
                <a:spLocks noChangeArrowheads="1"/>
              </p:cNvSpPr>
              <p:nvPr/>
            </p:nvSpPr>
            <p:spPr bwMode="auto">
              <a:xfrm rot="18240000" flipH="1">
                <a:off x="119" y="1465"/>
                <a:ext cx="21" cy="15"/>
              </a:xfrm>
              <a:custGeom>
                <a:avLst/>
                <a:gdLst>
                  <a:gd name="T0" fmla="*/ 0 w 53"/>
                  <a:gd name="T1" fmla="*/ 1 h 30"/>
                  <a:gd name="T2" fmla="*/ 0 w 53"/>
                  <a:gd name="T3" fmla="*/ 1 h 30"/>
                  <a:gd name="T4" fmla="*/ 0 w 53"/>
                  <a:gd name="T5" fmla="*/ 0 h 30"/>
                  <a:gd name="T6" fmla="*/ 0 w 53"/>
                  <a:gd name="T7" fmla="*/ 1 h 30"/>
                  <a:gd name="T8" fmla="*/ 0 w 53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30"/>
                  <a:gd name="T17" fmla="*/ 53 w 5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30">
                    <a:moveTo>
                      <a:pt x="53" y="30"/>
                    </a:moveTo>
                    <a:lnTo>
                      <a:pt x="48" y="18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53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86" name="Freeform 134"/>
              <p:cNvSpPr>
                <a:spLocks noChangeArrowheads="1"/>
              </p:cNvSpPr>
              <p:nvPr/>
            </p:nvSpPr>
            <p:spPr bwMode="auto">
              <a:xfrm rot="18240000" flipH="1">
                <a:off x="119" y="1465"/>
                <a:ext cx="21" cy="15"/>
              </a:xfrm>
              <a:custGeom>
                <a:avLst/>
                <a:gdLst>
                  <a:gd name="T0" fmla="*/ 0 w 53"/>
                  <a:gd name="T1" fmla="*/ 1 h 30"/>
                  <a:gd name="T2" fmla="*/ 0 w 53"/>
                  <a:gd name="T3" fmla="*/ 1 h 30"/>
                  <a:gd name="T4" fmla="*/ 0 w 53"/>
                  <a:gd name="T5" fmla="*/ 0 h 30"/>
                  <a:gd name="T6" fmla="*/ 0 w 5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30"/>
                  <a:gd name="T14" fmla="*/ 53 w 5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30">
                    <a:moveTo>
                      <a:pt x="53" y="30"/>
                    </a:moveTo>
                    <a:lnTo>
                      <a:pt x="48" y="18"/>
                    </a:lnTo>
                    <a:lnTo>
                      <a:pt x="0" y="0"/>
                    </a:lnTo>
                    <a:lnTo>
                      <a:pt x="6" y="1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87" name="Freeform 135"/>
              <p:cNvSpPr>
                <a:spLocks noChangeArrowheads="1"/>
              </p:cNvSpPr>
              <p:nvPr/>
            </p:nvSpPr>
            <p:spPr bwMode="auto">
              <a:xfrm rot="18240000" flipH="1">
                <a:off x="122" y="1464"/>
                <a:ext cx="19" cy="15"/>
              </a:xfrm>
              <a:custGeom>
                <a:avLst/>
                <a:gdLst>
                  <a:gd name="T0" fmla="*/ 0 w 48"/>
                  <a:gd name="T1" fmla="*/ 1 h 30"/>
                  <a:gd name="T2" fmla="*/ 0 w 48"/>
                  <a:gd name="T3" fmla="*/ 1 h 30"/>
                  <a:gd name="T4" fmla="*/ 0 w 48"/>
                  <a:gd name="T5" fmla="*/ 0 h 30"/>
                  <a:gd name="T6" fmla="*/ 0 w 48"/>
                  <a:gd name="T7" fmla="*/ 1 h 30"/>
                  <a:gd name="T8" fmla="*/ 0 w 48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0"/>
                  <a:gd name="T17" fmla="*/ 48 w 4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0">
                    <a:moveTo>
                      <a:pt x="48" y="30"/>
                    </a:moveTo>
                    <a:lnTo>
                      <a:pt x="48" y="24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8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88" name="Freeform 136"/>
              <p:cNvSpPr>
                <a:spLocks noChangeArrowheads="1"/>
              </p:cNvSpPr>
              <p:nvPr/>
            </p:nvSpPr>
            <p:spPr bwMode="auto">
              <a:xfrm rot="18240000" flipH="1">
                <a:off x="122" y="1464"/>
                <a:ext cx="19" cy="15"/>
              </a:xfrm>
              <a:custGeom>
                <a:avLst/>
                <a:gdLst>
                  <a:gd name="T0" fmla="*/ 0 w 48"/>
                  <a:gd name="T1" fmla="*/ 1 h 30"/>
                  <a:gd name="T2" fmla="*/ 0 w 48"/>
                  <a:gd name="T3" fmla="*/ 1 h 30"/>
                  <a:gd name="T4" fmla="*/ 0 w 48"/>
                  <a:gd name="T5" fmla="*/ 0 h 30"/>
                  <a:gd name="T6" fmla="*/ 0 w 48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30"/>
                  <a:gd name="T14" fmla="*/ 48 w 48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30">
                    <a:moveTo>
                      <a:pt x="48" y="30"/>
                    </a:moveTo>
                    <a:lnTo>
                      <a:pt x="48" y="24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89" name="Freeform 137"/>
              <p:cNvSpPr>
                <a:spLocks noChangeArrowheads="1"/>
              </p:cNvSpPr>
              <p:nvPr/>
            </p:nvSpPr>
            <p:spPr bwMode="auto">
              <a:xfrm rot="18240000" flipH="1">
                <a:off x="134" y="1463"/>
                <a:ext cx="22" cy="15"/>
              </a:xfrm>
              <a:custGeom>
                <a:avLst/>
                <a:gdLst>
                  <a:gd name="T0" fmla="*/ 0 w 54"/>
                  <a:gd name="T1" fmla="*/ 1 h 30"/>
                  <a:gd name="T2" fmla="*/ 0 w 54"/>
                  <a:gd name="T3" fmla="*/ 1 h 30"/>
                  <a:gd name="T4" fmla="*/ 0 w 54"/>
                  <a:gd name="T5" fmla="*/ 0 h 30"/>
                  <a:gd name="T6" fmla="*/ 0 w 54"/>
                  <a:gd name="T7" fmla="*/ 1 h 30"/>
                  <a:gd name="T8" fmla="*/ 0 w 54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0"/>
                  <a:gd name="T17" fmla="*/ 54 w 5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0">
                    <a:moveTo>
                      <a:pt x="54" y="30"/>
                    </a:moveTo>
                    <a:lnTo>
                      <a:pt x="48" y="18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54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90" name="Freeform 138"/>
              <p:cNvSpPr>
                <a:spLocks noChangeArrowheads="1"/>
              </p:cNvSpPr>
              <p:nvPr/>
            </p:nvSpPr>
            <p:spPr bwMode="auto">
              <a:xfrm rot="18240000" flipH="1">
                <a:off x="134" y="1463"/>
                <a:ext cx="22" cy="15"/>
              </a:xfrm>
              <a:custGeom>
                <a:avLst/>
                <a:gdLst>
                  <a:gd name="T0" fmla="*/ 0 w 54"/>
                  <a:gd name="T1" fmla="*/ 1 h 30"/>
                  <a:gd name="T2" fmla="*/ 0 w 54"/>
                  <a:gd name="T3" fmla="*/ 1 h 30"/>
                  <a:gd name="T4" fmla="*/ 0 w 54"/>
                  <a:gd name="T5" fmla="*/ 0 h 30"/>
                  <a:gd name="T6" fmla="*/ 0 w 54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30"/>
                  <a:gd name="T14" fmla="*/ 54 w 54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30">
                    <a:moveTo>
                      <a:pt x="54" y="30"/>
                    </a:moveTo>
                    <a:lnTo>
                      <a:pt x="48" y="18"/>
                    </a:lnTo>
                    <a:lnTo>
                      <a:pt x="0" y="0"/>
                    </a:lnTo>
                    <a:lnTo>
                      <a:pt x="6" y="1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91" name="Freeform 139"/>
              <p:cNvSpPr>
                <a:spLocks noChangeArrowheads="1"/>
              </p:cNvSpPr>
              <p:nvPr/>
            </p:nvSpPr>
            <p:spPr bwMode="auto">
              <a:xfrm rot="18240000" flipH="1">
                <a:off x="135" y="1461"/>
                <a:ext cx="20" cy="15"/>
              </a:xfrm>
              <a:custGeom>
                <a:avLst/>
                <a:gdLst>
                  <a:gd name="T0" fmla="*/ 0 w 48"/>
                  <a:gd name="T1" fmla="*/ 1 h 30"/>
                  <a:gd name="T2" fmla="*/ 0 w 48"/>
                  <a:gd name="T3" fmla="*/ 1 h 30"/>
                  <a:gd name="T4" fmla="*/ 0 w 48"/>
                  <a:gd name="T5" fmla="*/ 0 h 30"/>
                  <a:gd name="T6" fmla="*/ 0 w 48"/>
                  <a:gd name="T7" fmla="*/ 1 h 30"/>
                  <a:gd name="T8" fmla="*/ 0 w 48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0"/>
                  <a:gd name="T17" fmla="*/ 48 w 4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0">
                    <a:moveTo>
                      <a:pt x="48" y="30"/>
                    </a:moveTo>
                    <a:lnTo>
                      <a:pt x="48" y="18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48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92" name="Freeform 140"/>
              <p:cNvSpPr>
                <a:spLocks noChangeArrowheads="1"/>
              </p:cNvSpPr>
              <p:nvPr/>
            </p:nvSpPr>
            <p:spPr bwMode="auto">
              <a:xfrm rot="18240000" flipH="1">
                <a:off x="135" y="1461"/>
                <a:ext cx="20" cy="15"/>
              </a:xfrm>
              <a:custGeom>
                <a:avLst/>
                <a:gdLst>
                  <a:gd name="T0" fmla="*/ 0 w 48"/>
                  <a:gd name="T1" fmla="*/ 1 h 30"/>
                  <a:gd name="T2" fmla="*/ 0 w 48"/>
                  <a:gd name="T3" fmla="*/ 1 h 30"/>
                  <a:gd name="T4" fmla="*/ 0 w 48"/>
                  <a:gd name="T5" fmla="*/ 0 h 30"/>
                  <a:gd name="T6" fmla="*/ 0 w 48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30"/>
                  <a:gd name="T14" fmla="*/ 48 w 48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30">
                    <a:moveTo>
                      <a:pt x="48" y="30"/>
                    </a:moveTo>
                    <a:lnTo>
                      <a:pt x="48" y="18"/>
                    </a:lnTo>
                    <a:lnTo>
                      <a:pt x="0" y="0"/>
                    </a:lnTo>
                    <a:lnTo>
                      <a:pt x="6" y="1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93" name="Freeform 141"/>
              <p:cNvSpPr>
                <a:spLocks noChangeArrowheads="1"/>
              </p:cNvSpPr>
              <p:nvPr/>
            </p:nvSpPr>
            <p:spPr bwMode="auto">
              <a:xfrm rot="18240000" flipH="1">
                <a:off x="143" y="1461"/>
                <a:ext cx="20" cy="15"/>
              </a:xfrm>
              <a:custGeom>
                <a:avLst/>
                <a:gdLst>
                  <a:gd name="T0" fmla="*/ 0 w 48"/>
                  <a:gd name="T1" fmla="*/ 1 h 30"/>
                  <a:gd name="T2" fmla="*/ 0 w 48"/>
                  <a:gd name="T3" fmla="*/ 1 h 30"/>
                  <a:gd name="T4" fmla="*/ 0 w 48"/>
                  <a:gd name="T5" fmla="*/ 0 h 30"/>
                  <a:gd name="T6" fmla="*/ 0 w 48"/>
                  <a:gd name="T7" fmla="*/ 1 h 30"/>
                  <a:gd name="T8" fmla="*/ 0 w 48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0"/>
                  <a:gd name="T17" fmla="*/ 48 w 4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0">
                    <a:moveTo>
                      <a:pt x="48" y="30"/>
                    </a:moveTo>
                    <a:lnTo>
                      <a:pt x="48" y="18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48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94" name="Freeform 142"/>
              <p:cNvSpPr>
                <a:spLocks noChangeArrowheads="1"/>
              </p:cNvSpPr>
              <p:nvPr/>
            </p:nvSpPr>
            <p:spPr bwMode="auto">
              <a:xfrm rot="18240000" flipH="1">
                <a:off x="143" y="1461"/>
                <a:ext cx="20" cy="15"/>
              </a:xfrm>
              <a:custGeom>
                <a:avLst/>
                <a:gdLst>
                  <a:gd name="T0" fmla="*/ 0 w 48"/>
                  <a:gd name="T1" fmla="*/ 1 h 30"/>
                  <a:gd name="T2" fmla="*/ 0 w 48"/>
                  <a:gd name="T3" fmla="*/ 1 h 30"/>
                  <a:gd name="T4" fmla="*/ 0 w 48"/>
                  <a:gd name="T5" fmla="*/ 0 h 30"/>
                  <a:gd name="T6" fmla="*/ 0 w 48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30"/>
                  <a:gd name="T14" fmla="*/ 48 w 48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30">
                    <a:moveTo>
                      <a:pt x="48" y="30"/>
                    </a:moveTo>
                    <a:lnTo>
                      <a:pt x="48" y="18"/>
                    </a:lnTo>
                    <a:lnTo>
                      <a:pt x="0" y="0"/>
                    </a:lnTo>
                    <a:lnTo>
                      <a:pt x="6" y="1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95" name="Freeform 143"/>
              <p:cNvSpPr>
                <a:spLocks noChangeArrowheads="1"/>
              </p:cNvSpPr>
              <p:nvPr/>
            </p:nvSpPr>
            <p:spPr bwMode="auto">
              <a:xfrm rot="18240000" flipH="1">
                <a:off x="144" y="1460"/>
                <a:ext cx="22" cy="15"/>
              </a:xfrm>
              <a:custGeom>
                <a:avLst/>
                <a:gdLst>
                  <a:gd name="T0" fmla="*/ 0 w 54"/>
                  <a:gd name="T1" fmla="*/ 1 h 30"/>
                  <a:gd name="T2" fmla="*/ 0 w 54"/>
                  <a:gd name="T3" fmla="*/ 1 h 30"/>
                  <a:gd name="T4" fmla="*/ 0 w 54"/>
                  <a:gd name="T5" fmla="*/ 0 h 30"/>
                  <a:gd name="T6" fmla="*/ 0 w 54"/>
                  <a:gd name="T7" fmla="*/ 1 h 30"/>
                  <a:gd name="T8" fmla="*/ 0 w 54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0"/>
                  <a:gd name="T17" fmla="*/ 54 w 5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0">
                    <a:moveTo>
                      <a:pt x="54" y="30"/>
                    </a:moveTo>
                    <a:lnTo>
                      <a:pt x="48" y="18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54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96" name="Freeform 144"/>
              <p:cNvSpPr>
                <a:spLocks noChangeArrowheads="1"/>
              </p:cNvSpPr>
              <p:nvPr/>
            </p:nvSpPr>
            <p:spPr bwMode="auto">
              <a:xfrm rot="18240000" flipH="1">
                <a:off x="144" y="1460"/>
                <a:ext cx="22" cy="15"/>
              </a:xfrm>
              <a:custGeom>
                <a:avLst/>
                <a:gdLst>
                  <a:gd name="T0" fmla="*/ 0 w 54"/>
                  <a:gd name="T1" fmla="*/ 1 h 30"/>
                  <a:gd name="T2" fmla="*/ 0 w 54"/>
                  <a:gd name="T3" fmla="*/ 1 h 30"/>
                  <a:gd name="T4" fmla="*/ 0 w 54"/>
                  <a:gd name="T5" fmla="*/ 0 h 30"/>
                  <a:gd name="T6" fmla="*/ 0 w 54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30"/>
                  <a:gd name="T14" fmla="*/ 54 w 54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30">
                    <a:moveTo>
                      <a:pt x="54" y="30"/>
                    </a:moveTo>
                    <a:lnTo>
                      <a:pt x="48" y="18"/>
                    </a:lnTo>
                    <a:lnTo>
                      <a:pt x="0" y="0"/>
                    </a:lnTo>
                    <a:lnTo>
                      <a:pt x="6" y="1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97" name="Freeform 145"/>
              <p:cNvSpPr>
                <a:spLocks noChangeArrowheads="1"/>
              </p:cNvSpPr>
              <p:nvPr/>
            </p:nvSpPr>
            <p:spPr bwMode="auto">
              <a:xfrm rot="18240000" flipH="1">
                <a:off x="115" y="1475"/>
                <a:ext cx="53" cy="76"/>
              </a:xfrm>
              <a:custGeom>
                <a:avLst/>
                <a:gdLst>
                  <a:gd name="T0" fmla="*/ 0 w 130"/>
                  <a:gd name="T1" fmla="*/ 1 h 149"/>
                  <a:gd name="T2" fmla="*/ 0 w 130"/>
                  <a:gd name="T3" fmla="*/ 1 h 149"/>
                  <a:gd name="T4" fmla="*/ 0 w 130"/>
                  <a:gd name="T5" fmla="*/ 0 h 149"/>
                  <a:gd name="T6" fmla="*/ 0 w 130"/>
                  <a:gd name="T7" fmla="*/ 1 h 149"/>
                  <a:gd name="T8" fmla="*/ 0 w 130"/>
                  <a:gd name="T9" fmla="*/ 1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"/>
                  <a:gd name="T16" fmla="*/ 0 h 149"/>
                  <a:gd name="T17" fmla="*/ 130 w 130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" h="149">
                    <a:moveTo>
                      <a:pt x="24" y="149"/>
                    </a:moveTo>
                    <a:lnTo>
                      <a:pt x="0" y="83"/>
                    </a:lnTo>
                    <a:lnTo>
                      <a:pt x="107" y="0"/>
                    </a:lnTo>
                    <a:lnTo>
                      <a:pt x="130" y="66"/>
                    </a:lnTo>
                    <a:lnTo>
                      <a:pt x="24" y="149"/>
                    </a:lnTo>
                    <a:close/>
                  </a:path>
                </a:pathLst>
              </a:custGeom>
              <a:solidFill>
                <a:srgbClr val="FF33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98" name="Freeform 146"/>
              <p:cNvSpPr>
                <a:spLocks noChangeArrowheads="1"/>
              </p:cNvSpPr>
              <p:nvPr/>
            </p:nvSpPr>
            <p:spPr bwMode="auto">
              <a:xfrm rot="18240000" flipH="1">
                <a:off x="100" y="1504"/>
                <a:ext cx="5" cy="3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1 h 6"/>
                  <a:gd name="T4" fmla="*/ 0 w 12"/>
                  <a:gd name="T5" fmla="*/ 0 h 6"/>
                  <a:gd name="T6" fmla="*/ 0 w 12"/>
                  <a:gd name="T7" fmla="*/ 0 h 6"/>
                  <a:gd name="T8" fmla="*/ 0 w 12"/>
                  <a:gd name="T9" fmla="*/ 0 h 6"/>
                  <a:gd name="T10" fmla="*/ 0 w 12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6"/>
                  <a:gd name="T20" fmla="*/ 12 w 1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6">
                    <a:moveTo>
                      <a:pt x="6" y="0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699" name="Freeform 147"/>
              <p:cNvSpPr>
                <a:spLocks noChangeArrowheads="1"/>
              </p:cNvSpPr>
              <p:nvPr/>
            </p:nvSpPr>
            <p:spPr bwMode="auto">
              <a:xfrm rot="18240000" flipH="1">
                <a:off x="159" y="1492"/>
                <a:ext cx="5" cy="3"/>
              </a:xfrm>
              <a:custGeom>
                <a:avLst/>
                <a:gdLst>
                  <a:gd name="T0" fmla="*/ 0 w 12"/>
                  <a:gd name="T1" fmla="*/ 1 h 6"/>
                  <a:gd name="T2" fmla="*/ 0 w 12"/>
                  <a:gd name="T3" fmla="*/ 1 h 6"/>
                  <a:gd name="T4" fmla="*/ 0 w 12"/>
                  <a:gd name="T5" fmla="*/ 0 h 6"/>
                  <a:gd name="T6" fmla="*/ 0 w 12"/>
                  <a:gd name="T7" fmla="*/ 0 h 6"/>
                  <a:gd name="T8" fmla="*/ 0 w 12"/>
                  <a:gd name="T9" fmla="*/ 0 h 6"/>
                  <a:gd name="T10" fmla="*/ 0 w 12"/>
                  <a:gd name="T11" fmla="*/ 1 h 6"/>
                  <a:gd name="T12" fmla="*/ 0 w 12"/>
                  <a:gd name="T13" fmla="*/ 1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6"/>
                  <a:gd name="T23" fmla="*/ 12 w 12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6">
                    <a:moveTo>
                      <a:pt x="6" y="6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700" name="Freeform 148"/>
              <p:cNvSpPr>
                <a:spLocks noChangeArrowheads="1"/>
              </p:cNvSpPr>
              <p:nvPr/>
            </p:nvSpPr>
            <p:spPr bwMode="auto">
              <a:xfrm rot="18240000" flipH="1">
                <a:off x="181" y="1517"/>
                <a:ext cx="4" cy="6"/>
              </a:xfrm>
              <a:custGeom>
                <a:avLst/>
                <a:gdLst>
                  <a:gd name="T0" fmla="*/ 0 w 11"/>
                  <a:gd name="T1" fmla="*/ 1 h 12"/>
                  <a:gd name="T2" fmla="*/ 0 w 11"/>
                  <a:gd name="T3" fmla="*/ 1 h 12"/>
                  <a:gd name="T4" fmla="*/ 0 w 11"/>
                  <a:gd name="T5" fmla="*/ 1 h 12"/>
                  <a:gd name="T6" fmla="*/ 0 w 11"/>
                  <a:gd name="T7" fmla="*/ 1 h 12"/>
                  <a:gd name="T8" fmla="*/ 0 w 11"/>
                  <a:gd name="T9" fmla="*/ 0 h 12"/>
                  <a:gd name="T10" fmla="*/ 0 w 11"/>
                  <a:gd name="T11" fmla="*/ 1 h 12"/>
                  <a:gd name="T12" fmla="*/ 0 w 11"/>
                  <a:gd name="T13" fmla="*/ 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2"/>
                  <a:gd name="T23" fmla="*/ 11 w 11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2">
                    <a:moveTo>
                      <a:pt x="6" y="6"/>
                    </a:moveTo>
                    <a:lnTo>
                      <a:pt x="11" y="12"/>
                    </a:lnTo>
                    <a:lnTo>
                      <a:pt x="11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701" name="Line 149"/>
              <p:cNvSpPr>
                <a:spLocks noChangeShapeType="1"/>
              </p:cNvSpPr>
              <p:nvPr/>
            </p:nvSpPr>
            <p:spPr bwMode="auto">
              <a:xfrm flipH="1">
                <a:off x="96" y="1493"/>
                <a:ext cx="63" cy="1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702" name="Freeform 150"/>
              <p:cNvSpPr>
                <a:spLocks noChangeArrowheads="1"/>
              </p:cNvSpPr>
              <p:nvPr/>
            </p:nvSpPr>
            <p:spPr bwMode="auto">
              <a:xfrm rot="18240000" flipH="1">
                <a:off x="161" y="1454"/>
                <a:ext cx="5" cy="6"/>
              </a:xfrm>
              <a:custGeom>
                <a:avLst/>
                <a:gdLst>
                  <a:gd name="T0" fmla="*/ 0 w 12"/>
                  <a:gd name="T1" fmla="*/ 1 h 12"/>
                  <a:gd name="T2" fmla="*/ 0 w 12"/>
                  <a:gd name="T3" fmla="*/ 1 h 12"/>
                  <a:gd name="T4" fmla="*/ 0 w 12"/>
                  <a:gd name="T5" fmla="*/ 0 h 12"/>
                  <a:gd name="T6" fmla="*/ 0 w 12"/>
                  <a:gd name="T7" fmla="*/ 1 h 12"/>
                  <a:gd name="T8" fmla="*/ 0 w 12"/>
                  <a:gd name="T9" fmla="*/ 1 h 12"/>
                  <a:gd name="T10" fmla="*/ 0 w 12"/>
                  <a:gd name="T11" fmla="*/ 1 h 12"/>
                  <a:gd name="T12" fmla="*/ 0 w 12"/>
                  <a:gd name="T13" fmla="*/ 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2"/>
                  <a:gd name="T23" fmla="*/ 12 w 1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2">
                    <a:moveTo>
                      <a:pt x="6" y="6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703" name="Line 151"/>
              <p:cNvSpPr>
                <a:spLocks noChangeShapeType="1"/>
              </p:cNvSpPr>
              <p:nvPr/>
            </p:nvSpPr>
            <p:spPr bwMode="auto">
              <a:xfrm flipH="1">
                <a:off x="241" y="1593"/>
                <a:ext cx="8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704" name="Line 152"/>
              <p:cNvSpPr>
                <a:spLocks noChangeShapeType="1"/>
              </p:cNvSpPr>
              <p:nvPr/>
            </p:nvSpPr>
            <p:spPr bwMode="auto">
              <a:xfrm>
                <a:off x="192" y="1480"/>
                <a:ext cx="6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705" name="Line 153"/>
              <p:cNvSpPr>
                <a:spLocks noChangeShapeType="1"/>
              </p:cNvSpPr>
              <p:nvPr/>
            </p:nvSpPr>
            <p:spPr bwMode="auto">
              <a:xfrm>
                <a:off x="191" y="1486"/>
                <a:ext cx="7" cy="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706" name="Line 154"/>
              <p:cNvSpPr>
                <a:spLocks noChangeShapeType="1"/>
              </p:cNvSpPr>
              <p:nvPr/>
            </p:nvSpPr>
            <p:spPr bwMode="auto">
              <a:xfrm>
                <a:off x="190" y="1488"/>
                <a:ext cx="9" cy="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707" name="Freeform 155"/>
              <p:cNvSpPr>
                <a:spLocks noChangeArrowheads="1"/>
              </p:cNvSpPr>
              <p:nvPr/>
            </p:nvSpPr>
            <p:spPr bwMode="auto">
              <a:xfrm rot="18240000" flipH="1">
                <a:off x="184" y="1605"/>
                <a:ext cx="5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1"/>
                  <a:gd name="T23" fmla="*/ 12 w 12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1">
                    <a:moveTo>
                      <a:pt x="6" y="6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708" name="Freeform 156"/>
              <p:cNvSpPr>
                <a:spLocks noChangeArrowheads="1"/>
              </p:cNvSpPr>
              <p:nvPr/>
            </p:nvSpPr>
            <p:spPr bwMode="auto">
              <a:xfrm rot="18240000" flipH="1">
                <a:off x="241" y="1593"/>
                <a:ext cx="7" cy="6"/>
              </a:xfrm>
              <a:custGeom>
                <a:avLst/>
                <a:gdLst>
                  <a:gd name="T0" fmla="*/ 0 w 18"/>
                  <a:gd name="T1" fmla="*/ 1 h 12"/>
                  <a:gd name="T2" fmla="*/ 0 w 18"/>
                  <a:gd name="T3" fmla="*/ 1 h 12"/>
                  <a:gd name="T4" fmla="*/ 0 w 18"/>
                  <a:gd name="T5" fmla="*/ 0 h 12"/>
                  <a:gd name="T6" fmla="*/ 0 w 18"/>
                  <a:gd name="T7" fmla="*/ 1 h 12"/>
                  <a:gd name="T8" fmla="*/ 0 w 18"/>
                  <a:gd name="T9" fmla="*/ 1 h 12"/>
                  <a:gd name="T10" fmla="*/ 0 w 18"/>
                  <a:gd name="T11" fmla="*/ 1 h 12"/>
                  <a:gd name="T12" fmla="*/ 0 w 18"/>
                  <a:gd name="T13" fmla="*/ 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2"/>
                  <a:gd name="T23" fmla="*/ 18 w 1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2">
                    <a:moveTo>
                      <a:pt x="12" y="6"/>
                    </a:moveTo>
                    <a:lnTo>
                      <a:pt x="18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709" name="Freeform 157"/>
              <p:cNvSpPr>
                <a:spLocks noChangeArrowheads="1"/>
              </p:cNvSpPr>
              <p:nvPr/>
            </p:nvSpPr>
            <p:spPr bwMode="auto">
              <a:xfrm rot="18240000" flipH="1">
                <a:off x="145" y="1590"/>
                <a:ext cx="7" cy="6"/>
              </a:xfrm>
              <a:custGeom>
                <a:avLst/>
                <a:gdLst>
                  <a:gd name="T0" fmla="*/ 0 w 17"/>
                  <a:gd name="T1" fmla="*/ 1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1 h 12"/>
                  <a:gd name="T8" fmla="*/ 0 w 17"/>
                  <a:gd name="T9" fmla="*/ 1 h 12"/>
                  <a:gd name="T10" fmla="*/ 0 w 17"/>
                  <a:gd name="T11" fmla="*/ 1 h 12"/>
                  <a:gd name="T12" fmla="*/ 0 w 17"/>
                  <a:gd name="T13" fmla="*/ 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2"/>
                  <a:gd name="T23" fmla="*/ 17 w 1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2">
                    <a:moveTo>
                      <a:pt x="6" y="6"/>
                    </a:moveTo>
                    <a:lnTo>
                      <a:pt x="17" y="0"/>
                    </a:lnTo>
                    <a:lnTo>
                      <a:pt x="11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</p:grpSp>
        <p:grpSp>
          <p:nvGrpSpPr>
            <p:cNvPr id="16399" name="Group 158"/>
            <p:cNvGrpSpPr>
              <a:grpSpLocks/>
            </p:cNvGrpSpPr>
            <p:nvPr/>
          </p:nvGrpSpPr>
          <p:grpSpPr bwMode="auto">
            <a:xfrm>
              <a:off x="7219295" y="3560763"/>
              <a:ext cx="1142893" cy="768350"/>
              <a:chOff x="4464" y="1673"/>
              <a:chExt cx="720" cy="484"/>
            </a:xfrm>
          </p:grpSpPr>
          <p:sp>
            <p:nvSpPr>
              <p:cNvPr id="16432" name="Freeform 159"/>
              <p:cNvSpPr>
                <a:spLocks noChangeArrowheads="1"/>
              </p:cNvSpPr>
              <p:nvPr/>
            </p:nvSpPr>
            <p:spPr bwMode="auto">
              <a:xfrm>
                <a:off x="4464" y="1885"/>
                <a:ext cx="259" cy="272"/>
              </a:xfrm>
              <a:custGeom>
                <a:avLst/>
                <a:gdLst>
                  <a:gd name="T0" fmla="*/ 0 w 1082"/>
                  <a:gd name="T1" fmla="*/ 0 h 1746"/>
                  <a:gd name="T2" fmla="*/ 0 w 1082"/>
                  <a:gd name="T3" fmla="*/ 0 h 1746"/>
                  <a:gd name="T4" fmla="*/ 0 w 1082"/>
                  <a:gd name="T5" fmla="*/ 0 h 1746"/>
                  <a:gd name="T6" fmla="*/ 0 w 1082"/>
                  <a:gd name="T7" fmla="*/ 0 h 17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2"/>
                  <a:gd name="T13" fmla="*/ 0 h 1746"/>
                  <a:gd name="T14" fmla="*/ 1082 w 1082"/>
                  <a:gd name="T15" fmla="*/ 1746 h 17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2" h="1746">
                    <a:moveTo>
                      <a:pt x="468" y="0"/>
                    </a:moveTo>
                    <a:lnTo>
                      <a:pt x="0" y="1458"/>
                    </a:lnTo>
                    <a:lnTo>
                      <a:pt x="1082" y="1746"/>
                    </a:lnTo>
                    <a:lnTo>
                      <a:pt x="904" y="32"/>
                    </a:lnTo>
                  </a:path>
                </a:pathLst>
              </a:custGeom>
              <a:noFill/>
              <a:ln w="468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6433" name="Freeform 160"/>
              <p:cNvSpPr>
                <a:spLocks noChangeArrowheads="1"/>
              </p:cNvSpPr>
              <p:nvPr/>
            </p:nvSpPr>
            <p:spPr bwMode="auto">
              <a:xfrm>
                <a:off x="4716" y="1868"/>
                <a:ext cx="216" cy="212"/>
              </a:xfrm>
              <a:custGeom>
                <a:avLst/>
                <a:gdLst>
                  <a:gd name="T0" fmla="*/ 0 w 911"/>
                  <a:gd name="T1" fmla="*/ 0 h 1361"/>
                  <a:gd name="T2" fmla="*/ 0 w 911"/>
                  <a:gd name="T3" fmla="*/ 0 h 1361"/>
                  <a:gd name="T4" fmla="*/ 0 w 911"/>
                  <a:gd name="T5" fmla="*/ 0 h 1361"/>
                  <a:gd name="T6" fmla="*/ 0 w 911"/>
                  <a:gd name="T7" fmla="*/ 0 h 13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1"/>
                  <a:gd name="T13" fmla="*/ 0 h 1361"/>
                  <a:gd name="T14" fmla="*/ 911 w 911"/>
                  <a:gd name="T15" fmla="*/ 1361 h 13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1" h="1361">
                    <a:moveTo>
                      <a:pt x="306" y="24"/>
                    </a:moveTo>
                    <a:lnTo>
                      <a:pt x="0" y="1241"/>
                    </a:lnTo>
                    <a:lnTo>
                      <a:pt x="911" y="1361"/>
                    </a:lnTo>
                    <a:lnTo>
                      <a:pt x="677" y="0"/>
                    </a:lnTo>
                  </a:path>
                </a:pathLst>
              </a:custGeom>
              <a:noFill/>
              <a:ln w="468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grpSp>
            <p:nvGrpSpPr>
              <p:cNvPr id="16434" name="Group 161"/>
              <p:cNvGrpSpPr>
                <a:grpSpLocks/>
              </p:cNvGrpSpPr>
              <p:nvPr/>
            </p:nvGrpSpPr>
            <p:grpSpPr bwMode="auto">
              <a:xfrm>
                <a:off x="4464" y="1826"/>
                <a:ext cx="607" cy="86"/>
                <a:chOff x="4464" y="1826"/>
                <a:chExt cx="607" cy="86"/>
              </a:xfrm>
            </p:grpSpPr>
            <p:sp>
              <p:nvSpPr>
                <p:cNvPr id="16571" name="Freeform 162"/>
                <p:cNvSpPr>
                  <a:spLocks noChangeArrowheads="1"/>
                </p:cNvSpPr>
                <p:nvPr/>
              </p:nvSpPr>
              <p:spPr bwMode="auto">
                <a:xfrm>
                  <a:off x="4464" y="1826"/>
                  <a:ext cx="608" cy="73"/>
                </a:xfrm>
                <a:custGeom>
                  <a:avLst/>
                  <a:gdLst>
                    <a:gd name="T0" fmla="*/ 0 w 2559"/>
                    <a:gd name="T1" fmla="*/ 0 h 481"/>
                    <a:gd name="T2" fmla="*/ 0 w 2559"/>
                    <a:gd name="T3" fmla="*/ 0 h 481"/>
                    <a:gd name="T4" fmla="*/ 0 w 2559"/>
                    <a:gd name="T5" fmla="*/ 0 h 481"/>
                    <a:gd name="T6" fmla="*/ 0 w 2559"/>
                    <a:gd name="T7" fmla="*/ 0 h 481"/>
                    <a:gd name="T8" fmla="*/ 0 w 2559"/>
                    <a:gd name="T9" fmla="*/ 0 h 4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9"/>
                    <a:gd name="T16" fmla="*/ 0 h 481"/>
                    <a:gd name="T17" fmla="*/ 2559 w 2559"/>
                    <a:gd name="T18" fmla="*/ 481 h 4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9" h="481">
                      <a:moveTo>
                        <a:pt x="0" y="249"/>
                      </a:moveTo>
                      <a:lnTo>
                        <a:pt x="1614" y="481"/>
                      </a:lnTo>
                      <a:lnTo>
                        <a:pt x="2559" y="120"/>
                      </a:lnTo>
                      <a:lnTo>
                        <a:pt x="1348" y="0"/>
                      </a:lnTo>
                      <a:lnTo>
                        <a:pt x="0" y="2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latin typeface="+mn-lt"/>
                    <a:ea typeface="ＭＳ Ｐゴシック" pitchFamily="34" charset="-128"/>
                  </a:endParaRPr>
                </a:p>
              </p:txBody>
            </p:sp>
            <p:sp>
              <p:nvSpPr>
                <p:cNvPr id="16572" name="Freeform 163"/>
                <p:cNvSpPr>
                  <a:spLocks noChangeArrowheads="1"/>
                </p:cNvSpPr>
                <p:nvPr/>
              </p:nvSpPr>
              <p:spPr bwMode="auto">
                <a:xfrm>
                  <a:off x="4468" y="1866"/>
                  <a:ext cx="382" cy="47"/>
                </a:xfrm>
                <a:custGeom>
                  <a:avLst/>
                  <a:gdLst>
                    <a:gd name="T0" fmla="*/ 0 w 1608"/>
                    <a:gd name="T1" fmla="*/ 0 h 311"/>
                    <a:gd name="T2" fmla="*/ 0 w 1608"/>
                    <a:gd name="T3" fmla="*/ 0 h 311"/>
                    <a:gd name="T4" fmla="*/ 0 w 1608"/>
                    <a:gd name="T5" fmla="*/ 0 h 311"/>
                    <a:gd name="T6" fmla="*/ 0 w 1608"/>
                    <a:gd name="T7" fmla="*/ 0 h 311"/>
                    <a:gd name="T8" fmla="*/ 0 w 1608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08"/>
                    <a:gd name="T16" fmla="*/ 0 h 311"/>
                    <a:gd name="T17" fmla="*/ 1608 w 1608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08" h="311">
                      <a:moveTo>
                        <a:pt x="0" y="0"/>
                      </a:moveTo>
                      <a:lnTo>
                        <a:pt x="1608" y="231"/>
                      </a:lnTo>
                      <a:lnTo>
                        <a:pt x="1608" y="311"/>
                      </a:lnTo>
                      <a:lnTo>
                        <a:pt x="0" y="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1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latin typeface="+mn-lt"/>
                    <a:ea typeface="ＭＳ Ｐゴシック" pitchFamily="34" charset="-128"/>
                  </a:endParaRPr>
                </a:p>
              </p:txBody>
            </p:sp>
            <p:sp>
              <p:nvSpPr>
                <p:cNvPr id="16573" name="Freeform 164"/>
                <p:cNvSpPr>
                  <a:spLocks noChangeArrowheads="1"/>
                </p:cNvSpPr>
                <p:nvPr/>
              </p:nvSpPr>
              <p:spPr bwMode="auto">
                <a:xfrm>
                  <a:off x="4850" y="1845"/>
                  <a:ext cx="222" cy="68"/>
                </a:xfrm>
                <a:custGeom>
                  <a:avLst/>
                  <a:gdLst>
                    <a:gd name="T0" fmla="*/ 0 w 945"/>
                    <a:gd name="T1" fmla="*/ 0 h 441"/>
                    <a:gd name="T2" fmla="*/ 0 w 945"/>
                    <a:gd name="T3" fmla="*/ 0 h 441"/>
                    <a:gd name="T4" fmla="*/ 0 w 945"/>
                    <a:gd name="T5" fmla="*/ 0 h 441"/>
                    <a:gd name="T6" fmla="*/ 0 w 945"/>
                    <a:gd name="T7" fmla="*/ 0 h 441"/>
                    <a:gd name="T8" fmla="*/ 0 w 945"/>
                    <a:gd name="T9" fmla="*/ 0 h 4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5"/>
                    <a:gd name="T16" fmla="*/ 0 h 441"/>
                    <a:gd name="T17" fmla="*/ 945 w 945"/>
                    <a:gd name="T18" fmla="*/ 441 h 4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5" h="441">
                      <a:moveTo>
                        <a:pt x="0" y="441"/>
                      </a:moveTo>
                      <a:lnTo>
                        <a:pt x="0" y="361"/>
                      </a:lnTo>
                      <a:lnTo>
                        <a:pt x="945" y="0"/>
                      </a:lnTo>
                      <a:lnTo>
                        <a:pt x="945" y="57"/>
                      </a:lnTo>
                      <a:lnTo>
                        <a:pt x="0" y="44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latin typeface="+mn-lt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16435" name="Group 165"/>
              <p:cNvGrpSpPr>
                <a:grpSpLocks/>
              </p:cNvGrpSpPr>
              <p:nvPr/>
            </p:nvGrpSpPr>
            <p:grpSpPr bwMode="auto">
              <a:xfrm>
                <a:off x="4563" y="1673"/>
                <a:ext cx="621" cy="484"/>
                <a:chOff x="4563" y="1673"/>
                <a:chExt cx="621" cy="484"/>
              </a:xfrm>
            </p:grpSpPr>
            <p:grpSp>
              <p:nvGrpSpPr>
                <p:cNvPr id="16436" name="Group 166"/>
                <p:cNvGrpSpPr>
                  <a:grpSpLocks/>
                </p:cNvGrpSpPr>
                <p:nvPr/>
              </p:nvGrpSpPr>
              <p:grpSpPr bwMode="auto">
                <a:xfrm>
                  <a:off x="4563" y="1699"/>
                  <a:ext cx="419" cy="191"/>
                  <a:chOff x="4563" y="1699"/>
                  <a:chExt cx="419" cy="191"/>
                </a:xfrm>
              </p:grpSpPr>
              <p:grpSp>
                <p:nvGrpSpPr>
                  <p:cNvPr id="16520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4563" y="1699"/>
                    <a:ext cx="322" cy="172"/>
                    <a:chOff x="4563" y="1699"/>
                    <a:chExt cx="322" cy="172"/>
                  </a:xfrm>
                </p:grpSpPr>
                <p:grpSp>
                  <p:nvGrpSpPr>
                    <p:cNvPr id="16553" name="Group 1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3" y="1699"/>
                      <a:ext cx="322" cy="172"/>
                      <a:chOff x="4563" y="1699"/>
                      <a:chExt cx="322" cy="172"/>
                    </a:xfrm>
                  </p:grpSpPr>
                  <p:grpSp>
                    <p:nvGrpSpPr>
                      <p:cNvPr id="16562" name="Group 1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63" y="1796"/>
                        <a:ext cx="322" cy="75"/>
                        <a:chOff x="4563" y="1796"/>
                        <a:chExt cx="322" cy="75"/>
                      </a:xfrm>
                    </p:grpSpPr>
                    <p:sp>
                      <p:nvSpPr>
                        <p:cNvPr id="16568" name="Freeform 1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02" y="1796"/>
                          <a:ext cx="184" cy="76"/>
                        </a:xfrm>
                        <a:custGeom>
                          <a:avLst/>
                          <a:gdLst>
                            <a:gd name="T0" fmla="*/ 0 w 790"/>
                            <a:gd name="T1" fmla="*/ 0 h 489"/>
                            <a:gd name="T2" fmla="*/ 0 w 790"/>
                            <a:gd name="T3" fmla="*/ 0 h 489"/>
                            <a:gd name="T4" fmla="*/ 0 w 790"/>
                            <a:gd name="T5" fmla="*/ 0 h 489"/>
                            <a:gd name="T6" fmla="*/ 0 w 790"/>
                            <a:gd name="T7" fmla="*/ 0 h 489"/>
                            <a:gd name="T8" fmla="*/ 0 w 790"/>
                            <a:gd name="T9" fmla="*/ 0 h 48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790"/>
                            <a:gd name="T16" fmla="*/ 0 h 489"/>
                            <a:gd name="T17" fmla="*/ 790 w 790"/>
                            <a:gd name="T18" fmla="*/ 489 h 48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790" h="489">
                              <a:moveTo>
                                <a:pt x="0" y="149"/>
                              </a:moveTo>
                              <a:lnTo>
                                <a:pt x="0" y="489"/>
                              </a:lnTo>
                              <a:lnTo>
                                <a:pt x="790" y="238"/>
                              </a:lnTo>
                              <a:lnTo>
                                <a:pt x="790" y="0"/>
                              </a:lnTo>
                              <a:lnTo>
                                <a:pt x="0" y="14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A0A0"/>
                        </a:solidFill>
                        <a:ln w="144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latin typeface="+mn-lt"/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16569" name="Freeform 1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63" y="1814"/>
                          <a:ext cx="139" cy="57"/>
                        </a:xfrm>
                        <a:custGeom>
                          <a:avLst/>
                          <a:gdLst>
                            <a:gd name="T0" fmla="*/ 0 w 587"/>
                            <a:gd name="T1" fmla="*/ 0 h 373"/>
                            <a:gd name="T2" fmla="*/ 0 w 587"/>
                            <a:gd name="T3" fmla="*/ 0 h 373"/>
                            <a:gd name="T4" fmla="*/ 0 w 587"/>
                            <a:gd name="T5" fmla="*/ 0 h 373"/>
                            <a:gd name="T6" fmla="*/ 0 w 587"/>
                            <a:gd name="T7" fmla="*/ 0 h 373"/>
                            <a:gd name="T8" fmla="*/ 0 w 587"/>
                            <a:gd name="T9" fmla="*/ 0 h 373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587"/>
                            <a:gd name="T16" fmla="*/ 0 h 373"/>
                            <a:gd name="T17" fmla="*/ 587 w 587"/>
                            <a:gd name="T18" fmla="*/ 373 h 373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587" h="373">
                              <a:moveTo>
                                <a:pt x="587" y="33"/>
                              </a:moveTo>
                              <a:lnTo>
                                <a:pt x="587" y="373"/>
                              </a:lnTo>
                              <a:lnTo>
                                <a:pt x="0" y="289"/>
                              </a:lnTo>
                              <a:lnTo>
                                <a:pt x="0" y="0"/>
                              </a:lnTo>
                              <a:lnTo>
                                <a:pt x="587" y="3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8080"/>
                        </a:solidFill>
                        <a:ln w="144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latin typeface="+mn-lt"/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16570" name="Freeform 1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63" y="1796"/>
                          <a:ext cx="323" cy="24"/>
                        </a:xfrm>
                        <a:custGeom>
                          <a:avLst/>
                          <a:gdLst>
                            <a:gd name="T0" fmla="*/ 0 w 1377"/>
                            <a:gd name="T1" fmla="*/ 0 h 149"/>
                            <a:gd name="T2" fmla="*/ 0 w 1377"/>
                            <a:gd name="T3" fmla="*/ 0 h 149"/>
                            <a:gd name="T4" fmla="*/ 0 w 1377"/>
                            <a:gd name="T5" fmla="*/ 0 h 149"/>
                            <a:gd name="T6" fmla="*/ 0 w 1377"/>
                            <a:gd name="T7" fmla="*/ 0 h 149"/>
                            <a:gd name="T8" fmla="*/ 0 w 1377"/>
                            <a:gd name="T9" fmla="*/ 0 h 14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377"/>
                            <a:gd name="T16" fmla="*/ 0 h 149"/>
                            <a:gd name="T17" fmla="*/ 1377 w 1377"/>
                            <a:gd name="T18" fmla="*/ 149 h 14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377" h="149">
                              <a:moveTo>
                                <a:pt x="0" y="116"/>
                              </a:moveTo>
                              <a:lnTo>
                                <a:pt x="593" y="149"/>
                              </a:lnTo>
                              <a:lnTo>
                                <a:pt x="1377" y="0"/>
                              </a:lnTo>
                              <a:lnTo>
                                <a:pt x="800" y="0"/>
                              </a:lnTo>
                              <a:lnTo>
                                <a:pt x="0" y="1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44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latin typeface="+mn-lt"/>
                            <a:ea typeface="ＭＳ Ｐゴシック" pitchFamily="34" charset="-128"/>
                          </a:endParaRPr>
                        </a:p>
                      </p:txBody>
                    </p:sp>
                  </p:grpSp>
                  <p:sp>
                    <p:nvSpPr>
                      <p:cNvPr id="16563" name="Freeform 1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69" y="1791"/>
                        <a:ext cx="115" cy="21"/>
                      </a:xfrm>
                      <a:custGeom>
                        <a:avLst/>
                        <a:gdLst>
                          <a:gd name="T0" fmla="*/ 0 w 499"/>
                          <a:gd name="T1" fmla="*/ 0 h 139"/>
                          <a:gd name="T2" fmla="*/ 0 w 499"/>
                          <a:gd name="T3" fmla="*/ 0 h 139"/>
                          <a:gd name="T4" fmla="*/ 0 w 499"/>
                          <a:gd name="T5" fmla="*/ 0 h 139"/>
                          <a:gd name="T6" fmla="*/ 0 w 499"/>
                          <a:gd name="T7" fmla="*/ 0 h 139"/>
                          <a:gd name="T8" fmla="*/ 0 w 499"/>
                          <a:gd name="T9" fmla="*/ 0 h 139"/>
                          <a:gd name="T10" fmla="*/ 0 w 499"/>
                          <a:gd name="T11" fmla="*/ 0 h 13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99"/>
                          <a:gd name="T19" fmla="*/ 0 h 139"/>
                          <a:gd name="T20" fmla="*/ 499 w 499"/>
                          <a:gd name="T21" fmla="*/ 139 h 13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99" h="139">
                            <a:moveTo>
                              <a:pt x="0" y="79"/>
                            </a:moveTo>
                            <a:lnTo>
                              <a:pt x="0" y="124"/>
                            </a:lnTo>
                            <a:lnTo>
                              <a:pt x="233" y="139"/>
                            </a:lnTo>
                            <a:lnTo>
                              <a:pt x="499" y="89"/>
                            </a:lnTo>
                            <a:lnTo>
                              <a:pt x="499" y="0"/>
                            </a:lnTo>
                            <a:lnTo>
                              <a:pt x="0" y="79"/>
                            </a:lnTo>
                            <a:close/>
                          </a:path>
                        </a:pathLst>
                      </a:custGeom>
                      <a:solidFill>
                        <a:srgbClr val="60606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grpSp>
                    <p:nvGrpSpPr>
                      <p:cNvPr id="16564" name="Group 1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86" y="1699"/>
                        <a:ext cx="262" cy="106"/>
                        <a:chOff x="4586" y="1699"/>
                        <a:chExt cx="262" cy="106"/>
                      </a:xfrm>
                    </p:grpSpPr>
                    <p:sp>
                      <p:nvSpPr>
                        <p:cNvPr id="16565" name="Freeform 17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98" y="1699"/>
                          <a:ext cx="151" cy="104"/>
                        </a:xfrm>
                        <a:custGeom>
                          <a:avLst/>
                          <a:gdLst>
                            <a:gd name="T0" fmla="*/ 0 w 638"/>
                            <a:gd name="T1" fmla="*/ 0 h 682"/>
                            <a:gd name="T2" fmla="*/ 0 w 638"/>
                            <a:gd name="T3" fmla="*/ 0 h 682"/>
                            <a:gd name="T4" fmla="*/ 0 w 638"/>
                            <a:gd name="T5" fmla="*/ 0 h 682"/>
                            <a:gd name="T6" fmla="*/ 0 w 638"/>
                            <a:gd name="T7" fmla="*/ 0 h 682"/>
                            <a:gd name="T8" fmla="*/ 0 w 638"/>
                            <a:gd name="T9" fmla="*/ 0 h 682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638"/>
                            <a:gd name="T16" fmla="*/ 0 h 682"/>
                            <a:gd name="T17" fmla="*/ 638 w 638"/>
                            <a:gd name="T18" fmla="*/ 682 h 682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638" h="682">
                              <a:moveTo>
                                <a:pt x="90" y="682"/>
                              </a:moveTo>
                              <a:lnTo>
                                <a:pt x="0" y="22"/>
                              </a:lnTo>
                              <a:lnTo>
                                <a:pt x="549" y="0"/>
                              </a:lnTo>
                              <a:lnTo>
                                <a:pt x="638" y="588"/>
                              </a:lnTo>
                              <a:lnTo>
                                <a:pt x="90" y="68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A0A0"/>
                        </a:solidFill>
                        <a:ln w="144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latin typeface="+mn-lt"/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16566" name="Freeform 17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86" y="1701"/>
                          <a:ext cx="135" cy="105"/>
                        </a:xfrm>
                        <a:custGeom>
                          <a:avLst/>
                          <a:gdLst>
                            <a:gd name="T0" fmla="*/ 0 w 566"/>
                            <a:gd name="T1" fmla="*/ 0 h 678"/>
                            <a:gd name="T2" fmla="*/ 0 w 566"/>
                            <a:gd name="T3" fmla="*/ 0 h 678"/>
                            <a:gd name="T4" fmla="*/ 0 w 566"/>
                            <a:gd name="T5" fmla="*/ 0 h 678"/>
                            <a:gd name="T6" fmla="*/ 0 w 566"/>
                            <a:gd name="T7" fmla="*/ 0 h 678"/>
                            <a:gd name="T8" fmla="*/ 0 w 566"/>
                            <a:gd name="T9" fmla="*/ 0 h 67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566"/>
                            <a:gd name="T16" fmla="*/ 0 h 678"/>
                            <a:gd name="T17" fmla="*/ 566 w 566"/>
                            <a:gd name="T18" fmla="*/ 678 h 67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566" h="678">
                              <a:moveTo>
                                <a:pt x="476" y="0"/>
                              </a:moveTo>
                              <a:lnTo>
                                <a:pt x="0" y="151"/>
                              </a:lnTo>
                              <a:lnTo>
                                <a:pt x="67" y="678"/>
                              </a:lnTo>
                              <a:lnTo>
                                <a:pt x="566" y="661"/>
                              </a:lnTo>
                              <a:lnTo>
                                <a:pt x="47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8080"/>
                        </a:solidFill>
                        <a:ln w="144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latin typeface="+mn-lt"/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16567" name="Freeform 1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25" y="1710"/>
                          <a:ext cx="109" cy="78"/>
                        </a:xfrm>
                        <a:custGeom>
                          <a:avLst/>
                          <a:gdLst>
                            <a:gd name="T0" fmla="*/ 0 w 458"/>
                            <a:gd name="T1" fmla="*/ 0 h 514"/>
                            <a:gd name="T2" fmla="*/ 0 w 458"/>
                            <a:gd name="T3" fmla="*/ 0 h 514"/>
                            <a:gd name="T4" fmla="*/ 0 w 458"/>
                            <a:gd name="T5" fmla="*/ 0 h 514"/>
                            <a:gd name="T6" fmla="*/ 0 w 458"/>
                            <a:gd name="T7" fmla="*/ 0 h 514"/>
                            <a:gd name="T8" fmla="*/ 0 w 458"/>
                            <a:gd name="T9" fmla="*/ 0 h 51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58"/>
                            <a:gd name="T16" fmla="*/ 0 h 514"/>
                            <a:gd name="T17" fmla="*/ 458 w 458"/>
                            <a:gd name="T18" fmla="*/ 514 h 514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58" h="514">
                              <a:moveTo>
                                <a:pt x="0" y="23"/>
                              </a:moveTo>
                              <a:lnTo>
                                <a:pt x="64" y="514"/>
                              </a:lnTo>
                              <a:lnTo>
                                <a:pt x="458" y="456"/>
                              </a:lnTo>
                              <a:lnTo>
                                <a:pt x="390" y="0"/>
                              </a:lnTo>
                              <a:lnTo>
                                <a:pt x="0" y="2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C0C0"/>
                        </a:solidFill>
                        <a:ln w="144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latin typeface="+mn-lt"/>
                            <a:ea typeface="ＭＳ Ｐゴシック" pitchFamily="34" charset="-128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6554" name="Group 1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69" y="1804"/>
                      <a:ext cx="105" cy="48"/>
                      <a:chOff x="4769" y="1804"/>
                      <a:chExt cx="105" cy="48"/>
                    </a:xfrm>
                  </p:grpSpPr>
                  <p:sp>
                    <p:nvSpPr>
                      <p:cNvPr id="16555" name="Freeform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69" y="1804"/>
                        <a:ext cx="105" cy="49"/>
                      </a:xfrm>
                      <a:custGeom>
                        <a:avLst/>
                        <a:gdLst>
                          <a:gd name="T0" fmla="*/ 0 w 448"/>
                          <a:gd name="T1" fmla="*/ 0 h 319"/>
                          <a:gd name="T2" fmla="*/ 0 w 448"/>
                          <a:gd name="T3" fmla="*/ 0 h 319"/>
                          <a:gd name="T4" fmla="*/ 0 w 448"/>
                          <a:gd name="T5" fmla="*/ 0 h 319"/>
                          <a:gd name="T6" fmla="*/ 0 w 448"/>
                          <a:gd name="T7" fmla="*/ 0 h 319"/>
                          <a:gd name="T8" fmla="*/ 0 w 448"/>
                          <a:gd name="T9" fmla="*/ 0 h 3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48"/>
                          <a:gd name="T16" fmla="*/ 0 h 319"/>
                          <a:gd name="T17" fmla="*/ 448 w 448"/>
                          <a:gd name="T18" fmla="*/ 319 h 3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48" h="319">
                            <a:moveTo>
                              <a:pt x="448" y="0"/>
                            </a:moveTo>
                            <a:lnTo>
                              <a:pt x="0" y="95"/>
                            </a:lnTo>
                            <a:lnTo>
                              <a:pt x="0" y="319"/>
                            </a:lnTo>
                            <a:lnTo>
                              <a:pt x="448" y="179"/>
                            </a:lnTo>
                            <a:lnTo>
                              <a:pt x="448" y="0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56" name="Line 18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837" y="1812"/>
                        <a:ext cx="27" cy="9"/>
                      </a:xfrm>
                      <a:prstGeom prst="line">
                        <a:avLst/>
                      </a:prstGeom>
                      <a:noFill/>
                      <a:ln w="324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57" name="Line 18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786" y="1822"/>
                        <a:ext cx="37" cy="5"/>
                      </a:xfrm>
                      <a:prstGeom prst="line">
                        <a:avLst/>
                      </a:prstGeom>
                      <a:noFill/>
                      <a:ln w="324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58" name="Line 18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31" y="1809"/>
                        <a:ext cx="3" cy="31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59" name="Line 1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78" y="1817"/>
                        <a:ext cx="3" cy="34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60" name="Line 18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777" y="1817"/>
                        <a:ext cx="99" cy="16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61" name="Line 18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778" y="1810"/>
                        <a:ext cx="95" cy="17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</p:grpSp>
              </p:grpSp>
              <p:grpSp>
                <p:nvGrpSpPr>
                  <p:cNvPr id="16521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4729" y="1804"/>
                    <a:ext cx="253" cy="86"/>
                    <a:chOff x="4729" y="1804"/>
                    <a:chExt cx="253" cy="86"/>
                  </a:xfrm>
                </p:grpSpPr>
                <p:grpSp>
                  <p:nvGrpSpPr>
                    <p:cNvPr id="16522" name="Group 1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46" y="1852"/>
                      <a:ext cx="40" cy="17"/>
                      <a:chOff x="4746" y="1852"/>
                      <a:chExt cx="40" cy="17"/>
                    </a:xfrm>
                  </p:grpSpPr>
                  <p:sp>
                    <p:nvSpPr>
                      <p:cNvPr id="16551" name="Freeform 1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46" y="1852"/>
                        <a:ext cx="13" cy="18"/>
                      </a:xfrm>
                      <a:custGeom>
                        <a:avLst/>
                        <a:gdLst>
                          <a:gd name="T0" fmla="*/ 0 w 50"/>
                          <a:gd name="T1" fmla="*/ 0 h 129"/>
                          <a:gd name="T2" fmla="*/ 0 w 50"/>
                          <a:gd name="T3" fmla="*/ 0 h 129"/>
                          <a:gd name="T4" fmla="*/ 0 w 50"/>
                          <a:gd name="T5" fmla="*/ 0 h 129"/>
                          <a:gd name="T6" fmla="*/ 0 w 50"/>
                          <a:gd name="T7" fmla="*/ 0 h 129"/>
                          <a:gd name="T8" fmla="*/ 0 w 50"/>
                          <a:gd name="T9" fmla="*/ 0 h 12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0"/>
                          <a:gd name="T16" fmla="*/ 0 h 129"/>
                          <a:gd name="T17" fmla="*/ 50 w 50"/>
                          <a:gd name="T18" fmla="*/ 129 h 12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0" h="129">
                            <a:moveTo>
                              <a:pt x="15" y="0"/>
                            </a:moveTo>
                            <a:lnTo>
                              <a:pt x="0" y="121"/>
                            </a:lnTo>
                            <a:lnTo>
                              <a:pt x="36" y="129"/>
                            </a:lnTo>
                            <a:lnTo>
                              <a:pt x="50" y="6"/>
                            </a:lnTo>
                            <a:lnTo>
                              <a:pt x="15" y="0"/>
                            </a:lnTo>
                            <a:close/>
                          </a:path>
                        </a:pathLst>
                      </a:custGeom>
                      <a:solidFill>
                        <a:srgbClr val="60606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52" name="Freeform 1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55" y="1854"/>
                        <a:ext cx="32" cy="16"/>
                      </a:xfrm>
                      <a:custGeom>
                        <a:avLst/>
                        <a:gdLst>
                          <a:gd name="T0" fmla="*/ 0 w 138"/>
                          <a:gd name="T1" fmla="*/ 0 h 112"/>
                          <a:gd name="T2" fmla="*/ 0 w 138"/>
                          <a:gd name="T3" fmla="*/ 0 h 112"/>
                          <a:gd name="T4" fmla="*/ 0 w 138"/>
                          <a:gd name="T5" fmla="*/ 0 h 112"/>
                          <a:gd name="T6" fmla="*/ 0 w 138"/>
                          <a:gd name="T7" fmla="*/ 0 h 112"/>
                          <a:gd name="T8" fmla="*/ 0 w 138"/>
                          <a:gd name="T9" fmla="*/ 0 h 112"/>
                          <a:gd name="T10" fmla="*/ 0 w 138"/>
                          <a:gd name="T11" fmla="*/ 0 h 112"/>
                          <a:gd name="T12" fmla="*/ 0 w 138"/>
                          <a:gd name="T13" fmla="*/ 0 h 11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38"/>
                          <a:gd name="T22" fmla="*/ 0 h 112"/>
                          <a:gd name="T23" fmla="*/ 138 w 138"/>
                          <a:gd name="T24" fmla="*/ 112 h 11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38" h="112">
                            <a:moveTo>
                              <a:pt x="12" y="4"/>
                            </a:moveTo>
                            <a:lnTo>
                              <a:pt x="0" y="112"/>
                            </a:lnTo>
                            <a:lnTo>
                              <a:pt x="138" y="56"/>
                            </a:lnTo>
                            <a:lnTo>
                              <a:pt x="84" y="39"/>
                            </a:lnTo>
                            <a:lnTo>
                              <a:pt x="35" y="64"/>
                            </a:lnTo>
                            <a:lnTo>
                              <a:pt x="50" y="0"/>
                            </a:lnTo>
                            <a:lnTo>
                              <a:pt x="12" y="4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</p:grpSp>
                <p:grpSp>
                  <p:nvGrpSpPr>
                    <p:cNvPr id="16523" name="Group 1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9" y="1804"/>
                      <a:ext cx="253" cy="86"/>
                      <a:chOff x="4729" y="1804"/>
                      <a:chExt cx="253" cy="86"/>
                    </a:xfrm>
                  </p:grpSpPr>
                  <p:sp>
                    <p:nvSpPr>
                      <p:cNvPr id="16524" name="Freeform 1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36" y="1804"/>
                        <a:ext cx="247" cy="76"/>
                      </a:xfrm>
                      <a:custGeom>
                        <a:avLst/>
                        <a:gdLst>
                          <a:gd name="T0" fmla="*/ 0 w 1052"/>
                          <a:gd name="T1" fmla="*/ 0 h 484"/>
                          <a:gd name="T2" fmla="*/ 0 w 1052"/>
                          <a:gd name="T3" fmla="*/ 0 h 484"/>
                          <a:gd name="T4" fmla="*/ 0 w 1052"/>
                          <a:gd name="T5" fmla="*/ 0 h 484"/>
                          <a:gd name="T6" fmla="*/ 0 w 1052"/>
                          <a:gd name="T7" fmla="*/ 0 h 484"/>
                          <a:gd name="T8" fmla="*/ 0 w 1052"/>
                          <a:gd name="T9" fmla="*/ 0 h 48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52"/>
                          <a:gd name="T16" fmla="*/ 0 h 484"/>
                          <a:gd name="T17" fmla="*/ 1052 w 1052"/>
                          <a:gd name="T18" fmla="*/ 484 h 48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52" h="484">
                            <a:moveTo>
                              <a:pt x="0" y="205"/>
                            </a:moveTo>
                            <a:lnTo>
                              <a:pt x="505" y="484"/>
                            </a:lnTo>
                            <a:lnTo>
                              <a:pt x="1052" y="211"/>
                            </a:lnTo>
                            <a:lnTo>
                              <a:pt x="633" y="0"/>
                            </a:lnTo>
                            <a:lnTo>
                              <a:pt x="0" y="205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25" name="Freeform 1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29" y="1836"/>
                        <a:ext cx="125" cy="53"/>
                      </a:xfrm>
                      <a:custGeom>
                        <a:avLst/>
                        <a:gdLst>
                          <a:gd name="T0" fmla="*/ 0 w 527"/>
                          <a:gd name="T1" fmla="*/ 0 h 342"/>
                          <a:gd name="T2" fmla="*/ 0 w 527"/>
                          <a:gd name="T3" fmla="*/ 0 h 342"/>
                          <a:gd name="T4" fmla="*/ 0 w 527"/>
                          <a:gd name="T5" fmla="*/ 0 h 342"/>
                          <a:gd name="T6" fmla="*/ 0 w 527"/>
                          <a:gd name="T7" fmla="*/ 0 h 342"/>
                          <a:gd name="T8" fmla="*/ 0 w 527"/>
                          <a:gd name="T9" fmla="*/ 0 h 34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27"/>
                          <a:gd name="T16" fmla="*/ 0 h 342"/>
                          <a:gd name="T17" fmla="*/ 527 w 527"/>
                          <a:gd name="T18" fmla="*/ 342 h 34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27" h="342">
                            <a:moveTo>
                              <a:pt x="18" y="0"/>
                            </a:moveTo>
                            <a:lnTo>
                              <a:pt x="527" y="283"/>
                            </a:lnTo>
                            <a:lnTo>
                              <a:pt x="512" y="342"/>
                            </a:lnTo>
                            <a:lnTo>
                              <a:pt x="0" y="54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rgbClr val="60606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26" name="Freeform 1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51" y="1839"/>
                        <a:ext cx="132" cy="52"/>
                      </a:xfrm>
                      <a:custGeom>
                        <a:avLst/>
                        <a:gdLst>
                          <a:gd name="T0" fmla="*/ 0 w 562"/>
                          <a:gd name="T1" fmla="*/ 0 h 336"/>
                          <a:gd name="T2" fmla="*/ 0 w 562"/>
                          <a:gd name="T3" fmla="*/ 0 h 336"/>
                          <a:gd name="T4" fmla="*/ 0 w 562"/>
                          <a:gd name="T5" fmla="*/ 0 h 336"/>
                          <a:gd name="T6" fmla="*/ 0 w 562"/>
                          <a:gd name="T7" fmla="*/ 0 h 336"/>
                          <a:gd name="T8" fmla="*/ 0 w 562"/>
                          <a:gd name="T9" fmla="*/ 0 h 33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62"/>
                          <a:gd name="T16" fmla="*/ 0 h 336"/>
                          <a:gd name="T17" fmla="*/ 562 w 562"/>
                          <a:gd name="T18" fmla="*/ 336 h 3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62" h="336">
                            <a:moveTo>
                              <a:pt x="0" y="336"/>
                            </a:moveTo>
                            <a:lnTo>
                              <a:pt x="17" y="273"/>
                            </a:lnTo>
                            <a:lnTo>
                              <a:pt x="562" y="0"/>
                            </a:lnTo>
                            <a:lnTo>
                              <a:pt x="543" y="50"/>
                            </a:lnTo>
                            <a:lnTo>
                              <a:pt x="0" y="336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27" name="Freeform 1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81" y="1841"/>
                        <a:ext cx="102" cy="31"/>
                      </a:xfrm>
                      <a:custGeom>
                        <a:avLst/>
                        <a:gdLst>
                          <a:gd name="T0" fmla="*/ 0 w 425"/>
                          <a:gd name="T1" fmla="*/ 0 h 215"/>
                          <a:gd name="T2" fmla="*/ 0 w 425"/>
                          <a:gd name="T3" fmla="*/ 0 h 215"/>
                          <a:gd name="T4" fmla="*/ 0 w 425"/>
                          <a:gd name="T5" fmla="*/ 0 h 215"/>
                          <a:gd name="T6" fmla="*/ 0 w 425"/>
                          <a:gd name="T7" fmla="*/ 0 h 215"/>
                          <a:gd name="T8" fmla="*/ 0 w 425"/>
                          <a:gd name="T9" fmla="*/ 0 h 21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25"/>
                          <a:gd name="T16" fmla="*/ 0 h 215"/>
                          <a:gd name="T17" fmla="*/ 425 w 425"/>
                          <a:gd name="T18" fmla="*/ 215 h 21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25" h="215">
                            <a:moveTo>
                              <a:pt x="0" y="57"/>
                            </a:moveTo>
                            <a:lnTo>
                              <a:pt x="147" y="0"/>
                            </a:lnTo>
                            <a:lnTo>
                              <a:pt x="425" y="150"/>
                            </a:lnTo>
                            <a:lnTo>
                              <a:pt x="283" y="215"/>
                            </a:lnTo>
                            <a:lnTo>
                              <a:pt x="0" y="57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28" name="Freeform 1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25" y="1817"/>
                        <a:ext cx="145" cy="44"/>
                      </a:xfrm>
                      <a:custGeom>
                        <a:avLst/>
                        <a:gdLst>
                          <a:gd name="T0" fmla="*/ 0 w 625"/>
                          <a:gd name="T1" fmla="*/ 0 h 288"/>
                          <a:gd name="T2" fmla="*/ 0 w 625"/>
                          <a:gd name="T3" fmla="*/ 0 h 288"/>
                          <a:gd name="T4" fmla="*/ 0 w 625"/>
                          <a:gd name="T5" fmla="*/ 0 h 288"/>
                          <a:gd name="T6" fmla="*/ 0 w 625"/>
                          <a:gd name="T7" fmla="*/ 0 h 288"/>
                          <a:gd name="T8" fmla="*/ 0 w 625"/>
                          <a:gd name="T9" fmla="*/ 0 h 2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25"/>
                          <a:gd name="T16" fmla="*/ 0 h 288"/>
                          <a:gd name="T17" fmla="*/ 625 w 625"/>
                          <a:gd name="T18" fmla="*/ 288 h 2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25" h="288">
                            <a:moveTo>
                              <a:pt x="0" y="139"/>
                            </a:moveTo>
                            <a:lnTo>
                              <a:pt x="273" y="288"/>
                            </a:lnTo>
                            <a:lnTo>
                              <a:pt x="625" y="123"/>
                            </a:lnTo>
                            <a:lnTo>
                              <a:pt x="369" y="0"/>
                            </a:lnTo>
                            <a:lnTo>
                              <a:pt x="0" y="139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29" name="Freeform 1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46" y="1807"/>
                        <a:ext cx="161" cy="41"/>
                      </a:xfrm>
                      <a:custGeom>
                        <a:avLst/>
                        <a:gdLst>
                          <a:gd name="T0" fmla="*/ 0 w 689"/>
                          <a:gd name="T1" fmla="*/ 0 h 262"/>
                          <a:gd name="T2" fmla="*/ 0 w 689"/>
                          <a:gd name="T3" fmla="*/ 0 h 262"/>
                          <a:gd name="T4" fmla="*/ 0 w 689"/>
                          <a:gd name="T5" fmla="*/ 0 h 262"/>
                          <a:gd name="T6" fmla="*/ 0 w 689"/>
                          <a:gd name="T7" fmla="*/ 0 h 262"/>
                          <a:gd name="T8" fmla="*/ 0 w 689"/>
                          <a:gd name="T9" fmla="*/ 0 h 26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89"/>
                          <a:gd name="T16" fmla="*/ 0 h 262"/>
                          <a:gd name="T17" fmla="*/ 689 w 689"/>
                          <a:gd name="T18" fmla="*/ 262 h 26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89" h="262">
                            <a:moveTo>
                              <a:pt x="143" y="262"/>
                            </a:moveTo>
                            <a:lnTo>
                              <a:pt x="0" y="189"/>
                            </a:lnTo>
                            <a:lnTo>
                              <a:pt x="578" y="0"/>
                            </a:lnTo>
                            <a:lnTo>
                              <a:pt x="689" y="54"/>
                            </a:lnTo>
                            <a:lnTo>
                              <a:pt x="143" y="262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30" name="Line 19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752" y="1808"/>
                        <a:ext cx="138" cy="35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31" name="Line 19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762" y="1811"/>
                        <a:ext cx="135" cy="35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32" name="Line 19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772" y="1813"/>
                        <a:ext cx="132" cy="35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33" name="Line 20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792" y="1818"/>
                        <a:ext cx="129" cy="38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34" name="Line 20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802" y="1821"/>
                        <a:ext cx="129" cy="38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35" name="Line 20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811" y="1824"/>
                        <a:ext cx="129" cy="40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36" name="Line 20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825" y="1825"/>
                        <a:ext cx="122" cy="41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37" name="Line 20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835" y="1831"/>
                        <a:ext cx="125" cy="41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38" name="Line 20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95" y="1846"/>
                        <a:ext cx="66" cy="24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39" name="Line 20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08" y="1844"/>
                        <a:ext cx="66" cy="23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40" name="Line 20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38" y="1836"/>
                        <a:ext cx="63" cy="21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41" name="Line 20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51" y="1831"/>
                        <a:ext cx="63" cy="23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42" name="Line 2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67" y="1828"/>
                        <a:ext cx="59" cy="24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43" name="Line 2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81" y="1826"/>
                        <a:ext cx="59" cy="21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44" name="Line 2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94" y="1820"/>
                        <a:ext cx="60" cy="21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45" name="Line 2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65" y="1833"/>
                        <a:ext cx="33" cy="11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46" name="Line 2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8" y="1828"/>
                        <a:ext cx="30" cy="11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47" name="Line 2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05" y="1826"/>
                        <a:ext cx="30" cy="7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48" name="Line 2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25" y="1820"/>
                        <a:ext cx="29" cy="11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49" name="Line 2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44" y="1815"/>
                        <a:ext cx="26" cy="11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50" name="Line 2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64" y="1813"/>
                        <a:ext cx="26" cy="7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6437" name="Group 218"/>
                <p:cNvGrpSpPr>
                  <a:grpSpLocks/>
                </p:cNvGrpSpPr>
                <p:nvPr/>
              </p:nvGrpSpPr>
              <p:grpSpPr bwMode="auto">
                <a:xfrm>
                  <a:off x="4739" y="1673"/>
                  <a:ext cx="445" cy="484"/>
                  <a:chOff x="4739" y="1673"/>
                  <a:chExt cx="445" cy="484"/>
                </a:xfrm>
              </p:grpSpPr>
              <p:grpSp>
                <p:nvGrpSpPr>
                  <p:cNvPr id="16438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4776" y="2093"/>
                    <a:ext cx="150" cy="49"/>
                    <a:chOff x="4776" y="2093"/>
                    <a:chExt cx="150" cy="49"/>
                  </a:xfrm>
                </p:grpSpPr>
                <p:sp>
                  <p:nvSpPr>
                    <p:cNvPr id="16515" name="Freeform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76" y="2093"/>
                      <a:ext cx="151" cy="50"/>
                    </a:xfrm>
                    <a:custGeom>
                      <a:avLst/>
                      <a:gdLst>
                        <a:gd name="T0" fmla="*/ 0 w 643"/>
                        <a:gd name="T1" fmla="*/ 0 h 328"/>
                        <a:gd name="T2" fmla="*/ 0 w 643"/>
                        <a:gd name="T3" fmla="*/ 0 h 328"/>
                        <a:gd name="T4" fmla="*/ 0 w 643"/>
                        <a:gd name="T5" fmla="*/ 0 h 328"/>
                        <a:gd name="T6" fmla="*/ 0 w 643"/>
                        <a:gd name="T7" fmla="*/ 0 h 328"/>
                        <a:gd name="T8" fmla="*/ 0 w 643"/>
                        <a:gd name="T9" fmla="*/ 0 h 328"/>
                        <a:gd name="T10" fmla="*/ 0 w 643"/>
                        <a:gd name="T11" fmla="*/ 0 h 328"/>
                        <a:gd name="T12" fmla="*/ 0 w 643"/>
                        <a:gd name="T13" fmla="*/ 0 h 328"/>
                        <a:gd name="T14" fmla="*/ 0 w 643"/>
                        <a:gd name="T15" fmla="*/ 0 h 328"/>
                        <a:gd name="T16" fmla="*/ 0 w 643"/>
                        <a:gd name="T17" fmla="*/ 0 h 328"/>
                        <a:gd name="T18" fmla="*/ 0 w 643"/>
                        <a:gd name="T19" fmla="*/ 0 h 328"/>
                        <a:gd name="T20" fmla="*/ 0 w 643"/>
                        <a:gd name="T21" fmla="*/ 0 h 328"/>
                        <a:gd name="T22" fmla="*/ 0 w 643"/>
                        <a:gd name="T23" fmla="*/ 0 h 328"/>
                        <a:gd name="T24" fmla="*/ 0 w 643"/>
                        <a:gd name="T25" fmla="*/ 0 h 328"/>
                        <a:gd name="T26" fmla="*/ 0 w 643"/>
                        <a:gd name="T27" fmla="*/ 0 h 328"/>
                        <a:gd name="T28" fmla="*/ 0 w 643"/>
                        <a:gd name="T29" fmla="*/ 0 h 328"/>
                        <a:gd name="T30" fmla="*/ 0 w 643"/>
                        <a:gd name="T31" fmla="*/ 0 h 328"/>
                        <a:gd name="T32" fmla="*/ 0 w 643"/>
                        <a:gd name="T33" fmla="*/ 0 h 328"/>
                        <a:gd name="T34" fmla="*/ 0 w 643"/>
                        <a:gd name="T35" fmla="*/ 0 h 328"/>
                        <a:gd name="T36" fmla="*/ 0 w 643"/>
                        <a:gd name="T37" fmla="*/ 0 h 328"/>
                        <a:gd name="T38" fmla="*/ 0 w 643"/>
                        <a:gd name="T39" fmla="*/ 0 h 328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643"/>
                        <a:gd name="T61" fmla="*/ 0 h 328"/>
                        <a:gd name="T62" fmla="*/ 643 w 643"/>
                        <a:gd name="T63" fmla="*/ 328 h 328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643" h="328">
                          <a:moveTo>
                            <a:pt x="383" y="11"/>
                          </a:moveTo>
                          <a:lnTo>
                            <a:pt x="389" y="97"/>
                          </a:lnTo>
                          <a:lnTo>
                            <a:pt x="220" y="176"/>
                          </a:lnTo>
                          <a:lnTo>
                            <a:pt x="78" y="210"/>
                          </a:lnTo>
                          <a:lnTo>
                            <a:pt x="0" y="244"/>
                          </a:lnTo>
                          <a:lnTo>
                            <a:pt x="5" y="289"/>
                          </a:lnTo>
                          <a:lnTo>
                            <a:pt x="107" y="318"/>
                          </a:lnTo>
                          <a:lnTo>
                            <a:pt x="259" y="328"/>
                          </a:lnTo>
                          <a:lnTo>
                            <a:pt x="389" y="306"/>
                          </a:lnTo>
                          <a:lnTo>
                            <a:pt x="468" y="284"/>
                          </a:lnTo>
                          <a:lnTo>
                            <a:pt x="473" y="309"/>
                          </a:lnTo>
                          <a:lnTo>
                            <a:pt x="575" y="306"/>
                          </a:lnTo>
                          <a:lnTo>
                            <a:pt x="637" y="295"/>
                          </a:lnTo>
                          <a:lnTo>
                            <a:pt x="637" y="250"/>
                          </a:lnTo>
                          <a:lnTo>
                            <a:pt x="643" y="224"/>
                          </a:lnTo>
                          <a:lnTo>
                            <a:pt x="643" y="161"/>
                          </a:lnTo>
                          <a:lnTo>
                            <a:pt x="626" y="125"/>
                          </a:lnTo>
                          <a:lnTo>
                            <a:pt x="594" y="86"/>
                          </a:lnTo>
                          <a:lnTo>
                            <a:pt x="587" y="0"/>
                          </a:lnTo>
                          <a:lnTo>
                            <a:pt x="383" y="11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16" name="Freeform 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2" y="2111"/>
                      <a:ext cx="46" cy="15"/>
                    </a:xfrm>
                    <a:custGeom>
                      <a:avLst/>
                      <a:gdLst>
                        <a:gd name="T0" fmla="*/ 0 w 195"/>
                        <a:gd name="T1" fmla="*/ 0 h 104"/>
                        <a:gd name="T2" fmla="*/ 0 w 195"/>
                        <a:gd name="T3" fmla="*/ 0 h 104"/>
                        <a:gd name="T4" fmla="*/ 0 w 195"/>
                        <a:gd name="T5" fmla="*/ 0 h 104"/>
                        <a:gd name="T6" fmla="*/ 0 w 195"/>
                        <a:gd name="T7" fmla="*/ 0 h 104"/>
                        <a:gd name="T8" fmla="*/ 0 w 195"/>
                        <a:gd name="T9" fmla="*/ 0 h 1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5"/>
                        <a:gd name="T16" fmla="*/ 0 h 104"/>
                        <a:gd name="T17" fmla="*/ 195 w 195"/>
                        <a:gd name="T18" fmla="*/ 104 h 1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5" h="104">
                          <a:moveTo>
                            <a:pt x="146" y="0"/>
                          </a:moveTo>
                          <a:lnTo>
                            <a:pt x="195" y="55"/>
                          </a:lnTo>
                          <a:lnTo>
                            <a:pt x="20" y="104"/>
                          </a:lnTo>
                          <a:lnTo>
                            <a:pt x="0" y="66"/>
                          </a:lnTo>
                          <a:lnTo>
                            <a:pt x="146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17" name="Freeform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82" y="2121"/>
                      <a:ext cx="50" cy="10"/>
                    </a:xfrm>
                    <a:custGeom>
                      <a:avLst/>
                      <a:gdLst>
                        <a:gd name="T0" fmla="*/ 0 w 220"/>
                        <a:gd name="T1" fmla="*/ 0 h 64"/>
                        <a:gd name="T2" fmla="*/ 0 w 220"/>
                        <a:gd name="T3" fmla="*/ 0 h 64"/>
                        <a:gd name="T4" fmla="*/ 0 w 220"/>
                        <a:gd name="T5" fmla="*/ 0 h 64"/>
                        <a:gd name="T6" fmla="*/ 0 w 220"/>
                        <a:gd name="T7" fmla="*/ 0 h 64"/>
                        <a:gd name="T8" fmla="*/ 0 w 220"/>
                        <a:gd name="T9" fmla="*/ 0 h 64"/>
                        <a:gd name="T10" fmla="*/ 0 w 220"/>
                        <a:gd name="T11" fmla="*/ 0 h 64"/>
                        <a:gd name="T12" fmla="*/ 0 w 220"/>
                        <a:gd name="T13" fmla="*/ 0 h 6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20"/>
                        <a:gd name="T22" fmla="*/ 0 h 64"/>
                        <a:gd name="T23" fmla="*/ 220 w 220"/>
                        <a:gd name="T24" fmla="*/ 64 h 6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20" h="64">
                          <a:moveTo>
                            <a:pt x="195" y="0"/>
                          </a:moveTo>
                          <a:lnTo>
                            <a:pt x="220" y="30"/>
                          </a:lnTo>
                          <a:lnTo>
                            <a:pt x="112" y="58"/>
                          </a:lnTo>
                          <a:lnTo>
                            <a:pt x="61" y="64"/>
                          </a:lnTo>
                          <a:lnTo>
                            <a:pt x="0" y="60"/>
                          </a:lnTo>
                          <a:lnTo>
                            <a:pt x="66" y="28"/>
                          </a:lnTo>
                          <a:lnTo>
                            <a:pt x="195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18" name="Freeform 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79" y="2111"/>
                      <a:ext cx="148" cy="31"/>
                    </a:xfrm>
                    <a:custGeom>
                      <a:avLst/>
                      <a:gdLst>
                        <a:gd name="T0" fmla="*/ 0 w 625"/>
                        <a:gd name="T1" fmla="*/ 0 h 195"/>
                        <a:gd name="T2" fmla="*/ 0 w 625"/>
                        <a:gd name="T3" fmla="*/ 0 h 195"/>
                        <a:gd name="T4" fmla="*/ 0 w 625"/>
                        <a:gd name="T5" fmla="*/ 0 h 195"/>
                        <a:gd name="T6" fmla="*/ 0 w 625"/>
                        <a:gd name="T7" fmla="*/ 0 h 195"/>
                        <a:gd name="T8" fmla="*/ 0 w 625"/>
                        <a:gd name="T9" fmla="*/ 0 h 195"/>
                        <a:gd name="T10" fmla="*/ 0 w 625"/>
                        <a:gd name="T11" fmla="*/ 0 h 195"/>
                        <a:gd name="T12" fmla="*/ 0 w 625"/>
                        <a:gd name="T13" fmla="*/ 0 h 195"/>
                        <a:gd name="T14" fmla="*/ 0 w 625"/>
                        <a:gd name="T15" fmla="*/ 0 h 195"/>
                        <a:gd name="T16" fmla="*/ 0 w 625"/>
                        <a:gd name="T17" fmla="*/ 0 h 195"/>
                        <a:gd name="T18" fmla="*/ 0 w 625"/>
                        <a:gd name="T19" fmla="*/ 0 h 195"/>
                        <a:gd name="T20" fmla="*/ 0 w 625"/>
                        <a:gd name="T21" fmla="*/ 0 h 195"/>
                        <a:gd name="T22" fmla="*/ 0 w 625"/>
                        <a:gd name="T23" fmla="*/ 0 h 195"/>
                        <a:gd name="T24" fmla="*/ 0 w 625"/>
                        <a:gd name="T25" fmla="*/ 0 h 195"/>
                        <a:gd name="T26" fmla="*/ 0 w 625"/>
                        <a:gd name="T27" fmla="*/ 0 h 195"/>
                        <a:gd name="T28" fmla="*/ 0 w 625"/>
                        <a:gd name="T29" fmla="*/ 0 h 195"/>
                        <a:gd name="T30" fmla="*/ 0 w 625"/>
                        <a:gd name="T31" fmla="*/ 0 h 195"/>
                        <a:gd name="T32" fmla="*/ 0 w 625"/>
                        <a:gd name="T33" fmla="*/ 0 h 195"/>
                        <a:gd name="T34" fmla="*/ 0 w 625"/>
                        <a:gd name="T35" fmla="*/ 0 h 195"/>
                        <a:gd name="T36" fmla="*/ 0 w 625"/>
                        <a:gd name="T37" fmla="*/ 0 h 19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625"/>
                        <a:gd name="T58" fmla="*/ 0 h 195"/>
                        <a:gd name="T59" fmla="*/ 625 w 625"/>
                        <a:gd name="T60" fmla="*/ 195 h 19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625" h="195">
                          <a:moveTo>
                            <a:pt x="0" y="166"/>
                          </a:moveTo>
                          <a:lnTo>
                            <a:pt x="0" y="136"/>
                          </a:lnTo>
                          <a:lnTo>
                            <a:pt x="82" y="144"/>
                          </a:lnTo>
                          <a:lnTo>
                            <a:pt x="214" y="125"/>
                          </a:lnTo>
                          <a:lnTo>
                            <a:pt x="288" y="108"/>
                          </a:lnTo>
                          <a:lnTo>
                            <a:pt x="433" y="62"/>
                          </a:lnTo>
                          <a:lnTo>
                            <a:pt x="495" y="55"/>
                          </a:lnTo>
                          <a:lnTo>
                            <a:pt x="557" y="32"/>
                          </a:lnTo>
                          <a:lnTo>
                            <a:pt x="588" y="0"/>
                          </a:lnTo>
                          <a:lnTo>
                            <a:pt x="625" y="40"/>
                          </a:lnTo>
                          <a:lnTo>
                            <a:pt x="625" y="123"/>
                          </a:lnTo>
                          <a:lnTo>
                            <a:pt x="579" y="136"/>
                          </a:lnTo>
                          <a:lnTo>
                            <a:pt x="466" y="151"/>
                          </a:lnTo>
                          <a:lnTo>
                            <a:pt x="422" y="157"/>
                          </a:lnTo>
                          <a:lnTo>
                            <a:pt x="347" y="183"/>
                          </a:lnTo>
                          <a:lnTo>
                            <a:pt x="263" y="195"/>
                          </a:lnTo>
                          <a:lnTo>
                            <a:pt x="204" y="195"/>
                          </a:lnTo>
                          <a:lnTo>
                            <a:pt x="109" y="195"/>
                          </a:lnTo>
                          <a:lnTo>
                            <a:pt x="0" y="166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19" name="Freeform 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8" y="2095"/>
                      <a:ext cx="49" cy="24"/>
                    </a:xfrm>
                    <a:custGeom>
                      <a:avLst/>
                      <a:gdLst>
                        <a:gd name="T0" fmla="*/ 0 w 207"/>
                        <a:gd name="T1" fmla="*/ 0 h 160"/>
                        <a:gd name="T2" fmla="*/ 0 w 207"/>
                        <a:gd name="T3" fmla="*/ 0 h 160"/>
                        <a:gd name="T4" fmla="*/ 0 w 207"/>
                        <a:gd name="T5" fmla="*/ 0 h 160"/>
                        <a:gd name="T6" fmla="*/ 0 w 207"/>
                        <a:gd name="T7" fmla="*/ 0 h 160"/>
                        <a:gd name="T8" fmla="*/ 0 w 207"/>
                        <a:gd name="T9" fmla="*/ 0 h 160"/>
                        <a:gd name="T10" fmla="*/ 0 w 207"/>
                        <a:gd name="T11" fmla="*/ 0 h 160"/>
                        <a:gd name="T12" fmla="*/ 0 w 207"/>
                        <a:gd name="T13" fmla="*/ 0 h 160"/>
                        <a:gd name="T14" fmla="*/ 0 w 207"/>
                        <a:gd name="T15" fmla="*/ 0 h 160"/>
                        <a:gd name="T16" fmla="*/ 0 w 207"/>
                        <a:gd name="T17" fmla="*/ 0 h 160"/>
                        <a:gd name="T18" fmla="*/ 0 w 207"/>
                        <a:gd name="T19" fmla="*/ 0 h 16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07"/>
                        <a:gd name="T31" fmla="*/ 0 h 160"/>
                        <a:gd name="T32" fmla="*/ 207 w 207"/>
                        <a:gd name="T33" fmla="*/ 160 h 16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07" h="160">
                          <a:moveTo>
                            <a:pt x="6" y="10"/>
                          </a:moveTo>
                          <a:lnTo>
                            <a:pt x="12" y="90"/>
                          </a:lnTo>
                          <a:lnTo>
                            <a:pt x="0" y="107"/>
                          </a:lnTo>
                          <a:lnTo>
                            <a:pt x="47" y="160"/>
                          </a:lnTo>
                          <a:lnTo>
                            <a:pt x="110" y="160"/>
                          </a:lnTo>
                          <a:lnTo>
                            <a:pt x="182" y="137"/>
                          </a:lnTo>
                          <a:lnTo>
                            <a:pt x="207" y="105"/>
                          </a:lnTo>
                          <a:lnTo>
                            <a:pt x="193" y="84"/>
                          </a:lnTo>
                          <a:lnTo>
                            <a:pt x="189" y="0"/>
                          </a:lnTo>
                          <a:lnTo>
                            <a:pt x="6" y="10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</p:grpSp>
              <p:grpSp>
                <p:nvGrpSpPr>
                  <p:cNvPr id="16439" name="Group 225"/>
                  <p:cNvGrpSpPr>
                    <a:grpSpLocks/>
                  </p:cNvGrpSpPr>
                  <p:nvPr/>
                </p:nvGrpSpPr>
                <p:grpSpPr bwMode="auto">
                  <a:xfrm>
                    <a:off x="4862" y="2003"/>
                    <a:ext cx="64" cy="102"/>
                    <a:chOff x="4862" y="2003"/>
                    <a:chExt cx="64" cy="102"/>
                  </a:xfrm>
                </p:grpSpPr>
                <p:sp>
                  <p:nvSpPr>
                    <p:cNvPr id="16513" name="Freeform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2" y="2003"/>
                      <a:ext cx="65" cy="103"/>
                    </a:xfrm>
                    <a:custGeom>
                      <a:avLst/>
                      <a:gdLst>
                        <a:gd name="T0" fmla="*/ 0 w 271"/>
                        <a:gd name="T1" fmla="*/ 0 h 654"/>
                        <a:gd name="T2" fmla="*/ 0 w 271"/>
                        <a:gd name="T3" fmla="*/ 0 h 654"/>
                        <a:gd name="T4" fmla="*/ 0 w 271"/>
                        <a:gd name="T5" fmla="*/ 0 h 654"/>
                        <a:gd name="T6" fmla="*/ 0 w 271"/>
                        <a:gd name="T7" fmla="*/ 0 h 654"/>
                        <a:gd name="T8" fmla="*/ 0 w 271"/>
                        <a:gd name="T9" fmla="*/ 0 h 654"/>
                        <a:gd name="T10" fmla="*/ 0 w 271"/>
                        <a:gd name="T11" fmla="*/ 0 h 654"/>
                        <a:gd name="T12" fmla="*/ 0 w 271"/>
                        <a:gd name="T13" fmla="*/ 0 h 654"/>
                        <a:gd name="T14" fmla="*/ 0 w 271"/>
                        <a:gd name="T15" fmla="*/ 0 h 65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1"/>
                        <a:gd name="T25" fmla="*/ 0 h 654"/>
                        <a:gd name="T26" fmla="*/ 271 w 271"/>
                        <a:gd name="T27" fmla="*/ 654 h 65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1" h="654">
                          <a:moveTo>
                            <a:pt x="249" y="14"/>
                          </a:moveTo>
                          <a:lnTo>
                            <a:pt x="266" y="235"/>
                          </a:lnTo>
                          <a:lnTo>
                            <a:pt x="262" y="418"/>
                          </a:lnTo>
                          <a:lnTo>
                            <a:pt x="271" y="625"/>
                          </a:lnTo>
                          <a:lnTo>
                            <a:pt x="138" y="654"/>
                          </a:lnTo>
                          <a:lnTo>
                            <a:pt x="9" y="654"/>
                          </a:lnTo>
                          <a:lnTo>
                            <a:pt x="0" y="0"/>
                          </a:lnTo>
                          <a:lnTo>
                            <a:pt x="249" y="14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14" name="Freeform 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5" y="2006"/>
                      <a:ext cx="56" cy="97"/>
                    </a:xfrm>
                    <a:custGeom>
                      <a:avLst/>
                      <a:gdLst>
                        <a:gd name="T0" fmla="*/ 0 w 236"/>
                        <a:gd name="T1" fmla="*/ 0 h 631"/>
                        <a:gd name="T2" fmla="*/ 0 w 236"/>
                        <a:gd name="T3" fmla="*/ 0 h 631"/>
                        <a:gd name="T4" fmla="*/ 0 w 236"/>
                        <a:gd name="T5" fmla="*/ 0 h 631"/>
                        <a:gd name="T6" fmla="*/ 0 w 236"/>
                        <a:gd name="T7" fmla="*/ 0 h 631"/>
                        <a:gd name="T8" fmla="*/ 0 w 236"/>
                        <a:gd name="T9" fmla="*/ 0 h 631"/>
                        <a:gd name="T10" fmla="*/ 0 w 236"/>
                        <a:gd name="T11" fmla="*/ 0 h 631"/>
                        <a:gd name="T12" fmla="*/ 0 w 236"/>
                        <a:gd name="T13" fmla="*/ 0 h 631"/>
                        <a:gd name="T14" fmla="*/ 0 w 236"/>
                        <a:gd name="T15" fmla="*/ 0 h 63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36"/>
                        <a:gd name="T25" fmla="*/ 0 h 631"/>
                        <a:gd name="T26" fmla="*/ 236 w 236"/>
                        <a:gd name="T27" fmla="*/ 631 h 63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36" h="631">
                          <a:moveTo>
                            <a:pt x="215" y="20"/>
                          </a:moveTo>
                          <a:lnTo>
                            <a:pt x="236" y="207"/>
                          </a:lnTo>
                          <a:lnTo>
                            <a:pt x="232" y="356"/>
                          </a:lnTo>
                          <a:lnTo>
                            <a:pt x="232" y="586"/>
                          </a:lnTo>
                          <a:lnTo>
                            <a:pt x="116" y="631"/>
                          </a:lnTo>
                          <a:lnTo>
                            <a:pt x="13" y="631"/>
                          </a:lnTo>
                          <a:lnTo>
                            <a:pt x="0" y="0"/>
                          </a:lnTo>
                          <a:lnTo>
                            <a:pt x="215" y="2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</p:grpSp>
              <p:grpSp>
                <p:nvGrpSpPr>
                  <p:cNvPr id="16440" name="Group 228"/>
                  <p:cNvGrpSpPr>
                    <a:grpSpLocks/>
                  </p:cNvGrpSpPr>
                  <p:nvPr/>
                </p:nvGrpSpPr>
                <p:grpSpPr bwMode="auto">
                  <a:xfrm>
                    <a:off x="4739" y="2109"/>
                    <a:ext cx="151" cy="48"/>
                    <a:chOff x="4739" y="2109"/>
                    <a:chExt cx="151" cy="48"/>
                  </a:xfrm>
                </p:grpSpPr>
                <p:sp>
                  <p:nvSpPr>
                    <p:cNvPr id="16508" name="Freeform 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39" y="2109"/>
                      <a:ext cx="152" cy="49"/>
                    </a:xfrm>
                    <a:custGeom>
                      <a:avLst/>
                      <a:gdLst>
                        <a:gd name="T0" fmla="*/ 0 w 654"/>
                        <a:gd name="T1" fmla="*/ 0 h 328"/>
                        <a:gd name="T2" fmla="*/ 0 w 654"/>
                        <a:gd name="T3" fmla="*/ 0 h 328"/>
                        <a:gd name="T4" fmla="*/ 0 w 654"/>
                        <a:gd name="T5" fmla="*/ 0 h 328"/>
                        <a:gd name="T6" fmla="*/ 0 w 654"/>
                        <a:gd name="T7" fmla="*/ 0 h 328"/>
                        <a:gd name="T8" fmla="*/ 0 w 654"/>
                        <a:gd name="T9" fmla="*/ 0 h 328"/>
                        <a:gd name="T10" fmla="*/ 0 w 654"/>
                        <a:gd name="T11" fmla="*/ 0 h 328"/>
                        <a:gd name="T12" fmla="*/ 0 w 654"/>
                        <a:gd name="T13" fmla="*/ 0 h 328"/>
                        <a:gd name="T14" fmla="*/ 0 w 654"/>
                        <a:gd name="T15" fmla="*/ 0 h 328"/>
                        <a:gd name="T16" fmla="*/ 0 w 654"/>
                        <a:gd name="T17" fmla="*/ 0 h 328"/>
                        <a:gd name="T18" fmla="*/ 0 w 654"/>
                        <a:gd name="T19" fmla="*/ 0 h 328"/>
                        <a:gd name="T20" fmla="*/ 0 w 654"/>
                        <a:gd name="T21" fmla="*/ 0 h 328"/>
                        <a:gd name="T22" fmla="*/ 0 w 654"/>
                        <a:gd name="T23" fmla="*/ 0 h 328"/>
                        <a:gd name="T24" fmla="*/ 0 w 654"/>
                        <a:gd name="T25" fmla="*/ 0 h 328"/>
                        <a:gd name="T26" fmla="*/ 0 w 654"/>
                        <a:gd name="T27" fmla="*/ 0 h 328"/>
                        <a:gd name="T28" fmla="*/ 0 w 654"/>
                        <a:gd name="T29" fmla="*/ 0 h 328"/>
                        <a:gd name="T30" fmla="*/ 0 w 654"/>
                        <a:gd name="T31" fmla="*/ 0 h 328"/>
                        <a:gd name="T32" fmla="*/ 0 w 654"/>
                        <a:gd name="T33" fmla="*/ 0 h 328"/>
                        <a:gd name="T34" fmla="*/ 0 w 654"/>
                        <a:gd name="T35" fmla="*/ 0 h 328"/>
                        <a:gd name="T36" fmla="*/ 0 w 654"/>
                        <a:gd name="T37" fmla="*/ 0 h 328"/>
                        <a:gd name="T38" fmla="*/ 0 w 654"/>
                        <a:gd name="T39" fmla="*/ 0 h 328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654"/>
                        <a:gd name="T61" fmla="*/ 0 h 328"/>
                        <a:gd name="T62" fmla="*/ 654 w 654"/>
                        <a:gd name="T63" fmla="*/ 328 h 328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654" h="328">
                          <a:moveTo>
                            <a:pt x="389" y="11"/>
                          </a:moveTo>
                          <a:lnTo>
                            <a:pt x="395" y="96"/>
                          </a:lnTo>
                          <a:lnTo>
                            <a:pt x="223" y="175"/>
                          </a:lnTo>
                          <a:lnTo>
                            <a:pt x="80" y="209"/>
                          </a:lnTo>
                          <a:lnTo>
                            <a:pt x="0" y="243"/>
                          </a:lnTo>
                          <a:lnTo>
                            <a:pt x="5" y="289"/>
                          </a:lnTo>
                          <a:lnTo>
                            <a:pt x="108" y="317"/>
                          </a:lnTo>
                          <a:lnTo>
                            <a:pt x="264" y="328"/>
                          </a:lnTo>
                          <a:lnTo>
                            <a:pt x="395" y="306"/>
                          </a:lnTo>
                          <a:lnTo>
                            <a:pt x="474" y="283"/>
                          </a:lnTo>
                          <a:lnTo>
                            <a:pt x="480" y="308"/>
                          </a:lnTo>
                          <a:lnTo>
                            <a:pt x="583" y="306"/>
                          </a:lnTo>
                          <a:lnTo>
                            <a:pt x="647" y="294"/>
                          </a:lnTo>
                          <a:lnTo>
                            <a:pt x="647" y="249"/>
                          </a:lnTo>
                          <a:lnTo>
                            <a:pt x="654" y="224"/>
                          </a:lnTo>
                          <a:lnTo>
                            <a:pt x="654" y="160"/>
                          </a:lnTo>
                          <a:lnTo>
                            <a:pt x="635" y="125"/>
                          </a:lnTo>
                          <a:lnTo>
                            <a:pt x="603" y="86"/>
                          </a:lnTo>
                          <a:lnTo>
                            <a:pt x="596" y="0"/>
                          </a:lnTo>
                          <a:lnTo>
                            <a:pt x="389" y="11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09" name="Freeform 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95" y="2127"/>
                      <a:ext cx="46" cy="16"/>
                    </a:xfrm>
                    <a:custGeom>
                      <a:avLst/>
                      <a:gdLst>
                        <a:gd name="T0" fmla="*/ 0 w 198"/>
                        <a:gd name="T1" fmla="*/ 0 h 104"/>
                        <a:gd name="T2" fmla="*/ 0 w 198"/>
                        <a:gd name="T3" fmla="*/ 0 h 104"/>
                        <a:gd name="T4" fmla="*/ 0 w 198"/>
                        <a:gd name="T5" fmla="*/ 0 h 104"/>
                        <a:gd name="T6" fmla="*/ 0 w 198"/>
                        <a:gd name="T7" fmla="*/ 0 h 104"/>
                        <a:gd name="T8" fmla="*/ 0 w 198"/>
                        <a:gd name="T9" fmla="*/ 0 h 1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8"/>
                        <a:gd name="T16" fmla="*/ 0 h 104"/>
                        <a:gd name="T17" fmla="*/ 198 w 198"/>
                        <a:gd name="T18" fmla="*/ 104 h 1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8" h="104">
                          <a:moveTo>
                            <a:pt x="149" y="0"/>
                          </a:moveTo>
                          <a:lnTo>
                            <a:pt x="198" y="56"/>
                          </a:lnTo>
                          <a:lnTo>
                            <a:pt x="22" y="104"/>
                          </a:lnTo>
                          <a:lnTo>
                            <a:pt x="0" y="66"/>
                          </a:lnTo>
                          <a:lnTo>
                            <a:pt x="149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10" name="Freeform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43" y="2137"/>
                      <a:ext cx="52" cy="11"/>
                    </a:xfrm>
                    <a:custGeom>
                      <a:avLst/>
                      <a:gdLst>
                        <a:gd name="T0" fmla="*/ 0 w 222"/>
                        <a:gd name="T1" fmla="*/ 0 h 63"/>
                        <a:gd name="T2" fmla="*/ 0 w 222"/>
                        <a:gd name="T3" fmla="*/ 0 h 63"/>
                        <a:gd name="T4" fmla="*/ 0 w 222"/>
                        <a:gd name="T5" fmla="*/ 0 h 63"/>
                        <a:gd name="T6" fmla="*/ 0 w 222"/>
                        <a:gd name="T7" fmla="*/ 0 h 63"/>
                        <a:gd name="T8" fmla="*/ 0 w 222"/>
                        <a:gd name="T9" fmla="*/ 0 h 63"/>
                        <a:gd name="T10" fmla="*/ 0 w 222"/>
                        <a:gd name="T11" fmla="*/ 0 h 63"/>
                        <a:gd name="T12" fmla="*/ 0 w 222"/>
                        <a:gd name="T13" fmla="*/ 0 h 6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22"/>
                        <a:gd name="T22" fmla="*/ 0 h 63"/>
                        <a:gd name="T23" fmla="*/ 222 w 222"/>
                        <a:gd name="T24" fmla="*/ 63 h 6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22" h="63">
                          <a:moveTo>
                            <a:pt x="197" y="0"/>
                          </a:moveTo>
                          <a:lnTo>
                            <a:pt x="222" y="29"/>
                          </a:lnTo>
                          <a:lnTo>
                            <a:pt x="114" y="57"/>
                          </a:lnTo>
                          <a:lnTo>
                            <a:pt x="62" y="63"/>
                          </a:lnTo>
                          <a:lnTo>
                            <a:pt x="0" y="59"/>
                          </a:lnTo>
                          <a:lnTo>
                            <a:pt x="66" y="27"/>
                          </a:lnTo>
                          <a:lnTo>
                            <a:pt x="19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11" name="Freeform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43" y="2127"/>
                      <a:ext cx="148" cy="29"/>
                    </a:xfrm>
                    <a:custGeom>
                      <a:avLst/>
                      <a:gdLst>
                        <a:gd name="T0" fmla="*/ 0 w 632"/>
                        <a:gd name="T1" fmla="*/ 0 h 196"/>
                        <a:gd name="T2" fmla="*/ 0 w 632"/>
                        <a:gd name="T3" fmla="*/ 0 h 196"/>
                        <a:gd name="T4" fmla="*/ 0 w 632"/>
                        <a:gd name="T5" fmla="*/ 0 h 196"/>
                        <a:gd name="T6" fmla="*/ 0 w 632"/>
                        <a:gd name="T7" fmla="*/ 0 h 196"/>
                        <a:gd name="T8" fmla="*/ 0 w 632"/>
                        <a:gd name="T9" fmla="*/ 0 h 196"/>
                        <a:gd name="T10" fmla="*/ 0 w 632"/>
                        <a:gd name="T11" fmla="*/ 0 h 196"/>
                        <a:gd name="T12" fmla="*/ 0 w 632"/>
                        <a:gd name="T13" fmla="*/ 0 h 196"/>
                        <a:gd name="T14" fmla="*/ 0 w 632"/>
                        <a:gd name="T15" fmla="*/ 0 h 196"/>
                        <a:gd name="T16" fmla="*/ 0 w 632"/>
                        <a:gd name="T17" fmla="*/ 0 h 196"/>
                        <a:gd name="T18" fmla="*/ 0 w 632"/>
                        <a:gd name="T19" fmla="*/ 0 h 196"/>
                        <a:gd name="T20" fmla="*/ 0 w 632"/>
                        <a:gd name="T21" fmla="*/ 0 h 196"/>
                        <a:gd name="T22" fmla="*/ 0 w 632"/>
                        <a:gd name="T23" fmla="*/ 0 h 196"/>
                        <a:gd name="T24" fmla="*/ 0 w 632"/>
                        <a:gd name="T25" fmla="*/ 0 h 196"/>
                        <a:gd name="T26" fmla="*/ 0 w 632"/>
                        <a:gd name="T27" fmla="*/ 0 h 196"/>
                        <a:gd name="T28" fmla="*/ 0 w 632"/>
                        <a:gd name="T29" fmla="*/ 0 h 196"/>
                        <a:gd name="T30" fmla="*/ 0 w 632"/>
                        <a:gd name="T31" fmla="*/ 0 h 196"/>
                        <a:gd name="T32" fmla="*/ 0 w 632"/>
                        <a:gd name="T33" fmla="*/ 0 h 196"/>
                        <a:gd name="T34" fmla="*/ 0 w 632"/>
                        <a:gd name="T35" fmla="*/ 0 h 196"/>
                        <a:gd name="T36" fmla="*/ 0 w 632"/>
                        <a:gd name="T37" fmla="*/ 0 h 19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632"/>
                        <a:gd name="T58" fmla="*/ 0 h 196"/>
                        <a:gd name="T59" fmla="*/ 632 w 632"/>
                        <a:gd name="T60" fmla="*/ 196 h 19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632" h="196">
                          <a:moveTo>
                            <a:pt x="0" y="166"/>
                          </a:moveTo>
                          <a:lnTo>
                            <a:pt x="0" y="136"/>
                          </a:lnTo>
                          <a:lnTo>
                            <a:pt x="81" y="145"/>
                          </a:lnTo>
                          <a:lnTo>
                            <a:pt x="216" y="126"/>
                          </a:lnTo>
                          <a:lnTo>
                            <a:pt x="291" y="109"/>
                          </a:lnTo>
                          <a:lnTo>
                            <a:pt x="437" y="62"/>
                          </a:lnTo>
                          <a:lnTo>
                            <a:pt x="502" y="56"/>
                          </a:lnTo>
                          <a:lnTo>
                            <a:pt x="563" y="32"/>
                          </a:lnTo>
                          <a:lnTo>
                            <a:pt x="596" y="0"/>
                          </a:lnTo>
                          <a:lnTo>
                            <a:pt x="632" y="41"/>
                          </a:lnTo>
                          <a:lnTo>
                            <a:pt x="632" y="124"/>
                          </a:lnTo>
                          <a:lnTo>
                            <a:pt x="586" y="136"/>
                          </a:lnTo>
                          <a:lnTo>
                            <a:pt x="472" y="151"/>
                          </a:lnTo>
                          <a:lnTo>
                            <a:pt x="426" y="158"/>
                          </a:lnTo>
                          <a:lnTo>
                            <a:pt x="352" y="183"/>
                          </a:lnTo>
                          <a:lnTo>
                            <a:pt x="266" y="196"/>
                          </a:lnTo>
                          <a:lnTo>
                            <a:pt x="205" y="196"/>
                          </a:lnTo>
                          <a:lnTo>
                            <a:pt x="108" y="196"/>
                          </a:lnTo>
                          <a:lnTo>
                            <a:pt x="0" y="166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12" name="Freeform 2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2" y="2109"/>
                      <a:ext cx="49" cy="23"/>
                    </a:xfrm>
                    <a:custGeom>
                      <a:avLst/>
                      <a:gdLst>
                        <a:gd name="T0" fmla="*/ 0 w 211"/>
                        <a:gd name="T1" fmla="*/ 0 h 159"/>
                        <a:gd name="T2" fmla="*/ 0 w 211"/>
                        <a:gd name="T3" fmla="*/ 0 h 159"/>
                        <a:gd name="T4" fmla="*/ 0 w 211"/>
                        <a:gd name="T5" fmla="*/ 0 h 159"/>
                        <a:gd name="T6" fmla="*/ 0 w 211"/>
                        <a:gd name="T7" fmla="*/ 0 h 159"/>
                        <a:gd name="T8" fmla="*/ 0 w 211"/>
                        <a:gd name="T9" fmla="*/ 0 h 159"/>
                        <a:gd name="T10" fmla="*/ 0 w 211"/>
                        <a:gd name="T11" fmla="*/ 0 h 159"/>
                        <a:gd name="T12" fmla="*/ 0 w 211"/>
                        <a:gd name="T13" fmla="*/ 0 h 159"/>
                        <a:gd name="T14" fmla="*/ 0 w 211"/>
                        <a:gd name="T15" fmla="*/ 0 h 159"/>
                        <a:gd name="T16" fmla="*/ 0 w 211"/>
                        <a:gd name="T17" fmla="*/ 0 h 159"/>
                        <a:gd name="T18" fmla="*/ 0 w 211"/>
                        <a:gd name="T19" fmla="*/ 0 h 159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11"/>
                        <a:gd name="T31" fmla="*/ 0 h 159"/>
                        <a:gd name="T32" fmla="*/ 211 w 211"/>
                        <a:gd name="T33" fmla="*/ 159 h 159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11" h="159">
                          <a:moveTo>
                            <a:pt x="7" y="11"/>
                          </a:moveTo>
                          <a:lnTo>
                            <a:pt x="13" y="89"/>
                          </a:lnTo>
                          <a:lnTo>
                            <a:pt x="0" y="106"/>
                          </a:lnTo>
                          <a:lnTo>
                            <a:pt x="47" y="159"/>
                          </a:lnTo>
                          <a:lnTo>
                            <a:pt x="112" y="159"/>
                          </a:lnTo>
                          <a:lnTo>
                            <a:pt x="184" y="136"/>
                          </a:lnTo>
                          <a:lnTo>
                            <a:pt x="211" y="104"/>
                          </a:lnTo>
                          <a:lnTo>
                            <a:pt x="195" y="83"/>
                          </a:lnTo>
                          <a:lnTo>
                            <a:pt x="191" y="0"/>
                          </a:lnTo>
                          <a:lnTo>
                            <a:pt x="7" y="11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</p:grpSp>
              <p:sp>
                <p:nvSpPr>
                  <p:cNvPr id="16441" name="Oval 234"/>
                  <p:cNvSpPr>
                    <a:spLocks noChangeArrowheads="1"/>
                  </p:cNvSpPr>
                  <p:nvPr/>
                </p:nvSpPr>
                <p:spPr bwMode="auto">
                  <a:xfrm>
                    <a:off x="4938" y="2109"/>
                    <a:ext cx="189" cy="47"/>
                  </a:xfrm>
                  <a:prstGeom prst="ellipse">
                    <a:avLst/>
                  </a:prstGeom>
                  <a:solidFill>
                    <a:srgbClr val="606060"/>
                  </a:solidFill>
                  <a:ln w="144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dirty="0">
                      <a:solidFill>
                        <a:srgbClr val="000000"/>
                      </a:solidFill>
                      <a:latin typeface="+mn-lt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16442" name="Rectangle 235"/>
                  <p:cNvSpPr>
                    <a:spLocks noChangeArrowheads="1"/>
                  </p:cNvSpPr>
                  <p:nvPr/>
                </p:nvSpPr>
                <p:spPr bwMode="auto">
                  <a:xfrm>
                    <a:off x="5008" y="2014"/>
                    <a:ext cx="49" cy="108"/>
                  </a:xfrm>
                  <a:prstGeom prst="rect">
                    <a:avLst/>
                  </a:prstGeom>
                  <a:solidFill>
                    <a:srgbClr val="606060"/>
                  </a:solidFill>
                  <a:ln w="144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dirty="0">
                      <a:solidFill>
                        <a:srgbClr val="000000"/>
                      </a:solidFill>
                      <a:latin typeface="+mn-lt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grpSp>
                <p:nvGrpSpPr>
                  <p:cNvPr id="16443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4898" y="1977"/>
                    <a:ext cx="243" cy="54"/>
                    <a:chOff x="4898" y="1977"/>
                    <a:chExt cx="243" cy="54"/>
                  </a:xfrm>
                </p:grpSpPr>
                <p:sp>
                  <p:nvSpPr>
                    <p:cNvPr id="16506" name="Freeform 2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98" y="1977"/>
                      <a:ext cx="244" cy="55"/>
                    </a:xfrm>
                    <a:custGeom>
                      <a:avLst/>
                      <a:gdLst>
                        <a:gd name="T0" fmla="*/ 0 w 1028"/>
                        <a:gd name="T1" fmla="*/ 0 h 356"/>
                        <a:gd name="T2" fmla="*/ 0 w 1028"/>
                        <a:gd name="T3" fmla="*/ 0 h 356"/>
                        <a:gd name="T4" fmla="*/ 0 w 1028"/>
                        <a:gd name="T5" fmla="*/ 0 h 356"/>
                        <a:gd name="T6" fmla="*/ 0 w 1028"/>
                        <a:gd name="T7" fmla="*/ 0 h 356"/>
                        <a:gd name="T8" fmla="*/ 0 w 1028"/>
                        <a:gd name="T9" fmla="*/ 0 h 356"/>
                        <a:gd name="T10" fmla="*/ 0 w 1028"/>
                        <a:gd name="T11" fmla="*/ 0 h 356"/>
                        <a:gd name="T12" fmla="*/ 0 w 1028"/>
                        <a:gd name="T13" fmla="*/ 0 h 356"/>
                        <a:gd name="T14" fmla="*/ 0 w 1028"/>
                        <a:gd name="T15" fmla="*/ 0 h 35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028"/>
                        <a:gd name="T25" fmla="*/ 0 h 356"/>
                        <a:gd name="T26" fmla="*/ 1028 w 1028"/>
                        <a:gd name="T27" fmla="*/ 356 h 35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028" h="356">
                          <a:moveTo>
                            <a:pt x="0" y="186"/>
                          </a:moveTo>
                          <a:lnTo>
                            <a:pt x="6" y="296"/>
                          </a:lnTo>
                          <a:lnTo>
                            <a:pt x="345" y="356"/>
                          </a:lnTo>
                          <a:lnTo>
                            <a:pt x="718" y="356"/>
                          </a:lnTo>
                          <a:lnTo>
                            <a:pt x="1011" y="266"/>
                          </a:lnTo>
                          <a:lnTo>
                            <a:pt x="1028" y="9"/>
                          </a:lnTo>
                          <a:lnTo>
                            <a:pt x="448" y="0"/>
                          </a:lnTo>
                          <a:lnTo>
                            <a:pt x="0" y="186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07" name="Freeform 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05" y="1997"/>
                      <a:ext cx="231" cy="31"/>
                    </a:xfrm>
                    <a:custGeom>
                      <a:avLst/>
                      <a:gdLst>
                        <a:gd name="T0" fmla="*/ 0 w 983"/>
                        <a:gd name="T1" fmla="*/ 0 h 206"/>
                        <a:gd name="T2" fmla="*/ 0 w 983"/>
                        <a:gd name="T3" fmla="*/ 0 h 206"/>
                        <a:gd name="T4" fmla="*/ 0 w 983"/>
                        <a:gd name="T5" fmla="*/ 0 h 206"/>
                        <a:gd name="T6" fmla="*/ 0 w 983"/>
                        <a:gd name="T7" fmla="*/ 0 h 206"/>
                        <a:gd name="T8" fmla="*/ 0 w 983"/>
                        <a:gd name="T9" fmla="*/ 0 h 206"/>
                        <a:gd name="T10" fmla="*/ 0 w 983"/>
                        <a:gd name="T11" fmla="*/ 0 h 206"/>
                        <a:gd name="T12" fmla="*/ 0 w 983"/>
                        <a:gd name="T13" fmla="*/ 0 h 206"/>
                        <a:gd name="T14" fmla="*/ 0 w 983"/>
                        <a:gd name="T15" fmla="*/ 0 h 206"/>
                        <a:gd name="T16" fmla="*/ 0 w 983"/>
                        <a:gd name="T17" fmla="*/ 0 h 20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983"/>
                        <a:gd name="T28" fmla="*/ 0 h 206"/>
                        <a:gd name="T29" fmla="*/ 983 w 983"/>
                        <a:gd name="T30" fmla="*/ 206 h 20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983" h="206">
                          <a:moveTo>
                            <a:pt x="0" y="71"/>
                          </a:moveTo>
                          <a:lnTo>
                            <a:pt x="5" y="151"/>
                          </a:lnTo>
                          <a:lnTo>
                            <a:pt x="311" y="206"/>
                          </a:lnTo>
                          <a:lnTo>
                            <a:pt x="707" y="206"/>
                          </a:lnTo>
                          <a:lnTo>
                            <a:pt x="983" y="111"/>
                          </a:lnTo>
                          <a:lnTo>
                            <a:pt x="983" y="0"/>
                          </a:lnTo>
                          <a:lnTo>
                            <a:pt x="719" y="111"/>
                          </a:lnTo>
                          <a:lnTo>
                            <a:pt x="316" y="116"/>
                          </a:lnTo>
                          <a:lnTo>
                            <a:pt x="0" y="71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</p:grpSp>
              <p:sp>
                <p:nvSpPr>
                  <p:cNvPr id="16444" name="Freeform 239"/>
                  <p:cNvSpPr>
                    <a:spLocks noChangeArrowheads="1"/>
                  </p:cNvSpPr>
                  <p:nvPr/>
                </p:nvSpPr>
                <p:spPr bwMode="auto">
                  <a:xfrm>
                    <a:off x="4819" y="1918"/>
                    <a:ext cx="332" cy="200"/>
                  </a:xfrm>
                  <a:custGeom>
                    <a:avLst/>
                    <a:gdLst>
                      <a:gd name="T0" fmla="*/ 0 w 1402"/>
                      <a:gd name="T1" fmla="*/ 0 h 1293"/>
                      <a:gd name="T2" fmla="*/ 0 w 1402"/>
                      <a:gd name="T3" fmla="*/ 0 h 1293"/>
                      <a:gd name="T4" fmla="*/ 0 w 1402"/>
                      <a:gd name="T5" fmla="*/ 0 h 1293"/>
                      <a:gd name="T6" fmla="*/ 0 w 1402"/>
                      <a:gd name="T7" fmla="*/ 0 h 1293"/>
                      <a:gd name="T8" fmla="*/ 0 w 1402"/>
                      <a:gd name="T9" fmla="*/ 0 h 1293"/>
                      <a:gd name="T10" fmla="*/ 0 w 1402"/>
                      <a:gd name="T11" fmla="*/ 0 h 1293"/>
                      <a:gd name="T12" fmla="*/ 0 w 1402"/>
                      <a:gd name="T13" fmla="*/ 0 h 1293"/>
                      <a:gd name="T14" fmla="*/ 0 w 1402"/>
                      <a:gd name="T15" fmla="*/ 0 h 1293"/>
                      <a:gd name="T16" fmla="*/ 0 w 1402"/>
                      <a:gd name="T17" fmla="*/ 0 h 1293"/>
                      <a:gd name="T18" fmla="*/ 0 w 1402"/>
                      <a:gd name="T19" fmla="*/ 0 h 1293"/>
                      <a:gd name="T20" fmla="*/ 0 w 1402"/>
                      <a:gd name="T21" fmla="*/ 0 h 1293"/>
                      <a:gd name="T22" fmla="*/ 0 w 1402"/>
                      <a:gd name="T23" fmla="*/ 0 h 1293"/>
                      <a:gd name="T24" fmla="*/ 0 w 1402"/>
                      <a:gd name="T25" fmla="*/ 0 h 1293"/>
                      <a:gd name="T26" fmla="*/ 0 w 1402"/>
                      <a:gd name="T27" fmla="*/ 0 h 1293"/>
                      <a:gd name="T28" fmla="*/ 0 w 1402"/>
                      <a:gd name="T29" fmla="*/ 0 h 1293"/>
                      <a:gd name="T30" fmla="*/ 0 w 1402"/>
                      <a:gd name="T31" fmla="*/ 0 h 1293"/>
                      <a:gd name="T32" fmla="*/ 0 w 1402"/>
                      <a:gd name="T33" fmla="*/ 0 h 1293"/>
                      <a:gd name="T34" fmla="*/ 0 w 1402"/>
                      <a:gd name="T35" fmla="*/ 0 h 1293"/>
                      <a:gd name="T36" fmla="*/ 0 w 1402"/>
                      <a:gd name="T37" fmla="*/ 0 h 1293"/>
                      <a:gd name="T38" fmla="*/ 0 w 1402"/>
                      <a:gd name="T39" fmla="*/ 0 h 1293"/>
                      <a:gd name="T40" fmla="*/ 0 w 1402"/>
                      <a:gd name="T41" fmla="*/ 0 h 1293"/>
                      <a:gd name="T42" fmla="*/ 0 w 1402"/>
                      <a:gd name="T43" fmla="*/ 0 h 1293"/>
                      <a:gd name="T44" fmla="*/ 0 w 1402"/>
                      <a:gd name="T45" fmla="*/ 0 h 1293"/>
                      <a:gd name="T46" fmla="*/ 0 w 1402"/>
                      <a:gd name="T47" fmla="*/ 0 h 1293"/>
                      <a:gd name="T48" fmla="*/ 0 w 1402"/>
                      <a:gd name="T49" fmla="*/ 0 h 1293"/>
                      <a:gd name="T50" fmla="*/ 0 w 1402"/>
                      <a:gd name="T51" fmla="*/ 0 h 1293"/>
                      <a:gd name="T52" fmla="*/ 0 w 1402"/>
                      <a:gd name="T53" fmla="*/ 0 h 1293"/>
                      <a:gd name="T54" fmla="*/ 0 w 1402"/>
                      <a:gd name="T55" fmla="*/ 0 h 1293"/>
                      <a:gd name="T56" fmla="*/ 0 w 1402"/>
                      <a:gd name="T57" fmla="*/ 0 h 1293"/>
                      <a:gd name="T58" fmla="*/ 0 w 1402"/>
                      <a:gd name="T59" fmla="*/ 0 h 1293"/>
                      <a:gd name="T60" fmla="*/ 0 w 1402"/>
                      <a:gd name="T61" fmla="*/ 0 h 1293"/>
                      <a:gd name="T62" fmla="*/ 0 w 1402"/>
                      <a:gd name="T63" fmla="*/ 0 h 1293"/>
                      <a:gd name="T64" fmla="*/ 0 w 1402"/>
                      <a:gd name="T65" fmla="*/ 0 h 1293"/>
                      <a:gd name="T66" fmla="*/ 0 w 1402"/>
                      <a:gd name="T67" fmla="*/ 0 h 1293"/>
                      <a:gd name="T68" fmla="*/ 0 w 1402"/>
                      <a:gd name="T69" fmla="*/ 0 h 1293"/>
                      <a:gd name="T70" fmla="*/ 0 w 1402"/>
                      <a:gd name="T71" fmla="*/ 0 h 1293"/>
                      <a:gd name="T72" fmla="*/ 0 w 1402"/>
                      <a:gd name="T73" fmla="*/ 0 h 1293"/>
                      <a:gd name="T74" fmla="*/ 0 w 1402"/>
                      <a:gd name="T75" fmla="*/ 0 h 1293"/>
                      <a:gd name="T76" fmla="*/ 0 w 1402"/>
                      <a:gd name="T77" fmla="*/ 0 h 1293"/>
                      <a:gd name="T78" fmla="*/ 0 w 1402"/>
                      <a:gd name="T79" fmla="*/ 0 h 1293"/>
                      <a:gd name="T80" fmla="*/ 0 w 1402"/>
                      <a:gd name="T81" fmla="*/ 0 h 1293"/>
                      <a:gd name="T82" fmla="*/ 0 w 1402"/>
                      <a:gd name="T83" fmla="*/ 0 h 1293"/>
                      <a:gd name="T84" fmla="*/ 0 w 1402"/>
                      <a:gd name="T85" fmla="*/ 0 h 1293"/>
                      <a:gd name="T86" fmla="*/ 0 w 1402"/>
                      <a:gd name="T87" fmla="*/ 0 h 1293"/>
                      <a:gd name="T88" fmla="*/ 0 w 1402"/>
                      <a:gd name="T89" fmla="*/ 0 h 1293"/>
                      <a:gd name="T90" fmla="*/ 0 w 1402"/>
                      <a:gd name="T91" fmla="*/ 0 h 1293"/>
                      <a:gd name="T92" fmla="*/ 0 w 1402"/>
                      <a:gd name="T93" fmla="*/ 0 h 1293"/>
                      <a:gd name="T94" fmla="*/ 0 w 1402"/>
                      <a:gd name="T95" fmla="*/ 0 h 1293"/>
                      <a:gd name="T96" fmla="*/ 0 w 1402"/>
                      <a:gd name="T97" fmla="*/ 0 h 1293"/>
                      <a:gd name="T98" fmla="*/ 0 w 1402"/>
                      <a:gd name="T99" fmla="*/ 0 h 1293"/>
                      <a:gd name="T100" fmla="*/ 0 w 1402"/>
                      <a:gd name="T101" fmla="*/ 0 h 1293"/>
                      <a:gd name="T102" fmla="*/ 0 w 1402"/>
                      <a:gd name="T103" fmla="*/ 0 h 1293"/>
                      <a:gd name="T104" fmla="*/ 0 w 1402"/>
                      <a:gd name="T105" fmla="*/ 0 h 1293"/>
                      <a:gd name="T106" fmla="*/ 0 w 1402"/>
                      <a:gd name="T107" fmla="*/ 0 h 1293"/>
                      <a:gd name="T108" fmla="*/ 0 w 1402"/>
                      <a:gd name="T109" fmla="*/ 0 h 1293"/>
                      <a:gd name="T110" fmla="*/ 0 w 1402"/>
                      <a:gd name="T111" fmla="*/ 0 h 1293"/>
                      <a:gd name="T112" fmla="*/ 0 w 1402"/>
                      <a:gd name="T113" fmla="*/ 0 h 1293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1402"/>
                      <a:gd name="T172" fmla="*/ 0 h 1293"/>
                      <a:gd name="T173" fmla="*/ 1402 w 1402"/>
                      <a:gd name="T174" fmla="*/ 1293 h 1293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1402" h="1293">
                        <a:moveTo>
                          <a:pt x="6" y="728"/>
                        </a:moveTo>
                        <a:lnTo>
                          <a:pt x="14" y="599"/>
                        </a:lnTo>
                        <a:lnTo>
                          <a:pt x="11" y="461"/>
                        </a:lnTo>
                        <a:lnTo>
                          <a:pt x="17" y="355"/>
                        </a:lnTo>
                        <a:lnTo>
                          <a:pt x="78" y="292"/>
                        </a:lnTo>
                        <a:lnTo>
                          <a:pt x="151" y="256"/>
                        </a:lnTo>
                        <a:lnTo>
                          <a:pt x="317" y="196"/>
                        </a:lnTo>
                        <a:lnTo>
                          <a:pt x="562" y="137"/>
                        </a:lnTo>
                        <a:lnTo>
                          <a:pt x="610" y="133"/>
                        </a:lnTo>
                        <a:lnTo>
                          <a:pt x="642" y="137"/>
                        </a:lnTo>
                        <a:lnTo>
                          <a:pt x="650" y="125"/>
                        </a:lnTo>
                        <a:lnTo>
                          <a:pt x="663" y="112"/>
                        </a:lnTo>
                        <a:lnTo>
                          <a:pt x="679" y="115"/>
                        </a:lnTo>
                        <a:lnTo>
                          <a:pt x="700" y="117"/>
                        </a:lnTo>
                        <a:lnTo>
                          <a:pt x="709" y="92"/>
                        </a:lnTo>
                        <a:lnTo>
                          <a:pt x="728" y="79"/>
                        </a:lnTo>
                        <a:lnTo>
                          <a:pt x="747" y="75"/>
                        </a:lnTo>
                        <a:lnTo>
                          <a:pt x="772" y="75"/>
                        </a:lnTo>
                        <a:lnTo>
                          <a:pt x="768" y="54"/>
                        </a:lnTo>
                        <a:lnTo>
                          <a:pt x="797" y="0"/>
                        </a:lnTo>
                        <a:lnTo>
                          <a:pt x="1368" y="15"/>
                        </a:lnTo>
                        <a:lnTo>
                          <a:pt x="1366" y="73"/>
                        </a:lnTo>
                        <a:lnTo>
                          <a:pt x="1376" y="125"/>
                        </a:lnTo>
                        <a:lnTo>
                          <a:pt x="1385" y="162"/>
                        </a:lnTo>
                        <a:lnTo>
                          <a:pt x="1394" y="208"/>
                        </a:lnTo>
                        <a:lnTo>
                          <a:pt x="1402" y="283"/>
                        </a:lnTo>
                        <a:lnTo>
                          <a:pt x="1393" y="327"/>
                        </a:lnTo>
                        <a:lnTo>
                          <a:pt x="1376" y="368"/>
                        </a:lnTo>
                        <a:lnTo>
                          <a:pt x="1356" y="404"/>
                        </a:lnTo>
                        <a:lnTo>
                          <a:pt x="1330" y="417"/>
                        </a:lnTo>
                        <a:lnTo>
                          <a:pt x="1288" y="429"/>
                        </a:lnTo>
                        <a:lnTo>
                          <a:pt x="1234" y="446"/>
                        </a:lnTo>
                        <a:lnTo>
                          <a:pt x="1209" y="475"/>
                        </a:lnTo>
                        <a:lnTo>
                          <a:pt x="1179" y="500"/>
                        </a:lnTo>
                        <a:lnTo>
                          <a:pt x="1133" y="521"/>
                        </a:lnTo>
                        <a:lnTo>
                          <a:pt x="1079" y="538"/>
                        </a:lnTo>
                        <a:lnTo>
                          <a:pt x="992" y="548"/>
                        </a:lnTo>
                        <a:lnTo>
                          <a:pt x="918" y="548"/>
                        </a:lnTo>
                        <a:lnTo>
                          <a:pt x="862" y="542"/>
                        </a:lnTo>
                        <a:lnTo>
                          <a:pt x="810" y="538"/>
                        </a:lnTo>
                        <a:lnTo>
                          <a:pt x="772" y="558"/>
                        </a:lnTo>
                        <a:lnTo>
                          <a:pt x="697" y="554"/>
                        </a:lnTo>
                        <a:lnTo>
                          <a:pt x="399" y="596"/>
                        </a:lnTo>
                        <a:lnTo>
                          <a:pt x="318" y="605"/>
                        </a:lnTo>
                        <a:lnTo>
                          <a:pt x="348" y="779"/>
                        </a:lnTo>
                        <a:lnTo>
                          <a:pt x="351" y="869"/>
                        </a:lnTo>
                        <a:lnTo>
                          <a:pt x="333" y="983"/>
                        </a:lnTo>
                        <a:lnTo>
                          <a:pt x="315" y="1118"/>
                        </a:lnTo>
                        <a:lnTo>
                          <a:pt x="315" y="1257"/>
                        </a:lnTo>
                        <a:lnTo>
                          <a:pt x="245" y="1278"/>
                        </a:lnTo>
                        <a:lnTo>
                          <a:pt x="158" y="1287"/>
                        </a:lnTo>
                        <a:lnTo>
                          <a:pt x="82" y="1293"/>
                        </a:lnTo>
                        <a:lnTo>
                          <a:pt x="0" y="1284"/>
                        </a:lnTo>
                        <a:lnTo>
                          <a:pt x="6" y="1154"/>
                        </a:lnTo>
                        <a:lnTo>
                          <a:pt x="6" y="944"/>
                        </a:lnTo>
                        <a:lnTo>
                          <a:pt x="6" y="761"/>
                        </a:lnTo>
                        <a:lnTo>
                          <a:pt x="6" y="728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latin typeface="+mn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45" name="Freeform 240"/>
                  <p:cNvSpPr>
                    <a:spLocks noChangeArrowheads="1"/>
                  </p:cNvSpPr>
                  <p:nvPr/>
                </p:nvSpPr>
                <p:spPr bwMode="auto">
                  <a:xfrm>
                    <a:off x="4822" y="1926"/>
                    <a:ext cx="325" cy="190"/>
                  </a:xfrm>
                  <a:custGeom>
                    <a:avLst/>
                    <a:gdLst>
                      <a:gd name="T0" fmla="*/ 0 w 1373"/>
                      <a:gd name="T1" fmla="*/ 0 h 1223"/>
                      <a:gd name="T2" fmla="*/ 0 w 1373"/>
                      <a:gd name="T3" fmla="*/ 0 h 1223"/>
                      <a:gd name="T4" fmla="*/ 0 w 1373"/>
                      <a:gd name="T5" fmla="*/ 0 h 1223"/>
                      <a:gd name="T6" fmla="*/ 0 w 1373"/>
                      <a:gd name="T7" fmla="*/ 0 h 1223"/>
                      <a:gd name="T8" fmla="*/ 0 w 1373"/>
                      <a:gd name="T9" fmla="*/ 0 h 1223"/>
                      <a:gd name="T10" fmla="*/ 0 w 1373"/>
                      <a:gd name="T11" fmla="*/ 0 h 1223"/>
                      <a:gd name="T12" fmla="*/ 0 w 1373"/>
                      <a:gd name="T13" fmla="*/ 0 h 1223"/>
                      <a:gd name="T14" fmla="*/ 0 w 1373"/>
                      <a:gd name="T15" fmla="*/ 0 h 1223"/>
                      <a:gd name="T16" fmla="*/ 0 w 1373"/>
                      <a:gd name="T17" fmla="*/ 0 h 1223"/>
                      <a:gd name="T18" fmla="*/ 0 w 1373"/>
                      <a:gd name="T19" fmla="*/ 0 h 1223"/>
                      <a:gd name="T20" fmla="*/ 0 w 1373"/>
                      <a:gd name="T21" fmla="*/ 0 h 1223"/>
                      <a:gd name="T22" fmla="*/ 0 w 1373"/>
                      <a:gd name="T23" fmla="*/ 0 h 1223"/>
                      <a:gd name="T24" fmla="*/ 0 w 1373"/>
                      <a:gd name="T25" fmla="*/ 0 h 1223"/>
                      <a:gd name="T26" fmla="*/ 0 w 1373"/>
                      <a:gd name="T27" fmla="*/ 0 h 1223"/>
                      <a:gd name="T28" fmla="*/ 0 w 1373"/>
                      <a:gd name="T29" fmla="*/ 0 h 1223"/>
                      <a:gd name="T30" fmla="*/ 0 w 1373"/>
                      <a:gd name="T31" fmla="*/ 0 h 1223"/>
                      <a:gd name="T32" fmla="*/ 0 w 1373"/>
                      <a:gd name="T33" fmla="*/ 0 h 1223"/>
                      <a:gd name="T34" fmla="*/ 0 w 1373"/>
                      <a:gd name="T35" fmla="*/ 0 h 1223"/>
                      <a:gd name="T36" fmla="*/ 0 w 1373"/>
                      <a:gd name="T37" fmla="*/ 0 h 1223"/>
                      <a:gd name="T38" fmla="*/ 0 w 1373"/>
                      <a:gd name="T39" fmla="*/ 0 h 1223"/>
                      <a:gd name="T40" fmla="*/ 0 w 1373"/>
                      <a:gd name="T41" fmla="*/ 0 h 1223"/>
                      <a:gd name="T42" fmla="*/ 0 w 1373"/>
                      <a:gd name="T43" fmla="*/ 0 h 1223"/>
                      <a:gd name="T44" fmla="*/ 0 w 1373"/>
                      <a:gd name="T45" fmla="*/ 0 h 1223"/>
                      <a:gd name="T46" fmla="*/ 0 w 1373"/>
                      <a:gd name="T47" fmla="*/ 0 h 1223"/>
                      <a:gd name="T48" fmla="*/ 0 w 1373"/>
                      <a:gd name="T49" fmla="*/ 0 h 1223"/>
                      <a:gd name="T50" fmla="*/ 0 w 1373"/>
                      <a:gd name="T51" fmla="*/ 0 h 1223"/>
                      <a:gd name="T52" fmla="*/ 0 w 1373"/>
                      <a:gd name="T53" fmla="*/ 0 h 1223"/>
                      <a:gd name="T54" fmla="*/ 0 w 1373"/>
                      <a:gd name="T55" fmla="*/ 0 h 1223"/>
                      <a:gd name="T56" fmla="*/ 0 w 1373"/>
                      <a:gd name="T57" fmla="*/ 0 h 1223"/>
                      <a:gd name="T58" fmla="*/ 0 w 1373"/>
                      <a:gd name="T59" fmla="*/ 0 h 1223"/>
                      <a:gd name="T60" fmla="*/ 0 w 1373"/>
                      <a:gd name="T61" fmla="*/ 0 h 1223"/>
                      <a:gd name="T62" fmla="*/ 0 w 1373"/>
                      <a:gd name="T63" fmla="*/ 0 h 1223"/>
                      <a:gd name="T64" fmla="*/ 0 w 1373"/>
                      <a:gd name="T65" fmla="*/ 0 h 1223"/>
                      <a:gd name="T66" fmla="*/ 0 w 1373"/>
                      <a:gd name="T67" fmla="*/ 0 h 1223"/>
                      <a:gd name="T68" fmla="*/ 0 w 1373"/>
                      <a:gd name="T69" fmla="*/ 0 h 1223"/>
                      <a:gd name="T70" fmla="*/ 0 w 1373"/>
                      <a:gd name="T71" fmla="*/ 0 h 1223"/>
                      <a:gd name="T72" fmla="*/ 0 w 1373"/>
                      <a:gd name="T73" fmla="*/ 0 h 1223"/>
                      <a:gd name="T74" fmla="*/ 0 w 1373"/>
                      <a:gd name="T75" fmla="*/ 0 h 1223"/>
                      <a:gd name="T76" fmla="*/ 0 w 1373"/>
                      <a:gd name="T77" fmla="*/ 0 h 1223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1373"/>
                      <a:gd name="T118" fmla="*/ 0 h 1223"/>
                      <a:gd name="T119" fmla="*/ 1373 w 1373"/>
                      <a:gd name="T120" fmla="*/ 1223 h 1223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1373" h="1223">
                        <a:moveTo>
                          <a:pt x="1328" y="21"/>
                        </a:moveTo>
                        <a:lnTo>
                          <a:pt x="1331" y="60"/>
                        </a:lnTo>
                        <a:lnTo>
                          <a:pt x="1346" y="45"/>
                        </a:lnTo>
                        <a:lnTo>
                          <a:pt x="1364" y="132"/>
                        </a:lnTo>
                        <a:lnTo>
                          <a:pt x="1373" y="234"/>
                        </a:lnTo>
                        <a:lnTo>
                          <a:pt x="1337" y="340"/>
                        </a:lnTo>
                        <a:lnTo>
                          <a:pt x="1252" y="364"/>
                        </a:lnTo>
                        <a:lnTo>
                          <a:pt x="1261" y="340"/>
                        </a:lnTo>
                        <a:lnTo>
                          <a:pt x="1216" y="376"/>
                        </a:lnTo>
                        <a:lnTo>
                          <a:pt x="1177" y="415"/>
                        </a:lnTo>
                        <a:lnTo>
                          <a:pt x="1089" y="457"/>
                        </a:lnTo>
                        <a:lnTo>
                          <a:pt x="980" y="466"/>
                        </a:lnTo>
                        <a:lnTo>
                          <a:pt x="850" y="472"/>
                        </a:lnTo>
                        <a:lnTo>
                          <a:pt x="795" y="466"/>
                        </a:lnTo>
                        <a:lnTo>
                          <a:pt x="844" y="445"/>
                        </a:lnTo>
                        <a:lnTo>
                          <a:pt x="865" y="391"/>
                        </a:lnTo>
                        <a:lnTo>
                          <a:pt x="826" y="436"/>
                        </a:lnTo>
                        <a:lnTo>
                          <a:pt x="777" y="463"/>
                        </a:lnTo>
                        <a:lnTo>
                          <a:pt x="732" y="487"/>
                        </a:lnTo>
                        <a:lnTo>
                          <a:pt x="686" y="481"/>
                        </a:lnTo>
                        <a:lnTo>
                          <a:pt x="717" y="460"/>
                        </a:lnTo>
                        <a:lnTo>
                          <a:pt x="747" y="433"/>
                        </a:lnTo>
                        <a:lnTo>
                          <a:pt x="698" y="451"/>
                        </a:lnTo>
                        <a:lnTo>
                          <a:pt x="650" y="487"/>
                        </a:lnTo>
                        <a:lnTo>
                          <a:pt x="493" y="505"/>
                        </a:lnTo>
                        <a:lnTo>
                          <a:pt x="335" y="529"/>
                        </a:lnTo>
                        <a:lnTo>
                          <a:pt x="288" y="541"/>
                        </a:lnTo>
                        <a:lnTo>
                          <a:pt x="327" y="769"/>
                        </a:lnTo>
                        <a:lnTo>
                          <a:pt x="297" y="982"/>
                        </a:lnTo>
                        <a:lnTo>
                          <a:pt x="294" y="1190"/>
                        </a:lnTo>
                        <a:lnTo>
                          <a:pt x="194" y="1211"/>
                        </a:lnTo>
                        <a:lnTo>
                          <a:pt x="106" y="1223"/>
                        </a:lnTo>
                        <a:lnTo>
                          <a:pt x="0" y="1220"/>
                        </a:lnTo>
                        <a:lnTo>
                          <a:pt x="6" y="922"/>
                        </a:lnTo>
                        <a:lnTo>
                          <a:pt x="6" y="673"/>
                        </a:lnTo>
                        <a:lnTo>
                          <a:pt x="22" y="535"/>
                        </a:lnTo>
                        <a:lnTo>
                          <a:pt x="8" y="448"/>
                        </a:lnTo>
                        <a:lnTo>
                          <a:pt x="18" y="352"/>
                        </a:lnTo>
                        <a:lnTo>
                          <a:pt x="36" y="288"/>
                        </a:lnTo>
                        <a:lnTo>
                          <a:pt x="111" y="240"/>
                        </a:lnTo>
                        <a:lnTo>
                          <a:pt x="205" y="198"/>
                        </a:lnTo>
                        <a:lnTo>
                          <a:pt x="390" y="138"/>
                        </a:lnTo>
                        <a:lnTo>
                          <a:pt x="538" y="96"/>
                        </a:lnTo>
                        <a:lnTo>
                          <a:pt x="620" y="90"/>
                        </a:lnTo>
                        <a:lnTo>
                          <a:pt x="653" y="138"/>
                        </a:lnTo>
                        <a:lnTo>
                          <a:pt x="756" y="189"/>
                        </a:lnTo>
                        <a:lnTo>
                          <a:pt x="701" y="144"/>
                        </a:lnTo>
                        <a:lnTo>
                          <a:pt x="659" y="120"/>
                        </a:lnTo>
                        <a:lnTo>
                          <a:pt x="644" y="87"/>
                        </a:lnTo>
                        <a:lnTo>
                          <a:pt x="650" y="72"/>
                        </a:lnTo>
                        <a:lnTo>
                          <a:pt x="680" y="72"/>
                        </a:lnTo>
                        <a:lnTo>
                          <a:pt x="698" y="90"/>
                        </a:lnTo>
                        <a:lnTo>
                          <a:pt x="717" y="108"/>
                        </a:lnTo>
                        <a:lnTo>
                          <a:pt x="762" y="126"/>
                        </a:lnTo>
                        <a:lnTo>
                          <a:pt x="720" y="90"/>
                        </a:lnTo>
                        <a:lnTo>
                          <a:pt x="701" y="63"/>
                        </a:lnTo>
                        <a:lnTo>
                          <a:pt x="714" y="45"/>
                        </a:lnTo>
                        <a:lnTo>
                          <a:pt x="750" y="33"/>
                        </a:lnTo>
                        <a:lnTo>
                          <a:pt x="798" y="75"/>
                        </a:lnTo>
                        <a:lnTo>
                          <a:pt x="844" y="102"/>
                        </a:lnTo>
                        <a:lnTo>
                          <a:pt x="789" y="42"/>
                        </a:lnTo>
                        <a:lnTo>
                          <a:pt x="771" y="18"/>
                        </a:lnTo>
                        <a:lnTo>
                          <a:pt x="771" y="0"/>
                        </a:lnTo>
                        <a:lnTo>
                          <a:pt x="816" y="6"/>
                        </a:lnTo>
                        <a:lnTo>
                          <a:pt x="859" y="36"/>
                        </a:lnTo>
                        <a:lnTo>
                          <a:pt x="886" y="57"/>
                        </a:lnTo>
                        <a:lnTo>
                          <a:pt x="1016" y="69"/>
                        </a:lnTo>
                        <a:lnTo>
                          <a:pt x="1013" y="36"/>
                        </a:lnTo>
                        <a:lnTo>
                          <a:pt x="1052" y="24"/>
                        </a:lnTo>
                        <a:lnTo>
                          <a:pt x="1052" y="66"/>
                        </a:lnTo>
                        <a:lnTo>
                          <a:pt x="1092" y="75"/>
                        </a:lnTo>
                        <a:lnTo>
                          <a:pt x="1177" y="87"/>
                        </a:lnTo>
                        <a:lnTo>
                          <a:pt x="1171" y="42"/>
                        </a:lnTo>
                        <a:lnTo>
                          <a:pt x="1201" y="42"/>
                        </a:lnTo>
                        <a:lnTo>
                          <a:pt x="1204" y="87"/>
                        </a:lnTo>
                        <a:lnTo>
                          <a:pt x="1252" y="84"/>
                        </a:lnTo>
                        <a:lnTo>
                          <a:pt x="1304" y="72"/>
                        </a:lnTo>
                        <a:lnTo>
                          <a:pt x="1307" y="36"/>
                        </a:lnTo>
                        <a:lnTo>
                          <a:pt x="1328" y="2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latin typeface="+mn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46" name="Freeform 241"/>
                  <p:cNvSpPr>
                    <a:spLocks noChangeArrowheads="1"/>
                  </p:cNvSpPr>
                  <p:nvPr/>
                </p:nvSpPr>
                <p:spPr bwMode="auto">
                  <a:xfrm>
                    <a:off x="5057" y="1958"/>
                    <a:ext cx="44" cy="5"/>
                  </a:xfrm>
                  <a:custGeom>
                    <a:avLst/>
                    <a:gdLst>
                      <a:gd name="T0" fmla="*/ 0 w 188"/>
                      <a:gd name="T1" fmla="*/ 0 h 33"/>
                      <a:gd name="T2" fmla="*/ 0 w 188"/>
                      <a:gd name="T3" fmla="*/ 0 h 33"/>
                      <a:gd name="T4" fmla="*/ 0 w 188"/>
                      <a:gd name="T5" fmla="*/ 0 h 33"/>
                      <a:gd name="T6" fmla="*/ 0 w 188"/>
                      <a:gd name="T7" fmla="*/ 0 h 3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8"/>
                      <a:gd name="T13" fmla="*/ 0 h 33"/>
                      <a:gd name="T14" fmla="*/ 188 w 188"/>
                      <a:gd name="T15" fmla="*/ 33 h 3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8" h="33">
                        <a:moveTo>
                          <a:pt x="188" y="0"/>
                        </a:moveTo>
                        <a:lnTo>
                          <a:pt x="100" y="33"/>
                        </a:lnTo>
                        <a:lnTo>
                          <a:pt x="0" y="24"/>
                        </a:lnTo>
                        <a:lnTo>
                          <a:pt x="188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latin typeface="+mn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47" name="Freeform 242"/>
                  <p:cNvSpPr>
                    <a:spLocks noChangeArrowheads="1"/>
                  </p:cNvSpPr>
                  <p:nvPr/>
                </p:nvSpPr>
                <p:spPr bwMode="auto">
                  <a:xfrm>
                    <a:off x="5117" y="1950"/>
                    <a:ext cx="26" cy="5"/>
                  </a:xfrm>
                  <a:custGeom>
                    <a:avLst/>
                    <a:gdLst>
                      <a:gd name="T0" fmla="*/ 0 w 115"/>
                      <a:gd name="T1" fmla="*/ 0 h 39"/>
                      <a:gd name="T2" fmla="*/ 0 w 115"/>
                      <a:gd name="T3" fmla="*/ 0 h 39"/>
                      <a:gd name="T4" fmla="*/ 0 w 115"/>
                      <a:gd name="T5" fmla="*/ 0 h 39"/>
                      <a:gd name="T6" fmla="*/ 0 w 115"/>
                      <a:gd name="T7" fmla="*/ 0 h 39"/>
                      <a:gd name="T8" fmla="*/ 0 w 115"/>
                      <a:gd name="T9" fmla="*/ 0 h 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5"/>
                      <a:gd name="T16" fmla="*/ 0 h 39"/>
                      <a:gd name="T17" fmla="*/ 115 w 115"/>
                      <a:gd name="T18" fmla="*/ 39 h 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5" h="39">
                        <a:moveTo>
                          <a:pt x="115" y="0"/>
                        </a:moveTo>
                        <a:lnTo>
                          <a:pt x="85" y="24"/>
                        </a:lnTo>
                        <a:lnTo>
                          <a:pt x="0" y="36"/>
                        </a:lnTo>
                        <a:lnTo>
                          <a:pt x="88" y="39"/>
                        </a:lnTo>
                        <a:lnTo>
                          <a:pt x="115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latin typeface="+mn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48" name="Freeform 243"/>
                  <p:cNvSpPr>
                    <a:spLocks noChangeArrowheads="1"/>
                  </p:cNvSpPr>
                  <p:nvPr/>
                </p:nvSpPr>
                <p:spPr bwMode="auto">
                  <a:xfrm>
                    <a:off x="4991" y="1945"/>
                    <a:ext cx="40" cy="13"/>
                  </a:xfrm>
                  <a:custGeom>
                    <a:avLst/>
                    <a:gdLst>
                      <a:gd name="T0" fmla="*/ 0 w 175"/>
                      <a:gd name="T1" fmla="*/ 0 h 96"/>
                      <a:gd name="T2" fmla="*/ 0 w 175"/>
                      <a:gd name="T3" fmla="*/ 0 h 96"/>
                      <a:gd name="T4" fmla="*/ 0 w 175"/>
                      <a:gd name="T5" fmla="*/ 0 h 96"/>
                      <a:gd name="T6" fmla="*/ 0 w 175"/>
                      <a:gd name="T7" fmla="*/ 0 h 96"/>
                      <a:gd name="T8" fmla="*/ 0 w 175"/>
                      <a:gd name="T9" fmla="*/ 0 h 96"/>
                      <a:gd name="T10" fmla="*/ 0 w 175"/>
                      <a:gd name="T11" fmla="*/ 0 h 96"/>
                      <a:gd name="T12" fmla="*/ 0 w 175"/>
                      <a:gd name="T13" fmla="*/ 0 h 96"/>
                      <a:gd name="T14" fmla="*/ 0 w 175"/>
                      <a:gd name="T15" fmla="*/ 0 h 96"/>
                      <a:gd name="T16" fmla="*/ 0 w 175"/>
                      <a:gd name="T17" fmla="*/ 0 h 9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5"/>
                      <a:gd name="T28" fmla="*/ 0 h 96"/>
                      <a:gd name="T29" fmla="*/ 175 w 175"/>
                      <a:gd name="T30" fmla="*/ 96 h 9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5" h="96">
                        <a:moveTo>
                          <a:pt x="175" y="0"/>
                        </a:moveTo>
                        <a:lnTo>
                          <a:pt x="96" y="9"/>
                        </a:lnTo>
                        <a:lnTo>
                          <a:pt x="81" y="21"/>
                        </a:lnTo>
                        <a:lnTo>
                          <a:pt x="81" y="51"/>
                        </a:lnTo>
                        <a:lnTo>
                          <a:pt x="75" y="84"/>
                        </a:lnTo>
                        <a:lnTo>
                          <a:pt x="0" y="96"/>
                        </a:lnTo>
                        <a:lnTo>
                          <a:pt x="90" y="93"/>
                        </a:lnTo>
                        <a:lnTo>
                          <a:pt x="105" y="33"/>
                        </a:lnTo>
                        <a:lnTo>
                          <a:pt x="175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latin typeface="+mn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49" name="Freeform 244"/>
                  <p:cNvSpPr>
                    <a:spLocks noChangeArrowheads="1"/>
                  </p:cNvSpPr>
                  <p:nvPr/>
                </p:nvSpPr>
                <p:spPr bwMode="auto">
                  <a:xfrm>
                    <a:off x="4855" y="1979"/>
                    <a:ext cx="136" cy="22"/>
                  </a:xfrm>
                  <a:custGeom>
                    <a:avLst/>
                    <a:gdLst>
                      <a:gd name="T0" fmla="*/ 0 w 569"/>
                      <a:gd name="T1" fmla="*/ 0 h 141"/>
                      <a:gd name="T2" fmla="*/ 0 w 569"/>
                      <a:gd name="T3" fmla="*/ 0 h 141"/>
                      <a:gd name="T4" fmla="*/ 0 w 569"/>
                      <a:gd name="T5" fmla="*/ 0 h 141"/>
                      <a:gd name="T6" fmla="*/ 0 w 569"/>
                      <a:gd name="T7" fmla="*/ 0 h 141"/>
                      <a:gd name="T8" fmla="*/ 0 w 569"/>
                      <a:gd name="T9" fmla="*/ 0 h 141"/>
                      <a:gd name="T10" fmla="*/ 0 w 569"/>
                      <a:gd name="T11" fmla="*/ 0 h 141"/>
                      <a:gd name="T12" fmla="*/ 0 w 569"/>
                      <a:gd name="T13" fmla="*/ 0 h 141"/>
                      <a:gd name="T14" fmla="*/ 0 w 569"/>
                      <a:gd name="T15" fmla="*/ 0 h 141"/>
                      <a:gd name="T16" fmla="*/ 0 w 569"/>
                      <a:gd name="T17" fmla="*/ 0 h 141"/>
                      <a:gd name="T18" fmla="*/ 0 w 569"/>
                      <a:gd name="T19" fmla="*/ 0 h 141"/>
                      <a:gd name="T20" fmla="*/ 0 w 569"/>
                      <a:gd name="T21" fmla="*/ 0 h 141"/>
                      <a:gd name="T22" fmla="*/ 0 w 569"/>
                      <a:gd name="T23" fmla="*/ 0 h 141"/>
                      <a:gd name="T24" fmla="*/ 0 w 569"/>
                      <a:gd name="T25" fmla="*/ 0 h 141"/>
                      <a:gd name="T26" fmla="*/ 0 w 569"/>
                      <a:gd name="T27" fmla="*/ 0 h 141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569"/>
                      <a:gd name="T43" fmla="*/ 0 h 141"/>
                      <a:gd name="T44" fmla="*/ 569 w 569"/>
                      <a:gd name="T45" fmla="*/ 141 h 141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569" h="141">
                        <a:moveTo>
                          <a:pt x="569" y="0"/>
                        </a:moveTo>
                        <a:lnTo>
                          <a:pt x="423" y="6"/>
                        </a:lnTo>
                        <a:lnTo>
                          <a:pt x="275" y="42"/>
                        </a:lnTo>
                        <a:lnTo>
                          <a:pt x="166" y="48"/>
                        </a:lnTo>
                        <a:lnTo>
                          <a:pt x="75" y="66"/>
                        </a:lnTo>
                        <a:lnTo>
                          <a:pt x="42" y="114"/>
                        </a:lnTo>
                        <a:lnTo>
                          <a:pt x="0" y="141"/>
                        </a:lnTo>
                        <a:lnTo>
                          <a:pt x="42" y="132"/>
                        </a:lnTo>
                        <a:lnTo>
                          <a:pt x="81" y="78"/>
                        </a:lnTo>
                        <a:lnTo>
                          <a:pt x="202" y="54"/>
                        </a:lnTo>
                        <a:lnTo>
                          <a:pt x="275" y="54"/>
                        </a:lnTo>
                        <a:lnTo>
                          <a:pt x="333" y="42"/>
                        </a:lnTo>
                        <a:lnTo>
                          <a:pt x="432" y="15"/>
                        </a:lnTo>
                        <a:lnTo>
                          <a:pt x="569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latin typeface="+mn-lt"/>
                      <a:ea typeface="ＭＳ Ｐゴシック" pitchFamily="34" charset="-128"/>
                    </a:endParaRPr>
                  </a:p>
                </p:txBody>
              </p:sp>
              <p:grpSp>
                <p:nvGrpSpPr>
                  <p:cNvPr id="16450" name="Group 245"/>
                  <p:cNvGrpSpPr>
                    <a:grpSpLocks/>
                  </p:cNvGrpSpPr>
                  <p:nvPr/>
                </p:nvGrpSpPr>
                <p:grpSpPr bwMode="auto">
                  <a:xfrm>
                    <a:off x="4875" y="1813"/>
                    <a:ext cx="134" cy="48"/>
                    <a:chOff x="4875" y="1813"/>
                    <a:chExt cx="134" cy="48"/>
                  </a:xfrm>
                </p:grpSpPr>
                <p:grpSp>
                  <p:nvGrpSpPr>
                    <p:cNvPr id="16493" name="Group 2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75" y="1813"/>
                      <a:ext cx="117" cy="38"/>
                      <a:chOff x="4875" y="1813"/>
                      <a:chExt cx="117" cy="38"/>
                    </a:xfrm>
                  </p:grpSpPr>
                  <p:sp>
                    <p:nvSpPr>
                      <p:cNvPr id="16497" name="Freeform 2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75" y="1813"/>
                        <a:ext cx="118" cy="39"/>
                      </a:xfrm>
                      <a:custGeom>
                        <a:avLst/>
                        <a:gdLst>
                          <a:gd name="T0" fmla="*/ 0 w 500"/>
                          <a:gd name="T1" fmla="*/ 0 h 252"/>
                          <a:gd name="T2" fmla="*/ 0 w 500"/>
                          <a:gd name="T3" fmla="*/ 0 h 252"/>
                          <a:gd name="T4" fmla="*/ 0 w 500"/>
                          <a:gd name="T5" fmla="*/ 0 h 252"/>
                          <a:gd name="T6" fmla="*/ 0 w 500"/>
                          <a:gd name="T7" fmla="*/ 0 h 252"/>
                          <a:gd name="T8" fmla="*/ 0 w 500"/>
                          <a:gd name="T9" fmla="*/ 0 h 252"/>
                          <a:gd name="T10" fmla="*/ 0 w 500"/>
                          <a:gd name="T11" fmla="*/ 0 h 252"/>
                          <a:gd name="T12" fmla="*/ 0 w 500"/>
                          <a:gd name="T13" fmla="*/ 0 h 252"/>
                          <a:gd name="T14" fmla="*/ 0 w 500"/>
                          <a:gd name="T15" fmla="*/ 0 h 252"/>
                          <a:gd name="T16" fmla="*/ 0 w 500"/>
                          <a:gd name="T17" fmla="*/ 0 h 252"/>
                          <a:gd name="T18" fmla="*/ 0 w 500"/>
                          <a:gd name="T19" fmla="*/ 0 h 252"/>
                          <a:gd name="T20" fmla="*/ 0 w 500"/>
                          <a:gd name="T21" fmla="*/ 0 h 252"/>
                          <a:gd name="T22" fmla="*/ 0 w 500"/>
                          <a:gd name="T23" fmla="*/ 0 h 252"/>
                          <a:gd name="T24" fmla="*/ 0 w 500"/>
                          <a:gd name="T25" fmla="*/ 0 h 252"/>
                          <a:gd name="T26" fmla="*/ 0 w 500"/>
                          <a:gd name="T27" fmla="*/ 0 h 252"/>
                          <a:gd name="T28" fmla="*/ 0 w 500"/>
                          <a:gd name="T29" fmla="*/ 0 h 252"/>
                          <a:gd name="T30" fmla="*/ 0 w 500"/>
                          <a:gd name="T31" fmla="*/ 0 h 252"/>
                          <a:gd name="T32" fmla="*/ 0 w 500"/>
                          <a:gd name="T33" fmla="*/ 0 h 252"/>
                          <a:gd name="T34" fmla="*/ 0 w 500"/>
                          <a:gd name="T35" fmla="*/ 0 h 252"/>
                          <a:gd name="T36" fmla="*/ 0 w 500"/>
                          <a:gd name="T37" fmla="*/ 0 h 252"/>
                          <a:gd name="T38" fmla="*/ 0 w 500"/>
                          <a:gd name="T39" fmla="*/ 0 h 252"/>
                          <a:gd name="T40" fmla="*/ 0 w 500"/>
                          <a:gd name="T41" fmla="*/ 0 h 252"/>
                          <a:gd name="T42" fmla="*/ 0 w 500"/>
                          <a:gd name="T43" fmla="*/ 0 h 252"/>
                          <a:gd name="T44" fmla="*/ 0 w 500"/>
                          <a:gd name="T45" fmla="*/ 0 h 252"/>
                          <a:gd name="T46" fmla="*/ 0 w 500"/>
                          <a:gd name="T47" fmla="*/ 0 h 252"/>
                          <a:gd name="T48" fmla="*/ 0 w 500"/>
                          <a:gd name="T49" fmla="*/ 0 h 252"/>
                          <a:gd name="T50" fmla="*/ 0 w 500"/>
                          <a:gd name="T51" fmla="*/ 0 h 252"/>
                          <a:gd name="T52" fmla="*/ 0 w 500"/>
                          <a:gd name="T53" fmla="*/ 0 h 252"/>
                          <a:gd name="T54" fmla="*/ 0 w 500"/>
                          <a:gd name="T55" fmla="*/ 0 h 252"/>
                          <a:gd name="T56" fmla="*/ 0 w 500"/>
                          <a:gd name="T57" fmla="*/ 0 h 252"/>
                          <a:gd name="T58" fmla="*/ 0 w 500"/>
                          <a:gd name="T59" fmla="*/ 0 h 252"/>
                          <a:gd name="T60" fmla="*/ 0 w 500"/>
                          <a:gd name="T61" fmla="*/ 0 h 252"/>
                          <a:gd name="T62" fmla="*/ 0 w 500"/>
                          <a:gd name="T63" fmla="*/ 0 h 252"/>
                          <a:gd name="T64" fmla="*/ 0 w 500"/>
                          <a:gd name="T65" fmla="*/ 0 h 252"/>
                          <a:gd name="T66" fmla="*/ 0 w 500"/>
                          <a:gd name="T67" fmla="*/ 0 h 252"/>
                          <a:gd name="T68" fmla="*/ 0 w 500"/>
                          <a:gd name="T69" fmla="*/ 0 h 252"/>
                          <a:gd name="T70" fmla="*/ 0 w 500"/>
                          <a:gd name="T71" fmla="*/ 0 h 252"/>
                          <a:gd name="T72" fmla="*/ 0 w 500"/>
                          <a:gd name="T73" fmla="*/ 0 h 252"/>
                          <a:gd name="T74" fmla="*/ 0 w 500"/>
                          <a:gd name="T75" fmla="*/ 0 h 252"/>
                          <a:gd name="T76" fmla="*/ 0 w 500"/>
                          <a:gd name="T77" fmla="*/ 0 h 252"/>
                          <a:gd name="T78" fmla="*/ 0 w 500"/>
                          <a:gd name="T79" fmla="*/ 0 h 252"/>
                          <a:gd name="T80" fmla="*/ 0 w 500"/>
                          <a:gd name="T81" fmla="*/ 0 h 252"/>
                          <a:gd name="T82" fmla="*/ 0 w 500"/>
                          <a:gd name="T83" fmla="*/ 0 h 252"/>
                          <a:gd name="T84" fmla="*/ 0 w 500"/>
                          <a:gd name="T85" fmla="*/ 0 h 252"/>
                          <a:gd name="T86" fmla="*/ 0 w 500"/>
                          <a:gd name="T87" fmla="*/ 0 h 252"/>
                          <a:gd name="T88" fmla="*/ 0 w 500"/>
                          <a:gd name="T89" fmla="*/ 0 h 252"/>
                          <a:gd name="T90" fmla="*/ 0 w 500"/>
                          <a:gd name="T91" fmla="*/ 0 h 252"/>
                          <a:gd name="T92" fmla="*/ 0 w 500"/>
                          <a:gd name="T93" fmla="*/ 0 h 252"/>
                          <a:gd name="T94" fmla="*/ 0 w 500"/>
                          <a:gd name="T95" fmla="*/ 0 h 252"/>
                          <a:gd name="T96" fmla="*/ 0 w 500"/>
                          <a:gd name="T97" fmla="*/ 0 h 252"/>
                          <a:gd name="T98" fmla="*/ 0 w 500"/>
                          <a:gd name="T99" fmla="*/ 0 h 252"/>
                          <a:gd name="T100" fmla="*/ 0 w 500"/>
                          <a:gd name="T101" fmla="*/ 0 h 252"/>
                          <a:gd name="T102" fmla="*/ 0 w 500"/>
                          <a:gd name="T103" fmla="*/ 0 h 252"/>
                          <a:gd name="T104" fmla="*/ 0 w 500"/>
                          <a:gd name="T105" fmla="*/ 0 h 252"/>
                          <a:gd name="T106" fmla="*/ 0 w 500"/>
                          <a:gd name="T107" fmla="*/ 0 h 252"/>
                          <a:gd name="T108" fmla="*/ 0 w 500"/>
                          <a:gd name="T109" fmla="*/ 0 h 252"/>
                          <a:gd name="T110" fmla="*/ 0 w 500"/>
                          <a:gd name="T111" fmla="*/ 0 h 252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w 500"/>
                          <a:gd name="T169" fmla="*/ 0 h 252"/>
                          <a:gd name="T170" fmla="*/ 500 w 500"/>
                          <a:gd name="T171" fmla="*/ 252 h 252"/>
                        </a:gdLst>
                        <a:ahLst/>
                        <a:cxnLst>
                          <a:cxn ang="T112">
                            <a:pos x="T0" y="T1"/>
                          </a:cxn>
                          <a:cxn ang="T113">
                            <a:pos x="T2" y="T3"/>
                          </a:cxn>
                          <a:cxn ang="T114">
                            <a:pos x="T4" y="T5"/>
                          </a:cxn>
                          <a:cxn ang="T115">
                            <a:pos x="T6" y="T7"/>
                          </a:cxn>
                          <a:cxn ang="T116">
                            <a:pos x="T8" y="T9"/>
                          </a:cxn>
                          <a:cxn ang="T117">
                            <a:pos x="T10" y="T11"/>
                          </a:cxn>
                          <a:cxn ang="T118">
                            <a:pos x="T12" y="T13"/>
                          </a:cxn>
                          <a:cxn ang="T119">
                            <a:pos x="T14" y="T15"/>
                          </a:cxn>
                          <a:cxn ang="T120">
                            <a:pos x="T16" y="T17"/>
                          </a:cxn>
                          <a:cxn ang="T121">
                            <a:pos x="T18" y="T19"/>
                          </a:cxn>
                          <a:cxn ang="T122">
                            <a:pos x="T20" y="T21"/>
                          </a:cxn>
                          <a:cxn ang="T123">
                            <a:pos x="T22" y="T23"/>
                          </a:cxn>
                          <a:cxn ang="T124">
                            <a:pos x="T24" y="T25"/>
                          </a:cxn>
                          <a:cxn ang="T125">
                            <a:pos x="T26" y="T27"/>
                          </a:cxn>
                          <a:cxn ang="T126">
                            <a:pos x="T28" y="T29"/>
                          </a:cxn>
                          <a:cxn ang="T127">
                            <a:pos x="T30" y="T31"/>
                          </a:cxn>
                          <a:cxn ang="T128">
                            <a:pos x="T32" y="T33"/>
                          </a:cxn>
                          <a:cxn ang="T129">
                            <a:pos x="T34" y="T35"/>
                          </a:cxn>
                          <a:cxn ang="T130">
                            <a:pos x="T36" y="T37"/>
                          </a:cxn>
                          <a:cxn ang="T131">
                            <a:pos x="T38" y="T39"/>
                          </a:cxn>
                          <a:cxn ang="T132">
                            <a:pos x="T40" y="T41"/>
                          </a:cxn>
                          <a:cxn ang="T133">
                            <a:pos x="T42" y="T43"/>
                          </a:cxn>
                          <a:cxn ang="T134">
                            <a:pos x="T44" y="T45"/>
                          </a:cxn>
                          <a:cxn ang="T135">
                            <a:pos x="T46" y="T47"/>
                          </a:cxn>
                          <a:cxn ang="T136">
                            <a:pos x="T48" y="T49"/>
                          </a:cxn>
                          <a:cxn ang="T137">
                            <a:pos x="T50" y="T51"/>
                          </a:cxn>
                          <a:cxn ang="T138">
                            <a:pos x="T52" y="T53"/>
                          </a:cxn>
                          <a:cxn ang="T139">
                            <a:pos x="T54" y="T55"/>
                          </a:cxn>
                          <a:cxn ang="T140">
                            <a:pos x="T56" y="T57"/>
                          </a:cxn>
                          <a:cxn ang="T141">
                            <a:pos x="T58" y="T59"/>
                          </a:cxn>
                          <a:cxn ang="T142">
                            <a:pos x="T60" y="T61"/>
                          </a:cxn>
                          <a:cxn ang="T143">
                            <a:pos x="T62" y="T63"/>
                          </a:cxn>
                          <a:cxn ang="T144">
                            <a:pos x="T64" y="T65"/>
                          </a:cxn>
                          <a:cxn ang="T145">
                            <a:pos x="T66" y="T67"/>
                          </a:cxn>
                          <a:cxn ang="T146">
                            <a:pos x="T68" y="T69"/>
                          </a:cxn>
                          <a:cxn ang="T147">
                            <a:pos x="T70" y="T71"/>
                          </a:cxn>
                          <a:cxn ang="T148">
                            <a:pos x="T72" y="T73"/>
                          </a:cxn>
                          <a:cxn ang="T149">
                            <a:pos x="T74" y="T75"/>
                          </a:cxn>
                          <a:cxn ang="T150">
                            <a:pos x="T76" y="T77"/>
                          </a:cxn>
                          <a:cxn ang="T151">
                            <a:pos x="T78" y="T79"/>
                          </a:cxn>
                          <a:cxn ang="T152">
                            <a:pos x="T80" y="T81"/>
                          </a:cxn>
                          <a:cxn ang="T153">
                            <a:pos x="T82" y="T83"/>
                          </a:cxn>
                          <a:cxn ang="T154">
                            <a:pos x="T84" y="T85"/>
                          </a:cxn>
                          <a:cxn ang="T155">
                            <a:pos x="T86" y="T87"/>
                          </a:cxn>
                          <a:cxn ang="T156">
                            <a:pos x="T88" y="T89"/>
                          </a:cxn>
                          <a:cxn ang="T157">
                            <a:pos x="T90" y="T91"/>
                          </a:cxn>
                          <a:cxn ang="T158">
                            <a:pos x="T92" y="T93"/>
                          </a:cxn>
                          <a:cxn ang="T159">
                            <a:pos x="T94" y="T95"/>
                          </a:cxn>
                          <a:cxn ang="T160">
                            <a:pos x="T96" y="T97"/>
                          </a:cxn>
                          <a:cxn ang="T161">
                            <a:pos x="T98" y="T99"/>
                          </a:cxn>
                          <a:cxn ang="T162">
                            <a:pos x="T100" y="T101"/>
                          </a:cxn>
                          <a:cxn ang="T163">
                            <a:pos x="T102" y="T103"/>
                          </a:cxn>
                          <a:cxn ang="T164">
                            <a:pos x="T104" y="T105"/>
                          </a:cxn>
                          <a:cxn ang="T165">
                            <a:pos x="T106" y="T107"/>
                          </a:cxn>
                          <a:cxn ang="T166">
                            <a:pos x="T108" y="T109"/>
                          </a:cxn>
                          <a:cxn ang="T167">
                            <a:pos x="T110" y="T111"/>
                          </a:cxn>
                        </a:cxnLst>
                        <a:rect l="T168" t="T169" r="T170" b="T171"/>
                        <a:pathLst>
                          <a:path w="500" h="252">
                            <a:moveTo>
                              <a:pt x="452" y="252"/>
                            </a:moveTo>
                            <a:lnTo>
                              <a:pt x="426" y="246"/>
                            </a:lnTo>
                            <a:lnTo>
                              <a:pt x="400" y="233"/>
                            </a:lnTo>
                            <a:lnTo>
                              <a:pt x="376" y="228"/>
                            </a:lnTo>
                            <a:lnTo>
                              <a:pt x="334" y="234"/>
                            </a:lnTo>
                            <a:lnTo>
                              <a:pt x="304" y="233"/>
                            </a:lnTo>
                            <a:lnTo>
                              <a:pt x="283" y="226"/>
                            </a:lnTo>
                            <a:lnTo>
                              <a:pt x="266" y="220"/>
                            </a:lnTo>
                            <a:lnTo>
                              <a:pt x="249" y="212"/>
                            </a:lnTo>
                            <a:lnTo>
                              <a:pt x="230" y="196"/>
                            </a:lnTo>
                            <a:lnTo>
                              <a:pt x="215" y="181"/>
                            </a:lnTo>
                            <a:lnTo>
                              <a:pt x="192" y="163"/>
                            </a:lnTo>
                            <a:lnTo>
                              <a:pt x="159" y="169"/>
                            </a:lnTo>
                            <a:lnTo>
                              <a:pt x="139" y="170"/>
                            </a:lnTo>
                            <a:lnTo>
                              <a:pt x="128" y="167"/>
                            </a:lnTo>
                            <a:lnTo>
                              <a:pt x="121" y="161"/>
                            </a:lnTo>
                            <a:lnTo>
                              <a:pt x="117" y="152"/>
                            </a:lnTo>
                            <a:lnTo>
                              <a:pt x="120" y="143"/>
                            </a:lnTo>
                            <a:lnTo>
                              <a:pt x="128" y="133"/>
                            </a:lnTo>
                            <a:lnTo>
                              <a:pt x="139" y="129"/>
                            </a:lnTo>
                            <a:lnTo>
                              <a:pt x="166" y="125"/>
                            </a:lnTo>
                            <a:lnTo>
                              <a:pt x="197" y="114"/>
                            </a:lnTo>
                            <a:lnTo>
                              <a:pt x="171" y="93"/>
                            </a:lnTo>
                            <a:lnTo>
                              <a:pt x="140" y="81"/>
                            </a:lnTo>
                            <a:lnTo>
                              <a:pt x="112" y="83"/>
                            </a:lnTo>
                            <a:lnTo>
                              <a:pt x="81" y="81"/>
                            </a:lnTo>
                            <a:lnTo>
                              <a:pt x="63" y="87"/>
                            </a:lnTo>
                            <a:lnTo>
                              <a:pt x="37" y="88"/>
                            </a:lnTo>
                            <a:lnTo>
                              <a:pt x="29" y="81"/>
                            </a:lnTo>
                            <a:lnTo>
                              <a:pt x="27" y="70"/>
                            </a:lnTo>
                            <a:lnTo>
                              <a:pt x="13" y="71"/>
                            </a:lnTo>
                            <a:lnTo>
                              <a:pt x="4" y="69"/>
                            </a:lnTo>
                            <a:lnTo>
                              <a:pt x="0" y="59"/>
                            </a:lnTo>
                            <a:lnTo>
                              <a:pt x="3" y="50"/>
                            </a:lnTo>
                            <a:lnTo>
                              <a:pt x="11" y="46"/>
                            </a:lnTo>
                            <a:lnTo>
                              <a:pt x="25" y="38"/>
                            </a:lnTo>
                            <a:lnTo>
                              <a:pt x="36" y="30"/>
                            </a:lnTo>
                            <a:lnTo>
                              <a:pt x="48" y="23"/>
                            </a:lnTo>
                            <a:lnTo>
                              <a:pt x="63" y="19"/>
                            </a:lnTo>
                            <a:lnTo>
                              <a:pt x="75" y="19"/>
                            </a:lnTo>
                            <a:lnTo>
                              <a:pt x="136" y="6"/>
                            </a:lnTo>
                            <a:lnTo>
                              <a:pt x="149" y="3"/>
                            </a:lnTo>
                            <a:lnTo>
                              <a:pt x="163" y="0"/>
                            </a:lnTo>
                            <a:lnTo>
                              <a:pt x="178" y="3"/>
                            </a:lnTo>
                            <a:lnTo>
                              <a:pt x="196" y="9"/>
                            </a:lnTo>
                            <a:lnTo>
                              <a:pt x="249" y="38"/>
                            </a:lnTo>
                            <a:lnTo>
                              <a:pt x="273" y="43"/>
                            </a:lnTo>
                            <a:lnTo>
                              <a:pt x="295" y="48"/>
                            </a:lnTo>
                            <a:lnTo>
                              <a:pt x="312" y="59"/>
                            </a:lnTo>
                            <a:lnTo>
                              <a:pt x="322" y="72"/>
                            </a:lnTo>
                            <a:lnTo>
                              <a:pt x="366" y="102"/>
                            </a:lnTo>
                            <a:lnTo>
                              <a:pt x="386" y="116"/>
                            </a:lnTo>
                            <a:lnTo>
                              <a:pt x="411" y="143"/>
                            </a:lnTo>
                            <a:lnTo>
                              <a:pt x="427" y="151"/>
                            </a:lnTo>
                            <a:lnTo>
                              <a:pt x="500" y="154"/>
                            </a:lnTo>
                            <a:lnTo>
                              <a:pt x="452" y="252"/>
                            </a:lnTo>
                            <a:close/>
                          </a:path>
                        </a:pathLst>
                      </a:custGeom>
                      <a:solidFill>
                        <a:srgbClr val="FFC080"/>
                      </a:solidFill>
                      <a:ln w="1440">
                        <a:solidFill>
                          <a:srgbClr val="402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498" name="Freeform 2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21" y="1831"/>
                        <a:ext cx="29" cy="2"/>
                      </a:xfrm>
                      <a:custGeom>
                        <a:avLst/>
                        <a:gdLst>
                          <a:gd name="T0" fmla="*/ 0 w 120"/>
                          <a:gd name="T1" fmla="*/ 0 h 30"/>
                          <a:gd name="T2" fmla="*/ 0 w 120"/>
                          <a:gd name="T3" fmla="*/ 0 h 30"/>
                          <a:gd name="T4" fmla="*/ 0 w 120"/>
                          <a:gd name="T5" fmla="*/ 0 h 30"/>
                          <a:gd name="T6" fmla="*/ 0 w 120"/>
                          <a:gd name="T7" fmla="*/ 0 h 30"/>
                          <a:gd name="T8" fmla="*/ 0 w 120"/>
                          <a:gd name="T9" fmla="*/ 0 h 30"/>
                          <a:gd name="T10" fmla="*/ 0 w 120"/>
                          <a:gd name="T11" fmla="*/ 0 h 30"/>
                          <a:gd name="T12" fmla="*/ 0 w 120"/>
                          <a:gd name="T13" fmla="*/ 0 h 30"/>
                          <a:gd name="T14" fmla="*/ 0 w 120"/>
                          <a:gd name="T15" fmla="*/ 0 h 30"/>
                          <a:gd name="T16" fmla="*/ 0 w 120"/>
                          <a:gd name="T17" fmla="*/ 0 h 30"/>
                          <a:gd name="T18" fmla="*/ 0 w 120"/>
                          <a:gd name="T19" fmla="*/ 0 h 30"/>
                          <a:gd name="T20" fmla="*/ 0 w 120"/>
                          <a:gd name="T21" fmla="*/ 0 h 30"/>
                          <a:gd name="T22" fmla="*/ 0 w 120"/>
                          <a:gd name="T23" fmla="*/ 0 h 30"/>
                          <a:gd name="T24" fmla="*/ 0 w 120"/>
                          <a:gd name="T25" fmla="*/ 0 h 30"/>
                          <a:gd name="T26" fmla="*/ 0 w 120"/>
                          <a:gd name="T27" fmla="*/ 0 h 30"/>
                          <a:gd name="T28" fmla="*/ 0 w 120"/>
                          <a:gd name="T29" fmla="*/ 0 h 30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w 120"/>
                          <a:gd name="T46" fmla="*/ 0 h 30"/>
                          <a:gd name="T47" fmla="*/ 120 w 120"/>
                          <a:gd name="T48" fmla="*/ 30 h 30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T45" t="T46" r="T47" b="T48"/>
                        <a:pathLst>
                          <a:path w="120" h="30">
                            <a:moveTo>
                              <a:pt x="0" y="0"/>
                            </a:moveTo>
                            <a:lnTo>
                              <a:pt x="3" y="8"/>
                            </a:lnTo>
                            <a:lnTo>
                              <a:pt x="24" y="7"/>
                            </a:lnTo>
                            <a:lnTo>
                              <a:pt x="33" y="12"/>
                            </a:lnTo>
                            <a:lnTo>
                              <a:pt x="51" y="21"/>
                            </a:lnTo>
                            <a:lnTo>
                              <a:pt x="75" y="26"/>
                            </a:lnTo>
                            <a:lnTo>
                              <a:pt x="101" y="27"/>
                            </a:lnTo>
                            <a:lnTo>
                              <a:pt x="120" y="30"/>
                            </a:lnTo>
                            <a:lnTo>
                              <a:pt x="104" y="24"/>
                            </a:lnTo>
                            <a:lnTo>
                              <a:pt x="84" y="21"/>
                            </a:lnTo>
                            <a:lnTo>
                              <a:pt x="70" y="21"/>
                            </a:lnTo>
                            <a:lnTo>
                              <a:pt x="51" y="15"/>
                            </a:lnTo>
                            <a:lnTo>
                              <a:pt x="35" y="6"/>
                            </a:lnTo>
                            <a:lnTo>
                              <a:pt x="28" y="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402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499" name="Freeform 2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11" y="1833"/>
                        <a:ext cx="4" cy="2"/>
                      </a:xfrm>
                      <a:custGeom>
                        <a:avLst/>
                        <a:gdLst>
                          <a:gd name="T0" fmla="*/ 0 w 14"/>
                          <a:gd name="T1" fmla="*/ 0 h 18"/>
                          <a:gd name="T2" fmla="*/ 0 w 14"/>
                          <a:gd name="T3" fmla="*/ 0 h 18"/>
                          <a:gd name="T4" fmla="*/ 0 w 14"/>
                          <a:gd name="T5" fmla="*/ 0 h 18"/>
                          <a:gd name="T6" fmla="*/ 0 w 14"/>
                          <a:gd name="T7" fmla="*/ 0 h 18"/>
                          <a:gd name="T8" fmla="*/ 0 w 14"/>
                          <a:gd name="T9" fmla="*/ 0 h 18"/>
                          <a:gd name="T10" fmla="*/ 0 w 14"/>
                          <a:gd name="T11" fmla="*/ 0 h 18"/>
                          <a:gd name="T12" fmla="*/ 0 w 14"/>
                          <a:gd name="T13" fmla="*/ 0 h 18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4"/>
                          <a:gd name="T22" fmla="*/ 0 h 18"/>
                          <a:gd name="T23" fmla="*/ 14 w 14"/>
                          <a:gd name="T24" fmla="*/ 18 h 18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4" h="18">
                            <a:moveTo>
                              <a:pt x="2" y="0"/>
                            </a:moveTo>
                            <a:lnTo>
                              <a:pt x="8" y="5"/>
                            </a:lnTo>
                            <a:lnTo>
                              <a:pt x="6" y="11"/>
                            </a:lnTo>
                            <a:lnTo>
                              <a:pt x="0" y="18"/>
                            </a:lnTo>
                            <a:lnTo>
                              <a:pt x="12" y="13"/>
                            </a:lnTo>
                            <a:lnTo>
                              <a:pt x="14" y="6"/>
                            </a:lnTo>
                            <a:lnTo>
                              <a:pt x="2" y="0"/>
                            </a:lnTo>
                            <a:close/>
                          </a:path>
                        </a:pathLst>
                      </a:custGeom>
                      <a:solidFill>
                        <a:srgbClr val="402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00" name="Freeform 2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82" y="1818"/>
                        <a:ext cx="16" cy="5"/>
                      </a:xfrm>
                      <a:custGeom>
                        <a:avLst/>
                        <a:gdLst>
                          <a:gd name="T0" fmla="*/ 0 w 70"/>
                          <a:gd name="T1" fmla="*/ 0 h 33"/>
                          <a:gd name="T2" fmla="*/ 0 w 70"/>
                          <a:gd name="T3" fmla="*/ 0 h 33"/>
                          <a:gd name="T4" fmla="*/ 0 w 70"/>
                          <a:gd name="T5" fmla="*/ 0 h 33"/>
                          <a:gd name="T6" fmla="*/ 0 w 70"/>
                          <a:gd name="T7" fmla="*/ 0 h 33"/>
                          <a:gd name="T8" fmla="*/ 0 w 70"/>
                          <a:gd name="T9" fmla="*/ 0 h 33"/>
                          <a:gd name="T10" fmla="*/ 0 w 70"/>
                          <a:gd name="T11" fmla="*/ 0 h 33"/>
                          <a:gd name="T12" fmla="*/ 0 w 70"/>
                          <a:gd name="T13" fmla="*/ 0 h 33"/>
                          <a:gd name="T14" fmla="*/ 0 w 70"/>
                          <a:gd name="T15" fmla="*/ 0 h 33"/>
                          <a:gd name="T16" fmla="*/ 0 w 70"/>
                          <a:gd name="T17" fmla="*/ 0 h 33"/>
                          <a:gd name="T18" fmla="*/ 0 w 70"/>
                          <a:gd name="T19" fmla="*/ 0 h 33"/>
                          <a:gd name="T20" fmla="*/ 0 w 70"/>
                          <a:gd name="T21" fmla="*/ 0 h 33"/>
                          <a:gd name="T22" fmla="*/ 0 w 70"/>
                          <a:gd name="T23" fmla="*/ 0 h 33"/>
                          <a:gd name="T24" fmla="*/ 0 w 70"/>
                          <a:gd name="T25" fmla="*/ 0 h 33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70"/>
                          <a:gd name="T40" fmla="*/ 0 h 33"/>
                          <a:gd name="T41" fmla="*/ 70 w 70"/>
                          <a:gd name="T42" fmla="*/ 33 h 33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70" h="33">
                            <a:moveTo>
                              <a:pt x="0" y="31"/>
                            </a:moveTo>
                            <a:lnTo>
                              <a:pt x="7" y="33"/>
                            </a:lnTo>
                            <a:lnTo>
                              <a:pt x="17" y="23"/>
                            </a:lnTo>
                            <a:lnTo>
                              <a:pt x="31" y="17"/>
                            </a:lnTo>
                            <a:lnTo>
                              <a:pt x="38" y="10"/>
                            </a:lnTo>
                            <a:lnTo>
                              <a:pt x="44" y="6"/>
                            </a:lnTo>
                            <a:lnTo>
                              <a:pt x="60" y="3"/>
                            </a:lnTo>
                            <a:lnTo>
                              <a:pt x="70" y="1"/>
                            </a:lnTo>
                            <a:lnTo>
                              <a:pt x="57" y="0"/>
                            </a:lnTo>
                            <a:lnTo>
                              <a:pt x="39" y="3"/>
                            </a:lnTo>
                            <a:lnTo>
                              <a:pt x="33" y="8"/>
                            </a:lnTo>
                            <a:lnTo>
                              <a:pt x="25" y="14"/>
                            </a:lnTo>
                            <a:lnTo>
                              <a:pt x="0" y="31"/>
                            </a:lnTo>
                            <a:close/>
                          </a:path>
                        </a:pathLst>
                      </a:custGeom>
                      <a:solidFill>
                        <a:srgbClr val="402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01" name="Freeform 2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05" y="1818"/>
                        <a:ext cx="26" cy="3"/>
                      </a:xfrm>
                      <a:custGeom>
                        <a:avLst/>
                        <a:gdLst>
                          <a:gd name="T0" fmla="*/ 0 w 110"/>
                          <a:gd name="T1" fmla="*/ 0 h 29"/>
                          <a:gd name="T2" fmla="*/ 0 w 110"/>
                          <a:gd name="T3" fmla="*/ 0 h 29"/>
                          <a:gd name="T4" fmla="*/ 0 w 110"/>
                          <a:gd name="T5" fmla="*/ 0 h 29"/>
                          <a:gd name="T6" fmla="*/ 0 w 110"/>
                          <a:gd name="T7" fmla="*/ 0 h 29"/>
                          <a:gd name="T8" fmla="*/ 0 w 110"/>
                          <a:gd name="T9" fmla="*/ 0 h 29"/>
                          <a:gd name="T10" fmla="*/ 0 w 110"/>
                          <a:gd name="T11" fmla="*/ 0 h 29"/>
                          <a:gd name="T12" fmla="*/ 0 w 110"/>
                          <a:gd name="T13" fmla="*/ 0 h 29"/>
                          <a:gd name="T14" fmla="*/ 0 w 110"/>
                          <a:gd name="T15" fmla="*/ 0 h 29"/>
                          <a:gd name="T16" fmla="*/ 0 w 110"/>
                          <a:gd name="T17" fmla="*/ 0 h 29"/>
                          <a:gd name="T18" fmla="*/ 0 w 110"/>
                          <a:gd name="T19" fmla="*/ 0 h 29"/>
                          <a:gd name="T20" fmla="*/ 0 w 110"/>
                          <a:gd name="T21" fmla="*/ 0 h 29"/>
                          <a:gd name="T22" fmla="*/ 0 w 110"/>
                          <a:gd name="T23" fmla="*/ 0 h 29"/>
                          <a:gd name="T24" fmla="*/ 0 w 110"/>
                          <a:gd name="T25" fmla="*/ 0 h 29"/>
                          <a:gd name="T26" fmla="*/ 0 w 110"/>
                          <a:gd name="T27" fmla="*/ 0 h 29"/>
                          <a:gd name="T28" fmla="*/ 0 w 110"/>
                          <a:gd name="T29" fmla="*/ 0 h 29"/>
                          <a:gd name="T30" fmla="*/ 0 w 110"/>
                          <a:gd name="T31" fmla="*/ 0 h 29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110"/>
                          <a:gd name="T49" fmla="*/ 0 h 29"/>
                          <a:gd name="T50" fmla="*/ 110 w 110"/>
                          <a:gd name="T51" fmla="*/ 29 h 29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110" h="29">
                            <a:moveTo>
                              <a:pt x="0" y="7"/>
                            </a:moveTo>
                            <a:lnTo>
                              <a:pt x="23" y="4"/>
                            </a:lnTo>
                            <a:lnTo>
                              <a:pt x="36" y="0"/>
                            </a:lnTo>
                            <a:lnTo>
                              <a:pt x="42" y="0"/>
                            </a:lnTo>
                            <a:lnTo>
                              <a:pt x="56" y="3"/>
                            </a:lnTo>
                            <a:lnTo>
                              <a:pt x="62" y="10"/>
                            </a:lnTo>
                            <a:lnTo>
                              <a:pt x="73" y="16"/>
                            </a:lnTo>
                            <a:lnTo>
                              <a:pt x="95" y="25"/>
                            </a:lnTo>
                            <a:lnTo>
                              <a:pt x="110" y="25"/>
                            </a:lnTo>
                            <a:lnTo>
                              <a:pt x="94" y="29"/>
                            </a:lnTo>
                            <a:lnTo>
                              <a:pt x="84" y="27"/>
                            </a:lnTo>
                            <a:lnTo>
                              <a:pt x="60" y="15"/>
                            </a:lnTo>
                            <a:lnTo>
                              <a:pt x="52" y="7"/>
                            </a:lnTo>
                            <a:lnTo>
                              <a:pt x="36" y="5"/>
                            </a:lnTo>
                            <a:lnTo>
                              <a:pt x="23" y="7"/>
                            </a:lnTo>
                            <a:lnTo>
                              <a:pt x="0" y="7"/>
                            </a:lnTo>
                            <a:close/>
                          </a:path>
                        </a:pathLst>
                      </a:custGeom>
                      <a:solidFill>
                        <a:srgbClr val="402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02" name="Freeform 2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85" y="1821"/>
                        <a:ext cx="7" cy="5"/>
                      </a:xfrm>
                      <a:custGeom>
                        <a:avLst/>
                        <a:gdLst>
                          <a:gd name="T0" fmla="*/ 0 w 23"/>
                          <a:gd name="T1" fmla="*/ 0 h 21"/>
                          <a:gd name="T2" fmla="*/ 0 w 23"/>
                          <a:gd name="T3" fmla="*/ 0 h 21"/>
                          <a:gd name="T4" fmla="*/ 0 w 23"/>
                          <a:gd name="T5" fmla="*/ 0 h 21"/>
                          <a:gd name="T6" fmla="*/ 0 w 23"/>
                          <a:gd name="T7" fmla="*/ 0 h 21"/>
                          <a:gd name="T8" fmla="*/ 0 w 23"/>
                          <a:gd name="T9" fmla="*/ 0 h 21"/>
                          <a:gd name="T10" fmla="*/ 0 w 23"/>
                          <a:gd name="T11" fmla="*/ 0 h 21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3"/>
                          <a:gd name="T19" fmla="*/ 0 h 21"/>
                          <a:gd name="T20" fmla="*/ 23 w 23"/>
                          <a:gd name="T21" fmla="*/ 21 h 21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3" h="21">
                            <a:moveTo>
                              <a:pt x="17" y="0"/>
                            </a:moveTo>
                            <a:lnTo>
                              <a:pt x="23" y="8"/>
                            </a:lnTo>
                            <a:lnTo>
                              <a:pt x="16" y="17"/>
                            </a:lnTo>
                            <a:lnTo>
                              <a:pt x="0" y="21"/>
                            </a:lnTo>
                            <a:lnTo>
                              <a:pt x="17" y="10"/>
                            </a:lnTo>
                            <a:lnTo>
                              <a:pt x="17" y="0"/>
                            </a:lnTo>
                            <a:close/>
                          </a:path>
                        </a:pathLst>
                      </a:custGeom>
                      <a:solidFill>
                        <a:srgbClr val="402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03" name="Freeform 2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82" y="1818"/>
                        <a:ext cx="3" cy="5"/>
                      </a:xfrm>
                      <a:custGeom>
                        <a:avLst/>
                        <a:gdLst>
                          <a:gd name="T0" fmla="*/ 0 w 23"/>
                          <a:gd name="T1" fmla="*/ 0 h 20"/>
                          <a:gd name="T2" fmla="*/ 0 w 23"/>
                          <a:gd name="T3" fmla="*/ 0 h 20"/>
                          <a:gd name="T4" fmla="*/ 0 w 23"/>
                          <a:gd name="T5" fmla="*/ 0 h 20"/>
                          <a:gd name="T6" fmla="*/ 0 w 23"/>
                          <a:gd name="T7" fmla="*/ 0 h 20"/>
                          <a:gd name="T8" fmla="*/ 0 w 23"/>
                          <a:gd name="T9" fmla="*/ 0 h 20"/>
                          <a:gd name="T10" fmla="*/ 0 w 23"/>
                          <a:gd name="T11" fmla="*/ 0 h 2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3"/>
                          <a:gd name="T19" fmla="*/ 0 h 20"/>
                          <a:gd name="T20" fmla="*/ 23 w 23"/>
                          <a:gd name="T21" fmla="*/ 20 h 2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3" h="20">
                            <a:moveTo>
                              <a:pt x="23" y="11"/>
                            </a:moveTo>
                            <a:lnTo>
                              <a:pt x="17" y="0"/>
                            </a:lnTo>
                            <a:lnTo>
                              <a:pt x="16" y="9"/>
                            </a:lnTo>
                            <a:lnTo>
                              <a:pt x="0" y="18"/>
                            </a:lnTo>
                            <a:lnTo>
                              <a:pt x="2" y="20"/>
                            </a:lnTo>
                            <a:lnTo>
                              <a:pt x="23" y="11"/>
                            </a:lnTo>
                            <a:close/>
                          </a:path>
                        </a:pathLst>
                      </a:custGeom>
                      <a:solidFill>
                        <a:srgbClr val="402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04" name="Freeform 2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45" y="1823"/>
                        <a:ext cx="6" cy="5"/>
                      </a:xfrm>
                      <a:custGeom>
                        <a:avLst/>
                        <a:gdLst>
                          <a:gd name="T0" fmla="*/ 0 w 26"/>
                          <a:gd name="T1" fmla="*/ 0 h 29"/>
                          <a:gd name="T2" fmla="*/ 0 w 26"/>
                          <a:gd name="T3" fmla="*/ 0 h 29"/>
                          <a:gd name="T4" fmla="*/ 0 w 26"/>
                          <a:gd name="T5" fmla="*/ 0 h 29"/>
                          <a:gd name="T6" fmla="*/ 0 w 26"/>
                          <a:gd name="T7" fmla="*/ 0 h 29"/>
                          <a:gd name="T8" fmla="*/ 0 w 26"/>
                          <a:gd name="T9" fmla="*/ 0 h 2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6"/>
                          <a:gd name="T16" fmla="*/ 0 h 29"/>
                          <a:gd name="T17" fmla="*/ 26 w 26"/>
                          <a:gd name="T18" fmla="*/ 29 h 2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6" h="29">
                            <a:moveTo>
                              <a:pt x="0" y="0"/>
                            </a:moveTo>
                            <a:lnTo>
                              <a:pt x="6" y="15"/>
                            </a:lnTo>
                            <a:lnTo>
                              <a:pt x="16" y="27"/>
                            </a:lnTo>
                            <a:lnTo>
                              <a:pt x="26" y="2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402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05" name="Freeform 2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67" y="1841"/>
                        <a:ext cx="7" cy="5"/>
                      </a:xfrm>
                      <a:custGeom>
                        <a:avLst/>
                        <a:gdLst>
                          <a:gd name="T0" fmla="*/ 0 w 34"/>
                          <a:gd name="T1" fmla="*/ 0 h 27"/>
                          <a:gd name="T2" fmla="*/ 0 w 34"/>
                          <a:gd name="T3" fmla="*/ 0 h 27"/>
                          <a:gd name="T4" fmla="*/ 0 w 34"/>
                          <a:gd name="T5" fmla="*/ 0 h 27"/>
                          <a:gd name="T6" fmla="*/ 0 w 34"/>
                          <a:gd name="T7" fmla="*/ 0 h 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4"/>
                          <a:gd name="T13" fmla="*/ 0 h 27"/>
                          <a:gd name="T14" fmla="*/ 34 w 34"/>
                          <a:gd name="T15" fmla="*/ 27 h 27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4" h="27">
                            <a:moveTo>
                              <a:pt x="34" y="0"/>
                            </a:moveTo>
                            <a:lnTo>
                              <a:pt x="12" y="10"/>
                            </a:lnTo>
                            <a:lnTo>
                              <a:pt x="0" y="27"/>
                            </a:lnTo>
                            <a:lnTo>
                              <a:pt x="34" y="0"/>
                            </a:lnTo>
                            <a:close/>
                          </a:path>
                        </a:pathLst>
                      </a:custGeom>
                      <a:solidFill>
                        <a:srgbClr val="402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</p:grpSp>
                <p:grpSp>
                  <p:nvGrpSpPr>
                    <p:cNvPr id="16494" name="Group 2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78" y="1834"/>
                      <a:ext cx="31" cy="27"/>
                      <a:chOff x="4978" y="1834"/>
                      <a:chExt cx="31" cy="27"/>
                    </a:xfrm>
                  </p:grpSpPr>
                  <p:sp>
                    <p:nvSpPr>
                      <p:cNvPr id="16495" name="Freeform 2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78" y="1834"/>
                        <a:ext cx="32" cy="28"/>
                      </a:xfrm>
                      <a:custGeom>
                        <a:avLst/>
                        <a:gdLst>
                          <a:gd name="T0" fmla="*/ 0 w 145"/>
                          <a:gd name="T1" fmla="*/ 0 h 177"/>
                          <a:gd name="T2" fmla="*/ 0 w 145"/>
                          <a:gd name="T3" fmla="*/ 0 h 177"/>
                          <a:gd name="T4" fmla="*/ 0 w 145"/>
                          <a:gd name="T5" fmla="*/ 0 h 177"/>
                          <a:gd name="T6" fmla="*/ 0 w 145"/>
                          <a:gd name="T7" fmla="*/ 0 h 177"/>
                          <a:gd name="T8" fmla="*/ 0 w 145"/>
                          <a:gd name="T9" fmla="*/ 0 h 177"/>
                          <a:gd name="T10" fmla="*/ 0 w 145"/>
                          <a:gd name="T11" fmla="*/ 0 h 177"/>
                          <a:gd name="T12" fmla="*/ 0 w 145"/>
                          <a:gd name="T13" fmla="*/ 0 h 177"/>
                          <a:gd name="T14" fmla="*/ 0 w 145"/>
                          <a:gd name="T15" fmla="*/ 0 h 177"/>
                          <a:gd name="T16" fmla="*/ 0 w 145"/>
                          <a:gd name="T17" fmla="*/ 0 h 177"/>
                          <a:gd name="T18" fmla="*/ 0 w 145"/>
                          <a:gd name="T19" fmla="*/ 0 h 177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145"/>
                          <a:gd name="T31" fmla="*/ 0 h 177"/>
                          <a:gd name="T32" fmla="*/ 145 w 145"/>
                          <a:gd name="T33" fmla="*/ 177 h 177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145" h="177">
                            <a:moveTo>
                              <a:pt x="51" y="12"/>
                            </a:moveTo>
                            <a:lnTo>
                              <a:pt x="27" y="37"/>
                            </a:lnTo>
                            <a:lnTo>
                              <a:pt x="17" y="58"/>
                            </a:lnTo>
                            <a:lnTo>
                              <a:pt x="7" y="91"/>
                            </a:lnTo>
                            <a:lnTo>
                              <a:pt x="7" y="111"/>
                            </a:lnTo>
                            <a:lnTo>
                              <a:pt x="0" y="140"/>
                            </a:lnTo>
                            <a:lnTo>
                              <a:pt x="118" y="177"/>
                            </a:lnTo>
                            <a:lnTo>
                              <a:pt x="145" y="0"/>
                            </a:lnTo>
                            <a:lnTo>
                              <a:pt x="97" y="12"/>
                            </a:lnTo>
                            <a:lnTo>
                              <a:pt x="51" y="12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496" name="Freeform 2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81" y="1836"/>
                        <a:ext cx="26" cy="23"/>
                      </a:xfrm>
                      <a:custGeom>
                        <a:avLst/>
                        <a:gdLst>
                          <a:gd name="T0" fmla="*/ 0 w 118"/>
                          <a:gd name="T1" fmla="*/ 0 h 147"/>
                          <a:gd name="T2" fmla="*/ 0 w 118"/>
                          <a:gd name="T3" fmla="*/ 0 h 147"/>
                          <a:gd name="T4" fmla="*/ 0 w 118"/>
                          <a:gd name="T5" fmla="*/ 0 h 147"/>
                          <a:gd name="T6" fmla="*/ 0 w 118"/>
                          <a:gd name="T7" fmla="*/ 0 h 147"/>
                          <a:gd name="T8" fmla="*/ 0 w 118"/>
                          <a:gd name="T9" fmla="*/ 0 h 147"/>
                          <a:gd name="T10" fmla="*/ 0 w 118"/>
                          <a:gd name="T11" fmla="*/ 0 h 147"/>
                          <a:gd name="T12" fmla="*/ 0 w 118"/>
                          <a:gd name="T13" fmla="*/ 0 h 147"/>
                          <a:gd name="T14" fmla="*/ 0 w 118"/>
                          <a:gd name="T15" fmla="*/ 0 h 147"/>
                          <a:gd name="T16" fmla="*/ 0 w 118"/>
                          <a:gd name="T17" fmla="*/ 0 h 147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118"/>
                          <a:gd name="T28" fmla="*/ 0 h 147"/>
                          <a:gd name="T29" fmla="*/ 118 w 118"/>
                          <a:gd name="T30" fmla="*/ 147 h 147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118" h="147">
                            <a:moveTo>
                              <a:pt x="47" y="4"/>
                            </a:moveTo>
                            <a:lnTo>
                              <a:pt x="25" y="27"/>
                            </a:lnTo>
                            <a:lnTo>
                              <a:pt x="8" y="61"/>
                            </a:lnTo>
                            <a:lnTo>
                              <a:pt x="4" y="86"/>
                            </a:lnTo>
                            <a:lnTo>
                              <a:pt x="0" y="114"/>
                            </a:lnTo>
                            <a:lnTo>
                              <a:pt x="95" y="147"/>
                            </a:lnTo>
                            <a:lnTo>
                              <a:pt x="118" y="0"/>
                            </a:lnTo>
                            <a:lnTo>
                              <a:pt x="82" y="6"/>
                            </a:lnTo>
                            <a:lnTo>
                              <a:pt x="47" y="4"/>
                            </a:lnTo>
                            <a:close/>
                          </a:path>
                        </a:pathLst>
                      </a:custGeom>
                      <a:solidFill>
                        <a:srgbClr val="E0E0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latin typeface="+mn-lt"/>
                          <a:ea typeface="ＭＳ Ｐゴシック" pitchFamily="34" charset="-128"/>
                        </a:endParaRPr>
                      </a:p>
                    </p:txBody>
                  </p:sp>
                </p:grpSp>
              </p:grpSp>
              <p:sp>
                <p:nvSpPr>
                  <p:cNvPr id="16451" name="Freeform 259"/>
                  <p:cNvSpPr>
                    <a:spLocks noChangeArrowheads="1"/>
                  </p:cNvSpPr>
                  <p:nvPr/>
                </p:nvSpPr>
                <p:spPr bwMode="auto">
                  <a:xfrm>
                    <a:off x="5008" y="1684"/>
                    <a:ext cx="116" cy="84"/>
                  </a:xfrm>
                  <a:custGeom>
                    <a:avLst/>
                    <a:gdLst>
                      <a:gd name="T0" fmla="*/ 0 w 492"/>
                      <a:gd name="T1" fmla="*/ 0 h 534"/>
                      <a:gd name="T2" fmla="*/ 0 w 492"/>
                      <a:gd name="T3" fmla="*/ 0 h 534"/>
                      <a:gd name="T4" fmla="*/ 0 w 492"/>
                      <a:gd name="T5" fmla="*/ 0 h 534"/>
                      <a:gd name="T6" fmla="*/ 0 w 492"/>
                      <a:gd name="T7" fmla="*/ 0 h 534"/>
                      <a:gd name="T8" fmla="*/ 0 w 492"/>
                      <a:gd name="T9" fmla="*/ 0 h 534"/>
                      <a:gd name="T10" fmla="*/ 0 w 492"/>
                      <a:gd name="T11" fmla="*/ 0 h 534"/>
                      <a:gd name="T12" fmla="*/ 0 w 492"/>
                      <a:gd name="T13" fmla="*/ 0 h 534"/>
                      <a:gd name="T14" fmla="*/ 0 w 492"/>
                      <a:gd name="T15" fmla="*/ 0 h 534"/>
                      <a:gd name="T16" fmla="*/ 0 w 492"/>
                      <a:gd name="T17" fmla="*/ 0 h 534"/>
                      <a:gd name="T18" fmla="*/ 0 w 492"/>
                      <a:gd name="T19" fmla="*/ 0 h 534"/>
                      <a:gd name="T20" fmla="*/ 0 w 492"/>
                      <a:gd name="T21" fmla="*/ 0 h 534"/>
                      <a:gd name="T22" fmla="*/ 0 w 492"/>
                      <a:gd name="T23" fmla="*/ 0 h 534"/>
                      <a:gd name="T24" fmla="*/ 0 w 492"/>
                      <a:gd name="T25" fmla="*/ 0 h 534"/>
                      <a:gd name="T26" fmla="*/ 0 w 492"/>
                      <a:gd name="T27" fmla="*/ 0 h 534"/>
                      <a:gd name="T28" fmla="*/ 0 w 492"/>
                      <a:gd name="T29" fmla="*/ 0 h 534"/>
                      <a:gd name="T30" fmla="*/ 0 w 492"/>
                      <a:gd name="T31" fmla="*/ 0 h 534"/>
                      <a:gd name="T32" fmla="*/ 0 w 492"/>
                      <a:gd name="T33" fmla="*/ 0 h 534"/>
                      <a:gd name="T34" fmla="*/ 0 w 492"/>
                      <a:gd name="T35" fmla="*/ 0 h 534"/>
                      <a:gd name="T36" fmla="*/ 0 w 492"/>
                      <a:gd name="T37" fmla="*/ 0 h 534"/>
                      <a:gd name="T38" fmla="*/ 0 w 492"/>
                      <a:gd name="T39" fmla="*/ 0 h 534"/>
                      <a:gd name="T40" fmla="*/ 0 w 492"/>
                      <a:gd name="T41" fmla="*/ 0 h 534"/>
                      <a:gd name="T42" fmla="*/ 0 w 492"/>
                      <a:gd name="T43" fmla="*/ 0 h 534"/>
                      <a:gd name="T44" fmla="*/ 0 w 492"/>
                      <a:gd name="T45" fmla="*/ 0 h 534"/>
                      <a:gd name="T46" fmla="*/ 0 w 492"/>
                      <a:gd name="T47" fmla="*/ 0 h 534"/>
                      <a:gd name="T48" fmla="*/ 0 w 492"/>
                      <a:gd name="T49" fmla="*/ 0 h 534"/>
                      <a:gd name="T50" fmla="*/ 0 w 492"/>
                      <a:gd name="T51" fmla="*/ 0 h 534"/>
                      <a:gd name="T52" fmla="*/ 0 w 492"/>
                      <a:gd name="T53" fmla="*/ 0 h 534"/>
                      <a:gd name="T54" fmla="*/ 0 w 492"/>
                      <a:gd name="T55" fmla="*/ 0 h 534"/>
                      <a:gd name="T56" fmla="*/ 0 w 492"/>
                      <a:gd name="T57" fmla="*/ 0 h 534"/>
                      <a:gd name="T58" fmla="*/ 0 w 492"/>
                      <a:gd name="T59" fmla="*/ 0 h 534"/>
                      <a:gd name="T60" fmla="*/ 0 w 492"/>
                      <a:gd name="T61" fmla="*/ 0 h 534"/>
                      <a:gd name="T62" fmla="*/ 0 w 492"/>
                      <a:gd name="T63" fmla="*/ 0 h 534"/>
                      <a:gd name="T64" fmla="*/ 0 w 492"/>
                      <a:gd name="T65" fmla="*/ 0 h 534"/>
                      <a:gd name="T66" fmla="*/ 0 w 492"/>
                      <a:gd name="T67" fmla="*/ 0 h 534"/>
                      <a:gd name="T68" fmla="*/ 0 w 492"/>
                      <a:gd name="T69" fmla="*/ 0 h 534"/>
                      <a:gd name="T70" fmla="*/ 0 w 492"/>
                      <a:gd name="T71" fmla="*/ 0 h 534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492"/>
                      <a:gd name="T109" fmla="*/ 0 h 534"/>
                      <a:gd name="T110" fmla="*/ 492 w 492"/>
                      <a:gd name="T111" fmla="*/ 534 h 534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492" h="534">
                        <a:moveTo>
                          <a:pt x="161" y="17"/>
                        </a:moveTo>
                        <a:lnTo>
                          <a:pt x="118" y="48"/>
                        </a:lnTo>
                        <a:lnTo>
                          <a:pt x="95" y="86"/>
                        </a:lnTo>
                        <a:lnTo>
                          <a:pt x="74" y="127"/>
                        </a:lnTo>
                        <a:lnTo>
                          <a:pt x="61" y="148"/>
                        </a:lnTo>
                        <a:lnTo>
                          <a:pt x="61" y="171"/>
                        </a:lnTo>
                        <a:lnTo>
                          <a:pt x="72" y="198"/>
                        </a:lnTo>
                        <a:lnTo>
                          <a:pt x="51" y="219"/>
                        </a:lnTo>
                        <a:lnTo>
                          <a:pt x="17" y="278"/>
                        </a:lnTo>
                        <a:lnTo>
                          <a:pt x="0" y="309"/>
                        </a:lnTo>
                        <a:lnTo>
                          <a:pt x="0" y="319"/>
                        </a:lnTo>
                        <a:lnTo>
                          <a:pt x="4" y="330"/>
                        </a:lnTo>
                        <a:lnTo>
                          <a:pt x="18" y="333"/>
                        </a:lnTo>
                        <a:lnTo>
                          <a:pt x="40" y="334"/>
                        </a:lnTo>
                        <a:lnTo>
                          <a:pt x="52" y="338"/>
                        </a:lnTo>
                        <a:lnTo>
                          <a:pt x="51" y="361"/>
                        </a:lnTo>
                        <a:lnTo>
                          <a:pt x="45" y="388"/>
                        </a:lnTo>
                        <a:lnTo>
                          <a:pt x="57" y="403"/>
                        </a:lnTo>
                        <a:lnTo>
                          <a:pt x="53" y="423"/>
                        </a:lnTo>
                        <a:lnTo>
                          <a:pt x="63" y="436"/>
                        </a:lnTo>
                        <a:lnTo>
                          <a:pt x="73" y="471"/>
                        </a:lnTo>
                        <a:lnTo>
                          <a:pt x="88" y="482"/>
                        </a:lnTo>
                        <a:lnTo>
                          <a:pt x="111" y="482"/>
                        </a:lnTo>
                        <a:lnTo>
                          <a:pt x="143" y="477"/>
                        </a:lnTo>
                        <a:lnTo>
                          <a:pt x="178" y="471"/>
                        </a:lnTo>
                        <a:lnTo>
                          <a:pt x="175" y="534"/>
                        </a:lnTo>
                        <a:lnTo>
                          <a:pt x="437" y="450"/>
                        </a:lnTo>
                        <a:lnTo>
                          <a:pt x="416" y="401"/>
                        </a:lnTo>
                        <a:lnTo>
                          <a:pt x="421" y="363"/>
                        </a:lnTo>
                        <a:lnTo>
                          <a:pt x="492" y="292"/>
                        </a:lnTo>
                        <a:lnTo>
                          <a:pt x="492" y="102"/>
                        </a:lnTo>
                        <a:lnTo>
                          <a:pt x="444" y="50"/>
                        </a:lnTo>
                        <a:lnTo>
                          <a:pt x="384" y="23"/>
                        </a:lnTo>
                        <a:lnTo>
                          <a:pt x="320" y="0"/>
                        </a:lnTo>
                        <a:lnTo>
                          <a:pt x="236" y="11"/>
                        </a:lnTo>
                        <a:lnTo>
                          <a:pt x="161" y="17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1440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latin typeface="+mn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52" name="Freeform 260"/>
                  <p:cNvSpPr>
                    <a:spLocks noChangeArrowheads="1"/>
                  </p:cNvSpPr>
                  <p:nvPr/>
                </p:nvSpPr>
                <p:spPr bwMode="auto">
                  <a:xfrm>
                    <a:off x="5014" y="1733"/>
                    <a:ext cx="7" cy="3"/>
                  </a:xfrm>
                  <a:custGeom>
                    <a:avLst/>
                    <a:gdLst>
                      <a:gd name="T0" fmla="*/ 0 w 30"/>
                      <a:gd name="T1" fmla="*/ 0 h 8"/>
                      <a:gd name="T2" fmla="*/ 0 w 30"/>
                      <a:gd name="T3" fmla="*/ 0 h 8"/>
                      <a:gd name="T4" fmla="*/ 0 w 30"/>
                      <a:gd name="T5" fmla="*/ 0 h 8"/>
                      <a:gd name="T6" fmla="*/ 0 w 30"/>
                      <a:gd name="T7" fmla="*/ 0 h 8"/>
                      <a:gd name="T8" fmla="*/ 0 w 30"/>
                      <a:gd name="T9" fmla="*/ 0 h 8"/>
                      <a:gd name="T10" fmla="*/ 0 w 30"/>
                      <a:gd name="T11" fmla="*/ 0 h 8"/>
                      <a:gd name="T12" fmla="*/ 0 w 30"/>
                      <a:gd name="T13" fmla="*/ 0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0"/>
                      <a:gd name="T22" fmla="*/ 0 h 8"/>
                      <a:gd name="T23" fmla="*/ 30 w 30"/>
                      <a:gd name="T24" fmla="*/ 8 h 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0" h="8">
                        <a:moveTo>
                          <a:pt x="0" y="3"/>
                        </a:moveTo>
                        <a:lnTo>
                          <a:pt x="7" y="7"/>
                        </a:lnTo>
                        <a:lnTo>
                          <a:pt x="22" y="5"/>
                        </a:lnTo>
                        <a:lnTo>
                          <a:pt x="28" y="8"/>
                        </a:lnTo>
                        <a:lnTo>
                          <a:pt x="30" y="2"/>
                        </a:lnTo>
                        <a:lnTo>
                          <a:pt x="21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latin typeface="+mn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53" name="Freeform 261"/>
                  <p:cNvSpPr>
                    <a:spLocks noChangeArrowheads="1"/>
                  </p:cNvSpPr>
                  <p:nvPr/>
                </p:nvSpPr>
                <p:spPr bwMode="auto">
                  <a:xfrm>
                    <a:off x="5021" y="1731"/>
                    <a:ext cx="3" cy="2"/>
                  </a:xfrm>
                  <a:custGeom>
                    <a:avLst/>
                    <a:gdLst>
                      <a:gd name="T0" fmla="*/ 0 w 13"/>
                      <a:gd name="T1" fmla="*/ 0 h 22"/>
                      <a:gd name="T2" fmla="*/ 0 w 13"/>
                      <a:gd name="T3" fmla="*/ 0 h 22"/>
                      <a:gd name="T4" fmla="*/ 0 w 13"/>
                      <a:gd name="T5" fmla="*/ 0 h 22"/>
                      <a:gd name="T6" fmla="*/ 0 w 13"/>
                      <a:gd name="T7" fmla="*/ 0 h 22"/>
                      <a:gd name="T8" fmla="*/ 0 w 13"/>
                      <a:gd name="T9" fmla="*/ 0 h 22"/>
                      <a:gd name="T10" fmla="*/ 0 w 13"/>
                      <a:gd name="T11" fmla="*/ 0 h 22"/>
                      <a:gd name="T12" fmla="*/ 0 w 13"/>
                      <a:gd name="T13" fmla="*/ 0 h 2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3"/>
                      <a:gd name="T22" fmla="*/ 0 h 22"/>
                      <a:gd name="T23" fmla="*/ 13 w 13"/>
                      <a:gd name="T24" fmla="*/ 22 h 2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3" h="22">
                        <a:moveTo>
                          <a:pt x="0" y="0"/>
                        </a:moveTo>
                        <a:lnTo>
                          <a:pt x="8" y="5"/>
                        </a:lnTo>
                        <a:lnTo>
                          <a:pt x="8" y="12"/>
                        </a:lnTo>
                        <a:lnTo>
                          <a:pt x="10" y="22"/>
                        </a:lnTo>
                        <a:lnTo>
                          <a:pt x="13" y="9"/>
                        </a:lnTo>
                        <a:lnTo>
                          <a:pt x="13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latin typeface="+mn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54" name="Freeform 262"/>
                  <p:cNvSpPr>
                    <a:spLocks noChangeArrowheads="1"/>
                  </p:cNvSpPr>
                  <p:nvPr/>
                </p:nvSpPr>
                <p:spPr bwMode="auto">
                  <a:xfrm>
                    <a:off x="5024" y="1720"/>
                    <a:ext cx="4" cy="8"/>
                  </a:xfrm>
                  <a:custGeom>
                    <a:avLst/>
                    <a:gdLst>
                      <a:gd name="T0" fmla="*/ 0 w 14"/>
                      <a:gd name="T1" fmla="*/ 0 h 42"/>
                      <a:gd name="T2" fmla="*/ 0 w 14"/>
                      <a:gd name="T3" fmla="*/ 0 h 42"/>
                      <a:gd name="T4" fmla="*/ 0 w 14"/>
                      <a:gd name="T5" fmla="*/ 0 h 42"/>
                      <a:gd name="T6" fmla="*/ 0 w 14"/>
                      <a:gd name="T7" fmla="*/ 0 h 42"/>
                      <a:gd name="T8" fmla="*/ 0 w 14"/>
                      <a:gd name="T9" fmla="*/ 0 h 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42"/>
                      <a:gd name="T17" fmla="*/ 14 w 14"/>
                      <a:gd name="T18" fmla="*/ 42 h 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42">
                        <a:moveTo>
                          <a:pt x="14" y="0"/>
                        </a:moveTo>
                        <a:lnTo>
                          <a:pt x="4" y="24"/>
                        </a:lnTo>
                        <a:lnTo>
                          <a:pt x="0" y="42"/>
                        </a:lnTo>
                        <a:lnTo>
                          <a:pt x="7" y="3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latin typeface="+mn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55" name="Freeform 263"/>
                  <p:cNvSpPr>
                    <a:spLocks noChangeArrowheads="1"/>
                  </p:cNvSpPr>
                  <p:nvPr/>
                </p:nvSpPr>
                <p:spPr bwMode="auto">
                  <a:xfrm>
                    <a:off x="5028" y="1715"/>
                    <a:ext cx="13" cy="5"/>
                  </a:xfrm>
                  <a:custGeom>
                    <a:avLst/>
                    <a:gdLst>
                      <a:gd name="T0" fmla="*/ 0 w 54"/>
                      <a:gd name="T1" fmla="*/ 0 h 35"/>
                      <a:gd name="T2" fmla="*/ 0 w 54"/>
                      <a:gd name="T3" fmla="*/ 0 h 35"/>
                      <a:gd name="T4" fmla="*/ 0 w 54"/>
                      <a:gd name="T5" fmla="*/ 0 h 35"/>
                      <a:gd name="T6" fmla="*/ 0 w 54"/>
                      <a:gd name="T7" fmla="*/ 0 h 35"/>
                      <a:gd name="T8" fmla="*/ 0 w 54"/>
                      <a:gd name="T9" fmla="*/ 0 h 35"/>
                      <a:gd name="T10" fmla="*/ 0 w 54"/>
                      <a:gd name="T11" fmla="*/ 0 h 35"/>
                      <a:gd name="T12" fmla="*/ 0 w 54"/>
                      <a:gd name="T13" fmla="*/ 0 h 35"/>
                      <a:gd name="T14" fmla="*/ 0 w 54"/>
                      <a:gd name="T15" fmla="*/ 0 h 35"/>
                      <a:gd name="T16" fmla="*/ 0 w 54"/>
                      <a:gd name="T17" fmla="*/ 0 h 35"/>
                      <a:gd name="T18" fmla="*/ 0 w 54"/>
                      <a:gd name="T19" fmla="*/ 0 h 35"/>
                      <a:gd name="T20" fmla="*/ 0 w 54"/>
                      <a:gd name="T21" fmla="*/ 0 h 3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4"/>
                      <a:gd name="T34" fmla="*/ 0 h 35"/>
                      <a:gd name="T35" fmla="*/ 54 w 54"/>
                      <a:gd name="T36" fmla="*/ 35 h 3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4" h="35">
                        <a:moveTo>
                          <a:pt x="0" y="0"/>
                        </a:moveTo>
                        <a:lnTo>
                          <a:pt x="11" y="19"/>
                        </a:lnTo>
                        <a:lnTo>
                          <a:pt x="9" y="24"/>
                        </a:lnTo>
                        <a:lnTo>
                          <a:pt x="9" y="28"/>
                        </a:lnTo>
                        <a:lnTo>
                          <a:pt x="6" y="35"/>
                        </a:lnTo>
                        <a:lnTo>
                          <a:pt x="13" y="23"/>
                        </a:lnTo>
                        <a:lnTo>
                          <a:pt x="24" y="23"/>
                        </a:lnTo>
                        <a:lnTo>
                          <a:pt x="35" y="19"/>
                        </a:lnTo>
                        <a:lnTo>
                          <a:pt x="54" y="18"/>
                        </a:lnTo>
                        <a:lnTo>
                          <a:pt x="35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latin typeface="+mn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56" name="Freeform 264"/>
                  <p:cNvSpPr>
                    <a:spLocks noChangeArrowheads="1"/>
                  </p:cNvSpPr>
                  <p:nvPr/>
                </p:nvSpPr>
                <p:spPr bwMode="auto">
                  <a:xfrm>
                    <a:off x="5024" y="1707"/>
                    <a:ext cx="23" cy="5"/>
                  </a:xfrm>
                  <a:custGeom>
                    <a:avLst/>
                    <a:gdLst>
                      <a:gd name="T0" fmla="*/ 0 w 91"/>
                      <a:gd name="T1" fmla="*/ 0 h 33"/>
                      <a:gd name="T2" fmla="*/ 0 w 91"/>
                      <a:gd name="T3" fmla="*/ 0 h 33"/>
                      <a:gd name="T4" fmla="*/ 0 w 91"/>
                      <a:gd name="T5" fmla="*/ 0 h 33"/>
                      <a:gd name="T6" fmla="*/ 0 w 91"/>
                      <a:gd name="T7" fmla="*/ 0 h 33"/>
                      <a:gd name="T8" fmla="*/ 0 w 91"/>
                      <a:gd name="T9" fmla="*/ 0 h 33"/>
                      <a:gd name="T10" fmla="*/ 0 w 91"/>
                      <a:gd name="T11" fmla="*/ 0 h 33"/>
                      <a:gd name="T12" fmla="*/ 0 w 91"/>
                      <a:gd name="T13" fmla="*/ 0 h 33"/>
                      <a:gd name="T14" fmla="*/ 0 w 91"/>
                      <a:gd name="T15" fmla="*/ 0 h 33"/>
                      <a:gd name="T16" fmla="*/ 0 w 91"/>
                      <a:gd name="T17" fmla="*/ 0 h 33"/>
                      <a:gd name="T18" fmla="*/ 0 w 91"/>
                      <a:gd name="T19" fmla="*/ 0 h 33"/>
                      <a:gd name="T20" fmla="*/ 0 w 91"/>
                      <a:gd name="T21" fmla="*/ 0 h 33"/>
                      <a:gd name="T22" fmla="*/ 0 w 91"/>
                      <a:gd name="T23" fmla="*/ 0 h 33"/>
                      <a:gd name="T24" fmla="*/ 0 w 91"/>
                      <a:gd name="T25" fmla="*/ 0 h 33"/>
                      <a:gd name="T26" fmla="*/ 0 w 91"/>
                      <a:gd name="T27" fmla="*/ 0 h 33"/>
                      <a:gd name="T28" fmla="*/ 0 w 91"/>
                      <a:gd name="T29" fmla="*/ 0 h 33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91"/>
                      <a:gd name="T46" fmla="*/ 0 h 33"/>
                      <a:gd name="T47" fmla="*/ 91 w 91"/>
                      <a:gd name="T48" fmla="*/ 33 h 33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91" h="33">
                        <a:moveTo>
                          <a:pt x="0" y="17"/>
                        </a:moveTo>
                        <a:lnTo>
                          <a:pt x="4" y="29"/>
                        </a:lnTo>
                        <a:lnTo>
                          <a:pt x="13" y="33"/>
                        </a:lnTo>
                        <a:lnTo>
                          <a:pt x="28" y="23"/>
                        </a:lnTo>
                        <a:lnTo>
                          <a:pt x="46" y="17"/>
                        </a:lnTo>
                        <a:lnTo>
                          <a:pt x="76" y="16"/>
                        </a:lnTo>
                        <a:lnTo>
                          <a:pt x="91" y="18"/>
                        </a:lnTo>
                        <a:lnTo>
                          <a:pt x="67" y="8"/>
                        </a:lnTo>
                        <a:lnTo>
                          <a:pt x="51" y="4"/>
                        </a:lnTo>
                        <a:lnTo>
                          <a:pt x="53" y="0"/>
                        </a:lnTo>
                        <a:lnTo>
                          <a:pt x="38" y="6"/>
                        </a:lnTo>
                        <a:lnTo>
                          <a:pt x="40" y="2"/>
                        </a:lnTo>
                        <a:lnTo>
                          <a:pt x="27" y="8"/>
                        </a:lnTo>
                        <a:lnTo>
                          <a:pt x="15" y="8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latin typeface="+mn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57" name="Freeform 265"/>
                  <p:cNvSpPr>
                    <a:spLocks noChangeArrowheads="1"/>
                  </p:cNvSpPr>
                  <p:nvPr/>
                </p:nvSpPr>
                <p:spPr bwMode="auto">
                  <a:xfrm>
                    <a:off x="5071" y="1715"/>
                    <a:ext cx="13" cy="16"/>
                  </a:xfrm>
                  <a:custGeom>
                    <a:avLst/>
                    <a:gdLst>
                      <a:gd name="T0" fmla="*/ 0 w 53"/>
                      <a:gd name="T1" fmla="*/ 0 h 107"/>
                      <a:gd name="T2" fmla="*/ 0 w 53"/>
                      <a:gd name="T3" fmla="*/ 0 h 107"/>
                      <a:gd name="T4" fmla="*/ 0 w 53"/>
                      <a:gd name="T5" fmla="*/ 0 h 107"/>
                      <a:gd name="T6" fmla="*/ 0 w 53"/>
                      <a:gd name="T7" fmla="*/ 0 h 107"/>
                      <a:gd name="T8" fmla="*/ 0 w 53"/>
                      <a:gd name="T9" fmla="*/ 0 h 107"/>
                      <a:gd name="T10" fmla="*/ 0 w 53"/>
                      <a:gd name="T11" fmla="*/ 0 h 107"/>
                      <a:gd name="T12" fmla="*/ 0 w 53"/>
                      <a:gd name="T13" fmla="*/ 0 h 107"/>
                      <a:gd name="T14" fmla="*/ 0 w 53"/>
                      <a:gd name="T15" fmla="*/ 0 h 107"/>
                      <a:gd name="T16" fmla="*/ 0 w 53"/>
                      <a:gd name="T17" fmla="*/ 0 h 107"/>
                      <a:gd name="T18" fmla="*/ 0 w 53"/>
                      <a:gd name="T19" fmla="*/ 0 h 107"/>
                      <a:gd name="T20" fmla="*/ 0 w 53"/>
                      <a:gd name="T21" fmla="*/ 0 h 107"/>
                      <a:gd name="T22" fmla="*/ 0 w 53"/>
                      <a:gd name="T23" fmla="*/ 0 h 107"/>
                      <a:gd name="T24" fmla="*/ 0 w 53"/>
                      <a:gd name="T25" fmla="*/ 0 h 107"/>
                      <a:gd name="T26" fmla="*/ 0 w 53"/>
                      <a:gd name="T27" fmla="*/ 0 h 107"/>
                      <a:gd name="T28" fmla="*/ 0 w 53"/>
                      <a:gd name="T29" fmla="*/ 0 h 107"/>
                      <a:gd name="T30" fmla="*/ 0 w 53"/>
                      <a:gd name="T31" fmla="*/ 0 h 107"/>
                      <a:gd name="T32" fmla="*/ 0 w 53"/>
                      <a:gd name="T33" fmla="*/ 0 h 107"/>
                      <a:gd name="T34" fmla="*/ 0 w 53"/>
                      <a:gd name="T35" fmla="*/ 0 h 107"/>
                      <a:gd name="T36" fmla="*/ 0 w 53"/>
                      <a:gd name="T37" fmla="*/ 0 h 107"/>
                      <a:gd name="T38" fmla="*/ 0 w 53"/>
                      <a:gd name="T39" fmla="*/ 0 h 107"/>
                      <a:gd name="T40" fmla="*/ 0 w 53"/>
                      <a:gd name="T41" fmla="*/ 0 h 107"/>
                      <a:gd name="T42" fmla="*/ 0 w 53"/>
                      <a:gd name="T43" fmla="*/ 0 h 107"/>
                      <a:gd name="T44" fmla="*/ 0 w 53"/>
                      <a:gd name="T45" fmla="*/ 0 h 10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53"/>
                      <a:gd name="T70" fmla="*/ 0 h 107"/>
                      <a:gd name="T71" fmla="*/ 53 w 53"/>
                      <a:gd name="T72" fmla="*/ 107 h 107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53" h="107">
                        <a:moveTo>
                          <a:pt x="0" y="20"/>
                        </a:moveTo>
                        <a:lnTo>
                          <a:pt x="16" y="7"/>
                        </a:lnTo>
                        <a:lnTo>
                          <a:pt x="35" y="10"/>
                        </a:lnTo>
                        <a:lnTo>
                          <a:pt x="46" y="28"/>
                        </a:lnTo>
                        <a:lnTo>
                          <a:pt x="48" y="52"/>
                        </a:lnTo>
                        <a:lnTo>
                          <a:pt x="46" y="71"/>
                        </a:lnTo>
                        <a:lnTo>
                          <a:pt x="39" y="87"/>
                        </a:lnTo>
                        <a:lnTo>
                          <a:pt x="30" y="62"/>
                        </a:lnTo>
                        <a:lnTo>
                          <a:pt x="21" y="49"/>
                        </a:lnTo>
                        <a:lnTo>
                          <a:pt x="3" y="40"/>
                        </a:lnTo>
                        <a:lnTo>
                          <a:pt x="17" y="59"/>
                        </a:lnTo>
                        <a:lnTo>
                          <a:pt x="32" y="75"/>
                        </a:lnTo>
                        <a:lnTo>
                          <a:pt x="33" y="91"/>
                        </a:lnTo>
                        <a:lnTo>
                          <a:pt x="27" y="105"/>
                        </a:lnTo>
                        <a:lnTo>
                          <a:pt x="19" y="107"/>
                        </a:lnTo>
                        <a:lnTo>
                          <a:pt x="41" y="102"/>
                        </a:lnTo>
                        <a:lnTo>
                          <a:pt x="52" y="79"/>
                        </a:lnTo>
                        <a:lnTo>
                          <a:pt x="53" y="49"/>
                        </a:lnTo>
                        <a:lnTo>
                          <a:pt x="52" y="22"/>
                        </a:lnTo>
                        <a:lnTo>
                          <a:pt x="39" y="5"/>
                        </a:lnTo>
                        <a:lnTo>
                          <a:pt x="23" y="0"/>
                        </a:lnTo>
                        <a:lnTo>
                          <a:pt x="7" y="3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latin typeface="+mn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58" name="Freeform 266"/>
                  <p:cNvSpPr>
                    <a:spLocks noChangeArrowheads="1"/>
                  </p:cNvSpPr>
                  <p:nvPr/>
                </p:nvSpPr>
                <p:spPr bwMode="auto">
                  <a:xfrm>
                    <a:off x="5068" y="1712"/>
                    <a:ext cx="23" cy="21"/>
                  </a:xfrm>
                  <a:custGeom>
                    <a:avLst/>
                    <a:gdLst>
                      <a:gd name="T0" fmla="*/ 0 w 87"/>
                      <a:gd name="T1" fmla="*/ 0 h 144"/>
                      <a:gd name="T2" fmla="*/ 0 w 87"/>
                      <a:gd name="T3" fmla="*/ 0 h 144"/>
                      <a:gd name="T4" fmla="*/ 0 w 87"/>
                      <a:gd name="T5" fmla="*/ 0 h 144"/>
                      <a:gd name="T6" fmla="*/ 0 w 87"/>
                      <a:gd name="T7" fmla="*/ 0 h 144"/>
                      <a:gd name="T8" fmla="*/ 0 w 87"/>
                      <a:gd name="T9" fmla="*/ 0 h 144"/>
                      <a:gd name="T10" fmla="*/ 0 w 87"/>
                      <a:gd name="T11" fmla="*/ 0 h 144"/>
                      <a:gd name="T12" fmla="*/ 0 w 87"/>
                      <a:gd name="T13" fmla="*/ 0 h 144"/>
                      <a:gd name="T14" fmla="*/ 0 w 87"/>
                      <a:gd name="T15" fmla="*/ 0 h 144"/>
                      <a:gd name="T16" fmla="*/ 0 w 87"/>
                      <a:gd name="T17" fmla="*/ 0 h 144"/>
                      <a:gd name="T18" fmla="*/ 0 w 87"/>
                      <a:gd name="T19" fmla="*/ 0 h 144"/>
                      <a:gd name="T20" fmla="*/ 0 w 87"/>
                      <a:gd name="T21" fmla="*/ 0 h 144"/>
                      <a:gd name="T22" fmla="*/ 0 w 87"/>
                      <a:gd name="T23" fmla="*/ 0 h 144"/>
                      <a:gd name="T24" fmla="*/ 0 w 87"/>
                      <a:gd name="T25" fmla="*/ 0 h 144"/>
                      <a:gd name="T26" fmla="*/ 0 w 87"/>
                      <a:gd name="T27" fmla="*/ 0 h 144"/>
                      <a:gd name="T28" fmla="*/ 0 w 87"/>
                      <a:gd name="T29" fmla="*/ 0 h 144"/>
                      <a:gd name="T30" fmla="*/ 0 w 87"/>
                      <a:gd name="T31" fmla="*/ 0 h 144"/>
                      <a:gd name="T32" fmla="*/ 0 w 87"/>
                      <a:gd name="T33" fmla="*/ 0 h 144"/>
                      <a:gd name="T34" fmla="*/ 0 w 87"/>
                      <a:gd name="T35" fmla="*/ 0 h 144"/>
                      <a:gd name="T36" fmla="*/ 0 w 87"/>
                      <a:gd name="T37" fmla="*/ 0 h 144"/>
                      <a:gd name="T38" fmla="*/ 0 w 87"/>
                      <a:gd name="T39" fmla="*/ 0 h 144"/>
                      <a:gd name="T40" fmla="*/ 0 w 87"/>
                      <a:gd name="T41" fmla="*/ 0 h 144"/>
                      <a:gd name="T42" fmla="*/ 0 w 87"/>
                      <a:gd name="T43" fmla="*/ 0 h 144"/>
                      <a:gd name="T44" fmla="*/ 0 w 87"/>
                      <a:gd name="T45" fmla="*/ 0 h 144"/>
                      <a:gd name="T46" fmla="*/ 0 w 87"/>
                      <a:gd name="T47" fmla="*/ 0 h 144"/>
                      <a:gd name="T48" fmla="*/ 0 w 87"/>
                      <a:gd name="T49" fmla="*/ 0 h 144"/>
                      <a:gd name="T50" fmla="*/ 0 w 87"/>
                      <a:gd name="T51" fmla="*/ 0 h 144"/>
                      <a:gd name="T52" fmla="*/ 0 w 87"/>
                      <a:gd name="T53" fmla="*/ 0 h 14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87"/>
                      <a:gd name="T82" fmla="*/ 0 h 144"/>
                      <a:gd name="T83" fmla="*/ 87 w 87"/>
                      <a:gd name="T84" fmla="*/ 144 h 14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87" h="144">
                        <a:moveTo>
                          <a:pt x="0" y="35"/>
                        </a:moveTo>
                        <a:lnTo>
                          <a:pt x="14" y="12"/>
                        </a:lnTo>
                        <a:lnTo>
                          <a:pt x="37" y="6"/>
                        </a:lnTo>
                        <a:lnTo>
                          <a:pt x="64" y="10"/>
                        </a:lnTo>
                        <a:lnTo>
                          <a:pt x="74" y="23"/>
                        </a:lnTo>
                        <a:lnTo>
                          <a:pt x="81" y="45"/>
                        </a:lnTo>
                        <a:lnTo>
                          <a:pt x="81" y="62"/>
                        </a:lnTo>
                        <a:lnTo>
                          <a:pt x="77" y="74"/>
                        </a:lnTo>
                        <a:lnTo>
                          <a:pt x="77" y="92"/>
                        </a:lnTo>
                        <a:lnTo>
                          <a:pt x="73" y="113"/>
                        </a:lnTo>
                        <a:lnTo>
                          <a:pt x="54" y="133"/>
                        </a:lnTo>
                        <a:lnTo>
                          <a:pt x="43" y="133"/>
                        </a:lnTo>
                        <a:lnTo>
                          <a:pt x="28" y="133"/>
                        </a:lnTo>
                        <a:lnTo>
                          <a:pt x="28" y="136"/>
                        </a:lnTo>
                        <a:lnTo>
                          <a:pt x="39" y="144"/>
                        </a:lnTo>
                        <a:lnTo>
                          <a:pt x="52" y="142"/>
                        </a:lnTo>
                        <a:lnTo>
                          <a:pt x="69" y="135"/>
                        </a:lnTo>
                        <a:lnTo>
                          <a:pt x="82" y="115"/>
                        </a:lnTo>
                        <a:lnTo>
                          <a:pt x="83" y="80"/>
                        </a:lnTo>
                        <a:lnTo>
                          <a:pt x="87" y="58"/>
                        </a:lnTo>
                        <a:lnTo>
                          <a:pt x="87" y="39"/>
                        </a:lnTo>
                        <a:lnTo>
                          <a:pt x="79" y="21"/>
                        </a:lnTo>
                        <a:lnTo>
                          <a:pt x="70" y="6"/>
                        </a:lnTo>
                        <a:lnTo>
                          <a:pt x="47" y="0"/>
                        </a:lnTo>
                        <a:lnTo>
                          <a:pt x="14" y="4"/>
                        </a:lnTo>
                        <a:lnTo>
                          <a:pt x="2" y="12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latin typeface="+mn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59" name="Freeform 267"/>
                  <p:cNvSpPr>
                    <a:spLocks noChangeArrowheads="1"/>
                  </p:cNvSpPr>
                  <p:nvPr/>
                </p:nvSpPr>
                <p:spPr bwMode="auto">
                  <a:xfrm>
                    <a:off x="5057" y="1736"/>
                    <a:ext cx="20" cy="18"/>
                  </a:xfrm>
                  <a:custGeom>
                    <a:avLst/>
                    <a:gdLst>
                      <a:gd name="T0" fmla="*/ 0 w 80"/>
                      <a:gd name="T1" fmla="*/ 0 h 120"/>
                      <a:gd name="T2" fmla="*/ 0 w 80"/>
                      <a:gd name="T3" fmla="*/ 0 h 120"/>
                      <a:gd name="T4" fmla="*/ 0 w 80"/>
                      <a:gd name="T5" fmla="*/ 0 h 120"/>
                      <a:gd name="T6" fmla="*/ 0 w 80"/>
                      <a:gd name="T7" fmla="*/ 0 h 120"/>
                      <a:gd name="T8" fmla="*/ 0 w 80"/>
                      <a:gd name="T9" fmla="*/ 0 h 120"/>
                      <a:gd name="T10" fmla="*/ 0 w 80"/>
                      <a:gd name="T11" fmla="*/ 0 h 120"/>
                      <a:gd name="T12" fmla="*/ 0 w 80"/>
                      <a:gd name="T13" fmla="*/ 0 h 120"/>
                      <a:gd name="T14" fmla="*/ 0 w 80"/>
                      <a:gd name="T15" fmla="*/ 0 h 120"/>
                      <a:gd name="T16" fmla="*/ 0 w 80"/>
                      <a:gd name="T17" fmla="*/ 0 h 120"/>
                      <a:gd name="T18" fmla="*/ 0 w 80"/>
                      <a:gd name="T19" fmla="*/ 0 h 1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80"/>
                      <a:gd name="T31" fmla="*/ 0 h 120"/>
                      <a:gd name="T32" fmla="*/ 80 w 80"/>
                      <a:gd name="T33" fmla="*/ 120 h 1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80" h="120">
                        <a:moveTo>
                          <a:pt x="80" y="0"/>
                        </a:moveTo>
                        <a:lnTo>
                          <a:pt x="70" y="26"/>
                        </a:lnTo>
                        <a:lnTo>
                          <a:pt x="53" y="54"/>
                        </a:lnTo>
                        <a:lnTo>
                          <a:pt x="35" y="78"/>
                        </a:lnTo>
                        <a:lnTo>
                          <a:pt x="11" y="110"/>
                        </a:lnTo>
                        <a:lnTo>
                          <a:pt x="0" y="120"/>
                        </a:lnTo>
                        <a:lnTo>
                          <a:pt x="27" y="106"/>
                        </a:lnTo>
                        <a:lnTo>
                          <a:pt x="47" y="77"/>
                        </a:lnTo>
                        <a:lnTo>
                          <a:pt x="68" y="45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latin typeface="+mn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60" name="Freeform 268"/>
                  <p:cNvSpPr>
                    <a:spLocks noChangeArrowheads="1"/>
                  </p:cNvSpPr>
                  <p:nvPr/>
                </p:nvSpPr>
                <p:spPr bwMode="auto">
                  <a:xfrm>
                    <a:off x="5028" y="1673"/>
                    <a:ext cx="106" cy="69"/>
                  </a:xfrm>
                  <a:custGeom>
                    <a:avLst/>
                    <a:gdLst>
                      <a:gd name="T0" fmla="*/ 0 w 447"/>
                      <a:gd name="T1" fmla="*/ 0 h 445"/>
                      <a:gd name="T2" fmla="*/ 0 w 447"/>
                      <a:gd name="T3" fmla="*/ 0 h 445"/>
                      <a:gd name="T4" fmla="*/ 0 w 447"/>
                      <a:gd name="T5" fmla="*/ 0 h 445"/>
                      <a:gd name="T6" fmla="*/ 0 w 447"/>
                      <a:gd name="T7" fmla="*/ 0 h 445"/>
                      <a:gd name="T8" fmla="*/ 0 w 447"/>
                      <a:gd name="T9" fmla="*/ 0 h 445"/>
                      <a:gd name="T10" fmla="*/ 0 w 447"/>
                      <a:gd name="T11" fmla="*/ 0 h 445"/>
                      <a:gd name="T12" fmla="*/ 0 w 447"/>
                      <a:gd name="T13" fmla="*/ 0 h 445"/>
                      <a:gd name="T14" fmla="*/ 0 w 447"/>
                      <a:gd name="T15" fmla="*/ 0 h 445"/>
                      <a:gd name="T16" fmla="*/ 0 w 447"/>
                      <a:gd name="T17" fmla="*/ 0 h 445"/>
                      <a:gd name="T18" fmla="*/ 0 w 447"/>
                      <a:gd name="T19" fmla="*/ 0 h 445"/>
                      <a:gd name="T20" fmla="*/ 0 w 447"/>
                      <a:gd name="T21" fmla="*/ 0 h 445"/>
                      <a:gd name="T22" fmla="*/ 0 w 447"/>
                      <a:gd name="T23" fmla="*/ 0 h 445"/>
                      <a:gd name="T24" fmla="*/ 0 w 447"/>
                      <a:gd name="T25" fmla="*/ 0 h 445"/>
                      <a:gd name="T26" fmla="*/ 0 w 447"/>
                      <a:gd name="T27" fmla="*/ 0 h 445"/>
                      <a:gd name="T28" fmla="*/ 0 w 447"/>
                      <a:gd name="T29" fmla="*/ 0 h 445"/>
                      <a:gd name="T30" fmla="*/ 0 w 447"/>
                      <a:gd name="T31" fmla="*/ 0 h 445"/>
                      <a:gd name="T32" fmla="*/ 0 w 447"/>
                      <a:gd name="T33" fmla="*/ 0 h 445"/>
                      <a:gd name="T34" fmla="*/ 0 w 447"/>
                      <a:gd name="T35" fmla="*/ 0 h 445"/>
                      <a:gd name="T36" fmla="*/ 0 w 447"/>
                      <a:gd name="T37" fmla="*/ 0 h 445"/>
                      <a:gd name="T38" fmla="*/ 0 w 447"/>
                      <a:gd name="T39" fmla="*/ 0 h 445"/>
                      <a:gd name="T40" fmla="*/ 0 w 447"/>
                      <a:gd name="T41" fmla="*/ 0 h 445"/>
                      <a:gd name="T42" fmla="*/ 0 w 447"/>
                      <a:gd name="T43" fmla="*/ 0 h 445"/>
                      <a:gd name="T44" fmla="*/ 0 w 447"/>
                      <a:gd name="T45" fmla="*/ 0 h 445"/>
                      <a:gd name="T46" fmla="*/ 0 w 447"/>
                      <a:gd name="T47" fmla="*/ 0 h 445"/>
                      <a:gd name="T48" fmla="*/ 0 w 447"/>
                      <a:gd name="T49" fmla="*/ 0 h 445"/>
                      <a:gd name="T50" fmla="*/ 0 w 447"/>
                      <a:gd name="T51" fmla="*/ 0 h 445"/>
                      <a:gd name="T52" fmla="*/ 0 w 447"/>
                      <a:gd name="T53" fmla="*/ 0 h 445"/>
                      <a:gd name="T54" fmla="*/ 0 w 447"/>
                      <a:gd name="T55" fmla="*/ 0 h 445"/>
                      <a:gd name="T56" fmla="*/ 0 w 447"/>
                      <a:gd name="T57" fmla="*/ 0 h 445"/>
                      <a:gd name="T58" fmla="*/ 0 w 447"/>
                      <a:gd name="T59" fmla="*/ 0 h 445"/>
                      <a:gd name="T60" fmla="*/ 0 w 447"/>
                      <a:gd name="T61" fmla="*/ 0 h 445"/>
                      <a:gd name="T62" fmla="*/ 0 w 447"/>
                      <a:gd name="T63" fmla="*/ 0 h 445"/>
                      <a:gd name="T64" fmla="*/ 0 w 447"/>
                      <a:gd name="T65" fmla="*/ 0 h 445"/>
                      <a:gd name="T66" fmla="*/ 0 w 447"/>
                      <a:gd name="T67" fmla="*/ 0 h 445"/>
                      <a:gd name="T68" fmla="*/ 0 w 447"/>
                      <a:gd name="T69" fmla="*/ 0 h 445"/>
                      <a:gd name="T70" fmla="*/ 0 w 447"/>
                      <a:gd name="T71" fmla="*/ 0 h 445"/>
                      <a:gd name="T72" fmla="*/ 0 w 447"/>
                      <a:gd name="T73" fmla="*/ 0 h 445"/>
                      <a:gd name="T74" fmla="*/ 0 w 447"/>
                      <a:gd name="T75" fmla="*/ 0 h 445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447"/>
                      <a:gd name="T115" fmla="*/ 0 h 445"/>
                      <a:gd name="T116" fmla="*/ 447 w 447"/>
                      <a:gd name="T117" fmla="*/ 445 h 445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447" h="445">
                        <a:moveTo>
                          <a:pt x="35" y="128"/>
                        </a:moveTo>
                        <a:lnTo>
                          <a:pt x="103" y="118"/>
                        </a:lnTo>
                        <a:lnTo>
                          <a:pt x="149" y="124"/>
                        </a:lnTo>
                        <a:lnTo>
                          <a:pt x="176" y="155"/>
                        </a:lnTo>
                        <a:lnTo>
                          <a:pt x="159" y="193"/>
                        </a:lnTo>
                        <a:lnTo>
                          <a:pt x="138" y="207"/>
                        </a:lnTo>
                        <a:lnTo>
                          <a:pt x="132" y="243"/>
                        </a:lnTo>
                        <a:lnTo>
                          <a:pt x="145" y="266"/>
                        </a:lnTo>
                        <a:lnTo>
                          <a:pt x="134" y="301"/>
                        </a:lnTo>
                        <a:lnTo>
                          <a:pt x="161" y="301"/>
                        </a:lnTo>
                        <a:lnTo>
                          <a:pt x="169" y="261"/>
                        </a:lnTo>
                        <a:lnTo>
                          <a:pt x="187" y="243"/>
                        </a:lnTo>
                        <a:lnTo>
                          <a:pt x="220" y="243"/>
                        </a:lnTo>
                        <a:lnTo>
                          <a:pt x="252" y="251"/>
                        </a:lnTo>
                        <a:lnTo>
                          <a:pt x="262" y="278"/>
                        </a:lnTo>
                        <a:lnTo>
                          <a:pt x="266" y="315"/>
                        </a:lnTo>
                        <a:lnTo>
                          <a:pt x="262" y="344"/>
                        </a:lnTo>
                        <a:lnTo>
                          <a:pt x="262" y="364"/>
                        </a:lnTo>
                        <a:lnTo>
                          <a:pt x="264" y="387"/>
                        </a:lnTo>
                        <a:lnTo>
                          <a:pt x="285" y="408"/>
                        </a:lnTo>
                        <a:lnTo>
                          <a:pt x="301" y="420"/>
                        </a:lnTo>
                        <a:lnTo>
                          <a:pt x="340" y="445"/>
                        </a:lnTo>
                        <a:lnTo>
                          <a:pt x="414" y="371"/>
                        </a:lnTo>
                        <a:lnTo>
                          <a:pt x="435" y="309"/>
                        </a:lnTo>
                        <a:lnTo>
                          <a:pt x="443" y="212"/>
                        </a:lnTo>
                        <a:lnTo>
                          <a:pt x="447" y="143"/>
                        </a:lnTo>
                        <a:lnTo>
                          <a:pt x="439" y="76"/>
                        </a:lnTo>
                        <a:lnTo>
                          <a:pt x="420" y="39"/>
                        </a:lnTo>
                        <a:lnTo>
                          <a:pt x="375" y="14"/>
                        </a:lnTo>
                        <a:lnTo>
                          <a:pt x="334" y="6"/>
                        </a:lnTo>
                        <a:lnTo>
                          <a:pt x="256" y="0"/>
                        </a:lnTo>
                        <a:lnTo>
                          <a:pt x="181" y="4"/>
                        </a:lnTo>
                        <a:lnTo>
                          <a:pt x="86" y="20"/>
                        </a:lnTo>
                        <a:lnTo>
                          <a:pt x="42" y="41"/>
                        </a:lnTo>
                        <a:lnTo>
                          <a:pt x="21" y="62"/>
                        </a:lnTo>
                        <a:lnTo>
                          <a:pt x="0" y="93"/>
                        </a:lnTo>
                        <a:lnTo>
                          <a:pt x="4" y="110"/>
                        </a:lnTo>
                        <a:lnTo>
                          <a:pt x="35" y="128"/>
                        </a:lnTo>
                        <a:close/>
                      </a:path>
                    </a:pathLst>
                  </a:custGeom>
                  <a:solidFill>
                    <a:srgbClr val="603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latin typeface="+mn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61" name="Freeform 269"/>
                  <p:cNvSpPr>
                    <a:spLocks noChangeArrowheads="1"/>
                  </p:cNvSpPr>
                  <p:nvPr/>
                </p:nvSpPr>
                <p:spPr bwMode="auto">
                  <a:xfrm>
                    <a:off x="5031" y="1673"/>
                    <a:ext cx="99" cy="66"/>
                  </a:xfrm>
                  <a:custGeom>
                    <a:avLst/>
                    <a:gdLst>
                      <a:gd name="T0" fmla="*/ 0 w 425"/>
                      <a:gd name="T1" fmla="*/ 0 h 427"/>
                      <a:gd name="T2" fmla="*/ 0 w 425"/>
                      <a:gd name="T3" fmla="*/ 0 h 427"/>
                      <a:gd name="T4" fmla="*/ 0 w 425"/>
                      <a:gd name="T5" fmla="*/ 0 h 427"/>
                      <a:gd name="T6" fmla="*/ 0 w 425"/>
                      <a:gd name="T7" fmla="*/ 0 h 427"/>
                      <a:gd name="T8" fmla="*/ 0 w 425"/>
                      <a:gd name="T9" fmla="*/ 0 h 427"/>
                      <a:gd name="T10" fmla="*/ 0 w 425"/>
                      <a:gd name="T11" fmla="*/ 0 h 427"/>
                      <a:gd name="T12" fmla="*/ 0 w 425"/>
                      <a:gd name="T13" fmla="*/ 0 h 427"/>
                      <a:gd name="T14" fmla="*/ 0 w 425"/>
                      <a:gd name="T15" fmla="*/ 0 h 427"/>
                      <a:gd name="T16" fmla="*/ 0 w 425"/>
                      <a:gd name="T17" fmla="*/ 0 h 427"/>
                      <a:gd name="T18" fmla="*/ 0 w 425"/>
                      <a:gd name="T19" fmla="*/ 0 h 427"/>
                      <a:gd name="T20" fmla="*/ 0 w 425"/>
                      <a:gd name="T21" fmla="*/ 0 h 427"/>
                      <a:gd name="T22" fmla="*/ 0 w 425"/>
                      <a:gd name="T23" fmla="*/ 0 h 427"/>
                      <a:gd name="T24" fmla="*/ 0 w 425"/>
                      <a:gd name="T25" fmla="*/ 0 h 427"/>
                      <a:gd name="T26" fmla="*/ 0 w 425"/>
                      <a:gd name="T27" fmla="*/ 0 h 427"/>
                      <a:gd name="T28" fmla="*/ 0 w 425"/>
                      <a:gd name="T29" fmla="*/ 0 h 427"/>
                      <a:gd name="T30" fmla="*/ 0 w 425"/>
                      <a:gd name="T31" fmla="*/ 0 h 427"/>
                      <a:gd name="T32" fmla="*/ 0 w 425"/>
                      <a:gd name="T33" fmla="*/ 0 h 427"/>
                      <a:gd name="T34" fmla="*/ 0 w 425"/>
                      <a:gd name="T35" fmla="*/ 0 h 427"/>
                      <a:gd name="T36" fmla="*/ 0 w 425"/>
                      <a:gd name="T37" fmla="*/ 0 h 427"/>
                      <a:gd name="T38" fmla="*/ 0 w 425"/>
                      <a:gd name="T39" fmla="*/ 0 h 427"/>
                      <a:gd name="T40" fmla="*/ 0 w 425"/>
                      <a:gd name="T41" fmla="*/ 0 h 427"/>
                      <a:gd name="T42" fmla="*/ 0 w 425"/>
                      <a:gd name="T43" fmla="*/ 0 h 427"/>
                      <a:gd name="T44" fmla="*/ 0 w 425"/>
                      <a:gd name="T45" fmla="*/ 0 h 427"/>
                      <a:gd name="T46" fmla="*/ 0 w 425"/>
                      <a:gd name="T47" fmla="*/ 0 h 427"/>
                      <a:gd name="T48" fmla="*/ 0 w 425"/>
                      <a:gd name="T49" fmla="*/ 0 h 427"/>
                      <a:gd name="T50" fmla="*/ 0 w 425"/>
                      <a:gd name="T51" fmla="*/ 0 h 427"/>
                      <a:gd name="T52" fmla="*/ 0 w 425"/>
                      <a:gd name="T53" fmla="*/ 0 h 427"/>
                      <a:gd name="T54" fmla="*/ 0 w 425"/>
                      <a:gd name="T55" fmla="*/ 0 h 427"/>
                      <a:gd name="T56" fmla="*/ 0 w 425"/>
                      <a:gd name="T57" fmla="*/ 0 h 427"/>
                      <a:gd name="T58" fmla="*/ 0 w 425"/>
                      <a:gd name="T59" fmla="*/ 0 h 427"/>
                      <a:gd name="T60" fmla="*/ 0 w 425"/>
                      <a:gd name="T61" fmla="*/ 0 h 427"/>
                      <a:gd name="T62" fmla="*/ 0 w 425"/>
                      <a:gd name="T63" fmla="*/ 0 h 427"/>
                      <a:gd name="T64" fmla="*/ 0 w 425"/>
                      <a:gd name="T65" fmla="*/ 0 h 427"/>
                      <a:gd name="T66" fmla="*/ 0 w 425"/>
                      <a:gd name="T67" fmla="*/ 0 h 427"/>
                      <a:gd name="T68" fmla="*/ 0 w 425"/>
                      <a:gd name="T69" fmla="*/ 0 h 427"/>
                      <a:gd name="T70" fmla="*/ 0 w 425"/>
                      <a:gd name="T71" fmla="*/ 0 h 427"/>
                      <a:gd name="T72" fmla="*/ 0 w 425"/>
                      <a:gd name="T73" fmla="*/ 0 h 427"/>
                      <a:gd name="T74" fmla="*/ 0 w 425"/>
                      <a:gd name="T75" fmla="*/ 0 h 427"/>
                      <a:gd name="T76" fmla="*/ 0 w 425"/>
                      <a:gd name="T77" fmla="*/ 0 h 427"/>
                      <a:gd name="T78" fmla="*/ 0 w 425"/>
                      <a:gd name="T79" fmla="*/ 0 h 427"/>
                      <a:gd name="T80" fmla="*/ 0 w 425"/>
                      <a:gd name="T81" fmla="*/ 0 h 427"/>
                      <a:gd name="T82" fmla="*/ 0 w 425"/>
                      <a:gd name="T83" fmla="*/ 0 h 427"/>
                      <a:gd name="T84" fmla="*/ 0 w 425"/>
                      <a:gd name="T85" fmla="*/ 0 h 427"/>
                      <a:gd name="T86" fmla="*/ 0 w 425"/>
                      <a:gd name="T87" fmla="*/ 0 h 427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425"/>
                      <a:gd name="T133" fmla="*/ 0 h 427"/>
                      <a:gd name="T134" fmla="*/ 425 w 425"/>
                      <a:gd name="T135" fmla="*/ 427 h 427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425" h="427">
                        <a:moveTo>
                          <a:pt x="70" y="27"/>
                        </a:moveTo>
                        <a:lnTo>
                          <a:pt x="34" y="41"/>
                        </a:lnTo>
                        <a:lnTo>
                          <a:pt x="17" y="64"/>
                        </a:lnTo>
                        <a:lnTo>
                          <a:pt x="7" y="79"/>
                        </a:lnTo>
                        <a:lnTo>
                          <a:pt x="0" y="91"/>
                        </a:lnTo>
                        <a:lnTo>
                          <a:pt x="9" y="100"/>
                        </a:lnTo>
                        <a:lnTo>
                          <a:pt x="27" y="112"/>
                        </a:lnTo>
                        <a:lnTo>
                          <a:pt x="74" y="104"/>
                        </a:lnTo>
                        <a:lnTo>
                          <a:pt x="108" y="104"/>
                        </a:lnTo>
                        <a:lnTo>
                          <a:pt x="130" y="93"/>
                        </a:lnTo>
                        <a:lnTo>
                          <a:pt x="164" y="85"/>
                        </a:lnTo>
                        <a:lnTo>
                          <a:pt x="194" y="83"/>
                        </a:lnTo>
                        <a:lnTo>
                          <a:pt x="229" y="85"/>
                        </a:lnTo>
                        <a:lnTo>
                          <a:pt x="179" y="91"/>
                        </a:lnTo>
                        <a:lnTo>
                          <a:pt x="153" y="97"/>
                        </a:lnTo>
                        <a:lnTo>
                          <a:pt x="135" y="104"/>
                        </a:lnTo>
                        <a:lnTo>
                          <a:pt x="130" y="106"/>
                        </a:lnTo>
                        <a:lnTo>
                          <a:pt x="143" y="112"/>
                        </a:lnTo>
                        <a:lnTo>
                          <a:pt x="153" y="122"/>
                        </a:lnTo>
                        <a:lnTo>
                          <a:pt x="171" y="112"/>
                        </a:lnTo>
                        <a:lnTo>
                          <a:pt x="186" y="108"/>
                        </a:lnTo>
                        <a:lnTo>
                          <a:pt x="217" y="102"/>
                        </a:lnTo>
                        <a:lnTo>
                          <a:pt x="227" y="102"/>
                        </a:lnTo>
                        <a:lnTo>
                          <a:pt x="196" y="114"/>
                        </a:lnTo>
                        <a:lnTo>
                          <a:pt x="173" y="124"/>
                        </a:lnTo>
                        <a:lnTo>
                          <a:pt x="160" y="133"/>
                        </a:lnTo>
                        <a:lnTo>
                          <a:pt x="171" y="143"/>
                        </a:lnTo>
                        <a:lnTo>
                          <a:pt x="196" y="135"/>
                        </a:lnTo>
                        <a:lnTo>
                          <a:pt x="217" y="131"/>
                        </a:lnTo>
                        <a:lnTo>
                          <a:pt x="179" y="149"/>
                        </a:lnTo>
                        <a:lnTo>
                          <a:pt x="167" y="158"/>
                        </a:lnTo>
                        <a:lnTo>
                          <a:pt x="162" y="176"/>
                        </a:lnTo>
                        <a:lnTo>
                          <a:pt x="155" y="185"/>
                        </a:lnTo>
                        <a:lnTo>
                          <a:pt x="179" y="174"/>
                        </a:lnTo>
                        <a:lnTo>
                          <a:pt x="200" y="170"/>
                        </a:lnTo>
                        <a:lnTo>
                          <a:pt x="233" y="168"/>
                        </a:lnTo>
                        <a:lnTo>
                          <a:pt x="183" y="183"/>
                        </a:lnTo>
                        <a:lnTo>
                          <a:pt x="151" y="195"/>
                        </a:lnTo>
                        <a:lnTo>
                          <a:pt x="130" y="206"/>
                        </a:lnTo>
                        <a:lnTo>
                          <a:pt x="128" y="222"/>
                        </a:lnTo>
                        <a:lnTo>
                          <a:pt x="153" y="210"/>
                        </a:lnTo>
                        <a:lnTo>
                          <a:pt x="188" y="199"/>
                        </a:lnTo>
                        <a:lnTo>
                          <a:pt x="204" y="199"/>
                        </a:lnTo>
                        <a:lnTo>
                          <a:pt x="167" y="212"/>
                        </a:lnTo>
                        <a:lnTo>
                          <a:pt x="137" y="224"/>
                        </a:lnTo>
                        <a:lnTo>
                          <a:pt x="126" y="235"/>
                        </a:lnTo>
                        <a:lnTo>
                          <a:pt x="130" y="245"/>
                        </a:lnTo>
                        <a:lnTo>
                          <a:pt x="153" y="237"/>
                        </a:lnTo>
                        <a:lnTo>
                          <a:pt x="175" y="228"/>
                        </a:lnTo>
                        <a:lnTo>
                          <a:pt x="219" y="226"/>
                        </a:lnTo>
                        <a:lnTo>
                          <a:pt x="236" y="228"/>
                        </a:lnTo>
                        <a:lnTo>
                          <a:pt x="277" y="230"/>
                        </a:lnTo>
                        <a:lnTo>
                          <a:pt x="326" y="224"/>
                        </a:lnTo>
                        <a:lnTo>
                          <a:pt x="297" y="235"/>
                        </a:lnTo>
                        <a:lnTo>
                          <a:pt x="246" y="243"/>
                        </a:lnTo>
                        <a:lnTo>
                          <a:pt x="256" y="260"/>
                        </a:lnTo>
                        <a:lnTo>
                          <a:pt x="293" y="251"/>
                        </a:lnTo>
                        <a:lnTo>
                          <a:pt x="328" y="239"/>
                        </a:lnTo>
                        <a:lnTo>
                          <a:pt x="351" y="228"/>
                        </a:lnTo>
                        <a:lnTo>
                          <a:pt x="307" y="260"/>
                        </a:lnTo>
                        <a:lnTo>
                          <a:pt x="279" y="268"/>
                        </a:lnTo>
                        <a:lnTo>
                          <a:pt x="256" y="276"/>
                        </a:lnTo>
                        <a:lnTo>
                          <a:pt x="258" y="293"/>
                        </a:lnTo>
                        <a:lnTo>
                          <a:pt x="293" y="287"/>
                        </a:lnTo>
                        <a:lnTo>
                          <a:pt x="320" y="280"/>
                        </a:lnTo>
                        <a:lnTo>
                          <a:pt x="303" y="291"/>
                        </a:lnTo>
                        <a:lnTo>
                          <a:pt x="273" y="299"/>
                        </a:lnTo>
                        <a:lnTo>
                          <a:pt x="258" y="301"/>
                        </a:lnTo>
                        <a:lnTo>
                          <a:pt x="258" y="340"/>
                        </a:lnTo>
                        <a:lnTo>
                          <a:pt x="291" y="327"/>
                        </a:lnTo>
                        <a:lnTo>
                          <a:pt x="316" y="316"/>
                        </a:lnTo>
                        <a:lnTo>
                          <a:pt x="289" y="338"/>
                        </a:lnTo>
                        <a:lnTo>
                          <a:pt x="254" y="352"/>
                        </a:lnTo>
                        <a:lnTo>
                          <a:pt x="256" y="369"/>
                        </a:lnTo>
                        <a:lnTo>
                          <a:pt x="275" y="389"/>
                        </a:lnTo>
                        <a:lnTo>
                          <a:pt x="293" y="367"/>
                        </a:lnTo>
                        <a:lnTo>
                          <a:pt x="316" y="340"/>
                        </a:lnTo>
                        <a:lnTo>
                          <a:pt x="332" y="312"/>
                        </a:lnTo>
                        <a:lnTo>
                          <a:pt x="316" y="354"/>
                        </a:lnTo>
                        <a:lnTo>
                          <a:pt x="303" y="369"/>
                        </a:lnTo>
                        <a:lnTo>
                          <a:pt x="279" y="398"/>
                        </a:lnTo>
                        <a:lnTo>
                          <a:pt x="297" y="417"/>
                        </a:lnTo>
                        <a:lnTo>
                          <a:pt x="324" y="394"/>
                        </a:lnTo>
                        <a:lnTo>
                          <a:pt x="343" y="367"/>
                        </a:lnTo>
                        <a:lnTo>
                          <a:pt x="361" y="338"/>
                        </a:lnTo>
                        <a:lnTo>
                          <a:pt x="345" y="381"/>
                        </a:lnTo>
                        <a:lnTo>
                          <a:pt x="328" y="400"/>
                        </a:lnTo>
                        <a:lnTo>
                          <a:pt x="311" y="419"/>
                        </a:lnTo>
                        <a:lnTo>
                          <a:pt x="326" y="427"/>
                        </a:lnTo>
                        <a:lnTo>
                          <a:pt x="361" y="398"/>
                        </a:lnTo>
                        <a:lnTo>
                          <a:pt x="393" y="352"/>
                        </a:lnTo>
                        <a:lnTo>
                          <a:pt x="406" y="316"/>
                        </a:lnTo>
                        <a:lnTo>
                          <a:pt x="414" y="255"/>
                        </a:lnTo>
                        <a:lnTo>
                          <a:pt x="419" y="210"/>
                        </a:lnTo>
                        <a:lnTo>
                          <a:pt x="425" y="158"/>
                        </a:lnTo>
                        <a:lnTo>
                          <a:pt x="388" y="168"/>
                        </a:lnTo>
                        <a:lnTo>
                          <a:pt x="349" y="183"/>
                        </a:lnTo>
                        <a:lnTo>
                          <a:pt x="289" y="197"/>
                        </a:lnTo>
                        <a:lnTo>
                          <a:pt x="343" y="176"/>
                        </a:lnTo>
                        <a:lnTo>
                          <a:pt x="363" y="164"/>
                        </a:lnTo>
                        <a:lnTo>
                          <a:pt x="402" y="151"/>
                        </a:lnTo>
                        <a:lnTo>
                          <a:pt x="421" y="147"/>
                        </a:lnTo>
                        <a:lnTo>
                          <a:pt x="421" y="120"/>
                        </a:lnTo>
                        <a:lnTo>
                          <a:pt x="416" y="85"/>
                        </a:lnTo>
                        <a:lnTo>
                          <a:pt x="368" y="93"/>
                        </a:lnTo>
                        <a:lnTo>
                          <a:pt x="338" y="102"/>
                        </a:lnTo>
                        <a:lnTo>
                          <a:pt x="299" y="120"/>
                        </a:lnTo>
                        <a:lnTo>
                          <a:pt x="334" y="93"/>
                        </a:lnTo>
                        <a:lnTo>
                          <a:pt x="374" y="81"/>
                        </a:lnTo>
                        <a:lnTo>
                          <a:pt x="414" y="72"/>
                        </a:lnTo>
                        <a:lnTo>
                          <a:pt x="406" y="45"/>
                        </a:lnTo>
                        <a:lnTo>
                          <a:pt x="393" y="29"/>
                        </a:lnTo>
                        <a:lnTo>
                          <a:pt x="357" y="18"/>
                        </a:lnTo>
                        <a:lnTo>
                          <a:pt x="322" y="27"/>
                        </a:lnTo>
                        <a:lnTo>
                          <a:pt x="289" y="50"/>
                        </a:lnTo>
                        <a:lnTo>
                          <a:pt x="311" y="23"/>
                        </a:lnTo>
                        <a:lnTo>
                          <a:pt x="345" y="10"/>
                        </a:lnTo>
                        <a:lnTo>
                          <a:pt x="307" y="4"/>
                        </a:lnTo>
                        <a:lnTo>
                          <a:pt x="279" y="2"/>
                        </a:lnTo>
                        <a:lnTo>
                          <a:pt x="240" y="8"/>
                        </a:lnTo>
                        <a:lnTo>
                          <a:pt x="213" y="25"/>
                        </a:lnTo>
                        <a:lnTo>
                          <a:pt x="171" y="33"/>
                        </a:lnTo>
                        <a:lnTo>
                          <a:pt x="200" y="21"/>
                        </a:lnTo>
                        <a:lnTo>
                          <a:pt x="221" y="8"/>
                        </a:lnTo>
                        <a:lnTo>
                          <a:pt x="233" y="0"/>
                        </a:lnTo>
                        <a:lnTo>
                          <a:pt x="192" y="2"/>
                        </a:lnTo>
                        <a:lnTo>
                          <a:pt x="155" y="4"/>
                        </a:lnTo>
                        <a:lnTo>
                          <a:pt x="133" y="14"/>
                        </a:lnTo>
                        <a:lnTo>
                          <a:pt x="110" y="35"/>
                        </a:lnTo>
                        <a:lnTo>
                          <a:pt x="91" y="62"/>
                        </a:lnTo>
                        <a:lnTo>
                          <a:pt x="101" y="31"/>
                        </a:lnTo>
                        <a:lnTo>
                          <a:pt x="124" y="10"/>
                        </a:lnTo>
                        <a:lnTo>
                          <a:pt x="70" y="27"/>
                        </a:lnTo>
                        <a:close/>
                      </a:path>
                    </a:pathLst>
                  </a:cu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latin typeface="+mn-lt"/>
                      <a:ea typeface="ＭＳ Ｐゴシック" pitchFamily="34" charset="-128"/>
                    </a:endParaRPr>
                  </a:p>
                </p:txBody>
              </p:sp>
              <p:grpSp>
                <p:nvGrpSpPr>
                  <p:cNvPr id="16462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4819" y="1839"/>
                    <a:ext cx="107" cy="43"/>
                    <a:chOff x="4819" y="1839"/>
                    <a:chExt cx="107" cy="43"/>
                  </a:xfrm>
                </p:grpSpPr>
                <p:sp>
                  <p:nvSpPr>
                    <p:cNvPr id="16483" name="Freeform 2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19" y="1839"/>
                      <a:ext cx="108" cy="44"/>
                    </a:xfrm>
                    <a:custGeom>
                      <a:avLst/>
                      <a:gdLst>
                        <a:gd name="T0" fmla="*/ 0 w 463"/>
                        <a:gd name="T1" fmla="*/ 0 h 282"/>
                        <a:gd name="T2" fmla="*/ 0 w 463"/>
                        <a:gd name="T3" fmla="*/ 0 h 282"/>
                        <a:gd name="T4" fmla="*/ 0 w 463"/>
                        <a:gd name="T5" fmla="*/ 0 h 282"/>
                        <a:gd name="T6" fmla="*/ 0 w 463"/>
                        <a:gd name="T7" fmla="*/ 0 h 282"/>
                        <a:gd name="T8" fmla="*/ 0 w 463"/>
                        <a:gd name="T9" fmla="*/ 0 h 282"/>
                        <a:gd name="T10" fmla="*/ 0 w 463"/>
                        <a:gd name="T11" fmla="*/ 0 h 282"/>
                        <a:gd name="T12" fmla="*/ 0 w 463"/>
                        <a:gd name="T13" fmla="*/ 0 h 282"/>
                        <a:gd name="T14" fmla="*/ 0 w 463"/>
                        <a:gd name="T15" fmla="*/ 0 h 282"/>
                        <a:gd name="T16" fmla="*/ 0 w 463"/>
                        <a:gd name="T17" fmla="*/ 0 h 282"/>
                        <a:gd name="T18" fmla="*/ 0 w 463"/>
                        <a:gd name="T19" fmla="*/ 0 h 282"/>
                        <a:gd name="T20" fmla="*/ 0 w 463"/>
                        <a:gd name="T21" fmla="*/ 0 h 282"/>
                        <a:gd name="T22" fmla="*/ 0 w 463"/>
                        <a:gd name="T23" fmla="*/ 0 h 282"/>
                        <a:gd name="T24" fmla="*/ 0 w 463"/>
                        <a:gd name="T25" fmla="*/ 0 h 282"/>
                        <a:gd name="T26" fmla="*/ 0 w 463"/>
                        <a:gd name="T27" fmla="*/ 0 h 282"/>
                        <a:gd name="T28" fmla="*/ 0 w 463"/>
                        <a:gd name="T29" fmla="*/ 0 h 282"/>
                        <a:gd name="T30" fmla="*/ 0 w 463"/>
                        <a:gd name="T31" fmla="*/ 0 h 282"/>
                        <a:gd name="T32" fmla="*/ 0 w 463"/>
                        <a:gd name="T33" fmla="*/ 0 h 282"/>
                        <a:gd name="T34" fmla="*/ 0 w 463"/>
                        <a:gd name="T35" fmla="*/ 0 h 282"/>
                        <a:gd name="T36" fmla="*/ 0 w 463"/>
                        <a:gd name="T37" fmla="*/ 0 h 282"/>
                        <a:gd name="T38" fmla="*/ 0 w 463"/>
                        <a:gd name="T39" fmla="*/ 0 h 282"/>
                        <a:gd name="T40" fmla="*/ 0 w 463"/>
                        <a:gd name="T41" fmla="*/ 0 h 282"/>
                        <a:gd name="T42" fmla="*/ 0 w 463"/>
                        <a:gd name="T43" fmla="*/ 0 h 282"/>
                        <a:gd name="T44" fmla="*/ 0 w 463"/>
                        <a:gd name="T45" fmla="*/ 0 h 282"/>
                        <a:gd name="T46" fmla="*/ 0 w 463"/>
                        <a:gd name="T47" fmla="*/ 0 h 282"/>
                        <a:gd name="T48" fmla="*/ 0 w 463"/>
                        <a:gd name="T49" fmla="*/ 0 h 282"/>
                        <a:gd name="T50" fmla="*/ 0 w 463"/>
                        <a:gd name="T51" fmla="*/ 0 h 282"/>
                        <a:gd name="T52" fmla="*/ 0 w 463"/>
                        <a:gd name="T53" fmla="*/ 0 h 282"/>
                        <a:gd name="T54" fmla="*/ 0 w 463"/>
                        <a:gd name="T55" fmla="*/ 0 h 282"/>
                        <a:gd name="T56" fmla="*/ 0 w 463"/>
                        <a:gd name="T57" fmla="*/ 0 h 282"/>
                        <a:gd name="T58" fmla="*/ 0 w 463"/>
                        <a:gd name="T59" fmla="*/ 0 h 282"/>
                        <a:gd name="T60" fmla="*/ 0 w 463"/>
                        <a:gd name="T61" fmla="*/ 0 h 282"/>
                        <a:gd name="T62" fmla="*/ 0 w 463"/>
                        <a:gd name="T63" fmla="*/ 0 h 282"/>
                        <a:gd name="T64" fmla="*/ 0 w 463"/>
                        <a:gd name="T65" fmla="*/ 0 h 282"/>
                        <a:gd name="T66" fmla="*/ 0 w 463"/>
                        <a:gd name="T67" fmla="*/ 0 h 282"/>
                        <a:gd name="T68" fmla="*/ 0 w 463"/>
                        <a:gd name="T69" fmla="*/ 0 h 282"/>
                        <a:gd name="T70" fmla="*/ 0 w 463"/>
                        <a:gd name="T71" fmla="*/ 0 h 282"/>
                        <a:gd name="T72" fmla="*/ 0 w 463"/>
                        <a:gd name="T73" fmla="*/ 0 h 282"/>
                        <a:gd name="T74" fmla="*/ 0 w 463"/>
                        <a:gd name="T75" fmla="*/ 0 h 282"/>
                        <a:gd name="T76" fmla="*/ 0 w 463"/>
                        <a:gd name="T77" fmla="*/ 0 h 282"/>
                        <a:gd name="T78" fmla="*/ 0 w 463"/>
                        <a:gd name="T79" fmla="*/ 0 h 282"/>
                        <a:gd name="T80" fmla="*/ 0 w 463"/>
                        <a:gd name="T81" fmla="*/ 0 h 282"/>
                        <a:gd name="T82" fmla="*/ 0 w 463"/>
                        <a:gd name="T83" fmla="*/ 0 h 282"/>
                        <a:gd name="T84" fmla="*/ 0 w 463"/>
                        <a:gd name="T85" fmla="*/ 0 h 282"/>
                        <a:gd name="T86" fmla="*/ 0 w 463"/>
                        <a:gd name="T87" fmla="*/ 0 h 282"/>
                        <a:gd name="T88" fmla="*/ 0 w 463"/>
                        <a:gd name="T89" fmla="*/ 0 h 282"/>
                        <a:gd name="T90" fmla="*/ 0 w 463"/>
                        <a:gd name="T91" fmla="*/ 0 h 282"/>
                        <a:gd name="T92" fmla="*/ 0 w 463"/>
                        <a:gd name="T93" fmla="*/ 0 h 282"/>
                        <a:gd name="T94" fmla="*/ 0 w 463"/>
                        <a:gd name="T95" fmla="*/ 0 h 282"/>
                        <a:gd name="T96" fmla="*/ 0 w 463"/>
                        <a:gd name="T97" fmla="*/ 0 h 282"/>
                        <a:gd name="T98" fmla="*/ 0 w 463"/>
                        <a:gd name="T99" fmla="*/ 0 h 282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463"/>
                        <a:gd name="T151" fmla="*/ 0 h 282"/>
                        <a:gd name="T152" fmla="*/ 463 w 463"/>
                        <a:gd name="T153" fmla="*/ 282 h 282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463" h="282">
                          <a:moveTo>
                            <a:pt x="463" y="168"/>
                          </a:moveTo>
                          <a:lnTo>
                            <a:pt x="406" y="155"/>
                          </a:lnTo>
                          <a:lnTo>
                            <a:pt x="385" y="151"/>
                          </a:lnTo>
                          <a:lnTo>
                            <a:pt x="372" y="139"/>
                          </a:lnTo>
                          <a:lnTo>
                            <a:pt x="357" y="121"/>
                          </a:lnTo>
                          <a:lnTo>
                            <a:pt x="330" y="95"/>
                          </a:lnTo>
                          <a:lnTo>
                            <a:pt x="280" y="52"/>
                          </a:lnTo>
                          <a:lnTo>
                            <a:pt x="271" y="38"/>
                          </a:lnTo>
                          <a:lnTo>
                            <a:pt x="258" y="25"/>
                          </a:lnTo>
                          <a:lnTo>
                            <a:pt x="230" y="21"/>
                          </a:lnTo>
                          <a:lnTo>
                            <a:pt x="150" y="7"/>
                          </a:lnTo>
                          <a:lnTo>
                            <a:pt x="127" y="0"/>
                          </a:lnTo>
                          <a:lnTo>
                            <a:pt x="107" y="9"/>
                          </a:lnTo>
                          <a:lnTo>
                            <a:pt x="97" y="18"/>
                          </a:lnTo>
                          <a:lnTo>
                            <a:pt x="50" y="34"/>
                          </a:lnTo>
                          <a:lnTo>
                            <a:pt x="32" y="41"/>
                          </a:lnTo>
                          <a:lnTo>
                            <a:pt x="25" y="48"/>
                          </a:lnTo>
                          <a:lnTo>
                            <a:pt x="15" y="76"/>
                          </a:lnTo>
                          <a:lnTo>
                            <a:pt x="10" y="89"/>
                          </a:lnTo>
                          <a:lnTo>
                            <a:pt x="6" y="97"/>
                          </a:lnTo>
                          <a:lnTo>
                            <a:pt x="0" y="110"/>
                          </a:lnTo>
                          <a:lnTo>
                            <a:pt x="0" y="120"/>
                          </a:lnTo>
                          <a:lnTo>
                            <a:pt x="9" y="127"/>
                          </a:lnTo>
                          <a:lnTo>
                            <a:pt x="29" y="126"/>
                          </a:lnTo>
                          <a:lnTo>
                            <a:pt x="59" y="112"/>
                          </a:lnTo>
                          <a:lnTo>
                            <a:pt x="97" y="105"/>
                          </a:lnTo>
                          <a:lnTo>
                            <a:pt x="131" y="110"/>
                          </a:lnTo>
                          <a:lnTo>
                            <a:pt x="95" y="119"/>
                          </a:lnTo>
                          <a:lnTo>
                            <a:pt x="70" y="127"/>
                          </a:lnTo>
                          <a:lnTo>
                            <a:pt x="41" y="139"/>
                          </a:lnTo>
                          <a:lnTo>
                            <a:pt x="34" y="149"/>
                          </a:lnTo>
                          <a:lnTo>
                            <a:pt x="34" y="160"/>
                          </a:lnTo>
                          <a:lnTo>
                            <a:pt x="45" y="168"/>
                          </a:lnTo>
                          <a:lnTo>
                            <a:pt x="58" y="166"/>
                          </a:lnTo>
                          <a:lnTo>
                            <a:pt x="99" y="155"/>
                          </a:lnTo>
                          <a:lnTo>
                            <a:pt x="136" y="153"/>
                          </a:lnTo>
                          <a:lnTo>
                            <a:pt x="165" y="155"/>
                          </a:lnTo>
                          <a:lnTo>
                            <a:pt x="181" y="166"/>
                          </a:lnTo>
                          <a:lnTo>
                            <a:pt x="200" y="185"/>
                          </a:lnTo>
                          <a:lnTo>
                            <a:pt x="214" y="206"/>
                          </a:lnTo>
                          <a:lnTo>
                            <a:pt x="229" y="227"/>
                          </a:lnTo>
                          <a:lnTo>
                            <a:pt x="242" y="243"/>
                          </a:lnTo>
                          <a:lnTo>
                            <a:pt x="265" y="258"/>
                          </a:lnTo>
                          <a:lnTo>
                            <a:pt x="286" y="263"/>
                          </a:lnTo>
                          <a:lnTo>
                            <a:pt x="309" y="265"/>
                          </a:lnTo>
                          <a:lnTo>
                            <a:pt x="337" y="263"/>
                          </a:lnTo>
                          <a:lnTo>
                            <a:pt x="358" y="261"/>
                          </a:lnTo>
                          <a:lnTo>
                            <a:pt x="387" y="268"/>
                          </a:lnTo>
                          <a:lnTo>
                            <a:pt x="463" y="282"/>
                          </a:lnTo>
                          <a:lnTo>
                            <a:pt x="463" y="168"/>
                          </a:lnTo>
                          <a:close/>
                        </a:path>
                      </a:pathLst>
                    </a:custGeom>
                    <a:solidFill>
                      <a:srgbClr val="FFC080"/>
                    </a:solidFill>
                    <a:ln w="1440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84" name="Freeform 2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2" y="1847"/>
                      <a:ext cx="37" cy="5"/>
                    </a:xfrm>
                    <a:custGeom>
                      <a:avLst/>
                      <a:gdLst>
                        <a:gd name="T0" fmla="*/ 0 w 150"/>
                        <a:gd name="T1" fmla="*/ 0 h 37"/>
                        <a:gd name="T2" fmla="*/ 0 w 150"/>
                        <a:gd name="T3" fmla="*/ 0 h 37"/>
                        <a:gd name="T4" fmla="*/ 0 w 150"/>
                        <a:gd name="T5" fmla="*/ 0 h 37"/>
                        <a:gd name="T6" fmla="*/ 0 w 150"/>
                        <a:gd name="T7" fmla="*/ 0 h 37"/>
                        <a:gd name="T8" fmla="*/ 0 w 150"/>
                        <a:gd name="T9" fmla="*/ 0 h 37"/>
                        <a:gd name="T10" fmla="*/ 0 w 150"/>
                        <a:gd name="T11" fmla="*/ 0 h 37"/>
                        <a:gd name="T12" fmla="*/ 0 w 150"/>
                        <a:gd name="T13" fmla="*/ 0 h 37"/>
                        <a:gd name="T14" fmla="*/ 0 w 150"/>
                        <a:gd name="T15" fmla="*/ 0 h 37"/>
                        <a:gd name="T16" fmla="*/ 0 w 150"/>
                        <a:gd name="T17" fmla="*/ 0 h 37"/>
                        <a:gd name="T18" fmla="*/ 0 w 150"/>
                        <a:gd name="T19" fmla="*/ 0 h 37"/>
                        <a:gd name="T20" fmla="*/ 0 w 150"/>
                        <a:gd name="T21" fmla="*/ 0 h 37"/>
                        <a:gd name="T22" fmla="*/ 0 w 150"/>
                        <a:gd name="T23" fmla="*/ 0 h 37"/>
                        <a:gd name="T24" fmla="*/ 0 w 150"/>
                        <a:gd name="T25" fmla="*/ 0 h 3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50"/>
                        <a:gd name="T40" fmla="*/ 0 h 37"/>
                        <a:gd name="T41" fmla="*/ 150 w 150"/>
                        <a:gd name="T42" fmla="*/ 37 h 3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50" h="37">
                          <a:moveTo>
                            <a:pt x="0" y="37"/>
                          </a:moveTo>
                          <a:lnTo>
                            <a:pt x="26" y="25"/>
                          </a:lnTo>
                          <a:lnTo>
                            <a:pt x="47" y="21"/>
                          </a:lnTo>
                          <a:lnTo>
                            <a:pt x="72" y="14"/>
                          </a:lnTo>
                          <a:lnTo>
                            <a:pt x="93" y="7"/>
                          </a:lnTo>
                          <a:lnTo>
                            <a:pt x="127" y="11"/>
                          </a:lnTo>
                          <a:lnTo>
                            <a:pt x="150" y="14"/>
                          </a:lnTo>
                          <a:lnTo>
                            <a:pt x="115" y="5"/>
                          </a:lnTo>
                          <a:lnTo>
                            <a:pt x="85" y="0"/>
                          </a:lnTo>
                          <a:lnTo>
                            <a:pt x="47" y="18"/>
                          </a:lnTo>
                          <a:lnTo>
                            <a:pt x="26" y="20"/>
                          </a:lnTo>
                          <a:lnTo>
                            <a:pt x="3" y="32"/>
                          </a:lnTo>
                          <a:lnTo>
                            <a:pt x="0" y="37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85" name="Freeform 2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2" y="1842"/>
                      <a:ext cx="29" cy="5"/>
                    </a:xfrm>
                    <a:custGeom>
                      <a:avLst/>
                      <a:gdLst>
                        <a:gd name="T0" fmla="*/ 0 w 126"/>
                        <a:gd name="T1" fmla="*/ 0 h 25"/>
                        <a:gd name="T2" fmla="*/ 0 w 126"/>
                        <a:gd name="T3" fmla="*/ 0 h 25"/>
                        <a:gd name="T4" fmla="*/ 0 w 126"/>
                        <a:gd name="T5" fmla="*/ 0 h 25"/>
                        <a:gd name="T6" fmla="*/ 0 w 126"/>
                        <a:gd name="T7" fmla="*/ 0 h 25"/>
                        <a:gd name="T8" fmla="*/ 0 w 126"/>
                        <a:gd name="T9" fmla="*/ 0 h 25"/>
                        <a:gd name="T10" fmla="*/ 0 w 126"/>
                        <a:gd name="T11" fmla="*/ 0 h 25"/>
                        <a:gd name="T12" fmla="*/ 0 w 126"/>
                        <a:gd name="T13" fmla="*/ 0 h 25"/>
                        <a:gd name="T14" fmla="*/ 0 w 126"/>
                        <a:gd name="T15" fmla="*/ 0 h 25"/>
                        <a:gd name="T16" fmla="*/ 0 w 126"/>
                        <a:gd name="T17" fmla="*/ 0 h 25"/>
                        <a:gd name="T18" fmla="*/ 0 w 126"/>
                        <a:gd name="T19" fmla="*/ 0 h 25"/>
                        <a:gd name="T20" fmla="*/ 0 w 126"/>
                        <a:gd name="T21" fmla="*/ 0 h 25"/>
                        <a:gd name="T22" fmla="*/ 0 w 126"/>
                        <a:gd name="T23" fmla="*/ 0 h 25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26"/>
                        <a:gd name="T37" fmla="*/ 0 h 25"/>
                        <a:gd name="T38" fmla="*/ 126 w 126"/>
                        <a:gd name="T39" fmla="*/ 25 h 25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26" h="25">
                          <a:moveTo>
                            <a:pt x="35" y="0"/>
                          </a:moveTo>
                          <a:lnTo>
                            <a:pt x="19" y="1"/>
                          </a:lnTo>
                          <a:lnTo>
                            <a:pt x="0" y="8"/>
                          </a:lnTo>
                          <a:lnTo>
                            <a:pt x="13" y="6"/>
                          </a:lnTo>
                          <a:lnTo>
                            <a:pt x="33" y="3"/>
                          </a:lnTo>
                          <a:lnTo>
                            <a:pt x="74" y="14"/>
                          </a:lnTo>
                          <a:lnTo>
                            <a:pt x="97" y="21"/>
                          </a:lnTo>
                          <a:lnTo>
                            <a:pt x="122" y="25"/>
                          </a:lnTo>
                          <a:lnTo>
                            <a:pt x="126" y="21"/>
                          </a:lnTo>
                          <a:lnTo>
                            <a:pt x="99" y="15"/>
                          </a:lnTo>
                          <a:lnTo>
                            <a:pt x="66" y="8"/>
                          </a:lnTo>
                          <a:lnTo>
                            <a:pt x="35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86" name="Freeform 2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9" y="1855"/>
                      <a:ext cx="10" cy="3"/>
                    </a:xfrm>
                    <a:custGeom>
                      <a:avLst/>
                      <a:gdLst>
                        <a:gd name="T0" fmla="*/ 0 w 53"/>
                        <a:gd name="T1" fmla="*/ 0 h 13"/>
                        <a:gd name="T2" fmla="*/ 0 w 53"/>
                        <a:gd name="T3" fmla="*/ 0 h 13"/>
                        <a:gd name="T4" fmla="*/ 0 w 53"/>
                        <a:gd name="T5" fmla="*/ 0 h 13"/>
                        <a:gd name="T6" fmla="*/ 0 w 53"/>
                        <a:gd name="T7" fmla="*/ 0 h 13"/>
                        <a:gd name="T8" fmla="*/ 0 w 53"/>
                        <a:gd name="T9" fmla="*/ 0 h 13"/>
                        <a:gd name="T10" fmla="*/ 0 w 53"/>
                        <a:gd name="T11" fmla="*/ 0 h 13"/>
                        <a:gd name="T12" fmla="*/ 0 w 53"/>
                        <a:gd name="T13" fmla="*/ 0 h 1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53"/>
                        <a:gd name="T22" fmla="*/ 0 h 13"/>
                        <a:gd name="T23" fmla="*/ 53 w 53"/>
                        <a:gd name="T24" fmla="*/ 13 h 1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53" h="13">
                          <a:moveTo>
                            <a:pt x="0" y="6"/>
                          </a:moveTo>
                          <a:lnTo>
                            <a:pt x="6" y="13"/>
                          </a:lnTo>
                          <a:lnTo>
                            <a:pt x="26" y="9"/>
                          </a:lnTo>
                          <a:lnTo>
                            <a:pt x="47" y="9"/>
                          </a:lnTo>
                          <a:lnTo>
                            <a:pt x="53" y="0"/>
                          </a:lnTo>
                          <a:lnTo>
                            <a:pt x="38" y="3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87" name="Freeform 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2" y="1855"/>
                      <a:ext cx="4" cy="3"/>
                    </a:xfrm>
                    <a:custGeom>
                      <a:avLst/>
                      <a:gdLst>
                        <a:gd name="T0" fmla="*/ 0 w 14"/>
                        <a:gd name="T1" fmla="*/ 0 h 23"/>
                        <a:gd name="T2" fmla="*/ 0 w 14"/>
                        <a:gd name="T3" fmla="*/ 0 h 23"/>
                        <a:gd name="T4" fmla="*/ 0 w 14"/>
                        <a:gd name="T5" fmla="*/ 0 h 23"/>
                        <a:gd name="T6" fmla="*/ 0 w 14"/>
                        <a:gd name="T7" fmla="*/ 0 h 23"/>
                        <a:gd name="T8" fmla="*/ 0 w 14"/>
                        <a:gd name="T9" fmla="*/ 0 h 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4"/>
                        <a:gd name="T16" fmla="*/ 0 h 23"/>
                        <a:gd name="T17" fmla="*/ 14 w 14"/>
                        <a:gd name="T18" fmla="*/ 23 h 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4" h="23">
                          <a:moveTo>
                            <a:pt x="14" y="0"/>
                          </a:moveTo>
                          <a:lnTo>
                            <a:pt x="14" y="7"/>
                          </a:lnTo>
                          <a:lnTo>
                            <a:pt x="11" y="17"/>
                          </a:lnTo>
                          <a:lnTo>
                            <a:pt x="0" y="23"/>
                          </a:lnTo>
                          <a:lnTo>
                            <a:pt x="14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88" name="Freeform 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2" y="1862"/>
                      <a:ext cx="3" cy="3"/>
                    </a:xfrm>
                    <a:custGeom>
                      <a:avLst/>
                      <a:gdLst>
                        <a:gd name="T0" fmla="*/ 0 w 11"/>
                        <a:gd name="T1" fmla="*/ 0 h 14"/>
                        <a:gd name="T2" fmla="*/ 0 w 11"/>
                        <a:gd name="T3" fmla="*/ 0 h 14"/>
                        <a:gd name="T4" fmla="*/ 0 w 11"/>
                        <a:gd name="T5" fmla="*/ 0 h 14"/>
                        <a:gd name="T6" fmla="*/ 0 w 11"/>
                        <a:gd name="T7" fmla="*/ 0 h 1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1"/>
                        <a:gd name="T13" fmla="*/ 0 h 14"/>
                        <a:gd name="T14" fmla="*/ 11 w 11"/>
                        <a:gd name="T15" fmla="*/ 14 h 1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1" h="14">
                          <a:moveTo>
                            <a:pt x="11" y="0"/>
                          </a:moveTo>
                          <a:lnTo>
                            <a:pt x="9" y="7"/>
                          </a:lnTo>
                          <a:lnTo>
                            <a:pt x="0" y="14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89" name="Freeform 2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71" y="1849"/>
                      <a:ext cx="4" cy="5"/>
                    </a:xfrm>
                    <a:custGeom>
                      <a:avLst/>
                      <a:gdLst>
                        <a:gd name="T0" fmla="*/ 0 w 25"/>
                        <a:gd name="T1" fmla="*/ 0 h 30"/>
                        <a:gd name="T2" fmla="*/ 0 w 25"/>
                        <a:gd name="T3" fmla="*/ 0 h 30"/>
                        <a:gd name="T4" fmla="*/ 0 w 25"/>
                        <a:gd name="T5" fmla="*/ 0 h 30"/>
                        <a:gd name="T6" fmla="*/ 0 w 25"/>
                        <a:gd name="T7" fmla="*/ 0 h 30"/>
                        <a:gd name="T8" fmla="*/ 0 w 25"/>
                        <a:gd name="T9" fmla="*/ 0 h 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"/>
                        <a:gd name="T16" fmla="*/ 0 h 30"/>
                        <a:gd name="T17" fmla="*/ 25 w 25"/>
                        <a:gd name="T18" fmla="*/ 30 h 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" h="30">
                          <a:moveTo>
                            <a:pt x="0" y="0"/>
                          </a:moveTo>
                          <a:lnTo>
                            <a:pt x="4" y="10"/>
                          </a:lnTo>
                          <a:lnTo>
                            <a:pt x="4" y="17"/>
                          </a:lnTo>
                          <a:lnTo>
                            <a:pt x="25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90" name="Freeform 2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81" y="1849"/>
                      <a:ext cx="16" cy="13"/>
                    </a:xfrm>
                    <a:custGeom>
                      <a:avLst/>
                      <a:gdLst>
                        <a:gd name="T0" fmla="*/ 0 w 76"/>
                        <a:gd name="T1" fmla="*/ 0 h 77"/>
                        <a:gd name="T2" fmla="*/ 0 w 76"/>
                        <a:gd name="T3" fmla="*/ 0 h 77"/>
                        <a:gd name="T4" fmla="*/ 0 w 76"/>
                        <a:gd name="T5" fmla="*/ 0 h 77"/>
                        <a:gd name="T6" fmla="*/ 0 w 76"/>
                        <a:gd name="T7" fmla="*/ 0 h 77"/>
                        <a:gd name="T8" fmla="*/ 0 w 76"/>
                        <a:gd name="T9" fmla="*/ 0 h 77"/>
                        <a:gd name="T10" fmla="*/ 0 w 76"/>
                        <a:gd name="T11" fmla="*/ 0 h 7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6"/>
                        <a:gd name="T19" fmla="*/ 0 h 77"/>
                        <a:gd name="T20" fmla="*/ 76 w 76"/>
                        <a:gd name="T21" fmla="*/ 77 h 7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6" h="77">
                          <a:moveTo>
                            <a:pt x="0" y="0"/>
                          </a:moveTo>
                          <a:lnTo>
                            <a:pt x="13" y="24"/>
                          </a:lnTo>
                          <a:lnTo>
                            <a:pt x="28" y="43"/>
                          </a:lnTo>
                          <a:lnTo>
                            <a:pt x="76" y="77"/>
                          </a:lnTo>
                          <a:lnTo>
                            <a:pt x="31" y="3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91" name="Freeform 2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05" y="1868"/>
                      <a:ext cx="3" cy="8"/>
                    </a:xfrm>
                    <a:custGeom>
                      <a:avLst/>
                      <a:gdLst>
                        <a:gd name="T0" fmla="*/ 0 w 20"/>
                        <a:gd name="T1" fmla="*/ 0 h 56"/>
                        <a:gd name="T2" fmla="*/ 0 w 20"/>
                        <a:gd name="T3" fmla="*/ 0 h 56"/>
                        <a:gd name="T4" fmla="*/ 0 w 20"/>
                        <a:gd name="T5" fmla="*/ 0 h 56"/>
                        <a:gd name="T6" fmla="*/ 0 w 20"/>
                        <a:gd name="T7" fmla="*/ 0 h 56"/>
                        <a:gd name="T8" fmla="*/ 0 w 20"/>
                        <a:gd name="T9" fmla="*/ 0 h 56"/>
                        <a:gd name="T10" fmla="*/ 0 w 20"/>
                        <a:gd name="T11" fmla="*/ 0 h 56"/>
                        <a:gd name="T12" fmla="*/ 0 w 20"/>
                        <a:gd name="T13" fmla="*/ 0 h 5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0"/>
                        <a:gd name="T22" fmla="*/ 0 h 56"/>
                        <a:gd name="T23" fmla="*/ 20 w 20"/>
                        <a:gd name="T24" fmla="*/ 56 h 5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0" h="56">
                          <a:moveTo>
                            <a:pt x="20" y="0"/>
                          </a:moveTo>
                          <a:lnTo>
                            <a:pt x="7" y="20"/>
                          </a:lnTo>
                          <a:lnTo>
                            <a:pt x="3" y="39"/>
                          </a:lnTo>
                          <a:lnTo>
                            <a:pt x="2" y="56"/>
                          </a:lnTo>
                          <a:lnTo>
                            <a:pt x="0" y="32"/>
                          </a:lnTo>
                          <a:lnTo>
                            <a:pt x="2" y="14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92" name="Freeform 2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5" y="1858"/>
                      <a:ext cx="3" cy="5"/>
                    </a:xfrm>
                    <a:custGeom>
                      <a:avLst/>
                      <a:gdLst>
                        <a:gd name="T0" fmla="*/ 0 w 11"/>
                        <a:gd name="T1" fmla="*/ 0 h 21"/>
                        <a:gd name="T2" fmla="*/ 0 w 11"/>
                        <a:gd name="T3" fmla="*/ 0 h 21"/>
                        <a:gd name="T4" fmla="*/ 0 w 11"/>
                        <a:gd name="T5" fmla="*/ 0 h 21"/>
                        <a:gd name="T6" fmla="*/ 0 w 11"/>
                        <a:gd name="T7" fmla="*/ 0 h 2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1"/>
                        <a:gd name="T13" fmla="*/ 0 h 21"/>
                        <a:gd name="T14" fmla="*/ 11 w 11"/>
                        <a:gd name="T15" fmla="*/ 21 h 2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1" h="21">
                          <a:moveTo>
                            <a:pt x="9" y="0"/>
                          </a:moveTo>
                          <a:lnTo>
                            <a:pt x="11" y="9"/>
                          </a:lnTo>
                          <a:lnTo>
                            <a:pt x="0" y="21"/>
                          </a:ln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</p:grpSp>
              <p:grpSp>
                <p:nvGrpSpPr>
                  <p:cNvPr id="16463" name="Group 281"/>
                  <p:cNvGrpSpPr>
                    <a:grpSpLocks/>
                  </p:cNvGrpSpPr>
                  <p:nvPr/>
                </p:nvGrpSpPr>
                <p:grpSpPr bwMode="auto">
                  <a:xfrm>
                    <a:off x="4911" y="1744"/>
                    <a:ext cx="251" cy="186"/>
                    <a:chOff x="4911" y="1744"/>
                    <a:chExt cx="251" cy="186"/>
                  </a:xfrm>
                </p:grpSpPr>
                <p:sp>
                  <p:nvSpPr>
                    <p:cNvPr id="16469" name="Freeform 2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1" y="1744"/>
                      <a:ext cx="7" cy="5"/>
                    </a:xfrm>
                    <a:custGeom>
                      <a:avLst/>
                      <a:gdLst>
                        <a:gd name="T0" fmla="*/ 0 w 35"/>
                        <a:gd name="T1" fmla="*/ 0 h 25"/>
                        <a:gd name="T2" fmla="*/ 0 w 35"/>
                        <a:gd name="T3" fmla="*/ 0 h 25"/>
                        <a:gd name="T4" fmla="*/ 0 w 35"/>
                        <a:gd name="T5" fmla="*/ 0 h 25"/>
                        <a:gd name="T6" fmla="*/ 0 w 35"/>
                        <a:gd name="T7" fmla="*/ 0 h 25"/>
                        <a:gd name="T8" fmla="*/ 0 w 35"/>
                        <a:gd name="T9" fmla="*/ 0 h 25"/>
                        <a:gd name="T10" fmla="*/ 0 w 35"/>
                        <a:gd name="T11" fmla="*/ 0 h 25"/>
                        <a:gd name="T12" fmla="*/ 0 w 35"/>
                        <a:gd name="T13" fmla="*/ 0 h 25"/>
                        <a:gd name="T14" fmla="*/ 0 w 35"/>
                        <a:gd name="T15" fmla="*/ 0 h 2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5"/>
                        <a:gd name="T25" fmla="*/ 0 h 25"/>
                        <a:gd name="T26" fmla="*/ 35 w 35"/>
                        <a:gd name="T27" fmla="*/ 25 h 2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5" h="25">
                          <a:moveTo>
                            <a:pt x="0" y="0"/>
                          </a:moveTo>
                          <a:lnTo>
                            <a:pt x="10" y="7"/>
                          </a:lnTo>
                          <a:lnTo>
                            <a:pt x="20" y="11"/>
                          </a:lnTo>
                          <a:lnTo>
                            <a:pt x="30" y="16"/>
                          </a:lnTo>
                          <a:lnTo>
                            <a:pt x="35" y="25"/>
                          </a:lnTo>
                          <a:lnTo>
                            <a:pt x="27" y="22"/>
                          </a:lnTo>
                          <a:lnTo>
                            <a:pt x="10" y="1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70" name="Freeform 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1" y="1749"/>
                      <a:ext cx="3" cy="2"/>
                    </a:xfrm>
                    <a:custGeom>
                      <a:avLst/>
                      <a:gdLst>
                        <a:gd name="T0" fmla="*/ 0 w 11"/>
                        <a:gd name="T1" fmla="*/ 0 h 17"/>
                        <a:gd name="T2" fmla="*/ 0 w 11"/>
                        <a:gd name="T3" fmla="*/ 0 h 17"/>
                        <a:gd name="T4" fmla="*/ 0 w 11"/>
                        <a:gd name="T5" fmla="*/ 0 h 17"/>
                        <a:gd name="T6" fmla="*/ 0 w 11"/>
                        <a:gd name="T7" fmla="*/ 0 h 1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1"/>
                        <a:gd name="T13" fmla="*/ 0 h 17"/>
                        <a:gd name="T14" fmla="*/ 11 w 11"/>
                        <a:gd name="T15" fmla="*/ 17 h 1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1" h="17">
                          <a:moveTo>
                            <a:pt x="0" y="0"/>
                          </a:moveTo>
                          <a:lnTo>
                            <a:pt x="11" y="0"/>
                          </a:lnTo>
                          <a:lnTo>
                            <a:pt x="11" y="1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71" name="Freeform 2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88" y="1768"/>
                      <a:ext cx="69" cy="110"/>
                    </a:xfrm>
                    <a:custGeom>
                      <a:avLst/>
                      <a:gdLst>
                        <a:gd name="T0" fmla="*/ 0 w 286"/>
                        <a:gd name="T1" fmla="*/ 0 h 712"/>
                        <a:gd name="T2" fmla="*/ 0 w 286"/>
                        <a:gd name="T3" fmla="*/ 0 h 712"/>
                        <a:gd name="T4" fmla="*/ 0 w 286"/>
                        <a:gd name="T5" fmla="*/ 0 h 712"/>
                        <a:gd name="T6" fmla="*/ 0 w 286"/>
                        <a:gd name="T7" fmla="*/ 0 h 712"/>
                        <a:gd name="T8" fmla="*/ 0 w 286"/>
                        <a:gd name="T9" fmla="*/ 0 h 712"/>
                        <a:gd name="T10" fmla="*/ 0 w 286"/>
                        <a:gd name="T11" fmla="*/ 0 h 712"/>
                        <a:gd name="T12" fmla="*/ 0 w 286"/>
                        <a:gd name="T13" fmla="*/ 0 h 712"/>
                        <a:gd name="T14" fmla="*/ 0 w 286"/>
                        <a:gd name="T15" fmla="*/ 0 h 712"/>
                        <a:gd name="T16" fmla="*/ 0 w 286"/>
                        <a:gd name="T17" fmla="*/ 0 h 712"/>
                        <a:gd name="T18" fmla="*/ 0 w 286"/>
                        <a:gd name="T19" fmla="*/ 0 h 71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86"/>
                        <a:gd name="T31" fmla="*/ 0 h 712"/>
                        <a:gd name="T32" fmla="*/ 286 w 286"/>
                        <a:gd name="T33" fmla="*/ 712 h 71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86" h="712">
                          <a:moveTo>
                            <a:pt x="244" y="0"/>
                          </a:moveTo>
                          <a:lnTo>
                            <a:pt x="217" y="29"/>
                          </a:lnTo>
                          <a:lnTo>
                            <a:pt x="209" y="71"/>
                          </a:lnTo>
                          <a:lnTo>
                            <a:pt x="168" y="112"/>
                          </a:lnTo>
                          <a:lnTo>
                            <a:pt x="83" y="304"/>
                          </a:lnTo>
                          <a:lnTo>
                            <a:pt x="37" y="478"/>
                          </a:lnTo>
                          <a:lnTo>
                            <a:pt x="0" y="712"/>
                          </a:lnTo>
                          <a:lnTo>
                            <a:pt x="118" y="608"/>
                          </a:lnTo>
                          <a:lnTo>
                            <a:pt x="286" y="92"/>
                          </a:lnTo>
                          <a:lnTo>
                            <a:pt x="244" y="0"/>
                          </a:lnTo>
                          <a:close/>
                        </a:path>
                      </a:pathLst>
                    </a:custGeom>
                    <a:solidFill>
                      <a:srgbClr val="40000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72" name="Freeform 2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11" y="1746"/>
                      <a:ext cx="252" cy="184"/>
                    </a:xfrm>
                    <a:custGeom>
                      <a:avLst/>
                      <a:gdLst>
                        <a:gd name="T0" fmla="*/ 0 w 1067"/>
                        <a:gd name="T1" fmla="*/ 0 h 1186"/>
                        <a:gd name="T2" fmla="*/ 0 w 1067"/>
                        <a:gd name="T3" fmla="*/ 0 h 1186"/>
                        <a:gd name="T4" fmla="*/ 0 w 1067"/>
                        <a:gd name="T5" fmla="*/ 0 h 1186"/>
                        <a:gd name="T6" fmla="*/ 0 w 1067"/>
                        <a:gd name="T7" fmla="*/ 0 h 1186"/>
                        <a:gd name="T8" fmla="*/ 0 w 1067"/>
                        <a:gd name="T9" fmla="*/ 0 h 1186"/>
                        <a:gd name="T10" fmla="*/ 0 w 1067"/>
                        <a:gd name="T11" fmla="*/ 0 h 1186"/>
                        <a:gd name="T12" fmla="*/ 0 w 1067"/>
                        <a:gd name="T13" fmla="*/ 0 h 1186"/>
                        <a:gd name="T14" fmla="*/ 0 w 1067"/>
                        <a:gd name="T15" fmla="*/ 0 h 1186"/>
                        <a:gd name="T16" fmla="*/ 0 w 1067"/>
                        <a:gd name="T17" fmla="*/ 0 h 1186"/>
                        <a:gd name="T18" fmla="*/ 0 w 1067"/>
                        <a:gd name="T19" fmla="*/ 0 h 1186"/>
                        <a:gd name="T20" fmla="*/ 0 w 1067"/>
                        <a:gd name="T21" fmla="*/ 0 h 1186"/>
                        <a:gd name="T22" fmla="*/ 0 w 1067"/>
                        <a:gd name="T23" fmla="*/ 0 h 1186"/>
                        <a:gd name="T24" fmla="*/ 0 w 1067"/>
                        <a:gd name="T25" fmla="*/ 0 h 1186"/>
                        <a:gd name="T26" fmla="*/ 0 w 1067"/>
                        <a:gd name="T27" fmla="*/ 0 h 1186"/>
                        <a:gd name="T28" fmla="*/ 0 w 1067"/>
                        <a:gd name="T29" fmla="*/ 0 h 1186"/>
                        <a:gd name="T30" fmla="*/ 0 w 1067"/>
                        <a:gd name="T31" fmla="*/ 0 h 1186"/>
                        <a:gd name="T32" fmla="*/ 0 w 1067"/>
                        <a:gd name="T33" fmla="*/ 0 h 1186"/>
                        <a:gd name="T34" fmla="*/ 0 w 1067"/>
                        <a:gd name="T35" fmla="*/ 0 h 1186"/>
                        <a:gd name="T36" fmla="*/ 0 w 1067"/>
                        <a:gd name="T37" fmla="*/ 0 h 1186"/>
                        <a:gd name="T38" fmla="*/ 0 w 1067"/>
                        <a:gd name="T39" fmla="*/ 0 h 1186"/>
                        <a:gd name="T40" fmla="*/ 0 w 1067"/>
                        <a:gd name="T41" fmla="*/ 0 h 1186"/>
                        <a:gd name="T42" fmla="*/ 0 w 1067"/>
                        <a:gd name="T43" fmla="*/ 0 h 1186"/>
                        <a:gd name="T44" fmla="*/ 0 w 1067"/>
                        <a:gd name="T45" fmla="*/ 0 h 1186"/>
                        <a:gd name="T46" fmla="*/ 0 w 1067"/>
                        <a:gd name="T47" fmla="*/ 0 h 1186"/>
                        <a:gd name="T48" fmla="*/ 0 w 1067"/>
                        <a:gd name="T49" fmla="*/ 0 h 1186"/>
                        <a:gd name="T50" fmla="*/ 0 w 1067"/>
                        <a:gd name="T51" fmla="*/ 0 h 1186"/>
                        <a:gd name="T52" fmla="*/ 0 w 1067"/>
                        <a:gd name="T53" fmla="*/ 0 h 1186"/>
                        <a:gd name="T54" fmla="*/ 0 w 1067"/>
                        <a:gd name="T55" fmla="*/ 0 h 1186"/>
                        <a:gd name="T56" fmla="*/ 0 w 1067"/>
                        <a:gd name="T57" fmla="*/ 0 h 1186"/>
                        <a:gd name="T58" fmla="*/ 0 w 1067"/>
                        <a:gd name="T59" fmla="*/ 0 h 1186"/>
                        <a:gd name="T60" fmla="*/ 0 w 1067"/>
                        <a:gd name="T61" fmla="*/ 0 h 1186"/>
                        <a:gd name="T62" fmla="*/ 0 w 1067"/>
                        <a:gd name="T63" fmla="*/ 0 h 1186"/>
                        <a:gd name="T64" fmla="*/ 0 w 1067"/>
                        <a:gd name="T65" fmla="*/ 0 h 1186"/>
                        <a:gd name="T66" fmla="*/ 0 w 1067"/>
                        <a:gd name="T67" fmla="*/ 0 h 1186"/>
                        <a:gd name="T68" fmla="*/ 0 w 1067"/>
                        <a:gd name="T69" fmla="*/ 0 h 1186"/>
                        <a:gd name="T70" fmla="*/ 0 w 1067"/>
                        <a:gd name="T71" fmla="*/ 0 h 1186"/>
                        <a:gd name="T72" fmla="*/ 0 w 1067"/>
                        <a:gd name="T73" fmla="*/ 0 h 1186"/>
                        <a:gd name="T74" fmla="*/ 0 w 1067"/>
                        <a:gd name="T75" fmla="*/ 0 h 1186"/>
                        <a:gd name="T76" fmla="*/ 0 w 1067"/>
                        <a:gd name="T77" fmla="*/ 0 h 1186"/>
                        <a:gd name="T78" fmla="*/ 0 w 1067"/>
                        <a:gd name="T79" fmla="*/ 0 h 1186"/>
                        <a:gd name="T80" fmla="*/ 0 w 1067"/>
                        <a:gd name="T81" fmla="*/ 0 h 1186"/>
                        <a:gd name="T82" fmla="*/ 0 w 1067"/>
                        <a:gd name="T83" fmla="*/ 0 h 1186"/>
                        <a:gd name="T84" fmla="*/ 0 w 1067"/>
                        <a:gd name="T85" fmla="*/ 0 h 1186"/>
                        <a:gd name="T86" fmla="*/ 0 w 1067"/>
                        <a:gd name="T87" fmla="*/ 0 h 1186"/>
                        <a:gd name="T88" fmla="*/ 0 w 1067"/>
                        <a:gd name="T89" fmla="*/ 0 h 1186"/>
                        <a:gd name="T90" fmla="*/ 0 w 1067"/>
                        <a:gd name="T91" fmla="*/ 0 h 118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1067"/>
                        <a:gd name="T139" fmla="*/ 0 h 1186"/>
                        <a:gd name="T140" fmla="*/ 1067 w 1067"/>
                        <a:gd name="T141" fmla="*/ 1186 h 1186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1067" h="1186">
                          <a:moveTo>
                            <a:pt x="869" y="62"/>
                          </a:moveTo>
                          <a:lnTo>
                            <a:pt x="836" y="0"/>
                          </a:lnTo>
                          <a:lnTo>
                            <a:pt x="576" y="108"/>
                          </a:lnTo>
                          <a:lnTo>
                            <a:pt x="564" y="191"/>
                          </a:lnTo>
                          <a:lnTo>
                            <a:pt x="542" y="220"/>
                          </a:lnTo>
                          <a:lnTo>
                            <a:pt x="513" y="253"/>
                          </a:lnTo>
                          <a:lnTo>
                            <a:pt x="496" y="312"/>
                          </a:lnTo>
                          <a:lnTo>
                            <a:pt x="438" y="449"/>
                          </a:lnTo>
                          <a:lnTo>
                            <a:pt x="391" y="611"/>
                          </a:lnTo>
                          <a:lnTo>
                            <a:pt x="370" y="720"/>
                          </a:lnTo>
                          <a:lnTo>
                            <a:pt x="160" y="724"/>
                          </a:lnTo>
                          <a:lnTo>
                            <a:pt x="127" y="745"/>
                          </a:lnTo>
                          <a:lnTo>
                            <a:pt x="30" y="745"/>
                          </a:lnTo>
                          <a:lnTo>
                            <a:pt x="4" y="787"/>
                          </a:lnTo>
                          <a:lnTo>
                            <a:pt x="0" y="837"/>
                          </a:lnTo>
                          <a:lnTo>
                            <a:pt x="9" y="882"/>
                          </a:lnTo>
                          <a:lnTo>
                            <a:pt x="98" y="899"/>
                          </a:lnTo>
                          <a:lnTo>
                            <a:pt x="139" y="961"/>
                          </a:lnTo>
                          <a:lnTo>
                            <a:pt x="223" y="982"/>
                          </a:lnTo>
                          <a:lnTo>
                            <a:pt x="285" y="982"/>
                          </a:lnTo>
                          <a:lnTo>
                            <a:pt x="357" y="995"/>
                          </a:lnTo>
                          <a:lnTo>
                            <a:pt x="361" y="1024"/>
                          </a:lnTo>
                          <a:lnTo>
                            <a:pt x="357" y="1086"/>
                          </a:lnTo>
                          <a:lnTo>
                            <a:pt x="365" y="1128"/>
                          </a:lnTo>
                          <a:lnTo>
                            <a:pt x="403" y="1132"/>
                          </a:lnTo>
                          <a:lnTo>
                            <a:pt x="450" y="1140"/>
                          </a:lnTo>
                          <a:lnTo>
                            <a:pt x="496" y="1182"/>
                          </a:lnTo>
                          <a:lnTo>
                            <a:pt x="550" y="1182"/>
                          </a:lnTo>
                          <a:lnTo>
                            <a:pt x="601" y="1177"/>
                          </a:lnTo>
                          <a:lnTo>
                            <a:pt x="677" y="1153"/>
                          </a:lnTo>
                          <a:lnTo>
                            <a:pt x="760" y="1161"/>
                          </a:lnTo>
                          <a:lnTo>
                            <a:pt x="845" y="1186"/>
                          </a:lnTo>
                          <a:lnTo>
                            <a:pt x="925" y="1169"/>
                          </a:lnTo>
                          <a:lnTo>
                            <a:pt x="978" y="1107"/>
                          </a:lnTo>
                          <a:lnTo>
                            <a:pt x="974" y="1040"/>
                          </a:lnTo>
                          <a:lnTo>
                            <a:pt x="995" y="957"/>
                          </a:lnTo>
                          <a:lnTo>
                            <a:pt x="1007" y="849"/>
                          </a:lnTo>
                          <a:lnTo>
                            <a:pt x="1033" y="749"/>
                          </a:lnTo>
                          <a:lnTo>
                            <a:pt x="1067" y="599"/>
                          </a:lnTo>
                          <a:lnTo>
                            <a:pt x="1062" y="449"/>
                          </a:lnTo>
                          <a:lnTo>
                            <a:pt x="1062" y="316"/>
                          </a:lnTo>
                          <a:lnTo>
                            <a:pt x="1054" y="224"/>
                          </a:lnTo>
                          <a:lnTo>
                            <a:pt x="1033" y="183"/>
                          </a:lnTo>
                          <a:lnTo>
                            <a:pt x="986" y="150"/>
                          </a:lnTo>
                          <a:lnTo>
                            <a:pt x="932" y="95"/>
                          </a:lnTo>
                          <a:lnTo>
                            <a:pt x="869" y="62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73" name="Freeform 2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01" y="1760"/>
                      <a:ext cx="159" cy="171"/>
                    </a:xfrm>
                    <a:custGeom>
                      <a:avLst/>
                      <a:gdLst>
                        <a:gd name="T0" fmla="*/ 0 w 676"/>
                        <a:gd name="T1" fmla="*/ 0 h 1106"/>
                        <a:gd name="T2" fmla="*/ 0 w 676"/>
                        <a:gd name="T3" fmla="*/ 0 h 1106"/>
                        <a:gd name="T4" fmla="*/ 0 w 676"/>
                        <a:gd name="T5" fmla="*/ 0 h 1106"/>
                        <a:gd name="T6" fmla="*/ 0 w 676"/>
                        <a:gd name="T7" fmla="*/ 0 h 1106"/>
                        <a:gd name="T8" fmla="*/ 0 w 676"/>
                        <a:gd name="T9" fmla="*/ 0 h 1106"/>
                        <a:gd name="T10" fmla="*/ 0 w 676"/>
                        <a:gd name="T11" fmla="*/ 0 h 1106"/>
                        <a:gd name="T12" fmla="*/ 0 w 676"/>
                        <a:gd name="T13" fmla="*/ 0 h 1106"/>
                        <a:gd name="T14" fmla="*/ 0 w 676"/>
                        <a:gd name="T15" fmla="*/ 0 h 1106"/>
                        <a:gd name="T16" fmla="*/ 0 w 676"/>
                        <a:gd name="T17" fmla="*/ 0 h 1106"/>
                        <a:gd name="T18" fmla="*/ 0 w 676"/>
                        <a:gd name="T19" fmla="*/ 0 h 1106"/>
                        <a:gd name="T20" fmla="*/ 0 w 676"/>
                        <a:gd name="T21" fmla="*/ 0 h 1106"/>
                        <a:gd name="T22" fmla="*/ 0 w 676"/>
                        <a:gd name="T23" fmla="*/ 0 h 1106"/>
                        <a:gd name="T24" fmla="*/ 0 w 676"/>
                        <a:gd name="T25" fmla="*/ 0 h 1106"/>
                        <a:gd name="T26" fmla="*/ 0 w 676"/>
                        <a:gd name="T27" fmla="*/ 0 h 1106"/>
                        <a:gd name="T28" fmla="*/ 0 w 676"/>
                        <a:gd name="T29" fmla="*/ 0 h 1106"/>
                        <a:gd name="T30" fmla="*/ 0 w 676"/>
                        <a:gd name="T31" fmla="*/ 0 h 1106"/>
                        <a:gd name="T32" fmla="*/ 0 w 676"/>
                        <a:gd name="T33" fmla="*/ 0 h 1106"/>
                        <a:gd name="T34" fmla="*/ 0 w 676"/>
                        <a:gd name="T35" fmla="*/ 0 h 1106"/>
                        <a:gd name="T36" fmla="*/ 0 w 676"/>
                        <a:gd name="T37" fmla="*/ 0 h 1106"/>
                        <a:gd name="T38" fmla="*/ 0 w 676"/>
                        <a:gd name="T39" fmla="*/ 0 h 1106"/>
                        <a:gd name="T40" fmla="*/ 0 w 676"/>
                        <a:gd name="T41" fmla="*/ 0 h 1106"/>
                        <a:gd name="T42" fmla="*/ 0 w 676"/>
                        <a:gd name="T43" fmla="*/ 0 h 1106"/>
                        <a:gd name="T44" fmla="*/ 0 w 676"/>
                        <a:gd name="T45" fmla="*/ 0 h 1106"/>
                        <a:gd name="T46" fmla="*/ 0 w 676"/>
                        <a:gd name="T47" fmla="*/ 0 h 1106"/>
                        <a:gd name="T48" fmla="*/ 0 w 676"/>
                        <a:gd name="T49" fmla="*/ 0 h 1106"/>
                        <a:gd name="T50" fmla="*/ 0 w 676"/>
                        <a:gd name="T51" fmla="*/ 0 h 1106"/>
                        <a:gd name="T52" fmla="*/ 0 w 676"/>
                        <a:gd name="T53" fmla="*/ 0 h 1106"/>
                        <a:gd name="T54" fmla="*/ 0 w 676"/>
                        <a:gd name="T55" fmla="*/ 0 h 1106"/>
                        <a:gd name="T56" fmla="*/ 0 w 676"/>
                        <a:gd name="T57" fmla="*/ 0 h 1106"/>
                        <a:gd name="T58" fmla="*/ 0 w 676"/>
                        <a:gd name="T59" fmla="*/ 0 h 1106"/>
                        <a:gd name="T60" fmla="*/ 0 w 676"/>
                        <a:gd name="T61" fmla="*/ 0 h 1106"/>
                        <a:gd name="T62" fmla="*/ 0 w 676"/>
                        <a:gd name="T63" fmla="*/ 0 h 1106"/>
                        <a:gd name="T64" fmla="*/ 0 w 676"/>
                        <a:gd name="T65" fmla="*/ 0 h 1106"/>
                        <a:gd name="T66" fmla="*/ 0 w 676"/>
                        <a:gd name="T67" fmla="*/ 0 h 1106"/>
                        <a:gd name="T68" fmla="*/ 0 w 676"/>
                        <a:gd name="T69" fmla="*/ 0 h 1106"/>
                        <a:gd name="T70" fmla="*/ 0 w 676"/>
                        <a:gd name="T71" fmla="*/ 0 h 1106"/>
                        <a:gd name="T72" fmla="*/ 0 w 676"/>
                        <a:gd name="T73" fmla="*/ 0 h 1106"/>
                        <a:gd name="T74" fmla="*/ 0 w 676"/>
                        <a:gd name="T75" fmla="*/ 0 h 1106"/>
                        <a:gd name="T76" fmla="*/ 0 w 676"/>
                        <a:gd name="T77" fmla="*/ 0 h 110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w 676"/>
                        <a:gd name="T118" fmla="*/ 0 h 1106"/>
                        <a:gd name="T119" fmla="*/ 676 w 676"/>
                        <a:gd name="T120" fmla="*/ 1106 h 1106"/>
                      </a:gdLst>
                      <a:ahLst/>
                      <a:cxnLst>
                        <a:cxn ang="T78">
                          <a:pos x="T0" y="T1"/>
                        </a:cxn>
                        <a:cxn ang="T79">
                          <a:pos x="T2" y="T3"/>
                        </a:cxn>
                        <a:cxn ang="T80">
                          <a:pos x="T4" y="T5"/>
                        </a:cxn>
                        <a:cxn ang="T81">
                          <a:pos x="T6" y="T7"/>
                        </a:cxn>
                        <a:cxn ang="T82">
                          <a:pos x="T8" y="T9"/>
                        </a:cxn>
                        <a:cxn ang="T83">
                          <a:pos x="T10" y="T11"/>
                        </a:cxn>
                        <a:cxn ang="T84">
                          <a:pos x="T12" y="T13"/>
                        </a:cxn>
                        <a:cxn ang="T85">
                          <a:pos x="T14" y="T15"/>
                        </a:cxn>
                        <a:cxn ang="T86">
                          <a:pos x="T16" y="T17"/>
                        </a:cxn>
                        <a:cxn ang="T87">
                          <a:pos x="T18" y="T19"/>
                        </a:cxn>
                        <a:cxn ang="T88">
                          <a:pos x="T20" y="T21"/>
                        </a:cxn>
                        <a:cxn ang="T89">
                          <a:pos x="T22" y="T23"/>
                        </a:cxn>
                        <a:cxn ang="T90">
                          <a:pos x="T24" y="T25"/>
                        </a:cxn>
                        <a:cxn ang="T91">
                          <a:pos x="T26" y="T27"/>
                        </a:cxn>
                        <a:cxn ang="T92">
                          <a:pos x="T28" y="T29"/>
                        </a:cxn>
                        <a:cxn ang="T93">
                          <a:pos x="T30" y="T31"/>
                        </a:cxn>
                        <a:cxn ang="T94">
                          <a:pos x="T32" y="T33"/>
                        </a:cxn>
                        <a:cxn ang="T95">
                          <a:pos x="T34" y="T35"/>
                        </a:cxn>
                        <a:cxn ang="T96">
                          <a:pos x="T36" y="T37"/>
                        </a:cxn>
                        <a:cxn ang="T97">
                          <a:pos x="T38" y="T39"/>
                        </a:cxn>
                        <a:cxn ang="T98">
                          <a:pos x="T40" y="T41"/>
                        </a:cxn>
                        <a:cxn ang="T99">
                          <a:pos x="T42" y="T43"/>
                        </a:cxn>
                        <a:cxn ang="T100">
                          <a:pos x="T44" y="T45"/>
                        </a:cxn>
                        <a:cxn ang="T101">
                          <a:pos x="T46" y="T47"/>
                        </a:cxn>
                        <a:cxn ang="T102">
                          <a:pos x="T48" y="T49"/>
                        </a:cxn>
                        <a:cxn ang="T103">
                          <a:pos x="T50" y="T51"/>
                        </a:cxn>
                        <a:cxn ang="T104">
                          <a:pos x="T52" y="T53"/>
                        </a:cxn>
                        <a:cxn ang="T105">
                          <a:pos x="T54" y="T55"/>
                        </a:cxn>
                        <a:cxn ang="T106">
                          <a:pos x="T56" y="T57"/>
                        </a:cxn>
                        <a:cxn ang="T107">
                          <a:pos x="T58" y="T59"/>
                        </a:cxn>
                        <a:cxn ang="T108">
                          <a:pos x="T60" y="T61"/>
                        </a:cxn>
                        <a:cxn ang="T109">
                          <a:pos x="T62" y="T63"/>
                        </a:cxn>
                        <a:cxn ang="T110">
                          <a:pos x="T64" y="T65"/>
                        </a:cxn>
                        <a:cxn ang="T111">
                          <a:pos x="T66" y="T67"/>
                        </a:cxn>
                        <a:cxn ang="T112">
                          <a:pos x="T68" y="T69"/>
                        </a:cxn>
                        <a:cxn ang="T113">
                          <a:pos x="T70" y="T71"/>
                        </a:cxn>
                        <a:cxn ang="T114">
                          <a:pos x="T72" y="T73"/>
                        </a:cxn>
                        <a:cxn ang="T115">
                          <a:pos x="T74" y="T75"/>
                        </a:cxn>
                        <a:cxn ang="T116">
                          <a:pos x="T76" y="T77"/>
                        </a:cxn>
                      </a:cxnLst>
                      <a:rect l="T117" t="T118" r="T119" b="T120"/>
                      <a:pathLst>
                        <a:path w="676" h="1106">
                          <a:moveTo>
                            <a:pt x="0" y="928"/>
                          </a:moveTo>
                          <a:lnTo>
                            <a:pt x="88" y="915"/>
                          </a:lnTo>
                          <a:lnTo>
                            <a:pt x="163" y="911"/>
                          </a:lnTo>
                          <a:lnTo>
                            <a:pt x="247" y="903"/>
                          </a:lnTo>
                          <a:lnTo>
                            <a:pt x="340" y="890"/>
                          </a:lnTo>
                          <a:lnTo>
                            <a:pt x="382" y="861"/>
                          </a:lnTo>
                          <a:lnTo>
                            <a:pt x="495" y="720"/>
                          </a:lnTo>
                          <a:lnTo>
                            <a:pt x="437" y="761"/>
                          </a:lnTo>
                          <a:lnTo>
                            <a:pt x="398" y="795"/>
                          </a:lnTo>
                          <a:lnTo>
                            <a:pt x="420" y="695"/>
                          </a:lnTo>
                          <a:lnTo>
                            <a:pt x="462" y="657"/>
                          </a:lnTo>
                          <a:lnTo>
                            <a:pt x="524" y="553"/>
                          </a:lnTo>
                          <a:lnTo>
                            <a:pt x="466" y="603"/>
                          </a:lnTo>
                          <a:lnTo>
                            <a:pt x="428" y="616"/>
                          </a:lnTo>
                          <a:lnTo>
                            <a:pt x="437" y="544"/>
                          </a:lnTo>
                          <a:lnTo>
                            <a:pt x="478" y="490"/>
                          </a:lnTo>
                          <a:lnTo>
                            <a:pt x="520" y="449"/>
                          </a:lnTo>
                          <a:lnTo>
                            <a:pt x="563" y="328"/>
                          </a:lnTo>
                          <a:lnTo>
                            <a:pt x="482" y="428"/>
                          </a:lnTo>
                          <a:lnTo>
                            <a:pt x="437" y="465"/>
                          </a:lnTo>
                          <a:lnTo>
                            <a:pt x="432" y="311"/>
                          </a:lnTo>
                          <a:lnTo>
                            <a:pt x="420" y="249"/>
                          </a:lnTo>
                          <a:lnTo>
                            <a:pt x="394" y="220"/>
                          </a:lnTo>
                          <a:lnTo>
                            <a:pt x="357" y="174"/>
                          </a:lnTo>
                          <a:lnTo>
                            <a:pt x="298" y="153"/>
                          </a:lnTo>
                          <a:lnTo>
                            <a:pt x="268" y="141"/>
                          </a:lnTo>
                          <a:lnTo>
                            <a:pt x="352" y="62"/>
                          </a:lnTo>
                          <a:lnTo>
                            <a:pt x="441" y="83"/>
                          </a:lnTo>
                          <a:lnTo>
                            <a:pt x="499" y="116"/>
                          </a:lnTo>
                          <a:lnTo>
                            <a:pt x="520" y="149"/>
                          </a:lnTo>
                          <a:lnTo>
                            <a:pt x="503" y="99"/>
                          </a:lnTo>
                          <a:lnTo>
                            <a:pt x="470" y="83"/>
                          </a:lnTo>
                          <a:lnTo>
                            <a:pt x="416" y="62"/>
                          </a:lnTo>
                          <a:lnTo>
                            <a:pt x="373" y="54"/>
                          </a:lnTo>
                          <a:lnTo>
                            <a:pt x="398" y="41"/>
                          </a:lnTo>
                          <a:lnTo>
                            <a:pt x="441" y="29"/>
                          </a:lnTo>
                          <a:lnTo>
                            <a:pt x="478" y="16"/>
                          </a:lnTo>
                          <a:lnTo>
                            <a:pt x="499" y="0"/>
                          </a:lnTo>
                          <a:lnTo>
                            <a:pt x="550" y="33"/>
                          </a:lnTo>
                          <a:lnTo>
                            <a:pt x="579" y="62"/>
                          </a:lnTo>
                          <a:lnTo>
                            <a:pt x="608" y="99"/>
                          </a:lnTo>
                          <a:lnTo>
                            <a:pt x="651" y="120"/>
                          </a:lnTo>
                          <a:lnTo>
                            <a:pt x="659" y="158"/>
                          </a:lnTo>
                          <a:lnTo>
                            <a:pt x="676" y="220"/>
                          </a:lnTo>
                          <a:lnTo>
                            <a:pt x="676" y="316"/>
                          </a:lnTo>
                          <a:lnTo>
                            <a:pt x="672" y="415"/>
                          </a:lnTo>
                          <a:lnTo>
                            <a:pt x="668" y="528"/>
                          </a:lnTo>
                          <a:lnTo>
                            <a:pt x="647" y="645"/>
                          </a:lnTo>
                          <a:lnTo>
                            <a:pt x="621" y="766"/>
                          </a:lnTo>
                          <a:lnTo>
                            <a:pt x="608" y="870"/>
                          </a:lnTo>
                          <a:lnTo>
                            <a:pt x="588" y="944"/>
                          </a:lnTo>
                          <a:lnTo>
                            <a:pt x="592" y="1011"/>
                          </a:lnTo>
                          <a:lnTo>
                            <a:pt x="583" y="1048"/>
                          </a:lnTo>
                          <a:lnTo>
                            <a:pt x="554" y="1077"/>
                          </a:lnTo>
                          <a:lnTo>
                            <a:pt x="516" y="1102"/>
                          </a:lnTo>
                          <a:lnTo>
                            <a:pt x="466" y="1106"/>
                          </a:lnTo>
                          <a:lnTo>
                            <a:pt x="441" y="1094"/>
                          </a:lnTo>
                          <a:lnTo>
                            <a:pt x="407" y="1090"/>
                          </a:lnTo>
                          <a:lnTo>
                            <a:pt x="327" y="1073"/>
                          </a:lnTo>
                          <a:lnTo>
                            <a:pt x="361" y="1032"/>
                          </a:lnTo>
                          <a:lnTo>
                            <a:pt x="398" y="973"/>
                          </a:lnTo>
                          <a:lnTo>
                            <a:pt x="344" y="1015"/>
                          </a:lnTo>
                          <a:lnTo>
                            <a:pt x="302" y="1052"/>
                          </a:lnTo>
                          <a:lnTo>
                            <a:pt x="272" y="1073"/>
                          </a:lnTo>
                          <a:lnTo>
                            <a:pt x="231" y="1094"/>
                          </a:lnTo>
                          <a:lnTo>
                            <a:pt x="185" y="1094"/>
                          </a:lnTo>
                          <a:lnTo>
                            <a:pt x="138" y="1094"/>
                          </a:lnTo>
                          <a:lnTo>
                            <a:pt x="113" y="1082"/>
                          </a:lnTo>
                          <a:lnTo>
                            <a:pt x="101" y="1069"/>
                          </a:lnTo>
                          <a:lnTo>
                            <a:pt x="159" y="1036"/>
                          </a:lnTo>
                          <a:lnTo>
                            <a:pt x="218" y="982"/>
                          </a:lnTo>
                          <a:lnTo>
                            <a:pt x="235" y="957"/>
                          </a:lnTo>
                          <a:lnTo>
                            <a:pt x="189" y="969"/>
                          </a:lnTo>
                          <a:lnTo>
                            <a:pt x="117" y="1023"/>
                          </a:lnTo>
                          <a:lnTo>
                            <a:pt x="88" y="1048"/>
                          </a:lnTo>
                          <a:lnTo>
                            <a:pt x="21" y="1052"/>
                          </a:lnTo>
                          <a:lnTo>
                            <a:pt x="0" y="1040"/>
                          </a:lnTo>
                          <a:lnTo>
                            <a:pt x="0" y="1011"/>
                          </a:lnTo>
                          <a:lnTo>
                            <a:pt x="0" y="928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74" name="Freeform 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00" y="1844"/>
                      <a:ext cx="46" cy="79"/>
                    </a:xfrm>
                    <a:custGeom>
                      <a:avLst/>
                      <a:gdLst>
                        <a:gd name="T0" fmla="*/ 0 w 197"/>
                        <a:gd name="T1" fmla="*/ 0 h 513"/>
                        <a:gd name="T2" fmla="*/ 0 w 197"/>
                        <a:gd name="T3" fmla="*/ 0 h 513"/>
                        <a:gd name="T4" fmla="*/ 0 w 197"/>
                        <a:gd name="T5" fmla="*/ 0 h 513"/>
                        <a:gd name="T6" fmla="*/ 0 w 197"/>
                        <a:gd name="T7" fmla="*/ 0 h 513"/>
                        <a:gd name="T8" fmla="*/ 0 w 197"/>
                        <a:gd name="T9" fmla="*/ 0 h 513"/>
                        <a:gd name="T10" fmla="*/ 0 w 197"/>
                        <a:gd name="T11" fmla="*/ 0 h 513"/>
                        <a:gd name="T12" fmla="*/ 0 w 197"/>
                        <a:gd name="T13" fmla="*/ 0 h 513"/>
                        <a:gd name="T14" fmla="*/ 0 w 197"/>
                        <a:gd name="T15" fmla="*/ 0 h 513"/>
                        <a:gd name="T16" fmla="*/ 0 w 197"/>
                        <a:gd name="T17" fmla="*/ 0 h 513"/>
                        <a:gd name="T18" fmla="*/ 0 w 197"/>
                        <a:gd name="T19" fmla="*/ 0 h 513"/>
                        <a:gd name="T20" fmla="*/ 0 w 197"/>
                        <a:gd name="T21" fmla="*/ 0 h 513"/>
                        <a:gd name="T22" fmla="*/ 0 w 197"/>
                        <a:gd name="T23" fmla="*/ 0 h 513"/>
                        <a:gd name="T24" fmla="*/ 0 w 197"/>
                        <a:gd name="T25" fmla="*/ 0 h 513"/>
                        <a:gd name="T26" fmla="*/ 0 w 197"/>
                        <a:gd name="T27" fmla="*/ 0 h 513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97"/>
                        <a:gd name="T43" fmla="*/ 0 h 513"/>
                        <a:gd name="T44" fmla="*/ 197 w 197"/>
                        <a:gd name="T45" fmla="*/ 513 h 513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97" h="513">
                          <a:moveTo>
                            <a:pt x="0" y="513"/>
                          </a:moveTo>
                          <a:lnTo>
                            <a:pt x="34" y="496"/>
                          </a:lnTo>
                          <a:lnTo>
                            <a:pt x="71" y="455"/>
                          </a:lnTo>
                          <a:lnTo>
                            <a:pt x="105" y="380"/>
                          </a:lnTo>
                          <a:lnTo>
                            <a:pt x="122" y="317"/>
                          </a:lnTo>
                          <a:lnTo>
                            <a:pt x="147" y="247"/>
                          </a:lnTo>
                          <a:lnTo>
                            <a:pt x="160" y="180"/>
                          </a:lnTo>
                          <a:lnTo>
                            <a:pt x="180" y="76"/>
                          </a:lnTo>
                          <a:lnTo>
                            <a:pt x="197" y="0"/>
                          </a:lnTo>
                          <a:lnTo>
                            <a:pt x="155" y="151"/>
                          </a:lnTo>
                          <a:lnTo>
                            <a:pt x="122" y="267"/>
                          </a:lnTo>
                          <a:lnTo>
                            <a:pt x="84" y="346"/>
                          </a:lnTo>
                          <a:lnTo>
                            <a:pt x="25" y="430"/>
                          </a:lnTo>
                          <a:lnTo>
                            <a:pt x="0" y="513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75" name="Freeform 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15" y="1781"/>
                      <a:ext cx="185" cy="118"/>
                    </a:xfrm>
                    <a:custGeom>
                      <a:avLst/>
                      <a:gdLst>
                        <a:gd name="T0" fmla="*/ 0 w 781"/>
                        <a:gd name="T1" fmla="*/ 0 h 770"/>
                        <a:gd name="T2" fmla="*/ 0 w 781"/>
                        <a:gd name="T3" fmla="*/ 0 h 770"/>
                        <a:gd name="T4" fmla="*/ 0 w 781"/>
                        <a:gd name="T5" fmla="*/ 0 h 770"/>
                        <a:gd name="T6" fmla="*/ 0 w 781"/>
                        <a:gd name="T7" fmla="*/ 0 h 770"/>
                        <a:gd name="T8" fmla="*/ 0 w 781"/>
                        <a:gd name="T9" fmla="*/ 0 h 770"/>
                        <a:gd name="T10" fmla="*/ 0 w 781"/>
                        <a:gd name="T11" fmla="*/ 0 h 770"/>
                        <a:gd name="T12" fmla="*/ 0 w 781"/>
                        <a:gd name="T13" fmla="*/ 0 h 770"/>
                        <a:gd name="T14" fmla="*/ 0 w 781"/>
                        <a:gd name="T15" fmla="*/ 0 h 770"/>
                        <a:gd name="T16" fmla="*/ 0 w 781"/>
                        <a:gd name="T17" fmla="*/ 0 h 770"/>
                        <a:gd name="T18" fmla="*/ 0 w 781"/>
                        <a:gd name="T19" fmla="*/ 0 h 770"/>
                        <a:gd name="T20" fmla="*/ 0 w 781"/>
                        <a:gd name="T21" fmla="*/ 0 h 770"/>
                        <a:gd name="T22" fmla="*/ 0 w 781"/>
                        <a:gd name="T23" fmla="*/ 0 h 770"/>
                        <a:gd name="T24" fmla="*/ 0 w 781"/>
                        <a:gd name="T25" fmla="*/ 0 h 770"/>
                        <a:gd name="T26" fmla="*/ 0 w 781"/>
                        <a:gd name="T27" fmla="*/ 0 h 770"/>
                        <a:gd name="T28" fmla="*/ 0 w 781"/>
                        <a:gd name="T29" fmla="*/ 0 h 770"/>
                        <a:gd name="T30" fmla="*/ 0 w 781"/>
                        <a:gd name="T31" fmla="*/ 0 h 770"/>
                        <a:gd name="T32" fmla="*/ 0 w 781"/>
                        <a:gd name="T33" fmla="*/ 0 h 770"/>
                        <a:gd name="T34" fmla="*/ 0 w 781"/>
                        <a:gd name="T35" fmla="*/ 0 h 770"/>
                        <a:gd name="T36" fmla="*/ 0 w 781"/>
                        <a:gd name="T37" fmla="*/ 0 h 770"/>
                        <a:gd name="T38" fmla="*/ 0 w 781"/>
                        <a:gd name="T39" fmla="*/ 0 h 770"/>
                        <a:gd name="T40" fmla="*/ 0 w 781"/>
                        <a:gd name="T41" fmla="*/ 0 h 770"/>
                        <a:gd name="T42" fmla="*/ 0 w 781"/>
                        <a:gd name="T43" fmla="*/ 0 h 770"/>
                        <a:gd name="T44" fmla="*/ 0 w 781"/>
                        <a:gd name="T45" fmla="*/ 0 h 770"/>
                        <a:gd name="T46" fmla="*/ 0 w 781"/>
                        <a:gd name="T47" fmla="*/ 0 h 770"/>
                        <a:gd name="T48" fmla="*/ 0 w 781"/>
                        <a:gd name="T49" fmla="*/ 0 h 770"/>
                        <a:gd name="T50" fmla="*/ 0 w 781"/>
                        <a:gd name="T51" fmla="*/ 0 h 770"/>
                        <a:gd name="T52" fmla="*/ 0 w 781"/>
                        <a:gd name="T53" fmla="*/ 0 h 770"/>
                        <a:gd name="T54" fmla="*/ 0 w 781"/>
                        <a:gd name="T55" fmla="*/ 0 h 770"/>
                        <a:gd name="T56" fmla="*/ 0 w 781"/>
                        <a:gd name="T57" fmla="*/ 0 h 770"/>
                        <a:gd name="T58" fmla="*/ 0 w 781"/>
                        <a:gd name="T59" fmla="*/ 0 h 770"/>
                        <a:gd name="T60" fmla="*/ 0 w 781"/>
                        <a:gd name="T61" fmla="*/ 0 h 770"/>
                        <a:gd name="T62" fmla="*/ 0 w 781"/>
                        <a:gd name="T63" fmla="*/ 0 h 770"/>
                        <a:gd name="T64" fmla="*/ 0 w 781"/>
                        <a:gd name="T65" fmla="*/ 0 h 770"/>
                        <a:gd name="T66" fmla="*/ 0 w 781"/>
                        <a:gd name="T67" fmla="*/ 0 h 770"/>
                        <a:gd name="T68" fmla="*/ 0 w 781"/>
                        <a:gd name="T69" fmla="*/ 0 h 770"/>
                        <a:gd name="T70" fmla="*/ 0 w 781"/>
                        <a:gd name="T71" fmla="*/ 0 h 770"/>
                        <a:gd name="T72" fmla="*/ 0 w 781"/>
                        <a:gd name="T73" fmla="*/ 0 h 770"/>
                        <a:gd name="T74" fmla="*/ 0 w 781"/>
                        <a:gd name="T75" fmla="*/ 0 h 770"/>
                        <a:gd name="T76" fmla="*/ 0 w 781"/>
                        <a:gd name="T77" fmla="*/ 0 h 770"/>
                        <a:gd name="T78" fmla="*/ 0 w 781"/>
                        <a:gd name="T79" fmla="*/ 0 h 770"/>
                        <a:gd name="T80" fmla="*/ 0 w 781"/>
                        <a:gd name="T81" fmla="*/ 0 h 770"/>
                        <a:gd name="T82" fmla="*/ 0 w 781"/>
                        <a:gd name="T83" fmla="*/ 0 h 770"/>
                        <a:gd name="T84" fmla="*/ 0 w 781"/>
                        <a:gd name="T85" fmla="*/ 0 h 770"/>
                        <a:gd name="T86" fmla="*/ 0 w 781"/>
                        <a:gd name="T87" fmla="*/ 0 h 770"/>
                        <a:gd name="T88" fmla="*/ 0 w 781"/>
                        <a:gd name="T89" fmla="*/ 0 h 770"/>
                        <a:gd name="T90" fmla="*/ 0 w 781"/>
                        <a:gd name="T91" fmla="*/ 0 h 770"/>
                        <a:gd name="T92" fmla="*/ 0 w 781"/>
                        <a:gd name="T93" fmla="*/ 0 h 770"/>
                        <a:gd name="T94" fmla="*/ 0 w 781"/>
                        <a:gd name="T95" fmla="*/ 0 h 770"/>
                        <a:gd name="T96" fmla="*/ 0 w 781"/>
                        <a:gd name="T97" fmla="*/ 0 h 770"/>
                        <a:gd name="T98" fmla="*/ 0 w 781"/>
                        <a:gd name="T99" fmla="*/ 0 h 770"/>
                        <a:gd name="T100" fmla="*/ 0 w 781"/>
                        <a:gd name="T101" fmla="*/ 0 h 770"/>
                        <a:gd name="T102" fmla="*/ 0 w 781"/>
                        <a:gd name="T103" fmla="*/ 0 h 770"/>
                        <a:gd name="T104" fmla="*/ 0 w 781"/>
                        <a:gd name="T105" fmla="*/ 0 h 770"/>
                        <a:gd name="T106" fmla="*/ 0 w 781"/>
                        <a:gd name="T107" fmla="*/ 0 h 770"/>
                        <a:gd name="T108" fmla="*/ 0 w 781"/>
                        <a:gd name="T109" fmla="*/ 0 h 770"/>
                        <a:gd name="T110" fmla="*/ 0 w 781"/>
                        <a:gd name="T111" fmla="*/ 0 h 77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781"/>
                        <a:gd name="T169" fmla="*/ 0 h 770"/>
                        <a:gd name="T170" fmla="*/ 781 w 781"/>
                        <a:gd name="T171" fmla="*/ 770 h 77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781" h="770">
                          <a:moveTo>
                            <a:pt x="638" y="0"/>
                          </a:moveTo>
                          <a:lnTo>
                            <a:pt x="546" y="29"/>
                          </a:lnTo>
                          <a:lnTo>
                            <a:pt x="503" y="66"/>
                          </a:lnTo>
                          <a:lnTo>
                            <a:pt x="478" y="141"/>
                          </a:lnTo>
                          <a:lnTo>
                            <a:pt x="478" y="212"/>
                          </a:lnTo>
                          <a:lnTo>
                            <a:pt x="491" y="253"/>
                          </a:lnTo>
                          <a:lnTo>
                            <a:pt x="483" y="324"/>
                          </a:lnTo>
                          <a:lnTo>
                            <a:pt x="483" y="378"/>
                          </a:lnTo>
                          <a:lnTo>
                            <a:pt x="495" y="391"/>
                          </a:lnTo>
                          <a:lnTo>
                            <a:pt x="483" y="411"/>
                          </a:lnTo>
                          <a:lnTo>
                            <a:pt x="474" y="432"/>
                          </a:lnTo>
                          <a:lnTo>
                            <a:pt x="491" y="454"/>
                          </a:lnTo>
                          <a:lnTo>
                            <a:pt x="491" y="475"/>
                          </a:lnTo>
                          <a:lnTo>
                            <a:pt x="458" y="483"/>
                          </a:lnTo>
                          <a:lnTo>
                            <a:pt x="462" y="504"/>
                          </a:lnTo>
                          <a:lnTo>
                            <a:pt x="429" y="516"/>
                          </a:lnTo>
                          <a:lnTo>
                            <a:pt x="398" y="508"/>
                          </a:lnTo>
                          <a:lnTo>
                            <a:pt x="378" y="516"/>
                          </a:lnTo>
                          <a:lnTo>
                            <a:pt x="285" y="529"/>
                          </a:lnTo>
                          <a:lnTo>
                            <a:pt x="202" y="525"/>
                          </a:lnTo>
                          <a:lnTo>
                            <a:pt x="147" y="529"/>
                          </a:lnTo>
                          <a:lnTo>
                            <a:pt x="113" y="550"/>
                          </a:lnTo>
                          <a:lnTo>
                            <a:pt x="29" y="550"/>
                          </a:lnTo>
                          <a:lnTo>
                            <a:pt x="0" y="579"/>
                          </a:lnTo>
                          <a:lnTo>
                            <a:pt x="0" y="612"/>
                          </a:lnTo>
                          <a:lnTo>
                            <a:pt x="4" y="666"/>
                          </a:lnTo>
                          <a:lnTo>
                            <a:pt x="71" y="683"/>
                          </a:lnTo>
                          <a:lnTo>
                            <a:pt x="71" y="649"/>
                          </a:lnTo>
                          <a:lnTo>
                            <a:pt x="76" y="620"/>
                          </a:lnTo>
                          <a:lnTo>
                            <a:pt x="88" y="608"/>
                          </a:lnTo>
                          <a:lnTo>
                            <a:pt x="93" y="641"/>
                          </a:lnTo>
                          <a:lnTo>
                            <a:pt x="97" y="683"/>
                          </a:lnTo>
                          <a:lnTo>
                            <a:pt x="113" y="708"/>
                          </a:lnTo>
                          <a:lnTo>
                            <a:pt x="142" y="741"/>
                          </a:lnTo>
                          <a:lnTo>
                            <a:pt x="214" y="757"/>
                          </a:lnTo>
                          <a:lnTo>
                            <a:pt x="268" y="766"/>
                          </a:lnTo>
                          <a:lnTo>
                            <a:pt x="332" y="770"/>
                          </a:lnTo>
                          <a:lnTo>
                            <a:pt x="252" y="724"/>
                          </a:lnTo>
                          <a:lnTo>
                            <a:pt x="198" y="683"/>
                          </a:lnTo>
                          <a:lnTo>
                            <a:pt x="184" y="649"/>
                          </a:lnTo>
                          <a:lnTo>
                            <a:pt x="193" y="620"/>
                          </a:lnTo>
                          <a:lnTo>
                            <a:pt x="239" y="616"/>
                          </a:lnTo>
                          <a:lnTo>
                            <a:pt x="256" y="649"/>
                          </a:lnTo>
                          <a:lnTo>
                            <a:pt x="268" y="687"/>
                          </a:lnTo>
                          <a:lnTo>
                            <a:pt x="311" y="728"/>
                          </a:lnTo>
                          <a:lnTo>
                            <a:pt x="357" y="762"/>
                          </a:lnTo>
                          <a:lnTo>
                            <a:pt x="403" y="766"/>
                          </a:lnTo>
                          <a:lnTo>
                            <a:pt x="474" y="762"/>
                          </a:lnTo>
                          <a:lnTo>
                            <a:pt x="398" y="703"/>
                          </a:lnTo>
                          <a:lnTo>
                            <a:pt x="344" y="674"/>
                          </a:lnTo>
                          <a:lnTo>
                            <a:pt x="302" y="641"/>
                          </a:lnTo>
                          <a:lnTo>
                            <a:pt x="289" y="616"/>
                          </a:lnTo>
                          <a:lnTo>
                            <a:pt x="293" y="591"/>
                          </a:lnTo>
                          <a:lnTo>
                            <a:pt x="319" y="587"/>
                          </a:lnTo>
                          <a:lnTo>
                            <a:pt x="348" y="612"/>
                          </a:lnTo>
                          <a:lnTo>
                            <a:pt x="365" y="645"/>
                          </a:lnTo>
                          <a:lnTo>
                            <a:pt x="403" y="687"/>
                          </a:lnTo>
                          <a:lnTo>
                            <a:pt x="449" y="708"/>
                          </a:lnTo>
                          <a:lnTo>
                            <a:pt x="483" y="728"/>
                          </a:lnTo>
                          <a:lnTo>
                            <a:pt x="520" y="745"/>
                          </a:lnTo>
                          <a:lnTo>
                            <a:pt x="563" y="753"/>
                          </a:lnTo>
                          <a:lnTo>
                            <a:pt x="613" y="753"/>
                          </a:lnTo>
                          <a:lnTo>
                            <a:pt x="662" y="744"/>
                          </a:lnTo>
                          <a:lnTo>
                            <a:pt x="554" y="708"/>
                          </a:lnTo>
                          <a:lnTo>
                            <a:pt x="512" y="687"/>
                          </a:lnTo>
                          <a:lnTo>
                            <a:pt x="483" y="649"/>
                          </a:lnTo>
                          <a:lnTo>
                            <a:pt x="478" y="616"/>
                          </a:lnTo>
                          <a:lnTo>
                            <a:pt x="503" y="616"/>
                          </a:lnTo>
                          <a:lnTo>
                            <a:pt x="516" y="645"/>
                          </a:lnTo>
                          <a:lnTo>
                            <a:pt x="538" y="670"/>
                          </a:lnTo>
                          <a:lnTo>
                            <a:pt x="571" y="696"/>
                          </a:lnTo>
                          <a:lnTo>
                            <a:pt x="609" y="721"/>
                          </a:lnTo>
                          <a:lnTo>
                            <a:pt x="659" y="742"/>
                          </a:lnTo>
                          <a:lnTo>
                            <a:pt x="697" y="728"/>
                          </a:lnTo>
                          <a:lnTo>
                            <a:pt x="714" y="708"/>
                          </a:lnTo>
                          <a:lnTo>
                            <a:pt x="743" y="657"/>
                          </a:lnTo>
                          <a:lnTo>
                            <a:pt x="689" y="645"/>
                          </a:lnTo>
                          <a:lnTo>
                            <a:pt x="584" y="633"/>
                          </a:lnTo>
                          <a:lnTo>
                            <a:pt x="520" y="604"/>
                          </a:lnTo>
                          <a:lnTo>
                            <a:pt x="487" y="575"/>
                          </a:lnTo>
                          <a:lnTo>
                            <a:pt x="474" y="541"/>
                          </a:lnTo>
                          <a:lnTo>
                            <a:pt x="470" y="525"/>
                          </a:lnTo>
                          <a:lnTo>
                            <a:pt x="487" y="525"/>
                          </a:lnTo>
                          <a:lnTo>
                            <a:pt x="508" y="550"/>
                          </a:lnTo>
                          <a:lnTo>
                            <a:pt x="542" y="595"/>
                          </a:lnTo>
                          <a:lnTo>
                            <a:pt x="617" y="620"/>
                          </a:lnTo>
                          <a:lnTo>
                            <a:pt x="689" y="642"/>
                          </a:lnTo>
                          <a:lnTo>
                            <a:pt x="743" y="657"/>
                          </a:lnTo>
                          <a:lnTo>
                            <a:pt x="764" y="570"/>
                          </a:lnTo>
                          <a:lnTo>
                            <a:pt x="769" y="508"/>
                          </a:lnTo>
                          <a:lnTo>
                            <a:pt x="769" y="453"/>
                          </a:lnTo>
                          <a:lnTo>
                            <a:pt x="697" y="491"/>
                          </a:lnTo>
                          <a:lnTo>
                            <a:pt x="613" y="508"/>
                          </a:lnTo>
                          <a:lnTo>
                            <a:pt x="546" y="504"/>
                          </a:lnTo>
                          <a:lnTo>
                            <a:pt x="528" y="496"/>
                          </a:lnTo>
                          <a:lnTo>
                            <a:pt x="520" y="475"/>
                          </a:lnTo>
                          <a:lnTo>
                            <a:pt x="559" y="475"/>
                          </a:lnTo>
                          <a:lnTo>
                            <a:pt x="600" y="487"/>
                          </a:lnTo>
                          <a:lnTo>
                            <a:pt x="699" y="491"/>
                          </a:lnTo>
                          <a:lnTo>
                            <a:pt x="769" y="454"/>
                          </a:lnTo>
                          <a:lnTo>
                            <a:pt x="773" y="374"/>
                          </a:lnTo>
                          <a:lnTo>
                            <a:pt x="777" y="320"/>
                          </a:lnTo>
                          <a:lnTo>
                            <a:pt x="781" y="266"/>
                          </a:lnTo>
                          <a:lnTo>
                            <a:pt x="773" y="174"/>
                          </a:lnTo>
                          <a:lnTo>
                            <a:pt x="751" y="141"/>
                          </a:lnTo>
                          <a:lnTo>
                            <a:pt x="689" y="100"/>
                          </a:lnTo>
                          <a:lnTo>
                            <a:pt x="709" y="104"/>
                          </a:lnTo>
                          <a:lnTo>
                            <a:pt x="773" y="133"/>
                          </a:lnTo>
                          <a:lnTo>
                            <a:pt x="747" y="75"/>
                          </a:lnTo>
                          <a:lnTo>
                            <a:pt x="726" y="45"/>
                          </a:lnTo>
                          <a:lnTo>
                            <a:pt x="709" y="25"/>
                          </a:lnTo>
                          <a:lnTo>
                            <a:pt x="638" y="0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76" name="Freeform 2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0" y="1823"/>
                      <a:ext cx="46" cy="29"/>
                    </a:xfrm>
                    <a:custGeom>
                      <a:avLst/>
                      <a:gdLst>
                        <a:gd name="T0" fmla="*/ 0 w 198"/>
                        <a:gd name="T1" fmla="*/ 0 h 176"/>
                        <a:gd name="T2" fmla="*/ 0 w 198"/>
                        <a:gd name="T3" fmla="*/ 0 h 176"/>
                        <a:gd name="T4" fmla="*/ 0 w 198"/>
                        <a:gd name="T5" fmla="*/ 0 h 176"/>
                        <a:gd name="T6" fmla="*/ 0 w 198"/>
                        <a:gd name="T7" fmla="*/ 0 h 176"/>
                        <a:gd name="T8" fmla="*/ 0 w 198"/>
                        <a:gd name="T9" fmla="*/ 0 h 176"/>
                        <a:gd name="T10" fmla="*/ 0 w 198"/>
                        <a:gd name="T11" fmla="*/ 0 h 176"/>
                        <a:gd name="T12" fmla="*/ 0 w 198"/>
                        <a:gd name="T13" fmla="*/ 0 h 176"/>
                        <a:gd name="T14" fmla="*/ 0 w 198"/>
                        <a:gd name="T15" fmla="*/ 0 h 176"/>
                        <a:gd name="T16" fmla="*/ 0 w 198"/>
                        <a:gd name="T17" fmla="*/ 0 h 176"/>
                        <a:gd name="T18" fmla="*/ 0 w 198"/>
                        <a:gd name="T19" fmla="*/ 0 h 176"/>
                        <a:gd name="T20" fmla="*/ 0 w 198"/>
                        <a:gd name="T21" fmla="*/ 0 h 176"/>
                        <a:gd name="T22" fmla="*/ 0 w 198"/>
                        <a:gd name="T23" fmla="*/ 0 h 176"/>
                        <a:gd name="T24" fmla="*/ 0 w 198"/>
                        <a:gd name="T25" fmla="*/ 0 h 176"/>
                        <a:gd name="T26" fmla="*/ 0 w 198"/>
                        <a:gd name="T27" fmla="*/ 0 h 176"/>
                        <a:gd name="T28" fmla="*/ 0 w 198"/>
                        <a:gd name="T29" fmla="*/ 0 h 176"/>
                        <a:gd name="T30" fmla="*/ 0 w 198"/>
                        <a:gd name="T31" fmla="*/ 0 h 176"/>
                        <a:gd name="T32" fmla="*/ 0 w 198"/>
                        <a:gd name="T33" fmla="*/ 0 h 176"/>
                        <a:gd name="T34" fmla="*/ 0 w 198"/>
                        <a:gd name="T35" fmla="*/ 0 h 176"/>
                        <a:gd name="T36" fmla="*/ 0 w 198"/>
                        <a:gd name="T37" fmla="*/ 0 h 176"/>
                        <a:gd name="T38" fmla="*/ 0 w 198"/>
                        <a:gd name="T39" fmla="*/ 0 h 176"/>
                        <a:gd name="T40" fmla="*/ 0 w 198"/>
                        <a:gd name="T41" fmla="*/ 0 h 176"/>
                        <a:gd name="T42" fmla="*/ 0 w 198"/>
                        <a:gd name="T43" fmla="*/ 0 h 176"/>
                        <a:gd name="T44" fmla="*/ 0 w 198"/>
                        <a:gd name="T45" fmla="*/ 0 h 17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98"/>
                        <a:gd name="T70" fmla="*/ 0 h 176"/>
                        <a:gd name="T71" fmla="*/ 198 w 198"/>
                        <a:gd name="T72" fmla="*/ 176 h 17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98" h="176">
                          <a:moveTo>
                            <a:pt x="0" y="0"/>
                          </a:moveTo>
                          <a:lnTo>
                            <a:pt x="0" y="14"/>
                          </a:lnTo>
                          <a:lnTo>
                            <a:pt x="26" y="48"/>
                          </a:lnTo>
                          <a:lnTo>
                            <a:pt x="51" y="66"/>
                          </a:lnTo>
                          <a:lnTo>
                            <a:pt x="103" y="105"/>
                          </a:lnTo>
                          <a:lnTo>
                            <a:pt x="125" y="121"/>
                          </a:lnTo>
                          <a:lnTo>
                            <a:pt x="175" y="159"/>
                          </a:lnTo>
                          <a:lnTo>
                            <a:pt x="120" y="142"/>
                          </a:lnTo>
                          <a:lnTo>
                            <a:pt x="66" y="125"/>
                          </a:lnTo>
                          <a:lnTo>
                            <a:pt x="12" y="121"/>
                          </a:lnTo>
                          <a:lnTo>
                            <a:pt x="16" y="138"/>
                          </a:lnTo>
                          <a:lnTo>
                            <a:pt x="103" y="154"/>
                          </a:lnTo>
                          <a:lnTo>
                            <a:pt x="150" y="172"/>
                          </a:lnTo>
                          <a:lnTo>
                            <a:pt x="175" y="176"/>
                          </a:lnTo>
                          <a:lnTo>
                            <a:pt x="196" y="169"/>
                          </a:lnTo>
                          <a:lnTo>
                            <a:pt x="198" y="148"/>
                          </a:lnTo>
                          <a:lnTo>
                            <a:pt x="181" y="133"/>
                          </a:lnTo>
                          <a:lnTo>
                            <a:pt x="157" y="108"/>
                          </a:lnTo>
                          <a:lnTo>
                            <a:pt x="127" y="75"/>
                          </a:lnTo>
                          <a:lnTo>
                            <a:pt x="97" y="37"/>
                          </a:lnTo>
                          <a:lnTo>
                            <a:pt x="62" y="12"/>
                          </a:lnTo>
                          <a:lnTo>
                            <a:pt x="24" y="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77" name="Freeform 2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4" y="1802"/>
                      <a:ext cx="43" cy="34"/>
                    </a:xfrm>
                    <a:custGeom>
                      <a:avLst/>
                      <a:gdLst>
                        <a:gd name="T0" fmla="*/ 0 w 180"/>
                        <a:gd name="T1" fmla="*/ 0 h 229"/>
                        <a:gd name="T2" fmla="*/ 0 w 180"/>
                        <a:gd name="T3" fmla="*/ 0 h 229"/>
                        <a:gd name="T4" fmla="*/ 0 w 180"/>
                        <a:gd name="T5" fmla="*/ 0 h 229"/>
                        <a:gd name="T6" fmla="*/ 0 w 180"/>
                        <a:gd name="T7" fmla="*/ 0 h 229"/>
                        <a:gd name="T8" fmla="*/ 0 w 180"/>
                        <a:gd name="T9" fmla="*/ 0 h 229"/>
                        <a:gd name="T10" fmla="*/ 0 w 180"/>
                        <a:gd name="T11" fmla="*/ 0 h 229"/>
                        <a:gd name="T12" fmla="*/ 0 w 180"/>
                        <a:gd name="T13" fmla="*/ 0 h 229"/>
                        <a:gd name="T14" fmla="*/ 0 w 180"/>
                        <a:gd name="T15" fmla="*/ 0 h 229"/>
                        <a:gd name="T16" fmla="*/ 0 w 180"/>
                        <a:gd name="T17" fmla="*/ 0 h 229"/>
                        <a:gd name="T18" fmla="*/ 0 w 180"/>
                        <a:gd name="T19" fmla="*/ 0 h 229"/>
                        <a:gd name="T20" fmla="*/ 0 w 180"/>
                        <a:gd name="T21" fmla="*/ 0 h 229"/>
                        <a:gd name="T22" fmla="*/ 0 w 180"/>
                        <a:gd name="T23" fmla="*/ 0 h 229"/>
                        <a:gd name="T24" fmla="*/ 0 w 180"/>
                        <a:gd name="T25" fmla="*/ 0 h 229"/>
                        <a:gd name="T26" fmla="*/ 0 w 180"/>
                        <a:gd name="T27" fmla="*/ 0 h 229"/>
                        <a:gd name="T28" fmla="*/ 0 w 180"/>
                        <a:gd name="T29" fmla="*/ 0 h 229"/>
                        <a:gd name="T30" fmla="*/ 0 w 180"/>
                        <a:gd name="T31" fmla="*/ 0 h 229"/>
                        <a:gd name="T32" fmla="*/ 0 w 180"/>
                        <a:gd name="T33" fmla="*/ 0 h 229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80"/>
                        <a:gd name="T52" fmla="*/ 0 h 229"/>
                        <a:gd name="T53" fmla="*/ 180 w 180"/>
                        <a:gd name="T54" fmla="*/ 229 h 229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80" h="229">
                          <a:moveTo>
                            <a:pt x="33" y="0"/>
                          </a:moveTo>
                          <a:lnTo>
                            <a:pt x="8" y="4"/>
                          </a:lnTo>
                          <a:lnTo>
                            <a:pt x="0" y="25"/>
                          </a:lnTo>
                          <a:lnTo>
                            <a:pt x="2" y="43"/>
                          </a:lnTo>
                          <a:lnTo>
                            <a:pt x="17" y="67"/>
                          </a:lnTo>
                          <a:lnTo>
                            <a:pt x="37" y="74"/>
                          </a:lnTo>
                          <a:lnTo>
                            <a:pt x="77" y="99"/>
                          </a:lnTo>
                          <a:lnTo>
                            <a:pt x="115" y="130"/>
                          </a:lnTo>
                          <a:lnTo>
                            <a:pt x="142" y="172"/>
                          </a:lnTo>
                          <a:lnTo>
                            <a:pt x="172" y="216"/>
                          </a:lnTo>
                          <a:lnTo>
                            <a:pt x="180" y="229"/>
                          </a:lnTo>
                          <a:lnTo>
                            <a:pt x="172" y="178"/>
                          </a:lnTo>
                          <a:lnTo>
                            <a:pt x="165" y="132"/>
                          </a:lnTo>
                          <a:lnTo>
                            <a:pt x="151" y="93"/>
                          </a:lnTo>
                          <a:lnTo>
                            <a:pt x="126" y="56"/>
                          </a:lnTo>
                          <a:lnTo>
                            <a:pt x="60" y="6"/>
                          </a:lnTo>
                          <a:lnTo>
                            <a:pt x="33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78" name="Freeform 2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37" y="1768"/>
                      <a:ext cx="43" cy="21"/>
                    </a:xfrm>
                    <a:custGeom>
                      <a:avLst/>
                      <a:gdLst>
                        <a:gd name="T0" fmla="*/ 0 w 193"/>
                        <a:gd name="T1" fmla="*/ 0 h 133"/>
                        <a:gd name="T2" fmla="*/ 0 w 193"/>
                        <a:gd name="T3" fmla="*/ 0 h 133"/>
                        <a:gd name="T4" fmla="*/ 0 w 193"/>
                        <a:gd name="T5" fmla="*/ 0 h 133"/>
                        <a:gd name="T6" fmla="*/ 0 w 193"/>
                        <a:gd name="T7" fmla="*/ 0 h 133"/>
                        <a:gd name="T8" fmla="*/ 0 w 193"/>
                        <a:gd name="T9" fmla="*/ 0 h 133"/>
                        <a:gd name="T10" fmla="*/ 0 w 193"/>
                        <a:gd name="T11" fmla="*/ 0 h 133"/>
                        <a:gd name="T12" fmla="*/ 0 w 193"/>
                        <a:gd name="T13" fmla="*/ 0 h 133"/>
                        <a:gd name="T14" fmla="*/ 0 w 193"/>
                        <a:gd name="T15" fmla="*/ 0 h 133"/>
                        <a:gd name="T16" fmla="*/ 0 w 193"/>
                        <a:gd name="T17" fmla="*/ 0 h 133"/>
                        <a:gd name="T18" fmla="*/ 0 w 193"/>
                        <a:gd name="T19" fmla="*/ 0 h 13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93"/>
                        <a:gd name="T31" fmla="*/ 0 h 133"/>
                        <a:gd name="T32" fmla="*/ 193 w 193"/>
                        <a:gd name="T33" fmla="*/ 133 h 133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93" h="133">
                          <a:moveTo>
                            <a:pt x="0" y="133"/>
                          </a:moveTo>
                          <a:lnTo>
                            <a:pt x="34" y="104"/>
                          </a:lnTo>
                          <a:lnTo>
                            <a:pt x="88" y="83"/>
                          </a:lnTo>
                          <a:lnTo>
                            <a:pt x="125" y="74"/>
                          </a:lnTo>
                          <a:lnTo>
                            <a:pt x="193" y="0"/>
                          </a:lnTo>
                          <a:lnTo>
                            <a:pt x="142" y="29"/>
                          </a:lnTo>
                          <a:lnTo>
                            <a:pt x="96" y="49"/>
                          </a:lnTo>
                          <a:lnTo>
                            <a:pt x="63" y="66"/>
                          </a:lnTo>
                          <a:lnTo>
                            <a:pt x="46" y="83"/>
                          </a:lnTo>
                          <a:lnTo>
                            <a:pt x="0" y="133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79" name="Freeform 2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01" y="1804"/>
                      <a:ext cx="27" cy="53"/>
                    </a:xfrm>
                    <a:custGeom>
                      <a:avLst/>
                      <a:gdLst>
                        <a:gd name="T0" fmla="*/ 0 w 109"/>
                        <a:gd name="T1" fmla="*/ 0 h 342"/>
                        <a:gd name="T2" fmla="*/ 0 w 109"/>
                        <a:gd name="T3" fmla="*/ 0 h 342"/>
                        <a:gd name="T4" fmla="*/ 0 w 109"/>
                        <a:gd name="T5" fmla="*/ 0 h 342"/>
                        <a:gd name="T6" fmla="*/ 0 w 109"/>
                        <a:gd name="T7" fmla="*/ 0 h 342"/>
                        <a:gd name="T8" fmla="*/ 0 w 109"/>
                        <a:gd name="T9" fmla="*/ 0 h 342"/>
                        <a:gd name="T10" fmla="*/ 0 w 109"/>
                        <a:gd name="T11" fmla="*/ 0 h 342"/>
                        <a:gd name="T12" fmla="*/ 0 w 109"/>
                        <a:gd name="T13" fmla="*/ 0 h 342"/>
                        <a:gd name="T14" fmla="*/ 0 w 109"/>
                        <a:gd name="T15" fmla="*/ 0 h 342"/>
                        <a:gd name="T16" fmla="*/ 0 w 109"/>
                        <a:gd name="T17" fmla="*/ 0 h 342"/>
                        <a:gd name="T18" fmla="*/ 0 w 109"/>
                        <a:gd name="T19" fmla="*/ 0 h 342"/>
                        <a:gd name="T20" fmla="*/ 0 w 109"/>
                        <a:gd name="T21" fmla="*/ 0 h 342"/>
                        <a:gd name="T22" fmla="*/ 0 w 109"/>
                        <a:gd name="T23" fmla="*/ 0 h 342"/>
                        <a:gd name="T24" fmla="*/ 0 w 109"/>
                        <a:gd name="T25" fmla="*/ 0 h 342"/>
                        <a:gd name="T26" fmla="*/ 0 w 109"/>
                        <a:gd name="T27" fmla="*/ 0 h 342"/>
                        <a:gd name="T28" fmla="*/ 0 w 109"/>
                        <a:gd name="T29" fmla="*/ 0 h 342"/>
                        <a:gd name="T30" fmla="*/ 0 w 109"/>
                        <a:gd name="T31" fmla="*/ 0 h 342"/>
                        <a:gd name="T32" fmla="*/ 0 w 109"/>
                        <a:gd name="T33" fmla="*/ 0 h 342"/>
                        <a:gd name="T34" fmla="*/ 0 w 109"/>
                        <a:gd name="T35" fmla="*/ 0 h 342"/>
                        <a:gd name="T36" fmla="*/ 0 w 109"/>
                        <a:gd name="T37" fmla="*/ 0 h 342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09"/>
                        <a:gd name="T58" fmla="*/ 0 h 342"/>
                        <a:gd name="T59" fmla="*/ 109 w 109"/>
                        <a:gd name="T60" fmla="*/ 342 h 342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09" h="342">
                          <a:moveTo>
                            <a:pt x="0" y="342"/>
                          </a:moveTo>
                          <a:lnTo>
                            <a:pt x="54" y="342"/>
                          </a:lnTo>
                          <a:lnTo>
                            <a:pt x="72" y="338"/>
                          </a:lnTo>
                          <a:lnTo>
                            <a:pt x="72" y="325"/>
                          </a:lnTo>
                          <a:lnTo>
                            <a:pt x="84" y="313"/>
                          </a:lnTo>
                          <a:lnTo>
                            <a:pt x="101" y="300"/>
                          </a:lnTo>
                          <a:lnTo>
                            <a:pt x="93" y="287"/>
                          </a:lnTo>
                          <a:lnTo>
                            <a:pt x="93" y="270"/>
                          </a:lnTo>
                          <a:lnTo>
                            <a:pt x="105" y="249"/>
                          </a:lnTo>
                          <a:lnTo>
                            <a:pt x="105" y="228"/>
                          </a:lnTo>
                          <a:lnTo>
                            <a:pt x="97" y="203"/>
                          </a:lnTo>
                          <a:lnTo>
                            <a:pt x="97" y="149"/>
                          </a:lnTo>
                          <a:lnTo>
                            <a:pt x="109" y="100"/>
                          </a:lnTo>
                          <a:lnTo>
                            <a:pt x="105" y="62"/>
                          </a:lnTo>
                          <a:lnTo>
                            <a:pt x="105" y="0"/>
                          </a:lnTo>
                          <a:lnTo>
                            <a:pt x="72" y="95"/>
                          </a:lnTo>
                          <a:lnTo>
                            <a:pt x="42" y="183"/>
                          </a:lnTo>
                          <a:lnTo>
                            <a:pt x="21" y="278"/>
                          </a:lnTo>
                          <a:lnTo>
                            <a:pt x="0" y="342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80" name="Freeform 2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0" y="1862"/>
                      <a:ext cx="46" cy="8"/>
                    </a:xfrm>
                    <a:custGeom>
                      <a:avLst/>
                      <a:gdLst>
                        <a:gd name="T0" fmla="*/ 0 w 194"/>
                        <a:gd name="T1" fmla="*/ 0 h 66"/>
                        <a:gd name="T2" fmla="*/ 0 w 194"/>
                        <a:gd name="T3" fmla="*/ 0 h 66"/>
                        <a:gd name="T4" fmla="*/ 0 w 194"/>
                        <a:gd name="T5" fmla="*/ 0 h 66"/>
                        <a:gd name="T6" fmla="*/ 0 w 194"/>
                        <a:gd name="T7" fmla="*/ 0 h 66"/>
                        <a:gd name="T8" fmla="*/ 0 w 194"/>
                        <a:gd name="T9" fmla="*/ 0 h 66"/>
                        <a:gd name="T10" fmla="*/ 0 w 194"/>
                        <a:gd name="T11" fmla="*/ 0 h 66"/>
                        <a:gd name="T12" fmla="*/ 0 w 194"/>
                        <a:gd name="T13" fmla="*/ 0 h 66"/>
                        <a:gd name="T14" fmla="*/ 0 w 194"/>
                        <a:gd name="T15" fmla="*/ 0 h 66"/>
                        <a:gd name="T16" fmla="*/ 0 w 194"/>
                        <a:gd name="T17" fmla="*/ 0 h 66"/>
                        <a:gd name="T18" fmla="*/ 0 w 194"/>
                        <a:gd name="T19" fmla="*/ 0 h 66"/>
                        <a:gd name="T20" fmla="*/ 0 w 194"/>
                        <a:gd name="T21" fmla="*/ 0 h 6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94"/>
                        <a:gd name="T34" fmla="*/ 0 h 66"/>
                        <a:gd name="T35" fmla="*/ 194 w 194"/>
                        <a:gd name="T36" fmla="*/ 66 h 6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94" h="66">
                          <a:moveTo>
                            <a:pt x="156" y="32"/>
                          </a:moveTo>
                          <a:lnTo>
                            <a:pt x="112" y="13"/>
                          </a:lnTo>
                          <a:lnTo>
                            <a:pt x="74" y="3"/>
                          </a:lnTo>
                          <a:lnTo>
                            <a:pt x="22" y="0"/>
                          </a:lnTo>
                          <a:lnTo>
                            <a:pt x="0" y="4"/>
                          </a:lnTo>
                          <a:lnTo>
                            <a:pt x="9" y="25"/>
                          </a:lnTo>
                          <a:lnTo>
                            <a:pt x="30" y="41"/>
                          </a:lnTo>
                          <a:lnTo>
                            <a:pt x="76" y="54"/>
                          </a:lnTo>
                          <a:lnTo>
                            <a:pt x="148" y="66"/>
                          </a:lnTo>
                          <a:lnTo>
                            <a:pt x="194" y="62"/>
                          </a:lnTo>
                          <a:lnTo>
                            <a:pt x="156" y="32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81" name="Freeform 2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01" y="1868"/>
                      <a:ext cx="30" cy="21"/>
                    </a:xfrm>
                    <a:custGeom>
                      <a:avLst/>
                      <a:gdLst>
                        <a:gd name="T0" fmla="*/ 0 w 118"/>
                        <a:gd name="T1" fmla="*/ 0 h 144"/>
                        <a:gd name="T2" fmla="*/ 0 w 118"/>
                        <a:gd name="T3" fmla="*/ 0 h 144"/>
                        <a:gd name="T4" fmla="*/ 0 w 118"/>
                        <a:gd name="T5" fmla="*/ 0 h 144"/>
                        <a:gd name="T6" fmla="*/ 0 w 118"/>
                        <a:gd name="T7" fmla="*/ 0 h 144"/>
                        <a:gd name="T8" fmla="*/ 0 w 118"/>
                        <a:gd name="T9" fmla="*/ 0 h 144"/>
                        <a:gd name="T10" fmla="*/ 0 w 118"/>
                        <a:gd name="T11" fmla="*/ 0 h 144"/>
                        <a:gd name="T12" fmla="*/ 0 w 118"/>
                        <a:gd name="T13" fmla="*/ 0 h 144"/>
                        <a:gd name="T14" fmla="*/ 0 w 118"/>
                        <a:gd name="T15" fmla="*/ 0 h 144"/>
                        <a:gd name="T16" fmla="*/ 0 w 118"/>
                        <a:gd name="T17" fmla="*/ 0 h 144"/>
                        <a:gd name="T18" fmla="*/ 0 w 118"/>
                        <a:gd name="T19" fmla="*/ 0 h 144"/>
                        <a:gd name="T20" fmla="*/ 0 w 118"/>
                        <a:gd name="T21" fmla="*/ 0 h 144"/>
                        <a:gd name="T22" fmla="*/ 0 w 118"/>
                        <a:gd name="T23" fmla="*/ 0 h 144"/>
                        <a:gd name="T24" fmla="*/ 0 w 118"/>
                        <a:gd name="T25" fmla="*/ 0 h 14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18"/>
                        <a:gd name="T40" fmla="*/ 0 h 144"/>
                        <a:gd name="T41" fmla="*/ 118 w 118"/>
                        <a:gd name="T42" fmla="*/ 144 h 14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18" h="144">
                          <a:moveTo>
                            <a:pt x="54" y="40"/>
                          </a:moveTo>
                          <a:lnTo>
                            <a:pt x="40" y="9"/>
                          </a:lnTo>
                          <a:lnTo>
                            <a:pt x="17" y="0"/>
                          </a:lnTo>
                          <a:lnTo>
                            <a:pt x="2" y="7"/>
                          </a:lnTo>
                          <a:lnTo>
                            <a:pt x="0" y="23"/>
                          </a:lnTo>
                          <a:lnTo>
                            <a:pt x="10" y="52"/>
                          </a:lnTo>
                          <a:lnTo>
                            <a:pt x="27" y="77"/>
                          </a:lnTo>
                          <a:lnTo>
                            <a:pt x="48" y="100"/>
                          </a:lnTo>
                          <a:lnTo>
                            <a:pt x="76" y="124"/>
                          </a:lnTo>
                          <a:lnTo>
                            <a:pt x="118" y="144"/>
                          </a:lnTo>
                          <a:lnTo>
                            <a:pt x="80" y="102"/>
                          </a:lnTo>
                          <a:lnTo>
                            <a:pt x="68" y="73"/>
                          </a:lnTo>
                          <a:lnTo>
                            <a:pt x="54" y="4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82" name="Freeform 2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7" y="1749"/>
                      <a:ext cx="66" cy="26"/>
                    </a:xfrm>
                    <a:custGeom>
                      <a:avLst/>
                      <a:gdLst>
                        <a:gd name="T0" fmla="*/ 0 w 279"/>
                        <a:gd name="T1" fmla="*/ 0 h 173"/>
                        <a:gd name="T2" fmla="*/ 0 w 279"/>
                        <a:gd name="T3" fmla="*/ 0 h 173"/>
                        <a:gd name="T4" fmla="*/ 0 w 279"/>
                        <a:gd name="T5" fmla="*/ 0 h 173"/>
                        <a:gd name="T6" fmla="*/ 0 w 279"/>
                        <a:gd name="T7" fmla="*/ 0 h 173"/>
                        <a:gd name="T8" fmla="*/ 0 w 279"/>
                        <a:gd name="T9" fmla="*/ 0 h 173"/>
                        <a:gd name="T10" fmla="*/ 0 w 279"/>
                        <a:gd name="T11" fmla="*/ 0 h 173"/>
                        <a:gd name="T12" fmla="*/ 0 w 279"/>
                        <a:gd name="T13" fmla="*/ 0 h 173"/>
                        <a:gd name="T14" fmla="*/ 0 w 279"/>
                        <a:gd name="T15" fmla="*/ 0 h 173"/>
                        <a:gd name="T16" fmla="*/ 0 w 279"/>
                        <a:gd name="T17" fmla="*/ 0 h 173"/>
                        <a:gd name="T18" fmla="*/ 0 w 279"/>
                        <a:gd name="T19" fmla="*/ 0 h 173"/>
                        <a:gd name="T20" fmla="*/ 0 w 279"/>
                        <a:gd name="T21" fmla="*/ 0 h 173"/>
                        <a:gd name="T22" fmla="*/ 0 w 279"/>
                        <a:gd name="T23" fmla="*/ 0 h 17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279"/>
                        <a:gd name="T37" fmla="*/ 0 h 173"/>
                        <a:gd name="T38" fmla="*/ 279 w 279"/>
                        <a:gd name="T39" fmla="*/ 173 h 173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279" h="173">
                          <a:moveTo>
                            <a:pt x="0" y="173"/>
                          </a:moveTo>
                          <a:lnTo>
                            <a:pt x="9" y="102"/>
                          </a:lnTo>
                          <a:lnTo>
                            <a:pt x="67" y="77"/>
                          </a:lnTo>
                          <a:lnTo>
                            <a:pt x="147" y="46"/>
                          </a:lnTo>
                          <a:lnTo>
                            <a:pt x="203" y="23"/>
                          </a:lnTo>
                          <a:lnTo>
                            <a:pt x="258" y="0"/>
                          </a:lnTo>
                          <a:lnTo>
                            <a:pt x="279" y="50"/>
                          </a:lnTo>
                          <a:lnTo>
                            <a:pt x="229" y="79"/>
                          </a:lnTo>
                          <a:lnTo>
                            <a:pt x="168" y="100"/>
                          </a:lnTo>
                          <a:lnTo>
                            <a:pt x="122" y="113"/>
                          </a:lnTo>
                          <a:lnTo>
                            <a:pt x="65" y="144"/>
                          </a:lnTo>
                          <a:lnTo>
                            <a:pt x="0" y="173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</p:grpSp>
              <p:grpSp>
                <p:nvGrpSpPr>
                  <p:cNvPr id="16464" name="Group 296"/>
                  <p:cNvGrpSpPr>
                    <a:grpSpLocks/>
                  </p:cNvGrpSpPr>
                  <p:nvPr/>
                </p:nvGrpSpPr>
                <p:grpSpPr bwMode="auto">
                  <a:xfrm>
                    <a:off x="5051" y="1876"/>
                    <a:ext cx="133" cy="118"/>
                    <a:chOff x="5051" y="1876"/>
                    <a:chExt cx="133" cy="118"/>
                  </a:xfrm>
                </p:grpSpPr>
                <p:sp>
                  <p:nvSpPr>
                    <p:cNvPr id="16467" name="Freeform 2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1" y="1876"/>
                      <a:ext cx="134" cy="119"/>
                    </a:xfrm>
                    <a:custGeom>
                      <a:avLst/>
                      <a:gdLst>
                        <a:gd name="T0" fmla="*/ 0 w 575"/>
                        <a:gd name="T1" fmla="*/ 0 h 770"/>
                        <a:gd name="T2" fmla="*/ 0 w 575"/>
                        <a:gd name="T3" fmla="*/ 0 h 770"/>
                        <a:gd name="T4" fmla="*/ 0 w 575"/>
                        <a:gd name="T5" fmla="*/ 0 h 770"/>
                        <a:gd name="T6" fmla="*/ 0 w 575"/>
                        <a:gd name="T7" fmla="*/ 0 h 770"/>
                        <a:gd name="T8" fmla="*/ 0 w 575"/>
                        <a:gd name="T9" fmla="*/ 0 h 770"/>
                        <a:gd name="T10" fmla="*/ 0 w 575"/>
                        <a:gd name="T11" fmla="*/ 0 h 770"/>
                        <a:gd name="T12" fmla="*/ 0 w 575"/>
                        <a:gd name="T13" fmla="*/ 0 h 770"/>
                        <a:gd name="T14" fmla="*/ 0 w 575"/>
                        <a:gd name="T15" fmla="*/ 0 h 770"/>
                        <a:gd name="T16" fmla="*/ 0 w 575"/>
                        <a:gd name="T17" fmla="*/ 0 h 770"/>
                        <a:gd name="T18" fmla="*/ 0 w 575"/>
                        <a:gd name="T19" fmla="*/ 0 h 770"/>
                        <a:gd name="T20" fmla="*/ 0 w 575"/>
                        <a:gd name="T21" fmla="*/ 0 h 770"/>
                        <a:gd name="T22" fmla="*/ 0 w 575"/>
                        <a:gd name="T23" fmla="*/ 0 h 770"/>
                        <a:gd name="T24" fmla="*/ 0 w 575"/>
                        <a:gd name="T25" fmla="*/ 0 h 770"/>
                        <a:gd name="T26" fmla="*/ 0 w 575"/>
                        <a:gd name="T27" fmla="*/ 0 h 770"/>
                        <a:gd name="T28" fmla="*/ 0 w 575"/>
                        <a:gd name="T29" fmla="*/ 0 h 770"/>
                        <a:gd name="T30" fmla="*/ 0 w 575"/>
                        <a:gd name="T31" fmla="*/ 0 h 770"/>
                        <a:gd name="T32" fmla="*/ 0 w 575"/>
                        <a:gd name="T33" fmla="*/ 0 h 770"/>
                        <a:gd name="T34" fmla="*/ 0 w 575"/>
                        <a:gd name="T35" fmla="*/ 0 h 770"/>
                        <a:gd name="T36" fmla="*/ 0 w 575"/>
                        <a:gd name="T37" fmla="*/ 0 h 770"/>
                        <a:gd name="T38" fmla="*/ 0 w 575"/>
                        <a:gd name="T39" fmla="*/ 0 h 770"/>
                        <a:gd name="T40" fmla="*/ 0 w 575"/>
                        <a:gd name="T41" fmla="*/ 0 h 770"/>
                        <a:gd name="T42" fmla="*/ 0 w 575"/>
                        <a:gd name="T43" fmla="*/ 0 h 770"/>
                        <a:gd name="T44" fmla="*/ 0 w 575"/>
                        <a:gd name="T45" fmla="*/ 0 h 770"/>
                        <a:gd name="T46" fmla="*/ 0 w 575"/>
                        <a:gd name="T47" fmla="*/ 0 h 770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575"/>
                        <a:gd name="T73" fmla="*/ 0 h 770"/>
                        <a:gd name="T74" fmla="*/ 575 w 575"/>
                        <a:gd name="T75" fmla="*/ 770 h 770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575" h="770">
                          <a:moveTo>
                            <a:pt x="256" y="113"/>
                          </a:moveTo>
                          <a:lnTo>
                            <a:pt x="361" y="104"/>
                          </a:lnTo>
                          <a:lnTo>
                            <a:pt x="425" y="88"/>
                          </a:lnTo>
                          <a:lnTo>
                            <a:pt x="445" y="59"/>
                          </a:lnTo>
                          <a:lnTo>
                            <a:pt x="445" y="34"/>
                          </a:lnTo>
                          <a:lnTo>
                            <a:pt x="462" y="13"/>
                          </a:lnTo>
                          <a:lnTo>
                            <a:pt x="520" y="0"/>
                          </a:lnTo>
                          <a:lnTo>
                            <a:pt x="575" y="4"/>
                          </a:lnTo>
                          <a:lnTo>
                            <a:pt x="508" y="599"/>
                          </a:lnTo>
                          <a:lnTo>
                            <a:pt x="462" y="654"/>
                          </a:lnTo>
                          <a:lnTo>
                            <a:pt x="403" y="708"/>
                          </a:lnTo>
                          <a:lnTo>
                            <a:pt x="320" y="750"/>
                          </a:lnTo>
                          <a:lnTo>
                            <a:pt x="223" y="762"/>
                          </a:lnTo>
                          <a:lnTo>
                            <a:pt x="93" y="770"/>
                          </a:lnTo>
                          <a:lnTo>
                            <a:pt x="17" y="758"/>
                          </a:lnTo>
                          <a:lnTo>
                            <a:pt x="0" y="716"/>
                          </a:lnTo>
                          <a:lnTo>
                            <a:pt x="9" y="662"/>
                          </a:lnTo>
                          <a:lnTo>
                            <a:pt x="63" y="495"/>
                          </a:lnTo>
                          <a:lnTo>
                            <a:pt x="109" y="329"/>
                          </a:lnTo>
                          <a:lnTo>
                            <a:pt x="130" y="204"/>
                          </a:lnTo>
                          <a:lnTo>
                            <a:pt x="130" y="171"/>
                          </a:lnTo>
                          <a:lnTo>
                            <a:pt x="159" y="125"/>
                          </a:lnTo>
                          <a:lnTo>
                            <a:pt x="194" y="113"/>
                          </a:lnTo>
                          <a:lnTo>
                            <a:pt x="256" y="113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68" name="Freeform 2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67" y="1881"/>
                      <a:ext cx="118" cy="108"/>
                    </a:xfrm>
                    <a:custGeom>
                      <a:avLst/>
                      <a:gdLst>
                        <a:gd name="T0" fmla="*/ 0 w 496"/>
                        <a:gd name="T1" fmla="*/ 0 h 708"/>
                        <a:gd name="T2" fmla="*/ 0 w 496"/>
                        <a:gd name="T3" fmla="*/ 0 h 708"/>
                        <a:gd name="T4" fmla="*/ 0 w 496"/>
                        <a:gd name="T5" fmla="*/ 0 h 708"/>
                        <a:gd name="T6" fmla="*/ 0 w 496"/>
                        <a:gd name="T7" fmla="*/ 0 h 708"/>
                        <a:gd name="T8" fmla="*/ 0 w 496"/>
                        <a:gd name="T9" fmla="*/ 0 h 708"/>
                        <a:gd name="T10" fmla="*/ 0 w 496"/>
                        <a:gd name="T11" fmla="*/ 0 h 708"/>
                        <a:gd name="T12" fmla="*/ 0 w 496"/>
                        <a:gd name="T13" fmla="*/ 0 h 708"/>
                        <a:gd name="T14" fmla="*/ 0 w 496"/>
                        <a:gd name="T15" fmla="*/ 0 h 708"/>
                        <a:gd name="T16" fmla="*/ 0 w 496"/>
                        <a:gd name="T17" fmla="*/ 0 h 708"/>
                        <a:gd name="T18" fmla="*/ 0 w 496"/>
                        <a:gd name="T19" fmla="*/ 0 h 708"/>
                        <a:gd name="T20" fmla="*/ 0 w 496"/>
                        <a:gd name="T21" fmla="*/ 0 h 708"/>
                        <a:gd name="T22" fmla="*/ 0 w 496"/>
                        <a:gd name="T23" fmla="*/ 0 h 708"/>
                        <a:gd name="T24" fmla="*/ 0 w 496"/>
                        <a:gd name="T25" fmla="*/ 0 h 708"/>
                        <a:gd name="T26" fmla="*/ 0 w 496"/>
                        <a:gd name="T27" fmla="*/ 0 h 708"/>
                        <a:gd name="T28" fmla="*/ 0 w 496"/>
                        <a:gd name="T29" fmla="*/ 0 h 708"/>
                        <a:gd name="T30" fmla="*/ 0 w 496"/>
                        <a:gd name="T31" fmla="*/ 0 h 708"/>
                        <a:gd name="T32" fmla="*/ 0 w 496"/>
                        <a:gd name="T33" fmla="*/ 0 h 708"/>
                        <a:gd name="T34" fmla="*/ 0 w 496"/>
                        <a:gd name="T35" fmla="*/ 0 h 708"/>
                        <a:gd name="T36" fmla="*/ 0 w 496"/>
                        <a:gd name="T37" fmla="*/ 0 h 708"/>
                        <a:gd name="T38" fmla="*/ 0 w 496"/>
                        <a:gd name="T39" fmla="*/ 0 h 708"/>
                        <a:gd name="T40" fmla="*/ 0 w 496"/>
                        <a:gd name="T41" fmla="*/ 0 h 708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496"/>
                        <a:gd name="T64" fmla="*/ 0 h 708"/>
                        <a:gd name="T65" fmla="*/ 496 w 496"/>
                        <a:gd name="T66" fmla="*/ 708 h 708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496" h="708">
                          <a:moveTo>
                            <a:pt x="172" y="141"/>
                          </a:moveTo>
                          <a:lnTo>
                            <a:pt x="265" y="137"/>
                          </a:lnTo>
                          <a:lnTo>
                            <a:pt x="362" y="120"/>
                          </a:lnTo>
                          <a:lnTo>
                            <a:pt x="420" y="91"/>
                          </a:lnTo>
                          <a:lnTo>
                            <a:pt x="453" y="66"/>
                          </a:lnTo>
                          <a:lnTo>
                            <a:pt x="496" y="0"/>
                          </a:lnTo>
                          <a:lnTo>
                            <a:pt x="433" y="544"/>
                          </a:lnTo>
                          <a:lnTo>
                            <a:pt x="391" y="594"/>
                          </a:lnTo>
                          <a:lnTo>
                            <a:pt x="344" y="641"/>
                          </a:lnTo>
                          <a:lnTo>
                            <a:pt x="286" y="674"/>
                          </a:lnTo>
                          <a:lnTo>
                            <a:pt x="235" y="691"/>
                          </a:lnTo>
                          <a:lnTo>
                            <a:pt x="172" y="699"/>
                          </a:lnTo>
                          <a:lnTo>
                            <a:pt x="113" y="708"/>
                          </a:lnTo>
                          <a:lnTo>
                            <a:pt x="47" y="708"/>
                          </a:lnTo>
                          <a:lnTo>
                            <a:pt x="17" y="699"/>
                          </a:lnTo>
                          <a:lnTo>
                            <a:pt x="0" y="674"/>
                          </a:lnTo>
                          <a:lnTo>
                            <a:pt x="8" y="633"/>
                          </a:lnTo>
                          <a:lnTo>
                            <a:pt x="51" y="536"/>
                          </a:lnTo>
                          <a:lnTo>
                            <a:pt x="122" y="212"/>
                          </a:lnTo>
                          <a:lnTo>
                            <a:pt x="135" y="166"/>
                          </a:lnTo>
                          <a:lnTo>
                            <a:pt x="172" y="141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latin typeface="+mn-lt"/>
                        <a:ea typeface="ＭＳ Ｐゴシック" pitchFamily="34" charset="-128"/>
                      </a:endParaRPr>
                    </a:p>
                  </p:txBody>
                </p:sp>
              </p:grpSp>
              <p:sp>
                <p:nvSpPr>
                  <p:cNvPr id="16465" name="Freeform 299"/>
                  <p:cNvSpPr>
                    <a:spLocks noChangeArrowheads="1"/>
                  </p:cNvSpPr>
                  <p:nvPr/>
                </p:nvSpPr>
                <p:spPr bwMode="auto">
                  <a:xfrm>
                    <a:off x="4845" y="2011"/>
                    <a:ext cx="10" cy="100"/>
                  </a:xfrm>
                  <a:custGeom>
                    <a:avLst/>
                    <a:gdLst>
                      <a:gd name="T0" fmla="*/ 0 w 43"/>
                      <a:gd name="T1" fmla="*/ 0 h 650"/>
                      <a:gd name="T2" fmla="*/ 0 w 43"/>
                      <a:gd name="T3" fmla="*/ 0 h 650"/>
                      <a:gd name="T4" fmla="*/ 0 w 43"/>
                      <a:gd name="T5" fmla="*/ 0 h 650"/>
                      <a:gd name="T6" fmla="*/ 0 w 43"/>
                      <a:gd name="T7" fmla="*/ 0 h 650"/>
                      <a:gd name="T8" fmla="*/ 0 w 43"/>
                      <a:gd name="T9" fmla="*/ 0 h 650"/>
                      <a:gd name="T10" fmla="*/ 0 w 43"/>
                      <a:gd name="T11" fmla="*/ 0 h 650"/>
                      <a:gd name="T12" fmla="*/ 0 w 43"/>
                      <a:gd name="T13" fmla="*/ 0 h 650"/>
                      <a:gd name="T14" fmla="*/ 0 w 43"/>
                      <a:gd name="T15" fmla="*/ 0 h 650"/>
                      <a:gd name="T16" fmla="*/ 0 w 43"/>
                      <a:gd name="T17" fmla="*/ 0 h 650"/>
                      <a:gd name="T18" fmla="*/ 0 w 43"/>
                      <a:gd name="T19" fmla="*/ 0 h 650"/>
                      <a:gd name="T20" fmla="*/ 0 w 43"/>
                      <a:gd name="T21" fmla="*/ 0 h 650"/>
                      <a:gd name="T22" fmla="*/ 0 w 43"/>
                      <a:gd name="T23" fmla="*/ 0 h 650"/>
                      <a:gd name="T24" fmla="*/ 0 w 43"/>
                      <a:gd name="T25" fmla="*/ 0 h 650"/>
                      <a:gd name="T26" fmla="*/ 0 w 43"/>
                      <a:gd name="T27" fmla="*/ 0 h 650"/>
                      <a:gd name="T28" fmla="*/ 0 w 43"/>
                      <a:gd name="T29" fmla="*/ 0 h 65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43"/>
                      <a:gd name="T46" fmla="*/ 0 h 650"/>
                      <a:gd name="T47" fmla="*/ 43 w 43"/>
                      <a:gd name="T48" fmla="*/ 650 h 65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43" h="650">
                        <a:moveTo>
                          <a:pt x="14" y="0"/>
                        </a:moveTo>
                        <a:lnTo>
                          <a:pt x="0" y="33"/>
                        </a:lnTo>
                        <a:lnTo>
                          <a:pt x="16" y="58"/>
                        </a:lnTo>
                        <a:lnTo>
                          <a:pt x="29" y="112"/>
                        </a:lnTo>
                        <a:lnTo>
                          <a:pt x="12" y="163"/>
                        </a:lnTo>
                        <a:lnTo>
                          <a:pt x="21" y="453"/>
                        </a:lnTo>
                        <a:lnTo>
                          <a:pt x="21" y="641"/>
                        </a:lnTo>
                        <a:lnTo>
                          <a:pt x="43" y="650"/>
                        </a:lnTo>
                        <a:lnTo>
                          <a:pt x="41" y="263"/>
                        </a:lnTo>
                        <a:lnTo>
                          <a:pt x="21" y="170"/>
                        </a:lnTo>
                        <a:lnTo>
                          <a:pt x="34" y="126"/>
                        </a:lnTo>
                        <a:lnTo>
                          <a:pt x="39" y="110"/>
                        </a:lnTo>
                        <a:lnTo>
                          <a:pt x="31" y="63"/>
                        </a:lnTo>
                        <a:lnTo>
                          <a:pt x="16" y="37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latin typeface="+mn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66" name="Freeform 300"/>
                  <p:cNvSpPr>
                    <a:spLocks noChangeArrowheads="1"/>
                  </p:cNvSpPr>
                  <p:nvPr/>
                </p:nvSpPr>
                <p:spPr bwMode="auto">
                  <a:xfrm>
                    <a:off x="4869" y="2011"/>
                    <a:ext cx="26" cy="8"/>
                  </a:xfrm>
                  <a:custGeom>
                    <a:avLst/>
                    <a:gdLst>
                      <a:gd name="T0" fmla="*/ 0 w 106"/>
                      <a:gd name="T1" fmla="*/ 0 h 35"/>
                      <a:gd name="T2" fmla="*/ 0 w 106"/>
                      <a:gd name="T3" fmla="*/ 0 h 35"/>
                      <a:gd name="T4" fmla="*/ 0 w 106"/>
                      <a:gd name="T5" fmla="*/ 0 h 35"/>
                      <a:gd name="T6" fmla="*/ 0 w 106"/>
                      <a:gd name="T7" fmla="*/ 0 h 35"/>
                      <a:gd name="T8" fmla="*/ 0 w 106"/>
                      <a:gd name="T9" fmla="*/ 0 h 35"/>
                      <a:gd name="T10" fmla="*/ 0 w 106"/>
                      <a:gd name="T11" fmla="*/ 0 h 3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6"/>
                      <a:gd name="T19" fmla="*/ 0 h 35"/>
                      <a:gd name="T20" fmla="*/ 106 w 106"/>
                      <a:gd name="T21" fmla="*/ 35 h 3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6" h="35">
                        <a:moveTo>
                          <a:pt x="0" y="0"/>
                        </a:moveTo>
                        <a:lnTo>
                          <a:pt x="52" y="26"/>
                        </a:lnTo>
                        <a:lnTo>
                          <a:pt x="97" y="35"/>
                        </a:lnTo>
                        <a:lnTo>
                          <a:pt x="106" y="35"/>
                        </a:lnTo>
                        <a:lnTo>
                          <a:pt x="78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latin typeface="+mn-lt"/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sp>
          <p:nvSpPr>
            <p:cNvPr id="16400" name="Text Box 301"/>
            <p:cNvSpPr txBox="1">
              <a:spLocks noChangeArrowheads="1"/>
            </p:cNvSpPr>
            <p:nvPr/>
          </p:nvSpPr>
          <p:spPr bwMode="auto">
            <a:xfrm>
              <a:off x="4971661" y="3952875"/>
              <a:ext cx="1297448" cy="74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i="1" dirty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Service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i="1" dirty="0" smtClean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Delivery (SD)</a:t>
              </a:r>
              <a:endParaRPr lang="en-US" sz="1400" b="1" i="1" dirty="0">
                <a:solidFill>
                  <a:srgbClr val="0000FF"/>
                </a:solidFill>
                <a:latin typeface="+mn-lt"/>
                <a:cs typeface="Arial" pitchFamily="34" charset="0"/>
              </a:endParaRP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i="1" dirty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Interfaces</a:t>
              </a:r>
            </a:p>
          </p:txBody>
        </p:sp>
        <p:sp>
          <p:nvSpPr>
            <p:cNvPr id="16401" name="Line 302"/>
            <p:cNvSpPr>
              <a:spLocks noChangeShapeType="1"/>
            </p:cNvSpPr>
            <p:nvPr/>
          </p:nvSpPr>
          <p:spPr bwMode="auto">
            <a:xfrm flipH="1">
              <a:off x="5025575" y="4738688"/>
              <a:ext cx="1357186" cy="3175"/>
            </a:xfrm>
            <a:prstGeom prst="line">
              <a:avLst/>
            </a:prstGeom>
            <a:noFill/>
            <a:ln w="7632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16402" name="Rectangle 303"/>
            <p:cNvSpPr>
              <a:spLocks noChangeArrowheads="1"/>
            </p:cNvSpPr>
            <p:nvPr/>
          </p:nvSpPr>
          <p:spPr bwMode="auto">
            <a:xfrm>
              <a:off x="4536671" y="4575175"/>
              <a:ext cx="457157" cy="3048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000" b="1" dirty="0">
                  <a:solidFill>
                    <a:srgbClr val="000000"/>
                  </a:solidFill>
                  <a:latin typeface="+mn-lt"/>
                  <a:ea typeface="ＭＳ Ｐゴシック" pitchFamily="34" charset="-128"/>
                  <a:cs typeface="Arial" pitchFamily="34" charset="0"/>
                </a:rPr>
                <a:t>SD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000" b="1" dirty="0">
                  <a:solidFill>
                    <a:srgbClr val="000000"/>
                  </a:solidFill>
                  <a:latin typeface="+mn-lt"/>
                  <a:ea typeface="ＭＳ Ｐゴシック" pitchFamily="34" charset="-128"/>
                  <a:cs typeface="Arial" pitchFamily="34" charset="0"/>
                </a:rPr>
                <a:t>I/F</a:t>
              </a:r>
            </a:p>
          </p:txBody>
        </p:sp>
        <p:sp>
          <p:nvSpPr>
            <p:cNvPr id="16403" name="Line 304"/>
            <p:cNvSpPr>
              <a:spLocks noChangeShapeType="1"/>
            </p:cNvSpPr>
            <p:nvPr/>
          </p:nvSpPr>
          <p:spPr bwMode="auto">
            <a:xfrm flipH="1" flipV="1">
              <a:off x="5023988" y="3119438"/>
              <a:ext cx="1347661" cy="7937"/>
            </a:xfrm>
            <a:prstGeom prst="line">
              <a:avLst/>
            </a:prstGeom>
            <a:noFill/>
            <a:ln w="7632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latin typeface="+mn-lt"/>
                <a:ea typeface="ＭＳ Ｐゴシック" pitchFamily="34" charset="-128"/>
              </a:endParaRPr>
            </a:p>
          </p:txBody>
        </p:sp>
        <p:cxnSp>
          <p:nvCxnSpPr>
            <p:cNvPr id="16406" name="AutoShape 307"/>
            <p:cNvCxnSpPr>
              <a:cxnSpLocks noChangeShapeType="1"/>
              <a:endCxn id="16404" idx="1"/>
            </p:cNvCxnSpPr>
            <p:nvPr/>
          </p:nvCxnSpPr>
          <p:spPr bwMode="auto">
            <a:xfrm flipV="1">
              <a:off x="2871539" y="3121025"/>
              <a:ext cx="1668306" cy="122238"/>
            </a:xfrm>
            <a:prstGeom prst="bentConnector3">
              <a:avLst>
                <a:gd name="adj1" fmla="val -97"/>
              </a:avLst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404" name="Rectangle 305"/>
            <p:cNvSpPr>
              <a:spLocks noChangeArrowheads="1"/>
            </p:cNvSpPr>
            <p:nvPr/>
          </p:nvSpPr>
          <p:spPr bwMode="auto">
            <a:xfrm>
              <a:off x="4539845" y="2968625"/>
              <a:ext cx="457157" cy="3048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000" b="1" dirty="0">
                  <a:solidFill>
                    <a:srgbClr val="000000"/>
                  </a:solidFill>
                  <a:latin typeface="+mn-lt"/>
                  <a:ea typeface="ＭＳ Ｐゴシック" pitchFamily="34" charset="-128"/>
                  <a:cs typeface="Arial" pitchFamily="34" charset="0"/>
                </a:rPr>
                <a:t>SM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000" b="1" dirty="0">
                  <a:solidFill>
                    <a:srgbClr val="000000"/>
                  </a:solidFill>
                  <a:latin typeface="+mn-lt"/>
                  <a:ea typeface="ＭＳ Ｐゴシック" pitchFamily="34" charset="-128"/>
                  <a:cs typeface="Arial" pitchFamily="34" charset="0"/>
                </a:rPr>
                <a:t>I/F</a:t>
              </a:r>
            </a:p>
          </p:txBody>
        </p:sp>
        <p:cxnSp>
          <p:nvCxnSpPr>
            <p:cNvPr id="16407" name="AutoShape 308"/>
            <p:cNvCxnSpPr>
              <a:cxnSpLocks noChangeShapeType="1"/>
              <a:endCxn id="16404" idx="1"/>
            </p:cNvCxnSpPr>
            <p:nvPr/>
          </p:nvCxnSpPr>
          <p:spPr bwMode="auto">
            <a:xfrm flipV="1">
              <a:off x="4090625" y="3121025"/>
              <a:ext cx="449220" cy="112713"/>
            </a:xfrm>
            <a:prstGeom prst="bentConnector3">
              <a:avLst>
                <a:gd name="adj1" fmla="val -2477"/>
              </a:avLst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405" name="Text Box 306"/>
            <p:cNvSpPr txBox="1">
              <a:spLocks noChangeArrowheads="1"/>
            </p:cNvSpPr>
            <p:nvPr/>
          </p:nvSpPr>
          <p:spPr bwMode="auto">
            <a:xfrm>
              <a:off x="4967495" y="3136900"/>
              <a:ext cx="1762319" cy="74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i="1" dirty="0">
                  <a:solidFill>
                    <a:srgbClr val="FF0000"/>
                  </a:solidFill>
                  <a:latin typeface="+mn-lt"/>
                  <a:cs typeface="Arial" pitchFamily="34" charset="0"/>
                </a:rPr>
                <a:t>Service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i="1" dirty="0" smtClean="0">
                  <a:solidFill>
                    <a:srgbClr val="FF0000"/>
                  </a:solidFill>
                  <a:latin typeface="+mn-lt"/>
                  <a:cs typeface="Arial" pitchFamily="34" charset="0"/>
                </a:rPr>
                <a:t>Management  (SM)</a:t>
              </a:r>
              <a:br>
                <a:rPr lang="en-US" sz="1400" b="1" i="1" dirty="0" smtClean="0">
                  <a:solidFill>
                    <a:srgbClr val="FF0000"/>
                  </a:solidFill>
                  <a:latin typeface="+mn-lt"/>
                  <a:cs typeface="Arial" pitchFamily="34" charset="0"/>
                </a:rPr>
              </a:br>
              <a:r>
                <a:rPr lang="en-US" sz="1400" b="1" i="1" dirty="0" smtClean="0">
                  <a:solidFill>
                    <a:srgbClr val="FF0000"/>
                  </a:solidFill>
                  <a:latin typeface="+mn-lt"/>
                  <a:cs typeface="Arial" pitchFamily="34" charset="0"/>
                </a:rPr>
                <a:t>Interface (I/F)</a:t>
              </a:r>
              <a:endParaRPr lang="en-US" sz="1400" b="1" i="1" dirty="0">
                <a:solidFill>
                  <a:srgbClr val="FF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6408" name="Line 309"/>
            <p:cNvSpPr>
              <a:spLocks noChangeShapeType="1"/>
            </p:cNvSpPr>
            <p:nvPr/>
          </p:nvSpPr>
          <p:spPr bwMode="auto">
            <a:xfrm>
              <a:off x="2233424" y="3732213"/>
              <a:ext cx="1620686" cy="20637"/>
            </a:xfrm>
            <a:prstGeom prst="line">
              <a:avLst/>
            </a:prstGeom>
            <a:noFill/>
            <a:ln w="2844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16409" name="Line 310"/>
            <p:cNvSpPr>
              <a:spLocks noChangeShapeType="1"/>
            </p:cNvSpPr>
            <p:nvPr/>
          </p:nvSpPr>
          <p:spPr bwMode="auto">
            <a:xfrm>
              <a:off x="2233424" y="4425950"/>
              <a:ext cx="1620686" cy="20638"/>
            </a:xfrm>
            <a:prstGeom prst="line">
              <a:avLst/>
            </a:prstGeom>
            <a:noFill/>
            <a:ln w="2844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16410" name="Line 311"/>
            <p:cNvSpPr>
              <a:spLocks noChangeShapeType="1"/>
            </p:cNvSpPr>
            <p:nvPr/>
          </p:nvSpPr>
          <p:spPr bwMode="auto">
            <a:xfrm>
              <a:off x="2246123" y="5148263"/>
              <a:ext cx="1620686" cy="20637"/>
            </a:xfrm>
            <a:prstGeom prst="line">
              <a:avLst/>
            </a:prstGeom>
            <a:noFill/>
            <a:ln w="2844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16411" name="Line 312"/>
            <p:cNvSpPr>
              <a:spLocks noChangeShapeType="1"/>
            </p:cNvSpPr>
            <p:nvPr/>
          </p:nvSpPr>
          <p:spPr bwMode="auto">
            <a:xfrm>
              <a:off x="2238185" y="5867400"/>
              <a:ext cx="644465" cy="20638"/>
            </a:xfrm>
            <a:prstGeom prst="line">
              <a:avLst/>
            </a:prstGeom>
            <a:noFill/>
            <a:ln w="2844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16412" name="Line 313"/>
            <p:cNvSpPr>
              <a:spLocks noChangeShapeType="1"/>
            </p:cNvSpPr>
            <p:nvPr/>
          </p:nvSpPr>
          <p:spPr bwMode="auto">
            <a:xfrm flipV="1">
              <a:off x="2236599" y="3716338"/>
              <a:ext cx="1587" cy="2157412"/>
            </a:xfrm>
            <a:prstGeom prst="line">
              <a:avLst/>
            </a:prstGeom>
            <a:noFill/>
            <a:ln w="2844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16413" name="Line 314"/>
            <p:cNvSpPr>
              <a:spLocks noChangeShapeType="1"/>
            </p:cNvSpPr>
            <p:nvPr/>
          </p:nvSpPr>
          <p:spPr bwMode="auto">
            <a:xfrm>
              <a:off x="1931827" y="4694238"/>
              <a:ext cx="322232" cy="4762"/>
            </a:xfrm>
            <a:prstGeom prst="line">
              <a:avLst/>
            </a:prstGeom>
            <a:noFill/>
            <a:ln w="2844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16414" name="Text Box 315"/>
            <p:cNvSpPr txBox="1">
              <a:spLocks noChangeArrowheads="1"/>
            </p:cNvSpPr>
            <p:nvPr/>
          </p:nvSpPr>
          <p:spPr bwMode="auto">
            <a:xfrm>
              <a:off x="1815950" y="6169025"/>
              <a:ext cx="1856145" cy="30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i="1" dirty="0">
                  <a:solidFill>
                    <a:srgbClr val="0033CC"/>
                  </a:solidFill>
                  <a:latin typeface="+mn-lt"/>
                  <a:cs typeface="Arial" pitchFamily="34" charset="0"/>
                </a:rPr>
                <a:t>Service</a:t>
              </a:r>
              <a:r>
                <a:rPr lang="en-US" sz="1400" b="1" dirty="0">
                  <a:solidFill>
                    <a:srgbClr val="0033CC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1400" b="1" i="1" dirty="0">
                  <a:solidFill>
                    <a:srgbClr val="0033CC"/>
                  </a:solidFill>
                  <a:latin typeface="+mn-lt"/>
                  <a:cs typeface="Arial" pitchFamily="34" charset="0"/>
                </a:rPr>
                <a:t>Production</a:t>
              </a:r>
            </a:p>
          </p:txBody>
        </p:sp>
        <p:cxnSp>
          <p:nvCxnSpPr>
            <p:cNvPr id="16419" name="AutoShape 320"/>
            <p:cNvCxnSpPr>
              <a:cxnSpLocks noChangeShapeType="1"/>
              <a:stCxn id="16426" idx="3"/>
              <a:endCxn id="16432" idx="0"/>
            </p:cNvCxnSpPr>
            <p:nvPr/>
          </p:nvCxnSpPr>
          <p:spPr bwMode="auto">
            <a:xfrm flipV="1">
              <a:off x="6789123" y="3897313"/>
              <a:ext cx="607955" cy="828675"/>
            </a:xfrm>
            <a:prstGeom prst="straightConnector1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420" name="AutoShape 321"/>
            <p:cNvCxnSpPr>
              <a:cxnSpLocks noChangeShapeType="1"/>
              <a:stCxn id="16427" idx="3"/>
              <a:endCxn id="16566" idx="2"/>
            </p:cNvCxnSpPr>
            <p:nvPr/>
          </p:nvCxnSpPr>
          <p:spPr bwMode="auto">
            <a:xfrm>
              <a:off x="6724041" y="3121025"/>
              <a:ext cx="714308" cy="650875"/>
            </a:xfrm>
            <a:prstGeom prst="straightConnector1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94" name="Text Box 322"/>
            <p:cNvSpPr txBox="1">
              <a:spLocks noChangeArrowheads="1"/>
            </p:cNvSpPr>
            <p:nvPr/>
          </p:nvSpPr>
          <p:spPr bwMode="auto">
            <a:xfrm>
              <a:off x="6388100" y="1970140"/>
              <a:ext cx="2105361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ja-JP"/>
              </a:defPPr>
              <a:lvl1pPr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 b="1" i="1">
                  <a:solidFill>
                    <a:srgbClr val="FF0000"/>
                  </a:solidFill>
                  <a:cs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i="0" dirty="0">
                  <a:latin typeface="+mn-lt"/>
                  <a:ea typeface="ＭＳ Ｐゴシック" pitchFamily="34" charset="-128"/>
                </a:rPr>
                <a:t>CCSDS Cross Support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i="0" dirty="0">
                  <a:latin typeface="+mn-lt"/>
                  <a:ea typeface="ＭＳ Ｐゴシック" pitchFamily="34" charset="-128"/>
                </a:rPr>
                <a:t>Service </a:t>
              </a:r>
              <a:r>
                <a:rPr kumimoji="1" lang="en-US" i="0" dirty="0" smtClean="0">
                  <a:latin typeface="+mn-lt"/>
                  <a:ea typeface="ＭＳ Ｐゴシック" pitchFamily="34" charset="-128"/>
                </a:rPr>
                <a:t>Management </a:t>
              </a:r>
              <a:endParaRPr kumimoji="1" lang="en-US" i="0" dirty="0"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16422" name="Text Box 323"/>
            <p:cNvSpPr txBox="1">
              <a:spLocks noChangeArrowheads="1"/>
            </p:cNvSpPr>
            <p:nvPr/>
          </p:nvSpPr>
          <p:spPr bwMode="auto">
            <a:xfrm>
              <a:off x="6230376" y="5319713"/>
              <a:ext cx="2155055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CCSDS Cross Support 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Transfer </a:t>
              </a:r>
              <a:r>
                <a:rPr lang="en-US" sz="1400" b="1" dirty="0" smtClean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Services</a:t>
              </a:r>
              <a:endParaRPr lang="en-US" sz="1400" b="1" dirty="0">
                <a:solidFill>
                  <a:srgbClr val="0000FF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6423" name="AutoShape 324"/>
            <p:cNvSpPr>
              <a:spLocks noChangeArrowheads="1"/>
            </p:cNvSpPr>
            <p:nvPr/>
          </p:nvSpPr>
          <p:spPr bwMode="auto">
            <a:xfrm rot="16200000" flipH="1">
              <a:off x="5534161" y="2231151"/>
              <a:ext cx="879713" cy="817486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7 w 21600"/>
                <a:gd name="T13" fmla="*/ 3751 h 21600"/>
                <a:gd name="T14" fmla="*/ 19017 w 21600"/>
                <a:gd name="T15" fmla="*/ 84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4854" y="0"/>
                  </a:lnTo>
                  <a:lnTo>
                    <a:pt x="14854" y="3751"/>
                  </a:lnTo>
                  <a:lnTo>
                    <a:pt x="12427" y="3751"/>
                  </a:lnTo>
                  <a:cubicBezTo>
                    <a:pt x="5564" y="3751"/>
                    <a:pt x="0" y="7515"/>
                    <a:pt x="0" y="12158"/>
                  </a:cubicBezTo>
                  <a:lnTo>
                    <a:pt x="0" y="21600"/>
                  </a:lnTo>
                  <a:lnTo>
                    <a:pt x="4759" y="21600"/>
                  </a:lnTo>
                  <a:lnTo>
                    <a:pt x="4759" y="12158"/>
                  </a:lnTo>
                  <a:cubicBezTo>
                    <a:pt x="4759" y="10086"/>
                    <a:pt x="8192" y="8407"/>
                    <a:pt x="12427" y="8407"/>
                  </a:cubicBezTo>
                  <a:lnTo>
                    <a:pt x="14854" y="8407"/>
                  </a:lnTo>
                  <a:lnTo>
                    <a:pt x="14854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009999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16425" name="Line 326"/>
            <p:cNvSpPr>
              <a:spLocks noChangeShapeType="1"/>
            </p:cNvSpPr>
            <p:nvPr/>
          </p:nvSpPr>
          <p:spPr bwMode="auto">
            <a:xfrm>
              <a:off x="4300156" y="4722813"/>
              <a:ext cx="234928" cy="1587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16424" name="AutoShape 325"/>
            <p:cNvSpPr>
              <a:spLocks noChangeArrowheads="1"/>
            </p:cNvSpPr>
            <p:nvPr/>
          </p:nvSpPr>
          <p:spPr bwMode="auto">
            <a:xfrm rot="5400000" flipH="1" flipV="1">
              <a:off x="5453324" y="4896673"/>
              <a:ext cx="927100" cy="639703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7 w 21600"/>
                <a:gd name="T13" fmla="*/ 3323 h 21600"/>
                <a:gd name="T14" fmla="*/ 18380 w 21600"/>
                <a:gd name="T15" fmla="*/ 88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4498" y="0"/>
                  </a:lnTo>
                  <a:lnTo>
                    <a:pt x="14498" y="3323"/>
                  </a:lnTo>
                  <a:lnTo>
                    <a:pt x="12427" y="3323"/>
                  </a:lnTo>
                  <a:cubicBezTo>
                    <a:pt x="5564" y="3323"/>
                    <a:pt x="0" y="7279"/>
                    <a:pt x="0" y="12158"/>
                  </a:cubicBezTo>
                  <a:lnTo>
                    <a:pt x="0" y="21600"/>
                  </a:lnTo>
                  <a:lnTo>
                    <a:pt x="5634" y="21600"/>
                  </a:lnTo>
                  <a:lnTo>
                    <a:pt x="5634" y="12158"/>
                  </a:lnTo>
                  <a:cubicBezTo>
                    <a:pt x="5634" y="10323"/>
                    <a:pt x="8675" y="8835"/>
                    <a:pt x="12427" y="8835"/>
                  </a:cubicBezTo>
                  <a:lnTo>
                    <a:pt x="14498" y="8835"/>
                  </a:lnTo>
                  <a:lnTo>
                    <a:pt x="14498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0000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16426" name="Rectangle 327"/>
            <p:cNvSpPr>
              <a:spLocks noChangeArrowheads="1"/>
            </p:cNvSpPr>
            <p:nvPr/>
          </p:nvSpPr>
          <p:spPr bwMode="auto">
            <a:xfrm>
              <a:off x="6331966" y="4573588"/>
              <a:ext cx="457157" cy="3048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000" b="1" dirty="0">
                  <a:solidFill>
                    <a:srgbClr val="000000"/>
                  </a:solidFill>
                  <a:latin typeface="+mn-lt"/>
                  <a:ea typeface="ＭＳ Ｐゴシック" pitchFamily="34" charset="-128"/>
                  <a:cs typeface="Arial" pitchFamily="34" charset="0"/>
                </a:rPr>
                <a:t>SD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000" b="1" dirty="0">
                  <a:solidFill>
                    <a:srgbClr val="000000"/>
                  </a:solidFill>
                  <a:latin typeface="+mn-lt"/>
                  <a:ea typeface="ＭＳ Ｐゴシック" pitchFamily="34" charset="-128"/>
                  <a:cs typeface="Arial" pitchFamily="34" charset="0"/>
                </a:rPr>
                <a:t>I/F</a:t>
              </a:r>
            </a:p>
          </p:txBody>
        </p:sp>
        <p:sp>
          <p:nvSpPr>
            <p:cNvPr id="16427" name="Rectangle 328"/>
            <p:cNvSpPr>
              <a:spLocks noChangeArrowheads="1"/>
            </p:cNvSpPr>
            <p:nvPr/>
          </p:nvSpPr>
          <p:spPr bwMode="auto">
            <a:xfrm>
              <a:off x="6343077" y="2968625"/>
              <a:ext cx="380964" cy="3048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000" b="1" dirty="0">
                  <a:solidFill>
                    <a:srgbClr val="000000"/>
                  </a:solidFill>
                  <a:latin typeface="+mn-lt"/>
                  <a:ea typeface="ＭＳ Ｐゴシック" pitchFamily="34" charset="-128"/>
                  <a:cs typeface="Arial" pitchFamily="34" charset="0"/>
                </a:rPr>
                <a:t>SM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000" b="1" dirty="0">
                  <a:solidFill>
                    <a:srgbClr val="000000"/>
                  </a:solidFill>
                  <a:latin typeface="+mn-lt"/>
                  <a:ea typeface="ＭＳ Ｐゴシック" pitchFamily="34" charset="-128"/>
                  <a:cs typeface="Arial" pitchFamily="34" charset="0"/>
                </a:rPr>
                <a:t>I/F</a:t>
              </a:r>
            </a:p>
          </p:txBody>
        </p:sp>
        <p:sp>
          <p:nvSpPr>
            <p:cNvPr id="16428" name="Rectangle 335"/>
            <p:cNvSpPr>
              <a:spLocks noChangeArrowheads="1"/>
            </p:cNvSpPr>
            <p:nvPr/>
          </p:nvSpPr>
          <p:spPr bwMode="auto">
            <a:xfrm>
              <a:off x="6142814" y="1224699"/>
              <a:ext cx="2597186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b="1" dirty="0">
                  <a:solidFill>
                    <a:srgbClr val="000000"/>
                  </a:solidFill>
                  <a:latin typeface="+mn-lt"/>
                  <a:ea typeface="ＭＳ Ｐゴシック" pitchFamily="34" charset="-128"/>
                  <a:cs typeface="Arial" pitchFamily="34" charset="0"/>
                </a:rPr>
                <a:t>Earth User Node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 smtClean="0">
                  <a:solidFill>
                    <a:srgbClr val="000000"/>
                  </a:solidFill>
                  <a:latin typeface="+mn-lt"/>
                  <a:ea typeface="ＭＳ Ｐゴシック" pitchFamily="34" charset="-128"/>
                  <a:cs typeface="Arial" pitchFamily="34" charset="0"/>
                </a:rPr>
                <a:t>(Service </a:t>
              </a:r>
              <a:r>
                <a:rPr kumimoji="1" lang="en-US" sz="1400" b="1" dirty="0">
                  <a:solidFill>
                    <a:srgbClr val="000000"/>
                  </a:solidFill>
                  <a:latin typeface="+mn-lt"/>
                  <a:ea typeface="ＭＳ Ｐゴシック" pitchFamily="34" charset="-128"/>
                  <a:cs typeface="Arial" pitchFamily="34" charset="0"/>
                </a:rPr>
                <a:t>User)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29" name="Rectangle 331"/>
            <p:cNvSpPr>
              <a:spLocks noChangeArrowheads="1"/>
            </p:cNvSpPr>
            <p:nvPr/>
          </p:nvSpPr>
          <p:spPr bwMode="auto">
            <a:xfrm>
              <a:off x="-72013" y="1224699"/>
              <a:ext cx="186301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b="1" dirty="0">
                  <a:solidFill>
                    <a:srgbClr val="000000"/>
                  </a:solidFill>
                  <a:latin typeface="+mn-lt"/>
                  <a:ea typeface="ＭＳ Ｐゴシック" pitchFamily="34" charset="-128"/>
                  <a:cs typeface="Arial" pitchFamily="34" charset="0"/>
                </a:rPr>
                <a:t>Space User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b="1" dirty="0">
                  <a:solidFill>
                    <a:srgbClr val="000000"/>
                  </a:solidFill>
                  <a:latin typeface="+mn-lt"/>
                  <a:ea typeface="ＭＳ Ｐゴシック" pitchFamily="34" charset="-128"/>
                  <a:cs typeface="Arial" pitchFamily="34" charset="0"/>
                </a:rPr>
                <a:t>Node</a:t>
              </a:r>
            </a:p>
          </p:txBody>
        </p:sp>
        <p:sp>
          <p:nvSpPr>
            <p:cNvPr id="16430" name="Rectangle 337"/>
            <p:cNvSpPr>
              <a:spLocks noChangeArrowheads="1"/>
            </p:cNvSpPr>
            <p:nvPr/>
          </p:nvSpPr>
          <p:spPr bwMode="auto">
            <a:xfrm>
              <a:off x="1042731" y="1224699"/>
              <a:ext cx="457157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b="1" dirty="0">
                  <a:solidFill>
                    <a:srgbClr val="000000"/>
                  </a:solidFill>
                  <a:latin typeface="+mn-lt"/>
                  <a:ea typeface="ＭＳ Ｐゴシック" pitchFamily="34" charset="-128"/>
                  <a:cs typeface="Arial" pitchFamily="34" charset="0"/>
                </a:rPr>
                <a:t>ABA ESLT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latin typeface="+mn-lt"/>
                  <a:ea typeface="ＭＳ Ｐゴシック" pitchFamily="34" charset="-128"/>
                  <a:cs typeface="Arial" pitchFamily="34" charset="0"/>
                </a:rPr>
                <a:t>(CSSE Service Provider)</a:t>
              </a:r>
            </a:p>
          </p:txBody>
        </p:sp>
        <p:sp>
          <p:nvSpPr>
            <p:cNvPr id="16431" name="Rectangle 338"/>
            <p:cNvSpPr>
              <a:spLocks noChangeArrowheads="1"/>
            </p:cNvSpPr>
            <p:nvPr/>
          </p:nvSpPr>
          <p:spPr bwMode="auto">
            <a:xfrm>
              <a:off x="438129" y="4029075"/>
              <a:ext cx="7119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latin typeface="+mn-lt"/>
                  <a:ea typeface="ＭＳ Ｐゴシック" pitchFamily="34" charset="-128"/>
                  <a:cs typeface="Arial" pitchFamily="34" charset="0"/>
                </a:rPr>
                <a:t>Space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latin typeface="+mn-lt"/>
                  <a:ea typeface="ＭＳ Ｐゴシック" pitchFamily="34" charset="-128"/>
                  <a:cs typeface="Arial" pitchFamily="34" charset="0"/>
                </a:rPr>
                <a:t>Link </a:t>
              </a:r>
              <a:endParaRPr kumimoji="1" 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37" name="Text Box 315"/>
            <p:cNvSpPr txBox="1">
              <a:spLocks noChangeArrowheads="1"/>
            </p:cNvSpPr>
            <p:nvPr/>
          </p:nvSpPr>
          <p:spPr bwMode="auto">
            <a:xfrm>
              <a:off x="2654467" y="2861311"/>
              <a:ext cx="2006050" cy="30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i="1" dirty="0">
                  <a:solidFill>
                    <a:srgbClr val="FF0000"/>
                  </a:solidFill>
                  <a:latin typeface="+mn-lt"/>
                  <a:cs typeface="Arial" pitchFamily="34" charset="0"/>
                </a:rPr>
                <a:t>Service</a:t>
              </a:r>
              <a:r>
                <a:rPr lang="en-US" sz="1400" b="1" dirty="0">
                  <a:solidFill>
                    <a:srgbClr val="FF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1400" b="1" i="1" dirty="0" smtClean="0">
                  <a:solidFill>
                    <a:srgbClr val="FF0000"/>
                  </a:solidFill>
                  <a:latin typeface="+mn-lt"/>
                  <a:cs typeface="Arial" pitchFamily="34" charset="0"/>
                </a:rPr>
                <a:t>Management</a:t>
              </a:r>
              <a:endParaRPr lang="en-US" sz="1400" b="1" i="1" dirty="0">
                <a:solidFill>
                  <a:srgbClr val="FF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6393" name="Rectangle 4"/>
            <p:cNvSpPr>
              <a:spLocks noChangeArrowheads="1"/>
            </p:cNvSpPr>
            <p:nvPr/>
          </p:nvSpPr>
          <p:spPr bwMode="auto">
            <a:xfrm rot="5400000">
              <a:off x="2508681" y="4595039"/>
              <a:ext cx="3175000" cy="458745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400" b="1" i="1" dirty="0">
                  <a:solidFill>
                    <a:srgbClr val="0033CC"/>
                  </a:solidFill>
                  <a:latin typeface="+mn-lt"/>
                  <a:ea typeface="ＭＳ Ｐゴシック" pitchFamily="34" charset="-128"/>
                  <a:cs typeface="Arial" pitchFamily="34" charset="0"/>
                </a:rPr>
                <a:t>Service</a:t>
              </a:r>
              <a:r>
                <a:rPr kumimoji="1" lang="en-US" sz="1400" b="1" dirty="0">
                  <a:solidFill>
                    <a:srgbClr val="0033CC"/>
                  </a:solidFill>
                  <a:latin typeface="+mn-lt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kumimoji="1" lang="en-US" sz="1400" b="1" i="1" dirty="0">
                  <a:solidFill>
                    <a:srgbClr val="0033CC"/>
                  </a:solidFill>
                  <a:latin typeface="+mn-lt"/>
                  <a:ea typeface="ＭＳ Ｐゴシック" pitchFamily="34" charset="-128"/>
                  <a:cs typeface="Arial" pitchFamily="34" charset="0"/>
                </a:rPr>
                <a:t>Provision</a:t>
              </a:r>
            </a:p>
          </p:txBody>
        </p:sp>
        <p:sp>
          <p:nvSpPr>
            <p:cNvPr id="16415" name="Rectangle 316"/>
            <p:cNvSpPr>
              <a:spLocks noChangeArrowheads="1"/>
            </p:cNvSpPr>
            <p:nvPr/>
          </p:nvSpPr>
          <p:spPr bwMode="auto">
            <a:xfrm>
              <a:off x="2368348" y="5564188"/>
              <a:ext cx="1554480" cy="620712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200" b="1" i="1" dirty="0">
                  <a:solidFill>
                    <a:srgbClr val="0033CC"/>
                  </a:solidFill>
                  <a:latin typeface="+mn-lt"/>
                  <a:ea typeface="ＭＳ Ｐゴシック" pitchFamily="34" charset="-128"/>
                  <a:cs typeface="Arial" pitchFamily="34" charset="0"/>
                </a:rPr>
                <a:t>Position &amp; Timing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200" b="1" i="1" dirty="0">
                  <a:solidFill>
                    <a:srgbClr val="0033CC"/>
                  </a:solidFill>
                  <a:latin typeface="+mn-lt"/>
                  <a:ea typeface="ＭＳ Ｐゴシック" pitchFamily="34" charset="-128"/>
                  <a:cs typeface="Arial" pitchFamily="34" charset="0"/>
                </a:rPr>
                <a:t>Services</a:t>
              </a:r>
            </a:p>
          </p:txBody>
        </p:sp>
        <p:sp>
          <p:nvSpPr>
            <p:cNvPr id="16416" name="Rectangle 317"/>
            <p:cNvSpPr>
              <a:spLocks noChangeArrowheads="1"/>
            </p:cNvSpPr>
            <p:nvPr/>
          </p:nvSpPr>
          <p:spPr bwMode="auto">
            <a:xfrm>
              <a:off x="2368348" y="4848225"/>
              <a:ext cx="1554480" cy="620713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200" b="1" i="1" dirty="0">
                  <a:solidFill>
                    <a:srgbClr val="0033CC"/>
                  </a:solidFill>
                  <a:latin typeface="+mn-lt"/>
                  <a:ea typeface="ＭＳ Ｐゴシック" pitchFamily="34" charset="-128"/>
                  <a:cs typeface="Arial" pitchFamily="34" charset="0"/>
                </a:rPr>
                <a:t>Radiometric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200" b="1" i="1" dirty="0">
                  <a:solidFill>
                    <a:srgbClr val="0033CC"/>
                  </a:solidFill>
                  <a:latin typeface="+mn-lt"/>
                  <a:ea typeface="ＭＳ Ｐゴシック" pitchFamily="34" charset="-128"/>
                  <a:cs typeface="Arial" pitchFamily="34" charset="0"/>
                </a:rPr>
                <a:t>Services</a:t>
              </a:r>
            </a:p>
          </p:txBody>
        </p:sp>
        <p:sp>
          <p:nvSpPr>
            <p:cNvPr id="16417" name="Rectangle 318"/>
            <p:cNvSpPr>
              <a:spLocks noChangeArrowheads="1"/>
            </p:cNvSpPr>
            <p:nvPr/>
          </p:nvSpPr>
          <p:spPr bwMode="auto">
            <a:xfrm>
              <a:off x="2368348" y="4146550"/>
              <a:ext cx="1554480" cy="620713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200" b="1" dirty="0">
                  <a:solidFill>
                    <a:srgbClr val="0033CC"/>
                  </a:solidFill>
                  <a:latin typeface="+mn-lt"/>
                  <a:ea typeface="ＭＳ Ｐゴシック" pitchFamily="34" charset="-128"/>
                  <a:cs typeface="Arial" pitchFamily="34" charset="0"/>
                </a:rPr>
                <a:t>Return Data 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200" b="1" dirty="0">
                  <a:solidFill>
                    <a:srgbClr val="0033CC"/>
                  </a:solidFill>
                  <a:latin typeface="+mn-lt"/>
                  <a:ea typeface="ＭＳ Ｐゴシック" pitchFamily="34" charset="-128"/>
                  <a:cs typeface="Arial" pitchFamily="34" charset="0"/>
                </a:rPr>
                <a:t>Delivery Services</a:t>
              </a:r>
            </a:p>
          </p:txBody>
        </p:sp>
        <p:sp>
          <p:nvSpPr>
            <p:cNvPr id="16418" name="Rectangle 319"/>
            <p:cNvSpPr>
              <a:spLocks noChangeArrowheads="1"/>
            </p:cNvSpPr>
            <p:nvPr/>
          </p:nvSpPr>
          <p:spPr bwMode="auto">
            <a:xfrm>
              <a:off x="2368348" y="3444875"/>
              <a:ext cx="1554480" cy="620713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200" b="1" dirty="0">
                  <a:solidFill>
                    <a:srgbClr val="0033CC"/>
                  </a:solidFill>
                  <a:latin typeface="+mn-lt"/>
                  <a:ea typeface="ＭＳ Ｐゴシック" pitchFamily="34" charset="-128"/>
                  <a:cs typeface="Arial" pitchFamily="34" charset="0"/>
                </a:rPr>
                <a:t>Forward Data 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200" b="1" dirty="0">
                  <a:solidFill>
                    <a:srgbClr val="0033CC"/>
                  </a:solidFill>
                  <a:latin typeface="+mn-lt"/>
                  <a:ea typeface="ＭＳ Ｐゴシック" pitchFamily="34" charset="-128"/>
                  <a:cs typeface="Arial" pitchFamily="34" charset="0"/>
                </a:rPr>
                <a:t>Delivery Services</a:t>
              </a:r>
            </a:p>
          </p:txBody>
        </p:sp>
      </p:grpSp>
      <p:sp>
        <p:nvSpPr>
          <p:cNvPr id="336" name="Date Placeholder 3"/>
          <p:cNvSpPr txBox="1">
            <a:spLocks/>
          </p:cNvSpPr>
          <p:nvPr/>
        </p:nvSpPr>
        <p:spPr>
          <a:xfrm>
            <a:off x="80010" y="6494009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000" smtClean="0">
                <a:latin typeface="+mn-lt"/>
              </a:rPr>
              <a:t>16-20 May 2016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20385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0180"/>
            <a:ext cx="7772400" cy="709613"/>
          </a:xfrm>
        </p:spPr>
        <p:txBody>
          <a:bodyPr/>
          <a:lstStyle/>
          <a:p>
            <a:r>
              <a:rPr lang="en-US" sz="2800" b="1" dirty="0" smtClean="0"/>
              <a:t>ABA Service Interface </a:t>
            </a:r>
            <a:r>
              <a:rPr lang="en-US" sz="2800" dirty="0"/>
              <a:t>T</a:t>
            </a:r>
            <a:r>
              <a:rPr lang="en-US" sz="2800" b="1" dirty="0" smtClean="0"/>
              <a:t>ypes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38" y="1381760"/>
            <a:ext cx="8408987" cy="4114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Service Management Interfaces (SM)</a:t>
            </a:r>
          </a:p>
          <a:p>
            <a:pPr lvl="1"/>
            <a:r>
              <a:rPr lang="en-US" sz="2000" dirty="0" smtClean="0"/>
              <a:t>Used by the EUN to plan</a:t>
            </a:r>
            <a:r>
              <a:rPr lang="en-US" sz="2000" dirty="0"/>
              <a:t>, schedule, configure, use, and monitor cross supported service </a:t>
            </a:r>
            <a:r>
              <a:rPr lang="en-US" sz="2000" dirty="0" smtClean="0"/>
              <a:t>interfaces</a:t>
            </a:r>
          </a:p>
          <a:p>
            <a:pPr lvl="1"/>
            <a:r>
              <a:rPr lang="en-US" sz="2000" dirty="0" smtClean="0"/>
              <a:t>Defined by a related set of interfaces for exchange of requests and responses between the EUN and the ESLT</a:t>
            </a:r>
          </a:p>
          <a:p>
            <a:endParaRPr lang="en-US" sz="2000" dirty="0" smtClean="0"/>
          </a:p>
          <a:p>
            <a:r>
              <a:rPr lang="en-US" sz="2000" dirty="0" smtClean="0"/>
              <a:t>Service Delivery Interfaces (SLE &amp; CSTS)</a:t>
            </a:r>
          </a:p>
          <a:p>
            <a:pPr lvl="1"/>
            <a:r>
              <a:rPr lang="en-US" sz="2000" dirty="0" smtClean="0"/>
              <a:t>Two related sets of data delivery interfaces, SLE and CSTS</a:t>
            </a:r>
          </a:p>
          <a:p>
            <a:pPr lvl="1"/>
            <a:r>
              <a:rPr lang="en-US" sz="2000" dirty="0" smtClean="0"/>
              <a:t>SLE includes: forward CLTU, return all frames, and return channel frames</a:t>
            </a:r>
          </a:p>
          <a:p>
            <a:pPr lvl="1"/>
            <a:r>
              <a:rPr lang="en-US" sz="2000" dirty="0" smtClean="0"/>
              <a:t>CSTS includes: a framework and services for radiometric data, monitor data, service control of forward frames built on that framework </a:t>
            </a:r>
            <a:endParaRPr lang="en-US" sz="2000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80010" y="6494009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000" smtClean="0">
                <a:latin typeface="+mn-lt"/>
              </a:rPr>
              <a:t>16-20 May 2016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2550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b="1" dirty="0" smtClean="0"/>
              <a:t>SSI </a:t>
            </a:r>
            <a:r>
              <a:rPr lang="en-US" sz="3200" b="1" dirty="0"/>
              <a:t>ERN </a:t>
            </a:r>
            <a:r>
              <a:rPr lang="en-US" sz="3200" b="1" dirty="0" smtClean="0"/>
              <a:t>&amp; EUN Service </a:t>
            </a:r>
            <a:r>
              <a:rPr lang="en-US" sz="3200" b="1" dirty="0"/>
              <a:t>Request and Delivery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9649" y="1209039"/>
            <a:ext cx="8339100" cy="5537983"/>
            <a:chOff x="45329" y="800145"/>
            <a:chExt cx="9025342" cy="5997678"/>
          </a:xfrm>
        </p:grpSpPr>
        <p:sp>
          <p:nvSpPr>
            <p:cNvPr id="16390" name="AutoShape 1"/>
            <p:cNvSpPr>
              <a:spLocks noChangeArrowheads="1"/>
            </p:cNvSpPr>
            <p:nvPr/>
          </p:nvSpPr>
          <p:spPr bwMode="auto">
            <a:xfrm>
              <a:off x="1792834" y="2245621"/>
              <a:ext cx="3347725" cy="3862388"/>
            </a:xfrm>
            <a:prstGeom prst="cube">
              <a:avLst>
                <a:gd name="adj" fmla="val 7704"/>
              </a:avLst>
            </a:prstGeom>
            <a:solidFill>
              <a:srgbClr val="E0C62C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 dirty="0">
                <a:solidFill>
                  <a:srgbClr val="000000"/>
                </a:solidFill>
                <a:latin typeface="+mj-lt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391" name="Text Box 2"/>
            <p:cNvSpPr txBox="1">
              <a:spLocks noChangeArrowheads="1"/>
            </p:cNvSpPr>
            <p:nvPr/>
          </p:nvSpPr>
          <p:spPr bwMode="auto">
            <a:xfrm>
              <a:off x="2142052" y="2201171"/>
              <a:ext cx="27588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SSI CSSE </a:t>
              </a:r>
              <a:endParaRPr lang="en-US" sz="1200" b="1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394" name="AutoShape 6"/>
            <p:cNvSpPr>
              <a:spLocks noChangeArrowheads="1"/>
            </p:cNvSpPr>
            <p:nvPr/>
          </p:nvSpPr>
          <p:spPr bwMode="auto">
            <a:xfrm>
              <a:off x="6583268" y="1894605"/>
              <a:ext cx="2243722" cy="1776413"/>
            </a:xfrm>
            <a:prstGeom prst="cube">
              <a:avLst>
                <a:gd name="adj" fmla="val 9741"/>
              </a:avLst>
            </a:prstGeom>
            <a:solidFill>
              <a:srgbClr val="4597A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 dirty="0">
                <a:solidFill>
                  <a:srgbClr val="000000"/>
                </a:solidFill>
                <a:latin typeface="+mj-lt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392" name="Rectangle 3"/>
            <p:cNvSpPr>
              <a:spLocks noChangeArrowheads="1"/>
            </p:cNvSpPr>
            <p:nvPr/>
          </p:nvSpPr>
          <p:spPr bwMode="auto">
            <a:xfrm rot="5400000">
              <a:off x="1410135" y="3420461"/>
              <a:ext cx="3170238" cy="1954030"/>
            </a:xfrm>
            <a:prstGeom prst="rect">
              <a:avLst/>
            </a:prstGeom>
            <a:solidFill>
              <a:srgbClr val="CCE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 dirty="0">
                <a:solidFill>
                  <a:srgbClr val="000000"/>
                </a:solidFill>
                <a:latin typeface="+mj-lt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395" name="Text Box 7"/>
            <p:cNvSpPr txBox="1">
              <a:spLocks noChangeArrowheads="1"/>
            </p:cNvSpPr>
            <p:nvPr/>
          </p:nvSpPr>
          <p:spPr bwMode="auto">
            <a:xfrm>
              <a:off x="6531562" y="1844747"/>
              <a:ext cx="234713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CSSE (e.g., Router MOC)</a:t>
              </a:r>
              <a:endParaRPr lang="en-US" sz="1100" b="1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710" name="Freeform 9"/>
            <p:cNvSpPr>
              <a:spLocks noChangeArrowheads="1"/>
            </p:cNvSpPr>
            <p:nvPr/>
          </p:nvSpPr>
          <p:spPr bwMode="auto">
            <a:xfrm rot="420000">
              <a:off x="1703942" y="4020446"/>
              <a:ext cx="452396" cy="461963"/>
            </a:xfrm>
            <a:custGeom>
              <a:avLst/>
              <a:gdLst>
                <a:gd name="T0" fmla="*/ 0 w 1335"/>
                <a:gd name="T1" fmla="*/ 0 h 1339"/>
                <a:gd name="T2" fmla="*/ 0 w 1335"/>
                <a:gd name="T3" fmla="*/ 0 h 1339"/>
                <a:gd name="T4" fmla="*/ 0 w 1335"/>
                <a:gd name="T5" fmla="*/ 0 h 1339"/>
                <a:gd name="T6" fmla="*/ 0 w 1335"/>
                <a:gd name="T7" fmla="*/ 0 h 1339"/>
                <a:gd name="T8" fmla="*/ 0 w 1335"/>
                <a:gd name="T9" fmla="*/ 0 h 1339"/>
                <a:gd name="T10" fmla="*/ 0 w 1335"/>
                <a:gd name="T11" fmla="*/ 0 h 1339"/>
                <a:gd name="T12" fmla="*/ 0 w 1335"/>
                <a:gd name="T13" fmla="*/ 0 h 1339"/>
                <a:gd name="T14" fmla="*/ 0 w 1335"/>
                <a:gd name="T15" fmla="*/ 0 h 1339"/>
                <a:gd name="T16" fmla="*/ 0 w 1335"/>
                <a:gd name="T17" fmla="*/ 0 h 1339"/>
                <a:gd name="T18" fmla="*/ 0 w 1335"/>
                <a:gd name="T19" fmla="*/ 0 h 1339"/>
                <a:gd name="T20" fmla="*/ 0 w 1335"/>
                <a:gd name="T21" fmla="*/ 0 h 1339"/>
                <a:gd name="T22" fmla="*/ 0 w 1335"/>
                <a:gd name="T23" fmla="*/ 0 h 1339"/>
                <a:gd name="T24" fmla="*/ 0 w 1335"/>
                <a:gd name="T25" fmla="*/ 0 h 1339"/>
                <a:gd name="T26" fmla="*/ 0 w 1335"/>
                <a:gd name="T27" fmla="*/ 0 h 1339"/>
                <a:gd name="T28" fmla="*/ 0 w 1335"/>
                <a:gd name="T29" fmla="*/ 0 h 1339"/>
                <a:gd name="T30" fmla="*/ 0 w 1335"/>
                <a:gd name="T31" fmla="*/ 0 h 1339"/>
                <a:gd name="T32" fmla="*/ 0 w 1335"/>
                <a:gd name="T33" fmla="*/ 0 h 1339"/>
                <a:gd name="T34" fmla="*/ 0 w 1335"/>
                <a:gd name="T35" fmla="*/ 0 h 1339"/>
                <a:gd name="T36" fmla="*/ 0 w 1335"/>
                <a:gd name="T37" fmla="*/ 0 h 1339"/>
                <a:gd name="T38" fmla="*/ 0 w 1335"/>
                <a:gd name="T39" fmla="*/ 0 h 1339"/>
                <a:gd name="T40" fmla="*/ 0 w 1335"/>
                <a:gd name="T41" fmla="*/ 0 h 1339"/>
                <a:gd name="T42" fmla="*/ 0 w 1335"/>
                <a:gd name="T43" fmla="*/ 0 h 1339"/>
                <a:gd name="T44" fmla="*/ 0 w 1335"/>
                <a:gd name="T45" fmla="*/ 0 h 1339"/>
                <a:gd name="T46" fmla="*/ 0 w 1335"/>
                <a:gd name="T47" fmla="*/ 0 h 1339"/>
                <a:gd name="T48" fmla="*/ 0 w 1335"/>
                <a:gd name="T49" fmla="*/ 0 h 1339"/>
                <a:gd name="T50" fmla="*/ 0 w 1335"/>
                <a:gd name="T51" fmla="*/ 0 h 1339"/>
                <a:gd name="T52" fmla="*/ 0 w 1335"/>
                <a:gd name="T53" fmla="*/ 0 h 1339"/>
                <a:gd name="T54" fmla="*/ 0 w 1335"/>
                <a:gd name="T55" fmla="*/ 0 h 1339"/>
                <a:gd name="T56" fmla="*/ 0 w 1335"/>
                <a:gd name="T57" fmla="*/ 0 h 1339"/>
                <a:gd name="T58" fmla="*/ 0 w 1335"/>
                <a:gd name="T59" fmla="*/ 0 h 1339"/>
                <a:gd name="T60" fmla="*/ 0 w 1335"/>
                <a:gd name="T61" fmla="*/ 0 h 1339"/>
                <a:gd name="T62" fmla="*/ 0 w 1335"/>
                <a:gd name="T63" fmla="*/ 0 h 1339"/>
                <a:gd name="T64" fmla="*/ 0 w 1335"/>
                <a:gd name="T65" fmla="*/ 0 h 1339"/>
                <a:gd name="T66" fmla="*/ 0 w 1335"/>
                <a:gd name="T67" fmla="*/ 0 h 1339"/>
                <a:gd name="T68" fmla="*/ 0 w 1335"/>
                <a:gd name="T69" fmla="*/ 0 h 1339"/>
                <a:gd name="T70" fmla="*/ 0 w 1335"/>
                <a:gd name="T71" fmla="*/ 0 h 1339"/>
                <a:gd name="T72" fmla="*/ 0 w 1335"/>
                <a:gd name="T73" fmla="*/ 0 h 1339"/>
                <a:gd name="T74" fmla="*/ 0 w 1335"/>
                <a:gd name="T75" fmla="*/ 0 h 1339"/>
                <a:gd name="T76" fmla="*/ 0 w 1335"/>
                <a:gd name="T77" fmla="*/ 0 h 1339"/>
                <a:gd name="T78" fmla="*/ 0 w 1335"/>
                <a:gd name="T79" fmla="*/ 0 h 1339"/>
                <a:gd name="T80" fmla="*/ 0 w 1335"/>
                <a:gd name="T81" fmla="*/ 0 h 1339"/>
                <a:gd name="T82" fmla="*/ 0 w 1335"/>
                <a:gd name="T83" fmla="*/ 0 h 1339"/>
                <a:gd name="T84" fmla="*/ 0 w 1335"/>
                <a:gd name="T85" fmla="*/ 0 h 1339"/>
                <a:gd name="T86" fmla="*/ 0 w 1335"/>
                <a:gd name="T87" fmla="*/ 0 h 1339"/>
                <a:gd name="T88" fmla="*/ 0 w 1335"/>
                <a:gd name="T89" fmla="*/ 0 h 1339"/>
                <a:gd name="T90" fmla="*/ 0 w 1335"/>
                <a:gd name="T91" fmla="*/ 0 h 1339"/>
                <a:gd name="T92" fmla="*/ 0 w 1335"/>
                <a:gd name="T93" fmla="*/ 0 h 1339"/>
                <a:gd name="T94" fmla="*/ 0 w 1335"/>
                <a:gd name="T95" fmla="*/ 0 h 1339"/>
                <a:gd name="T96" fmla="*/ 0 w 1335"/>
                <a:gd name="T97" fmla="*/ 0 h 1339"/>
                <a:gd name="T98" fmla="*/ 0 w 1335"/>
                <a:gd name="T99" fmla="*/ 0 h 1339"/>
                <a:gd name="T100" fmla="*/ 0 w 1335"/>
                <a:gd name="T101" fmla="*/ 0 h 1339"/>
                <a:gd name="T102" fmla="*/ 0 w 1335"/>
                <a:gd name="T103" fmla="*/ 0 h 1339"/>
                <a:gd name="T104" fmla="*/ 0 w 1335"/>
                <a:gd name="T105" fmla="*/ 0 h 1339"/>
                <a:gd name="T106" fmla="*/ 0 w 1335"/>
                <a:gd name="T107" fmla="*/ 0 h 1339"/>
                <a:gd name="T108" fmla="*/ 0 w 1335"/>
                <a:gd name="T109" fmla="*/ 0 h 1339"/>
                <a:gd name="T110" fmla="*/ 0 w 1335"/>
                <a:gd name="T111" fmla="*/ 0 h 1339"/>
                <a:gd name="T112" fmla="*/ 0 w 1335"/>
                <a:gd name="T113" fmla="*/ 0 h 1339"/>
                <a:gd name="T114" fmla="*/ 0 w 1335"/>
                <a:gd name="T115" fmla="*/ 0 h 1339"/>
                <a:gd name="T116" fmla="*/ 0 w 1335"/>
                <a:gd name="T117" fmla="*/ 0 h 1339"/>
                <a:gd name="T118" fmla="*/ 0 w 1335"/>
                <a:gd name="T119" fmla="*/ 0 h 13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35"/>
                <a:gd name="T181" fmla="*/ 0 h 1339"/>
                <a:gd name="T182" fmla="*/ 1335 w 1335"/>
                <a:gd name="T183" fmla="*/ 1339 h 133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35" h="1339">
                  <a:moveTo>
                    <a:pt x="915" y="844"/>
                  </a:moveTo>
                  <a:lnTo>
                    <a:pt x="915" y="945"/>
                  </a:lnTo>
                  <a:lnTo>
                    <a:pt x="880" y="946"/>
                  </a:lnTo>
                  <a:lnTo>
                    <a:pt x="880" y="886"/>
                  </a:lnTo>
                  <a:lnTo>
                    <a:pt x="744" y="892"/>
                  </a:lnTo>
                  <a:lnTo>
                    <a:pt x="730" y="940"/>
                  </a:lnTo>
                  <a:lnTo>
                    <a:pt x="723" y="965"/>
                  </a:lnTo>
                  <a:lnTo>
                    <a:pt x="775" y="1077"/>
                  </a:lnTo>
                  <a:lnTo>
                    <a:pt x="880" y="971"/>
                  </a:lnTo>
                  <a:lnTo>
                    <a:pt x="880" y="1000"/>
                  </a:lnTo>
                  <a:lnTo>
                    <a:pt x="786" y="1096"/>
                  </a:lnTo>
                  <a:lnTo>
                    <a:pt x="880" y="1297"/>
                  </a:lnTo>
                  <a:lnTo>
                    <a:pt x="857" y="1294"/>
                  </a:lnTo>
                  <a:lnTo>
                    <a:pt x="771" y="1109"/>
                  </a:lnTo>
                  <a:lnTo>
                    <a:pt x="647" y="1236"/>
                  </a:lnTo>
                  <a:lnTo>
                    <a:pt x="657" y="1198"/>
                  </a:lnTo>
                  <a:lnTo>
                    <a:pt x="760" y="1090"/>
                  </a:lnTo>
                  <a:lnTo>
                    <a:pt x="715" y="994"/>
                  </a:lnTo>
                  <a:lnTo>
                    <a:pt x="657" y="1198"/>
                  </a:lnTo>
                  <a:lnTo>
                    <a:pt x="647" y="1236"/>
                  </a:lnTo>
                  <a:lnTo>
                    <a:pt x="642" y="1258"/>
                  </a:lnTo>
                  <a:lnTo>
                    <a:pt x="857" y="1294"/>
                  </a:lnTo>
                  <a:lnTo>
                    <a:pt x="880" y="1297"/>
                  </a:lnTo>
                  <a:lnTo>
                    <a:pt x="880" y="1000"/>
                  </a:lnTo>
                  <a:lnTo>
                    <a:pt x="880" y="971"/>
                  </a:lnTo>
                  <a:lnTo>
                    <a:pt x="723" y="965"/>
                  </a:lnTo>
                  <a:lnTo>
                    <a:pt x="730" y="940"/>
                  </a:lnTo>
                  <a:lnTo>
                    <a:pt x="880" y="946"/>
                  </a:lnTo>
                  <a:lnTo>
                    <a:pt x="915" y="945"/>
                  </a:lnTo>
                  <a:lnTo>
                    <a:pt x="1074" y="923"/>
                  </a:lnTo>
                  <a:lnTo>
                    <a:pt x="1089" y="948"/>
                  </a:lnTo>
                  <a:lnTo>
                    <a:pt x="918" y="971"/>
                  </a:lnTo>
                  <a:lnTo>
                    <a:pt x="917" y="994"/>
                  </a:lnTo>
                  <a:lnTo>
                    <a:pt x="915" y="1271"/>
                  </a:lnTo>
                  <a:lnTo>
                    <a:pt x="927" y="1290"/>
                  </a:lnTo>
                  <a:lnTo>
                    <a:pt x="1274" y="1192"/>
                  </a:lnTo>
                  <a:lnTo>
                    <a:pt x="1335" y="1214"/>
                  </a:lnTo>
                  <a:lnTo>
                    <a:pt x="889" y="1339"/>
                  </a:lnTo>
                  <a:lnTo>
                    <a:pt x="578" y="1288"/>
                  </a:lnTo>
                  <a:lnTo>
                    <a:pt x="703" y="882"/>
                  </a:lnTo>
                  <a:lnTo>
                    <a:pt x="660" y="831"/>
                  </a:lnTo>
                  <a:lnTo>
                    <a:pt x="421" y="770"/>
                  </a:lnTo>
                  <a:lnTo>
                    <a:pt x="380" y="776"/>
                  </a:lnTo>
                  <a:lnTo>
                    <a:pt x="338" y="779"/>
                  </a:lnTo>
                  <a:lnTo>
                    <a:pt x="299" y="780"/>
                  </a:lnTo>
                  <a:lnTo>
                    <a:pt x="262" y="780"/>
                  </a:lnTo>
                  <a:lnTo>
                    <a:pt x="227" y="779"/>
                  </a:lnTo>
                  <a:lnTo>
                    <a:pt x="194" y="776"/>
                  </a:lnTo>
                  <a:lnTo>
                    <a:pt x="163" y="771"/>
                  </a:lnTo>
                  <a:lnTo>
                    <a:pt x="135" y="766"/>
                  </a:lnTo>
                  <a:lnTo>
                    <a:pt x="108" y="758"/>
                  </a:lnTo>
                  <a:lnTo>
                    <a:pt x="85" y="751"/>
                  </a:lnTo>
                  <a:lnTo>
                    <a:pt x="65" y="744"/>
                  </a:lnTo>
                  <a:lnTo>
                    <a:pt x="47" y="736"/>
                  </a:lnTo>
                  <a:lnTo>
                    <a:pt x="32" y="728"/>
                  </a:lnTo>
                  <a:lnTo>
                    <a:pt x="20" y="720"/>
                  </a:lnTo>
                  <a:lnTo>
                    <a:pt x="11" y="713"/>
                  </a:lnTo>
                  <a:lnTo>
                    <a:pt x="6" y="706"/>
                  </a:lnTo>
                  <a:lnTo>
                    <a:pt x="0" y="693"/>
                  </a:lnTo>
                  <a:lnTo>
                    <a:pt x="2" y="677"/>
                  </a:lnTo>
                  <a:lnTo>
                    <a:pt x="6" y="658"/>
                  </a:lnTo>
                  <a:lnTo>
                    <a:pt x="17" y="636"/>
                  </a:lnTo>
                  <a:lnTo>
                    <a:pt x="32" y="611"/>
                  </a:lnTo>
                  <a:lnTo>
                    <a:pt x="51" y="585"/>
                  </a:lnTo>
                  <a:lnTo>
                    <a:pt x="75" y="556"/>
                  </a:lnTo>
                  <a:lnTo>
                    <a:pt x="102" y="527"/>
                  </a:lnTo>
                  <a:lnTo>
                    <a:pt x="133" y="495"/>
                  </a:lnTo>
                  <a:lnTo>
                    <a:pt x="169" y="463"/>
                  </a:lnTo>
                  <a:lnTo>
                    <a:pt x="206" y="429"/>
                  </a:lnTo>
                  <a:lnTo>
                    <a:pt x="248" y="394"/>
                  </a:lnTo>
                  <a:lnTo>
                    <a:pt x="291" y="361"/>
                  </a:lnTo>
                  <a:lnTo>
                    <a:pt x="338" y="326"/>
                  </a:lnTo>
                  <a:lnTo>
                    <a:pt x="387" y="291"/>
                  </a:lnTo>
                  <a:lnTo>
                    <a:pt x="438" y="258"/>
                  </a:lnTo>
                  <a:lnTo>
                    <a:pt x="375" y="167"/>
                  </a:lnTo>
                  <a:lnTo>
                    <a:pt x="506" y="82"/>
                  </a:lnTo>
                  <a:lnTo>
                    <a:pt x="578" y="173"/>
                  </a:lnTo>
                  <a:lnTo>
                    <a:pt x="630" y="146"/>
                  </a:lnTo>
                  <a:lnTo>
                    <a:pt x="681" y="121"/>
                  </a:lnTo>
                  <a:lnTo>
                    <a:pt x="729" y="98"/>
                  </a:lnTo>
                  <a:lnTo>
                    <a:pt x="777" y="77"/>
                  </a:lnTo>
                  <a:lnTo>
                    <a:pt x="821" y="60"/>
                  </a:lnTo>
                  <a:lnTo>
                    <a:pt x="865" y="44"/>
                  </a:lnTo>
                  <a:lnTo>
                    <a:pt x="907" y="31"/>
                  </a:lnTo>
                  <a:lnTo>
                    <a:pt x="944" y="20"/>
                  </a:lnTo>
                  <a:lnTo>
                    <a:pt x="980" y="12"/>
                  </a:lnTo>
                  <a:lnTo>
                    <a:pt x="1013" y="6"/>
                  </a:lnTo>
                  <a:lnTo>
                    <a:pt x="1041" y="2"/>
                  </a:lnTo>
                  <a:lnTo>
                    <a:pt x="1066" y="0"/>
                  </a:lnTo>
                  <a:lnTo>
                    <a:pt x="1089" y="0"/>
                  </a:lnTo>
                  <a:lnTo>
                    <a:pt x="1107" y="3"/>
                  </a:lnTo>
                  <a:lnTo>
                    <a:pt x="1120" y="7"/>
                  </a:lnTo>
                  <a:lnTo>
                    <a:pt x="1129" y="15"/>
                  </a:lnTo>
                  <a:lnTo>
                    <a:pt x="1148" y="51"/>
                  </a:lnTo>
                  <a:lnTo>
                    <a:pt x="1156" y="96"/>
                  </a:lnTo>
                  <a:lnTo>
                    <a:pt x="1153" y="149"/>
                  </a:lnTo>
                  <a:lnTo>
                    <a:pt x="1139" y="205"/>
                  </a:lnTo>
                  <a:lnTo>
                    <a:pt x="1117" y="265"/>
                  </a:lnTo>
                  <a:lnTo>
                    <a:pt x="1089" y="325"/>
                  </a:lnTo>
                  <a:lnTo>
                    <a:pt x="1054" y="381"/>
                  </a:lnTo>
                  <a:lnTo>
                    <a:pt x="1016" y="434"/>
                  </a:lnTo>
                  <a:lnTo>
                    <a:pt x="993" y="739"/>
                  </a:lnTo>
                  <a:lnTo>
                    <a:pt x="1335" y="1214"/>
                  </a:lnTo>
                  <a:lnTo>
                    <a:pt x="1274" y="1192"/>
                  </a:lnTo>
                  <a:lnTo>
                    <a:pt x="1053" y="1071"/>
                  </a:lnTo>
                  <a:lnTo>
                    <a:pt x="1066" y="1048"/>
                  </a:lnTo>
                  <a:lnTo>
                    <a:pt x="1229" y="1140"/>
                  </a:lnTo>
                  <a:lnTo>
                    <a:pt x="1107" y="968"/>
                  </a:lnTo>
                  <a:lnTo>
                    <a:pt x="1066" y="1048"/>
                  </a:lnTo>
                  <a:lnTo>
                    <a:pt x="1053" y="1071"/>
                  </a:lnTo>
                  <a:lnTo>
                    <a:pt x="927" y="1290"/>
                  </a:lnTo>
                  <a:lnTo>
                    <a:pt x="915" y="1271"/>
                  </a:lnTo>
                  <a:lnTo>
                    <a:pt x="1033" y="1058"/>
                  </a:lnTo>
                  <a:lnTo>
                    <a:pt x="917" y="994"/>
                  </a:lnTo>
                  <a:lnTo>
                    <a:pt x="918" y="971"/>
                  </a:lnTo>
                  <a:lnTo>
                    <a:pt x="1045" y="1036"/>
                  </a:lnTo>
                  <a:lnTo>
                    <a:pt x="1089" y="948"/>
                  </a:lnTo>
                  <a:lnTo>
                    <a:pt x="1074" y="923"/>
                  </a:lnTo>
                  <a:lnTo>
                    <a:pt x="969" y="774"/>
                  </a:lnTo>
                  <a:lnTo>
                    <a:pt x="915" y="8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711" name="Freeform 10"/>
            <p:cNvSpPr>
              <a:spLocks noChangeArrowheads="1"/>
            </p:cNvSpPr>
            <p:nvPr/>
          </p:nvSpPr>
          <p:spPr bwMode="auto">
            <a:xfrm rot="420000">
              <a:off x="1924584" y="4193484"/>
              <a:ext cx="103178" cy="109538"/>
            </a:xfrm>
            <a:custGeom>
              <a:avLst/>
              <a:gdLst>
                <a:gd name="T0" fmla="*/ 0 w 306"/>
                <a:gd name="T1" fmla="*/ 0 h 316"/>
                <a:gd name="T2" fmla="*/ 0 w 306"/>
                <a:gd name="T3" fmla="*/ 0 h 316"/>
                <a:gd name="T4" fmla="*/ 0 w 306"/>
                <a:gd name="T5" fmla="*/ 0 h 316"/>
                <a:gd name="T6" fmla="*/ 0 w 306"/>
                <a:gd name="T7" fmla="*/ 0 h 316"/>
                <a:gd name="T8" fmla="*/ 0 w 306"/>
                <a:gd name="T9" fmla="*/ 0 h 316"/>
                <a:gd name="T10" fmla="*/ 0 w 306"/>
                <a:gd name="T11" fmla="*/ 0 h 316"/>
                <a:gd name="T12" fmla="*/ 0 w 306"/>
                <a:gd name="T13" fmla="*/ 0 h 316"/>
                <a:gd name="T14" fmla="*/ 0 w 306"/>
                <a:gd name="T15" fmla="*/ 0 h 316"/>
                <a:gd name="T16" fmla="*/ 0 w 306"/>
                <a:gd name="T17" fmla="*/ 0 h 316"/>
                <a:gd name="T18" fmla="*/ 0 w 306"/>
                <a:gd name="T19" fmla="*/ 0 h 316"/>
                <a:gd name="T20" fmla="*/ 0 w 306"/>
                <a:gd name="T21" fmla="*/ 0 h 316"/>
                <a:gd name="T22" fmla="*/ 0 w 306"/>
                <a:gd name="T23" fmla="*/ 0 h 316"/>
                <a:gd name="T24" fmla="*/ 0 w 306"/>
                <a:gd name="T25" fmla="*/ 0 h 316"/>
                <a:gd name="T26" fmla="*/ 0 w 306"/>
                <a:gd name="T27" fmla="*/ 0 h 316"/>
                <a:gd name="T28" fmla="*/ 0 w 306"/>
                <a:gd name="T29" fmla="*/ 0 h 316"/>
                <a:gd name="T30" fmla="*/ 0 w 306"/>
                <a:gd name="T31" fmla="*/ 0 h 316"/>
                <a:gd name="T32" fmla="*/ 0 w 306"/>
                <a:gd name="T33" fmla="*/ 0 h 316"/>
                <a:gd name="T34" fmla="*/ 0 w 306"/>
                <a:gd name="T35" fmla="*/ 0 h 316"/>
                <a:gd name="T36" fmla="*/ 0 w 306"/>
                <a:gd name="T37" fmla="*/ 0 h 316"/>
                <a:gd name="T38" fmla="*/ 0 w 306"/>
                <a:gd name="T39" fmla="*/ 0 h 316"/>
                <a:gd name="T40" fmla="*/ 0 w 306"/>
                <a:gd name="T41" fmla="*/ 0 h 3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6"/>
                <a:gd name="T64" fmla="*/ 0 h 316"/>
                <a:gd name="T65" fmla="*/ 306 w 306"/>
                <a:gd name="T66" fmla="*/ 316 h 3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6" h="316">
                  <a:moveTo>
                    <a:pt x="234" y="316"/>
                  </a:moveTo>
                  <a:lnTo>
                    <a:pt x="194" y="269"/>
                  </a:lnTo>
                  <a:lnTo>
                    <a:pt x="0" y="207"/>
                  </a:lnTo>
                  <a:lnTo>
                    <a:pt x="15" y="201"/>
                  </a:lnTo>
                  <a:lnTo>
                    <a:pt x="30" y="193"/>
                  </a:lnTo>
                  <a:lnTo>
                    <a:pt x="45" y="186"/>
                  </a:lnTo>
                  <a:lnTo>
                    <a:pt x="61" y="179"/>
                  </a:lnTo>
                  <a:lnTo>
                    <a:pt x="76" y="172"/>
                  </a:lnTo>
                  <a:lnTo>
                    <a:pt x="91" y="164"/>
                  </a:lnTo>
                  <a:lnTo>
                    <a:pt x="106" y="156"/>
                  </a:lnTo>
                  <a:lnTo>
                    <a:pt x="121" y="147"/>
                  </a:lnTo>
                  <a:lnTo>
                    <a:pt x="145" y="132"/>
                  </a:lnTo>
                  <a:lnTo>
                    <a:pt x="168" y="116"/>
                  </a:lnTo>
                  <a:lnTo>
                    <a:pt x="192" y="100"/>
                  </a:lnTo>
                  <a:lnTo>
                    <a:pt x="216" y="81"/>
                  </a:lnTo>
                  <a:lnTo>
                    <a:pt x="239" y="62"/>
                  </a:lnTo>
                  <a:lnTo>
                    <a:pt x="261" y="44"/>
                  </a:lnTo>
                  <a:lnTo>
                    <a:pt x="283" y="22"/>
                  </a:lnTo>
                  <a:lnTo>
                    <a:pt x="306" y="0"/>
                  </a:lnTo>
                  <a:lnTo>
                    <a:pt x="291" y="241"/>
                  </a:lnTo>
                  <a:lnTo>
                    <a:pt x="234" y="316"/>
                  </a:lnTo>
                  <a:close/>
                </a:path>
              </a:pathLst>
            </a:custGeom>
            <a:solidFill>
              <a:srgbClr val="D8E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712" name="Freeform 11"/>
            <p:cNvSpPr>
              <a:spLocks noChangeArrowheads="1"/>
            </p:cNvSpPr>
            <p:nvPr/>
          </p:nvSpPr>
          <p:spPr bwMode="auto">
            <a:xfrm rot="420000">
              <a:off x="1776961" y="4102996"/>
              <a:ext cx="290486" cy="166688"/>
            </a:xfrm>
            <a:custGeom>
              <a:avLst/>
              <a:gdLst>
                <a:gd name="T0" fmla="*/ 0 w 855"/>
                <a:gd name="T1" fmla="*/ 0 h 485"/>
                <a:gd name="T2" fmla="*/ 0 w 855"/>
                <a:gd name="T3" fmla="*/ 0 h 485"/>
                <a:gd name="T4" fmla="*/ 0 w 855"/>
                <a:gd name="T5" fmla="*/ 0 h 485"/>
                <a:gd name="T6" fmla="*/ 0 w 855"/>
                <a:gd name="T7" fmla="*/ 0 h 485"/>
                <a:gd name="T8" fmla="*/ 0 w 855"/>
                <a:gd name="T9" fmla="*/ 0 h 485"/>
                <a:gd name="T10" fmla="*/ 0 w 855"/>
                <a:gd name="T11" fmla="*/ 0 h 485"/>
                <a:gd name="T12" fmla="*/ 0 w 855"/>
                <a:gd name="T13" fmla="*/ 0 h 485"/>
                <a:gd name="T14" fmla="*/ 0 w 855"/>
                <a:gd name="T15" fmla="*/ 0 h 485"/>
                <a:gd name="T16" fmla="*/ 0 w 855"/>
                <a:gd name="T17" fmla="*/ 0 h 485"/>
                <a:gd name="T18" fmla="*/ 0 w 855"/>
                <a:gd name="T19" fmla="*/ 0 h 485"/>
                <a:gd name="T20" fmla="*/ 0 w 855"/>
                <a:gd name="T21" fmla="*/ 0 h 485"/>
                <a:gd name="T22" fmla="*/ 0 w 855"/>
                <a:gd name="T23" fmla="*/ 0 h 485"/>
                <a:gd name="T24" fmla="*/ 0 w 855"/>
                <a:gd name="T25" fmla="*/ 0 h 485"/>
                <a:gd name="T26" fmla="*/ 0 w 855"/>
                <a:gd name="T27" fmla="*/ 0 h 485"/>
                <a:gd name="T28" fmla="*/ 0 w 855"/>
                <a:gd name="T29" fmla="*/ 0 h 485"/>
                <a:gd name="T30" fmla="*/ 0 w 855"/>
                <a:gd name="T31" fmla="*/ 0 h 485"/>
                <a:gd name="T32" fmla="*/ 0 w 855"/>
                <a:gd name="T33" fmla="*/ 0 h 485"/>
                <a:gd name="T34" fmla="*/ 0 w 855"/>
                <a:gd name="T35" fmla="*/ 0 h 485"/>
                <a:gd name="T36" fmla="*/ 0 w 855"/>
                <a:gd name="T37" fmla="*/ 0 h 485"/>
                <a:gd name="T38" fmla="*/ 0 w 855"/>
                <a:gd name="T39" fmla="*/ 0 h 485"/>
                <a:gd name="T40" fmla="*/ 0 w 855"/>
                <a:gd name="T41" fmla="*/ 0 h 485"/>
                <a:gd name="T42" fmla="*/ 0 w 855"/>
                <a:gd name="T43" fmla="*/ 0 h 485"/>
                <a:gd name="T44" fmla="*/ 0 w 855"/>
                <a:gd name="T45" fmla="*/ 0 h 485"/>
                <a:gd name="T46" fmla="*/ 0 w 855"/>
                <a:gd name="T47" fmla="*/ 0 h 485"/>
                <a:gd name="T48" fmla="*/ 0 w 855"/>
                <a:gd name="T49" fmla="*/ 0 h 485"/>
                <a:gd name="T50" fmla="*/ 0 w 855"/>
                <a:gd name="T51" fmla="*/ 0 h 485"/>
                <a:gd name="T52" fmla="*/ 0 w 855"/>
                <a:gd name="T53" fmla="*/ 0 h 485"/>
                <a:gd name="T54" fmla="*/ 0 w 855"/>
                <a:gd name="T55" fmla="*/ 0 h 485"/>
                <a:gd name="T56" fmla="*/ 0 w 855"/>
                <a:gd name="T57" fmla="*/ 0 h 485"/>
                <a:gd name="T58" fmla="*/ 0 w 855"/>
                <a:gd name="T59" fmla="*/ 0 h 485"/>
                <a:gd name="T60" fmla="*/ 0 w 855"/>
                <a:gd name="T61" fmla="*/ 0 h 485"/>
                <a:gd name="T62" fmla="*/ 0 w 855"/>
                <a:gd name="T63" fmla="*/ 0 h 485"/>
                <a:gd name="T64" fmla="*/ 0 w 855"/>
                <a:gd name="T65" fmla="*/ 0 h 485"/>
                <a:gd name="T66" fmla="*/ 0 w 855"/>
                <a:gd name="T67" fmla="*/ 0 h 485"/>
                <a:gd name="T68" fmla="*/ 0 w 855"/>
                <a:gd name="T69" fmla="*/ 0 h 485"/>
                <a:gd name="T70" fmla="*/ 0 w 855"/>
                <a:gd name="T71" fmla="*/ 0 h 485"/>
                <a:gd name="T72" fmla="*/ 0 w 855"/>
                <a:gd name="T73" fmla="*/ 0 h 485"/>
                <a:gd name="T74" fmla="*/ 0 w 855"/>
                <a:gd name="T75" fmla="*/ 0 h 485"/>
                <a:gd name="T76" fmla="*/ 0 w 855"/>
                <a:gd name="T77" fmla="*/ 0 h 485"/>
                <a:gd name="T78" fmla="*/ 0 w 855"/>
                <a:gd name="T79" fmla="*/ 0 h 485"/>
                <a:gd name="T80" fmla="*/ 0 w 855"/>
                <a:gd name="T81" fmla="*/ 0 h 4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55"/>
                <a:gd name="T124" fmla="*/ 0 h 485"/>
                <a:gd name="T125" fmla="*/ 855 w 855"/>
                <a:gd name="T126" fmla="*/ 485 h 4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55" h="485">
                  <a:moveTo>
                    <a:pt x="849" y="2"/>
                  </a:moveTo>
                  <a:lnTo>
                    <a:pt x="834" y="16"/>
                  </a:lnTo>
                  <a:lnTo>
                    <a:pt x="819" y="32"/>
                  </a:lnTo>
                  <a:lnTo>
                    <a:pt x="803" y="48"/>
                  </a:lnTo>
                  <a:lnTo>
                    <a:pt x="785" y="64"/>
                  </a:lnTo>
                  <a:lnTo>
                    <a:pt x="767" y="80"/>
                  </a:lnTo>
                  <a:lnTo>
                    <a:pt x="749" y="96"/>
                  </a:lnTo>
                  <a:lnTo>
                    <a:pt x="730" y="112"/>
                  </a:lnTo>
                  <a:lnTo>
                    <a:pt x="709" y="130"/>
                  </a:lnTo>
                  <a:lnTo>
                    <a:pt x="687" y="146"/>
                  </a:lnTo>
                  <a:lnTo>
                    <a:pt x="664" y="163"/>
                  </a:lnTo>
                  <a:lnTo>
                    <a:pt x="642" y="181"/>
                  </a:lnTo>
                  <a:lnTo>
                    <a:pt x="616" y="197"/>
                  </a:lnTo>
                  <a:lnTo>
                    <a:pt x="591" y="214"/>
                  </a:lnTo>
                  <a:lnTo>
                    <a:pt x="566" y="232"/>
                  </a:lnTo>
                  <a:lnTo>
                    <a:pt x="537" y="248"/>
                  </a:lnTo>
                  <a:lnTo>
                    <a:pt x="509" y="265"/>
                  </a:lnTo>
                  <a:lnTo>
                    <a:pt x="487" y="278"/>
                  </a:lnTo>
                  <a:lnTo>
                    <a:pt x="463" y="291"/>
                  </a:lnTo>
                  <a:lnTo>
                    <a:pt x="440" y="303"/>
                  </a:lnTo>
                  <a:lnTo>
                    <a:pt x="418" y="315"/>
                  </a:lnTo>
                  <a:lnTo>
                    <a:pt x="394" y="328"/>
                  </a:lnTo>
                  <a:lnTo>
                    <a:pt x="372" y="339"/>
                  </a:lnTo>
                  <a:lnTo>
                    <a:pt x="349" y="350"/>
                  </a:lnTo>
                  <a:lnTo>
                    <a:pt x="327" y="361"/>
                  </a:lnTo>
                  <a:lnTo>
                    <a:pt x="304" y="371"/>
                  </a:lnTo>
                  <a:lnTo>
                    <a:pt x="282" y="382"/>
                  </a:lnTo>
                  <a:lnTo>
                    <a:pt x="260" y="392"/>
                  </a:lnTo>
                  <a:lnTo>
                    <a:pt x="237" y="401"/>
                  </a:lnTo>
                  <a:lnTo>
                    <a:pt x="216" y="409"/>
                  </a:lnTo>
                  <a:lnTo>
                    <a:pt x="194" y="418"/>
                  </a:lnTo>
                  <a:lnTo>
                    <a:pt x="173" y="427"/>
                  </a:lnTo>
                  <a:lnTo>
                    <a:pt x="152" y="434"/>
                  </a:lnTo>
                  <a:lnTo>
                    <a:pt x="131" y="441"/>
                  </a:lnTo>
                  <a:lnTo>
                    <a:pt x="112" y="449"/>
                  </a:lnTo>
                  <a:lnTo>
                    <a:pt x="92" y="456"/>
                  </a:lnTo>
                  <a:lnTo>
                    <a:pt x="73" y="462"/>
                  </a:lnTo>
                  <a:lnTo>
                    <a:pt x="54" y="467"/>
                  </a:lnTo>
                  <a:lnTo>
                    <a:pt x="36" y="472"/>
                  </a:lnTo>
                  <a:lnTo>
                    <a:pt x="18" y="476"/>
                  </a:lnTo>
                  <a:lnTo>
                    <a:pt x="0" y="481"/>
                  </a:lnTo>
                  <a:lnTo>
                    <a:pt x="28" y="483"/>
                  </a:lnTo>
                  <a:lnTo>
                    <a:pt x="57" y="485"/>
                  </a:lnTo>
                  <a:lnTo>
                    <a:pt x="85" y="485"/>
                  </a:lnTo>
                  <a:lnTo>
                    <a:pt x="115" y="485"/>
                  </a:lnTo>
                  <a:lnTo>
                    <a:pt x="142" y="483"/>
                  </a:lnTo>
                  <a:lnTo>
                    <a:pt x="170" y="481"/>
                  </a:lnTo>
                  <a:lnTo>
                    <a:pt x="198" y="478"/>
                  </a:lnTo>
                  <a:lnTo>
                    <a:pt x="227" y="473"/>
                  </a:lnTo>
                  <a:lnTo>
                    <a:pt x="254" y="467"/>
                  </a:lnTo>
                  <a:lnTo>
                    <a:pt x="281" y="462"/>
                  </a:lnTo>
                  <a:lnTo>
                    <a:pt x="306" y="456"/>
                  </a:lnTo>
                  <a:lnTo>
                    <a:pt x="333" y="449"/>
                  </a:lnTo>
                  <a:lnTo>
                    <a:pt x="358" y="440"/>
                  </a:lnTo>
                  <a:lnTo>
                    <a:pt x="382" y="433"/>
                  </a:lnTo>
                  <a:lnTo>
                    <a:pt x="406" y="422"/>
                  </a:lnTo>
                  <a:lnTo>
                    <a:pt x="430" y="414"/>
                  </a:lnTo>
                  <a:lnTo>
                    <a:pt x="449" y="406"/>
                  </a:lnTo>
                  <a:lnTo>
                    <a:pt x="467" y="398"/>
                  </a:lnTo>
                  <a:lnTo>
                    <a:pt x="487" y="389"/>
                  </a:lnTo>
                  <a:lnTo>
                    <a:pt x="503" y="380"/>
                  </a:lnTo>
                  <a:lnTo>
                    <a:pt x="519" y="371"/>
                  </a:lnTo>
                  <a:lnTo>
                    <a:pt x="536" y="363"/>
                  </a:lnTo>
                  <a:lnTo>
                    <a:pt x="551" y="354"/>
                  </a:lnTo>
                  <a:lnTo>
                    <a:pt x="566" y="345"/>
                  </a:lnTo>
                  <a:lnTo>
                    <a:pt x="593" y="328"/>
                  </a:lnTo>
                  <a:lnTo>
                    <a:pt x="618" y="309"/>
                  </a:lnTo>
                  <a:lnTo>
                    <a:pt x="643" y="290"/>
                  </a:lnTo>
                  <a:lnTo>
                    <a:pt x="669" y="271"/>
                  </a:lnTo>
                  <a:lnTo>
                    <a:pt x="691" y="251"/>
                  </a:lnTo>
                  <a:lnTo>
                    <a:pt x="714" y="230"/>
                  </a:lnTo>
                  <a:lnTo>
                    <a:pt x="736" y="208"/>
                  </a:lnTo>
                  <a:lnTo>
                    <a:pt x="755" y="187"/>
                  </a:lnTo>
                  <a:lnTo>
                    <a:pt x="773" y="165"/>
                  </a:lnTo>
                  <a:lnTo>
                    <a:pt x="791" y="141"/>
                  </a:lnTo>
                  <a:lnTo>
                    <a:pt x="806" y="118"/>
                  </a:lnTo>
                  <a:lnTo>
                    <a:pt x="819" y="95"/>
                  </a:lnTo>
                  <a:lnTo>
                    <a:pt x="831" y="72"/>
                  </a:lnTo>
                  <a:lnTo>
                    <a:pt x="842" y="48"/>
                  </a:lnTo>
                  <a:lnTo>
                    <a:pt x="849" y="24"/>
                  </a:lnTo>
                  <a:lnTo>
                    <a:pt x="855" y="0"/>
                  </a:lnTo>
                  <a:lnTo>
                    <a:pt x="849" y="2"/>
                  </a:lnTo>
                  <a:close/>
                </a:path>
              </a:pathLst>
            </a:custGeom>
            <a:solidFill>
              <a:srgbClr val="D8E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713" name="Freeform 12"/>
            <p:cNvSpPr>
              <a:spLocks noChangeArrowheads="1"/>
            </p:cNvSpPr>
            <p:nvPr/>
          </p:nvSpPr>
          <p:spPr bwMode="auto">
            <a:xfrm rot="420000">
              <a:off x="1724578" y="4102996"/>
              <a:ext cx="138100" cy="141288"/>
            </a:xfrm>
            <a:custGeom>
              <a:avLst/>
              <a:gdLst>
                <a:gd name="T0" fmla="*/ 0 w 408"/>
                <a:gd name="T1" fmla="*/ 0 h 409"/>
                <a:gd name="T2" fmla="*/ 0 w 408"/>
                <a:gd name="T3" fmla="*/ 0 h 409"/>
                <a:gd name="T4" fmla="*/ 0 w 408"/>
                <a:gd name="T5" fmla="*/ 0 h 409"/>
                <a:gd name="T6" fmla="*/ 0 w 408"/>
                <a:gd name="T7" fmla="*/ 0 h 409"/>
                <a:gd name="T8" fmla="*/ 0 w 408"/>
                <a:gd name="T9" fmla="*/ 0 h 409"/>
                <a:gd name="T10" fmla="*/ 0 w 408"/>
                <a:gd name="T11" fmla="*/ 0 h 409"/>
                <a:gd name="T12" fmla="*/ 0 w 408"/>
                <a:gd name="T13" fmla="*/ 0 h 409"/>
                <a:gd name="T14" fmla="*/ 0 w 408"/>
                <a:gd name="T15" fmla="*/ 0 h 409"/>
                <a:gd name="T16" fmla="*/ 0 w 408"/>
                <a:gd name="T17" fmla="*/ 0 h 409"/>
                <a:gd name="T18" fmla="*/ 0 w 408"/>
                <a:gd name="T19" fmla="*/ 0 h 409"/>
                <a:gd name="T20" fmla="*/ 0 w 408"/>
                <a:gd name="T21" fmla="*/ 0 h 409"/>
                <a:gd name="T22" fmla="*/ 0 w 408"/>
                <a:gd name="T23" fmla="*/ 0 h 409"/>
                <a:gd name="T24" fmla="*/ 0 w 408"/>
                <a:gd name="T25" fmla="*/ 0 h 409"/>
                <a:gd name="T26" fmla="*/ 0 w 408"/>
                <a:gd name="T27" fmla="*/ 0 h 409"/>
                <a:gd name="T28" fmla="*/ 0 w 408"/>
                <a:gd name="T29" fmla="*/ 0 h 409"/>
                <a:gd name="T30" fmla="*/ 0 w 408"/>
                <a:gd name="T31" fmla="*/ 0 h 409"/>
                <a:gd name="T32" fmla="*/ 0 w 408"/>
                <a:gd name="T33" fmla="*/ 0 h 409"/>
                <a:gd name="T34" fmla="*/ 0 w 408"/>
                <a:gd name="T35" fmla="*/ 0 h 409"/>
                <a:gd name="T36" fmla="*/ 0 w 408"/>
                <a:gd name="T37" fmla="*/ 0 h 409"/>
                <a:gd name="T38" fmla="*/ 0 w 408"/>
                <a:gd name="T39" fmla="*/ 0 h 409"/>
                <a:gd name="T40" fmla="*/ 0 w 408"/>
                <a:gd name="T41" fmla="*/ 0 h 409"/>
                <a:gd name="T42" fmla="*/ 0 w 408"/>
                <a:gd name="T43" fmla="*/ 0 h 409"/>
                <a:gd name="T44" fmla="*/ 0 w 408"/>
                <a:gd name="T45" fmla="*/ 0 h 409"/>
                <a:gd name="T46" fmla="*/ 0 w 408"/>
                <a:gd name="T47" fmla="*/ 0 h 409"/>
                <a:gd name="T48" fmla="*/ 0 w 408"/>
                <a:gd name="T49" fmla="*/ 0 h 409"/>
                <a:gd name="T50" fmla="*/ 0 w 408"/>
                <a:gd name="T51" fmla="*/ 0 h 409"/>
                <a:gd name="T52" fmla="*/ 0 w 408"/>
                <a:gd name="T53" fmla="*/ 0 h 409"/>
                <a:gd name="T54" fmla="*/ 0 w 408"/>
                <a:gd name="T55" fmla="*/ 0 h 409"/>
                <a:gd name="T56" fmla="*/ 0 w 408"/>
                <a:gd name="T57" fmla="*/ 0 h 409"/>
                <a:gd name="T58" fmla="*/ 0 w 408"/>
                <a:gd name="T59" fmla="*/ 0 h 409"/>
                <a:gd name="T60" fmla="*/ 0 w 408"/>
                <a:gd name="T61" fmla="*/ 0 h 409"/>
                <a:gd name="T62" fmla="*/ 0 w 408"/>
                <a:gd name="T63" fmla="*/ 0 h 409"/>
                <a:gd name="T64" fmla="*/ 0 w 408"/>
                <a:gd name="T65" fmla="*/ 0 h 409"/>
                <a:gd name="T66" fmla="*/ 0 w 408"/>
                <a:gd name="T67" fmla="*/ 0 h 4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8"/>
                <a:gd name="T103" fmla="*/ 0 h 409"/>
                <a:gd name="T104" fmla="*/ 408 w 408"/>
                <a:gd name="T105" fmla="*/ 409 h 4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8" h="409">
                  <a:moveTo>
                    <a:pt x="408" y="0"/>
                  </a:moveTo>
                  <a:lnTo>
                    <a:pt x="372" y="25"/>
                  </a:lnTo>
                  <a:lnTo>
                    <a:pt x="335" y="53"/>
                  </a:lnTo>
                  <a:lnTo>
                    <a:pt x="299" y="80"/>
                  </a:lnTo>
                  <a:lnTo>
                    <a:pt x="261" y="110"/>
                  </a:lnTo>
                  <a:lnTo>
                    <a:pt x="226" y="139"/>
                  </a:lnTo>
                  <a:lnTo>
                    <a:pt x="191" y="168"/>
                  </a:lnTo>
                  <a:lnTo>
                    <a:pt x="157" y="197"/>
                  </a:lnTo>
                  <a:lnTo>
                    <a:pt x="126" y="225"/>
                  </a:lnTo>
                  <a:lnTo>
                    <a:pt x="97" y="252"/>
                  </a:lnTo>
                  <a:lnTo>
                    <a:pt x="72" y="277"/>
                  </a:lnTo>
                  <a:lnTo>
                    <a:pt x="48" y="302"/>
                  </a:lnTo>
                  <a:lnTo>
                    <a:pt x="30" y="324"/>
                  </a:lnTo>
                  <a:lnTo>
                    <a:pt x="15" y="344"/>
                  </a:lnTo>
                  <a:lnTo>
                    <a:pt x="5" y="361"/>
                  </a:lnTo>
                  <a:lnTo>
                    <a:pt x="0" y="376"/>
                  </a:lnTo>
                  <a:lnTo>
                    <a:pt x="0" y="386"/>
                  </a:lnTo>
                  <a:lnTo>
                    <a:pt x="6" y="395"/>
                  </a:lnTo>
                  <a:lnTo>
                    <a:pt x="15" y="402"/>
                  </a:lnTo>
                  <a:lnTo>
                    <a:pt x="27" y="406"/>
                  </a:lnTo>
                  <a:lnTo>
                    <a:pt x="42" y="409"/>
                  </a:lnTo>
                  <a:lnTo>
                    <a:pt x="60" y="409"/>
                  </a:lnTo>
                  <a:lnTo>
                    <a:pt x="81" y="408"/>
                  </a:lnTo>
                  <a:lnTo>
                    <a:pt x="103" y="405"/>
                  </a:lnTo>
                  <a:lnTo>
                    <a:pt x="127" y="401"/>
                  </a:lnTo>
                  <a:lnTo>
                    <a:pt x="152" y="395"/>
                  </a:lnTo>
                  <a:lnTo>
                    <a:pt x="181" y="388"/>
                  </a:lnTo>
                  <a:lnTo>
                    <a:pt x="209" y="380"/>
                  </a:lnTo>
                  <a:lnTo>
                    <a:pt x="239" y="370"/>
                  </a:lnTo>
                  <a:lnTo>
                    <a:pt x="270" y="360"/>
                  </a:lnTo>
                  <a:lnTo>
                    <a:pt x="302" y="350"/>
                  </a:lnTo>
                  <a:lnTo>
                    <a:pt x="333" y="337"/>
                  </a:lnTo>
                  <a:lnTo>
                    <a:pt x="364" y="325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rgbClr val="D8E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714" name="Freeform 13"/>
            <p:cNvSpPr>
              <a:spLocks noChangeArrowheads="1"/>
            </p:cNvSpPr>
            <p:nvPr/>
          </p:nvSpPr>
          <p:spPr bwMode="auto">
            <a:xfrm rot="420000">
              <a:off x="1861090" y="4129984"/>
              <a:ext cx="20636" cy="92075"/>
            </a:xfrm>
            <a:custGeom>
              <a:avLst/>
              <a:gdLst>
                <a:gd name="T0" fmla="*/ 0 w 59"/>
                <a:gd name="T1" fmla="*/ 0 h 267"/>
                <a:gd name="T2" fmla="*/ 0 w 59"/>
                <a:gd name="T3" fmla="*/ 0 h 267"/>
                <a:gd name="T4" fmla="*/ 0 w 59"/>
                <a:gd name="T5" fmla="*/ 0 h 267"/>
                <a:gd name="T6" fmla="*/ 0 w 59"/>
                <a:gd name="T7" fmla="*/ 0 h 267"/>
                <a:gd name="T8" fmla="*/ 0 w 59"/>
                <a:gd name="T9" fmla="*/ 0 h 267"/>
                <a:gd name="T10" fmla="*/ 0 w 59"/>
                <a:gd name="T11" fmla="*/ 0 h 267"/>
                <a:gd name="T12" fmla="*/ 0 w 59"/>
                <a:gd name="T13" fmla="*/ 0 h 267"/>
                <a:gd name="T14" fmla="*/ 0 w 59"/>
                <a:gd name="T15" fmla="*/ 0 h 267"/>
                <a:gd name="T16" fmla="*/ 0 w 59"/>
                <a:gd name="T17" fmla="*/ 0 h 267"/>
                <a:gd name="T18" fmla="*/ 0 w 59"/>
                <a:gd name="T19" fmla="*/ 0 h 267"/>
                <a:gd name="T20" fmla="*/ 0 w 59"/>
                <a:gd name="T21" fmla="*/ 0 h 2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267"/>
                <a:gd name="T35" fmla="*/ 59 w 59"/>
                <a:gd name="T36" fmla="*/ 267 h 2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267">
                  <a:moveTo>
                    <a:pt x="59" y="241"/>
                  </a:moveTo>
                  <a:lnTo>
                    <a:pt x="52" y="244"/>
                  </a:lnTo>
                  <a:lnTo>
                    <a:pt x="45" y="247"/>
                  </a:lnTo>
                  <a:lnTo>
                    <a:pt x="37" y="251"/>
                  </a:lnTo>
                  <a:lnTo>
                    <a:pt x="30" y="254"/>
                  </a:lnTo>
                  <a:lnTo>
                    <a:pt x="22" y="257"/>
                  </a:lnTo>
                  <a:lnTo>
                    <a:pt x="15" y="260"/>
                  </a:lnTo>
                  <a:lnTo>
                    <a:pt x="7" y="265"/>
                  </a:lnTo>
                  <a:lnTo>
                    <a:pt x="0" y="267"/>
                  </a:lnTo>
                  <a:lnTo>
                    <a:pt x="31" y="0"/>
                  </a:lnTo>
                  <a:lnTo>
                    <a:pt x="59" y="241"/>
                  </a:lnTo>
                  <a:close/>
                </a:path>
              </a:pathLst>
            </a:custGeom>
            <a:solidFill>
              <a:srgbClr val="D8E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715" name="Freeform 14"/>
            <p:cNvSpPr>
              <a:spLocks noChangeArrowheads="1"/>
            </p:cNvSpPr>
            <p:nvPr/>
          </p:nvSpPr>
          <p:spPr bwMode="auto">
            <a:xfrm rot="420000">
              <a:off x="1930934" y="4174434"/>
              <a:ext cx="15874" cy="15875"/>
            </a:xfrm>
            <a:custGeom>
              <a:avLst/>
              <a:gdLst>
                <a:gd name="T0" fmla="*/ 0 w 46"/>
                <a:gd name="T1" fmla="*/ 0 h 45"/>
                <a:gd name="T2" fmla="*/ 0 w 46"/>
                <a:gd name="T3" fmla="*/ 0 h 45"/>
                <a:gd name="T4" fmla="*/ 0 w 46"/>
                <a:gd name="T5" fmla="*/ 0 h 45"/>
                <a:gd name="T6" fmla="*/ 0 w 46"/>
                <a:gd name="T7" fmla="*/ 0 h 45"/>
                <a:gd name="T8" fmla="*/ 0 w 46"/>
                <a:gd name="T9" fmla="*/ 0 h 45"/>
                <a:gd name="T10" fmla="*/ 0 w 46"/>
                <a:gd name="T11" fmla="*/ 0 h 45"/>
                <a:gd name="T12" fmla="*/ 0 w 46"/>
                <a:gd name="T13" fmla="*/ 0 h 45"/>
                <a:gd name="T14" fmla="*/ 0 w 46"/>
                <a:gd name="T15" fmla="*/ 0 h 45"/>
                <a:gd name="T16" fmla="*/ 0 w 46"/>
                <a:gd name="T17" fmla="*/ 0 h 45"/>
                <a:gd name="T18" fmla="*/ 0 w 46"/>
                <a:gd name="T19" fmla="*/ 0 h 45"/>
                <a:gd name="T20" fmla="*/ 0 w 46"/>
                <a:gd name="T21" fmla="*/ 0 h 45"/>
                <a:gd name="T22" fmla="*/ 0 w 46"/>
                <a:gd name="T23" fmla="*/ 0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45"/>
                <a:gd name="T38" fmla="*/ 46 w 46"/>
                <a:gd name="T39" fmla="*/ 45 h 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45">
                  <a:moveTo>
                    <a:pt x="46" y="28"/>
                  </a:moveTo>
                  <a:lnTo>
                    <a:pt x="45" y="29"/>
                  </a:lnTo>
                  <a:lnTo>
                    <a:pt x="42" y="32"/>
                  </a:lnTo>
                  <a:lnTo>
                    <a:pt x="39" y="34"/>
                  </a:lnTo>
                  <a:lnTo>
                    <a:pt x="36" y="37"/>
                  </a:lnTo>
                  <a:lnTo>
                    <a:pt x="31" y="38"/>
                  </a:lnTo>
                  <a:lnTo>
                    <a:pt x="28" y="41"/>
                  </a:lnTo>
                  <a:lnTo>
                    <a:pt x="24" y="42"/>
                  </a:lnTo>
                  <a:lnTo>
                    <a:pt x="19" y="45"/>
                  </a:lnTo>
                  <a:lnTo>
                    <a:pt x="0" y="15"/>
                  </a:lnTo>
                  <a:lnTo>
                    <a:pt x="28" y="0"/>
                  </a:lnTo>
                  <a:lnTo>
                    <a:pt x="46" y="28"/>
                  </a:lnTo>
                  <a:close/>
                </a:path>
              </a:pathLst>
            </a:custGeom>
            <a:solidFill>
              <a:srgbClr val="D8E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716" name="Freeform 15"/>
            <p:cNvSpPr>
              <a:spLocks noChangeArrowheads="1"/>
            </p:cNvSpPr>
            <p:nvPr/>
          </p:nvSpPr>
          <p:spPr bwMode="auto">
            <a:xfrm rot="420000" flipH="1">
              <a:off x="1878551" y="4104584"/>
              <a:ext cx="119051" cy="114300"/>
            </a:xfrm>
            <a:custGeom>
              <a:avLst/>
              <a:gdLst>
                <a:gd name="T0" fmla="*/ 0 w 349"/>
                <a:gd name="T1" fmla="*/ 0 h 332"/>
                <a:gd name="T2" fmla="*/ 0 w 349"/>
                <a:gd name="T3" fmla="*/ 0 h 332"/>
                <a:gd name="T4" fmla="*/ 0 w 349"/>
                <a:gd name="T5" fmla="*/ 0 h 332"/>
                <a:gd name="T6" fmla="*/ 0 w 349"/>
                <a:gd name="T7" fmla="*/ 0 h 332"/>
                <a:gd name="T8" fmla="*/ 0 w 349"/>
                <a:gd name="T9" fmla="*/ 0 h 332"/>
                <a:gd name="T10" fmla="*/ 0 w 349"/>
                <a:gd name="T11" fmla="*/ 0 h 332"/>
                <a:gd name="T12" fmla="*/ 0 w 349"/>
                <a:gd name="T13" fmla="*/ 0 h 332"/>
                <a:gd name="T14" fmla="*/ 0 w 349"/>
                <a:gd name="T15" fmla="*/ 0 h 332"/>
                <a:gd name="T16" fmla="*/ 0 w 349"/>
                <a:gd name="T17" fmla="*/ 0 h 332"/>
                <a:gd name="T18" fmla="*/ 0 w 349"/>
                <a:gd name="T19" fmla="*/ 0 h 332"/>
                <a:gd name="T20" fmla="*/ 0 w 349"/>
                <a:gd name="T21" fmla="*/ 0 h 332"/>
                <a:gd name="T22" fmla="*/ 0 w 349"/>
                <a:gd name="T23" fmla="*/ 0 h 332"/>
                <a:gd name="T24" fmla="*/ 0 w 349"/>
                <a:gd name="T25" fmla="*/ 0 h 332"/>
                <a:gd name="T26" fmla="*/ 0 w 349"/>
                <a:gd name="T27" fmla="*/ 0 h 332"/>
                <a:gd name="T28" fmla="*/ 0 w 349"/>
                <a:gd name="T29" fmla="*/ 0 h 332"/>
                <a:gd name="T30" fmla="*/ 0 w 349"/>
                <a:gd name="T31" fmla="*/ 0 h 332"/>
                <a:gd name="T32" fmla="*/ 0 w 349"/>
                <a:gd name="T33" fmla="*/ 0 h 332"/>
                <a:gd name="T34" fmla="*/ 0 w 349"/>
                <a:gd name="T35" fmla="*/ 0 h 332"/>
                <a:gd name="T36" fmla="*/ 0 w 349"/>
                <a:gd name="T37" fmla="*/ 0 h 332"/>
                <a:gd name="T38" fmla="*/ 0 w 349"/>
                <a:gd name="T39" fmla="*/ 0 h 332"/>
                <a:gd name="T40" fmla="*/ 0 w 349"/>
                <a:gd name="T41" fmla="*/ 0 h 332"/>
                <a:gd name="T42" fmla="*/ 0 w 349"/>
                <a:gd name="T43" fmla="*/ 0 h 332"/>
                <a:gd name="T44" fmla="*/ 0 w 349"/>
                <a:gd name="T45" fmla="*/ 0 h 3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9"/>
                <a:gd name="T70" fmla="*/ 0 h 332"/>
                <a:gd name="T71" fmla="*/ 349 w 349"/>
                <a:gd name="T72" fmla="*/ 332 h 3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9" h="332">
                  <a:moveTo>
                    <a:pt x="137" y="278"/>
                  </a:moveTo>
                  <a:lnTo>
                    <a:pt x="125" y="284"/>
                  </a:lnTo>
                  <a:lnTo>
                    <a:pt x="113" y="291"/>
                  </a:lnTo>
                  <a:lnTo>
                    <a:pt x="101" y="297"/>
                  </a:lnTo>
                  <a:lnTo>
                    <a:pt x="88" y="304"/>
                  </a:lnTo>
                  <a:lnTo>
                    <a:pt x="75" y="310"/>
                  </a:lnTo>
                  <a:lnTo>
                    <a:pt x="60" y="317"/>
                  </a:lnTo>
                  <a:lnTo>
                    <a:pt x="45" y="324"/>
                  </a:lnTo>
                  <a:lnTo>
                    <a:pt x="30" y="332"/>
                  </a:lnTo>
                  <a:lnTo>
                    <a:pt x="0" y="42"/>
                  </a:lnTo>
                  <a:lnTo>
                    <a:pt x="67" y="0"/>
                  </a:lnTo>
                  <a:lnTo>
                    <a:pt x="349" y="138"/>
                  </a:lnTo>
                  <a:lnTo>
                    <a:pt x="331" y="151"/>
                  </a:lnTo>
                  <a:lnTo>
                    <a:pt x="312" y="164"/>
                  </a:lnTo>
                  <a:lnTo>
                    <a:pt x="294" y="177"/>
                  </a:lnTo>
                  <a:lnTo>
                    <a:pt x="276" y="189"/>
                  </a:lnTo>
                  <a:lnTo>
                    <a:pt x="260" y="202"/>
                  </a:lnTo>
                  <a:lnTo>
                    <a:pt x="243" y="212"/>
                  </a:lnTo>
                  <a:lnTo>
                    <a:pt x="227" y="223"/>
                  </a:lnTo>
                  <a:lnTo>
                    <a:pt x="212" y="233"/>
                  </a:lnTo>
                  <a:lnTo>
                    <a:pt x="181" y="183"/>
                  </a:lnTo>
                  <a:lnTo>
                    <a:pt x="107" y="225"/>
                  </a:lnTo>
                  <a:lnTo>
                    <a:pt x="137" y="278"/>
                  </a:lnTo>
                  <a:close/>
                </a:path>
              </a:pathLst>
            </a:custGeom>
            <a:solidFill>
              <a:srgbClr val="D8E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717" name="Freeform 16"/>
            <p:cNvSpPr>
              <a:spLocks noChangeArrowheads="1"/>
            </p:cNvSpPr>
            <p:nvPr/>
          </p:nvSpPr>
          <p:spPr bwMode="auto">
            <a:xfrm rot="420000">
              <a:off x="1919822" y="4039496"/>
              <a:ext cx="179371" cy="107950"/>
            </a:xfrm>
            <a:custGeom>
              <a:avLst/>
              <a:gdLst>
                <a:gd name="T0" fmla="*/ 0 w 529"/>
                <a:gd name="T1" fmla="*/ 0 h 315"/>
                <a:gd name="T2" fmla="*/ 0 w 529"/>
                <a:gd name="T3" fmla="*/ 0 h 315"/>
                <a:gd name="T4" fmla="*/ 0 w 529"/>
                <a:gd name="T5" fmla="*/ 0 h 315"/>
                <a:gd name="T6" fmla="*/ 0 w 529"/>
                <a:gd name="T7" fmla="*/ 0 h 315"/>
                <a:gd name="T8" fmla="*/ 0 w 529"/>
                <a:gd name="T9" fmla="*/ 0 h 315"/>
                <a:gd name="T10" fmla="*/ 0 w 529"/>
                <a:gd name="T11" fmla="*/ 0 h 315"/>
                <a:gd name="T12" fmla="*/ 0 w 529"/>
                <a:gd name="T13" fmla="*/ 0 h 315"/>
                <a:gd name="T14" fmla="*/ 0 w 529"/>
                <a:gd name="T15" fmla="*/ 0 h 315"/>
                <a:gd name="T16" fmla="*/ 0 w 529"/>
                <a:gd name="T17" fmla="*/ 0 h 315"/>
                <a:gd name="T18" fmla="*/ 0 w 529"/>
                <a:gd name="T19" fmla="*/ 0 h 315"/>
                <a:gd name="T20" fmla="*/ 0 w 529"/>
                <a:gd name="T21" fmla="*/ 0 h 315"/>
                <a:gd name="T22" fmla="*/ 0 w 529"/>
                <a:gd name="T23" fmla="*/ 0 h 315"/>
                <a:gd name="T24" fmla="*/ 0 w 529"/>
                <a:gd name="T25" fmla="*/ 0 h 315"/>
                <a:gd name="T26" fmla="*/ 0 w 529"/>
                <a:gd name="T27" fmla="*/ 0 h 315"/>
                <a:gd name="T28" fmla="*/ 0 w 529"/>
                <a:gd name="T29" fmla="*/ 0 h 315"/>
                <a:gd name="T30" fmla="*/ 0 w 529"/>
                <a:gd name="T31" fmla="*/ 0 h 315"/>
                <a:gd name="T32" fmla="*/ 0 w 529"/>
                <a:gd name="T33" fmla="*/ 0 h 315"/>
                <a:gd name="T34" fmla="*/ 0 w 529"/>
                <a:gd name="T35" fmla="*/ 0 h 315"/>
                <a:gd name="T36" fmla="*/ 0 w 529"/>
                <a:gd name="T37" fmla="*/ 0 h 315"/>
                <a:gd name="T38" fmla="*/ 0 w 529"/>
                <a:gd name="T39" fmla="*/ 0 h 315"/>
                <a:gd name="T40" fmla="*/ 0 w 529"/>
                <a:gd name="T41" fmla="*/ 0 h 315"/>
                <a:gd name="T42" fmla="*/ 0 w 529"/>
                <a:gd name="T43" fmla="*/ 0 h 315"/>
                <a:gd name="T44" fmla="*/ 0 w 529"/>
                <a:gd name="T45" fmla="*/ 0 h 315"/>
                <a:gd name="T46" fmla="*/ 0 w 529"/>
                <a:gd name="T47" fmla="*/ 0 h 315"/>
                <a:gd name="T48" fmla="*/ 0 w 529"/>
                <a:gd name="T49" fmla="*/ 0 h 315"/>
                <a:gd name="T50" fmla="*/ 0 w 529"/>
                <a:gd name="T51" fmla="*/ 0 h 315"/>
                <a:gd name="T52" fmla="*/ 0 w 529"/>
                <a:gd name="T53" fmla="*/ 0 h 315"/>
                <a:gd name="T54" fmla="*/ 0 w 529"/>
                <a:gd name="T55" fmla="*/ 0 h 315"/>
                <a:gd name="T56" fmla="*/ 0 w 529"/>
                <a:gd name="T57" fmla="*/ 0 h 315"/>
                <a:gd name="T58" fmla="*/ 0 w 529"/>
                <a:gd name="T59" fmla="*/ 0 h 315"/>
                <a:gd name="T60" fmla="*/ 0 w 529"/>
                <a:gd name="T61" fmla="*/ 0 h 315"/>
                <a:gd name="T62" fmla="*/ 0 w 529"/>
                <a:gd name="T63" fmla="*/ 0 h 315"/>
                <a:gd name="T64" fmla="*/ 0 w 529"/>
                <a:gd name="T65" fmla="*/ 0 h 315"/>
                <a:gd name="T66" fmla="*/ 0 w 529"/>
                <a:gd name="T67" fmla="*/ 0 h 315"/>
                <a:gd name="T68" fmla="*/ 0 w 529"/>
                <a:gd name="T69" fmla="*/ 0 h 315"/>
                <a:gd name="T70" fmla="*/ 0 w 529"/>
                <a:gd name="T71" fmla="*/ 0 h 315"/>
                <a:gd name="T72" fmla="*/ 0 w 529"/>
                <a:gd name="T73" fmla="*/ 0 h 315"/>
                <a:gd name="T74" fmla="*/ 0 w 529"/>
                <a:gd name="T75" fmla="*/ 0 h 315"/>
                <a:gd name="T76" fmla="*/ 0 w 529"/>
                <a:gd name="T77" fmla="*/ 0 h 315"/>
                <a:gd name="T78" fmla="*/ 0 w 529"/>
                <a:gd name="T79" fmla="*/ 0 h 315"/>
                <a:gd name="T80" fmla="*/ 0 w 529"/>
                <a:gd name="T81" fmla="*/ 0 h 315"/>
                <a:gd name="T82" fmla="*/ 0 w 529"/>
                <a:gd name="T83" fmla="*/ 0 h 315"/>
                <a:gd name="T84" fmla="*/ 0 w 529"/>
                <a:gd name="T85" fmla="*/ 0 h 315"/>
                <a:gd name="T86" fmla="*/ 0 w 529"/>
                <a:gd name="T87" fmla="*/ 0 h 315"/>
                <a:gd name="T88" fmla="*/ 0 w 529"/>
                <a:gd name="T89" fmla="*/ 0 h 315"/>
                <a:gd name="T90" fmla="*/ 0 w 529"/>
                <a:gd name="T91" fmla="*/ 0 h 315"/>
                <a:gd name="T92" fmla="*/ 0 w 529"/>
                <a:gd name="T93" fmla="*/ 0 h 315"/>
                <a:gd name="T94" fmla="*/ 0 w 529"/>
                <a:gd name="T95" fmla="*/ 0 h 315"/>
                <a:gd name="T96" fmla="*/ 0 w 529"/>
                <a:gd name="T97" fmla="*/ 0 h 315"/>
                <a:gd name="T98" fmla="*/ 0 w 529"/>
                <a:gd name="T99" fmla="*/ 0 h 3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9"/>
                <a:gd name="T151" fmla="*/ 0 h 315"/>
                <a:gd name="T152" fmla="*/ 529 w 529"/>
                <a:gd name="T153" fmla="*/ 315 h 3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9" h="315">
                  <a:moveTo>
                    <a:pt x="291" y="315"/>
                  </a:moveTo>
                  <a:lnTo>
                    <a:pt x="306" y="303"/>
                  </a:lnTo>
                  <a:lnTo>
                    <a:pt x="320" y="291"/>
                  </a:lnTo>
                  <a:lnTo>
                    <a:pt x="334" y="280"/>
                  </a:lnTo>
                  <a:lnTo>
                    <a:pt x="349" y="268"/>
                  </a:lnTo>
                  <a:lnTo>
                    <a:pt x="363" y="257"/>
                  </a:lnTo>
                  <a:lnTo>
                    <a:pt x="376" y="245"/>
                  </a:lnTo>
                  <a:lnTo>
                    <a:pt x="390" y="233"/>
                  </a:lnTo>
                  <a:lnTo>
                    <a:pt x="403" y="222"/>
                  </a:lnTo>
                  <a:lnTo>
                    <a:pt x="436" y="191"/>
                  </a:lnTo>
                  <a:lnTo>
                    <a:pt x="464" y="162"/>
                  </a:lnTo>
                  <a:lnTo>
                    <a:pt x="488" y="133"/>
                  </a:lnTo>
                  <a:lnTo>
                    <a:pt x="508" y="105"/>
                  </a:lnTo>
                  <a:lnTo>
                    <a:pt x="521" y="79"/>
                  </a:lnTo>
                  <a:lnTo>
                    <a:pt x="529" y="54"/>
                  </a:lnTo>
                  <a:lnTo>
                    <a:pt x="529" y="32"/>
                  </a:lnTo>
                  <a:lnTo>
                    <a:pt x="521" y="13"/>
                  </a:lnTo>
                  <a:lnTo>
                    <a:pt x="517" y="9"/>
                  </a:lnTo>
                  <a:lnTo>
                    <a:pt x="511" y="5"/>
                  </a:lnTo>
                  <a:lnTo>
                    <a:pt x="502" y="3"/>
                  </a:lnTo>
                  <a:lnTo>
                    <a:pt x="491" y="2"/>
                  </a:lnTo>
                  <a:lnTo>
                    <a:pt x="481" y="0"/>
                  </a:lnTo>
                  <a:lnTo>
                    <a:pt x="467" y="0"/>
                  </a:lnTo>
                  <a:lnTo>
                    <a:pt x="452" y="2"/>
                  </a:lnTo>
                  <a:lnTo>
                    <a:pt x="437" y="5"/>
                  </a:lnTo>
                  <a:lnTo>
                    <a:pt x="420" y="8"/>
                  </a:lnTo>
                  <a:lnTo>
                    <a:pt x="402" y="11"/>
                  </a:lnTo>
                  <a:lnTo>
                    <a:pt x="382" y="16"/>
                  </a:lnTo>
                  <a:lnTo>
                    <a:pt x="363" y="21"/>
                  </a:lnTo>
                  <a:lnTo>
                    <a:pt x="342" y="28"/>
                  </a:lnTo>
                  <a:lnTo>
                    <a:pt x="320" y="34"/>
                  </a:lnTo>
                  <a:lnTo>
                    <a:pt x="297" y="41"/>
                  </a:lnTo>
                  <a:lnTo>
                    <a:pt x="275" y="50"/>
                  </a:lnTo>
                  <a:lnTo>
                    <a:pt x="258" y="56"/>
                  </a:lnTo>
                  <a:lnTo>
                    <a:pt x="242" y="62"/>
                  </a:lnTo>
                  <a:lnTo>
                    <a:pt x="224" y="69"/>
                  </a:lnTo>
                  <a:lnTo>
                    <a:pt x="208" y="75"/>
                  </a:lnTo>
                  <a:lnTo>
                    <a:pt x="190" y="82"/>
                  </a:lnTo>
                  <a:lnTo>
                    <a:pt x="173" y="89"/>
                  </a:lnTo>
                  <a:lnTo>
                    <a:pt x="155" y="96"/>
                  </a:lnTo>
                  <a:lnTo>
                    <a:pt x="137" y="104"/>
                  </a:lnTo>
                  <a:lnTo>
                    <a:pt x="121" y="112"/>
                  </a:lnTo>
                  <a:lnTo>
                    <a:pt x="103" y="120"/>
                  </a:lnTo>
                  <a:lnTo>
                    <a:pt x="85" y="128"/>
                  </a:lnTo>
                  <a:lnTo>
                    <a:pt x="69" y="137"/>
                  </a:lnTo>
                  <a:lnTo>
                    <a:pt x="51" y="146"/>
                  </a:lnTo>
                  <a:lnTo>
                    <a:pt x="34" y="155"/>
                  </a:lnTo>
                  <a:lnTo>
                    <a:pt x="16" y="163"/>
                  </a:lnTo>
                  <a:lnTo>
                    <a:pt x="0" y="172"/>
                  </a:lnTo>
                  <a:lnTo>
                    <a:pt x="291" y="315"/>
                  </a:lnTo>
                  <a:close/>
                </a:path>
              </a:pathLst>
            </a:custGeom>
            <a:solidFill>
              <a:srgbClr val="D8E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718" name="Freeform 17"/>
            <p:cNvSpPr>
              <a:spLocks noChangeArrowheads="1"/>
            </p:cNvSpPr>
            <p:nvPr/>
          </p:nvSpPr>
          <p:spPr bwMode="auto">
            <a:xfrm rot="420000">
              <a:off x="1867440" y="4058546"/>
              <a:ext cx="39684" cy="34925"/>
            </a:xfrm>
            <a:custGeom>
              <a:avLst/>
              <a:gdLst>
                <a:gd name="T0" fmla="*/ 0 w 116"/>
                <a:gd name="T1" fmla="*/ 0 h 104"/>
                <a:gd name="T2" fmla="*/ 0 w 116"/>
                <a:gd name="T3" fmla="*/ 0 h 104"/>
                <a:gd name="T4" fmla="*/ 0 w 116"/>
                <a:gd name="T5" fmla="*/ 0 h 104"/>
                <a:gd name="T6" fmla="*/ 0 w 116"/>
                <a:gd name="T7" fmla="*/ 0 h 104"/>
                <a:gd name="T8" fmla="*/ 0 w 116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104"/>
                <a:gd name="T17" fmla="*/ 116 w 116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104">
                  <a:moveTo>
                    <a:pt x="43" y="104"/>
                  </a:moveTo>
                  <a:lnTo>
                    <a:pt x="0" y="43"/>
                  </a:lnTo>
                  <a:lnTo>
                    <a:pt x="68" y="0"/>
                  </a:lnTo>
                  <a:lnTo>
                    <a:pt x="116" y="61"/>
                  </a:lnTo>
                  <a:lnTo>
                    <a:pt x="43" y="104"/>
                  </a:lnTo>
                  <a:close/>
                </a:path>
              </a:pathLst>
            </a:custGeom>
            <a:solidFill>
              <a:srgbClr val="D8E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719" name="Freeform 18"/>
            <p:cNvSpPr>
              <a:spLocks noChangeArrowheads="1"/>
            </p:cNvSpPr>
            <p:nvPr/>
          </p:nvSpPr>
          <p:spPr bwMode="auto">
            <a:xfrm rot="420000">
              <a:off x="1770611" y="4222059"/>
              <a:ext cx="146037" cy="42863"/>
            </a:xfrm>
            <a:custGeom>
              <a:avLst/>
              <a:gdLst>
                <a:gd name="T0" fmla="*/ 0 w 430"/>
                <a:gd name="T1" fmla="*/ 0 h 124"/>
                <a:gd name="T2" fmla="*/ 0 w 430"/>
                <a:gd name="T3" fmla="*/ 0 h 124"/>
                <a:gd name="T4" fmla="*/ 0 w 430"/>
                <a:gd name="T5" fmla="*/ 0 h 124"/>
                <a:gd name="T6" fmla="*/ 0 w 430"/>
                <a:gd name="T7" fmla="*/ 0 h 124"/>
                <a:gd name="T8" fmla="*/ 0 w 430"/>
                <a:gd name="T9" fmla="*/ 0 h 124"/>
                <a:gd name="T10" fmla="*/ 0 w 430"/>
                <a:gd name="T11" fmla="*/ 0 h 124"/>
                <a:gd name="T12" fmla="*/ 0 w 430"/>
                <a:gd name="T13" fmla="*/ 0 h 124"/>
                <a:gd name="T14" fmla="*/ 0 w 430"/>
                <a:gd name="T15" fmla="*/ 0 h 124"/>
                <a:gd name="T16" fmla="*/ 0 w 430"/>
                <a:gd name="T17" fmla="*/ 0 h 124"/>
                <a:gd name="T18" fmla="*/ 0 w 430"/>
                <a:gd name="T19" fmla="*/ 0 h 124"/>
                <a:gd name="T20" fmla="*/ 0 w 430"/>
                <a:gd name="T21" fmla="*/ 0 h 124"/>
                <a:gd name="T22" fmla="*/ 0 w 430"/>
                <a:gd name="T23" fmla="*/ 0 h 124"/>
                <a:gd name="T24" fmla="*/ 0 w 430"/>
                <a:gd name="T25" fmla="*/ 0 h 124"/>
                <a:gd name="T26" fmla="*/ 0 w 430"/>
                <a:gd name="T27" fmla="*/ 0 h 124"/>
                <a:gd name="T28" fmla="*/ 0 w 430"/>
                <a:gd name="T29" fmla="*/ 0 h 124"/>
                <a:gd name="T30" fmla="*/ 0 w 430"/>
                <a:gd name="T31" fmla="*/ 0 h 124"/>
                <a:gd name="T32" fmla="*/ 0 w 430"/>
                <a:gd name="T33" fmla="*/ 0 h 124"/>
                <a:gd name="T34" fmla="*/ 0 w 430"/>
                <a:gd name="T35" fmla="*/ 0 h 124"/>
                <a:gd name="T36" fmla="*/ 0 w 430"/>
                <a:gd name="T37" fmla="*/ 0 h 124"/>
                <a:gd name="T38" fmla="*/ 0 w 430"/>
                <a:gd name="T39" fmla="*/ 0 h 124"/>
                <a:gd name="T40" fmla="*/ 0 w 430"/>
                <a:gd name="T41" fmla="*/ 0 h 124"/>
                <a:gd name="T42" fmla="*/ 0 w 430"/>
                <a:gd name="T43" fmla="*/ 0 h 124"/>
                <a:gd name="T44" fmla="*/ 0 w 430"/>
                <a:gd name="T45" fmla="*/ 0 h 124"/>
                <a:gd name="T46" fmla="*/ 0 w 430"/>
                <a:gd name="T47" fmla="*/ 0 h 124"/>
                <a:gd name="T48" fmla="*/ 0 w 430"/>
                <a:gd name="T49" fmla="*/ 0 h 124"/>
                <a:gd name="T50" fmla="*/ 0 w 430"/>
                <a:gd name="T51" fmla="*/ 0 h 124"/>
                <a:gd name="T52" fmla="*/ 0 w 430"/>
                <a:gd name="T53" fmla="*/ 0 h 124"/>
                <a:gd name="T54" fmla="*/ 0 w 430"/>
                <a:gd name="T55" fmla="*/ 0 h 124"/>
                <a:gd name="T56" fmla="*/ 0 w 430"/>
                <a:gd name="T57" fmla="*/ 0 h 124"/>
                <a:gd name="T58" fmla="*/ 0 w 430"/>
                <a:gd name="T59" fmla="*/ 0 h 124"/>
                <a:gd name="T60" fmla="*/ 0 w 430"/>
                <a:gd name="T61" fmla="*/ 0 h 124"/>
                <a:gd name="T62" fmla="*/ 0 w 430"/>
                <a:gd name="T63" fmla="*/ 0 h 124"/>
                <a:gd name="T64" fmla="*/ 0 w 430"/>
                <a:gd name="T65" fmla="*/ 0 h 124"/>
                <a:gd name="T66" fmla="*/ 0 w 430"/>
                <a:gd name="T67" fmla="*/ 0 h 124"/>
                <a:gd name="T68" fmla="*/ 0 w 430"/>
                <a:gd name="T69" fmla="*/ 0 h 124"/>
                <a:gd name="T70" fmla="*/ 0 w 430"/>
                <a:gd name="T71" fmla="*/ 0 h 124"/>
                <a:gd name="T72" fmla="*/ 0 w 430"/>
                <a:gd name="T73" fmla="*/ 0 h 124"/>
                <a:gd name="T74" fmla="*/ 0 w 430"/>
                <a:gd name="T75" fmla="*/ 0 h 124"/>
                <a:gd name="T76" fmla="*/ 0 w 430"/>
                <a:gd name="T77" fmla="*/ 0 h 124"/>
                <a:gd name="T78" fmla="*/ 0 w 430"/>
                <a:gd name="T79" fmla="*/ 0 h 124"/>
                <a:gd name="T80" fmla="*/ 0 w 430"/>
                <a:gd name="T81" fmla="*/ 0 h 1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30"/>
                <a:gd name="T124" fmla="*/ 0 h 124"/>
                <a:gd name="T125" fmla="*/ 430 w 430"/>
                <a:gd name="T126" fmla="*/ 124 h 1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30" h="124">
                  <a:moveTo>
                    <a:pt x="430" y="53"/>
                  </a:moveTo>
                  <a:lnTo>
                    <a:pt x="406" y="61"/>
                  </a:lnTo>
                  <a:lnTo>
                    <a:pt x="382" y="72"/>
                  </a:lnTo>
                  <a:lnTo>
                    <a:pt x="358" y="79"/>
                  </a:lnTo>
                  <a:lnTo>
                    <a:pt x="333" y="88"/>
                  </a:lnTo>
                  <a:lnTo>
                    <a:pt x="306" y="95"/>
                  </a:lnTo>
                  <a:lnTo>
                    <a:pt x="281" y="101"/>
                  </a:lnTo>
                  <a:lnTo>
                    <a:pt x="254" y="106"/>
                  </a:lnTo>
                  <a:lnTo>
                    <a:pt x="227" y="112"/>
                  </a:lnTo>
                  <a:lnTo>
                    <a:pt x="198" y="117"/>
                  </a:lnTo>
                  <a:lnTo>
                    <a:pt x="170" y="120"/>
                  </a:lnTo>
                  <a:lnTo>
                    <a:pt x="142" y="122"/>
                  </a:lnTo>
                  <a:lnTo>
                    <a:pt x="115" y="124"/>
                  </a:lnTo>
                  <a:lnTo>
                    <a:pt x="85" y="124"/>
                  </a:lnTo>
                  <a:lnTo>
                    <a:pt x="57" y="124"/>
                  </a:lnTo>
                  <a:lnTo>
                    <a:pt x="28" y="122"/>
                  </a:lnTo>
                  <a:lnTo>
                    <a:pt x="0" y="120"/>
                  </a:lnTo>
                  <a:lnTo>
                    <a:pt x="18" y="115"/>
                  </a:lnTo>
                  <a:lnTo>
                    <a:pt x="36" y="111"/>
                  </a:lnTo>
                  <a:lnTo>
                    <a:pt x="54" y="106"/>
                  </a:lnTo>
                  <a:lnTo>
                    <a:pt x="73" y="101"/>
                  </a:lnTo>
                  <a:lnTo>
                    <a:pt x="92" y="95"/>
                  </a:lnTo>
                  <a:lnTo>
                    <a:pt x="112" y="88"/>
                  </a:lnTo>
                  <a:lnTo>
                    <a:pt x="131" y="80"/>
                  </a:lnTo>
                  <a:lnTo>
                    <a:pt x="152" y="73"/>
                  </a:lnTo>
                  <a:lnTo>
                    <a:pt x="173" y="66"/>
                  </a:lnTo>
                  <a:lnTo>
                    <a:pt x="194" y="57"/>
                  </a:lnTo>
                  <a:lnTo>
                    <a:pt x="216" y="48"/>
                  </a:lnTo>
                  <a:lnTo>
                    <a:pt x="237" y="40"/>
                  </a:lnTo>
                  <a:lnTo>
                    <a:pt x="260" y="31"/>
                  </a:lnTo>
                  <a:lnTo>
                    <a:pt x="282" y="21"/>
                  </a:lnTo>
                  <a:lnTo>
                    <a:pt x="304" y="10"/>
                  </a:lnTo>
                  <a:lnTo>
                    <a:pt x="327" y="0"/>
                  </a:lnTo>
                  <a:lnTo>
                    <a:pt x="327" y="3"/>
                  </a:lnTo>
                  <a:lnTo>
                    <a:pt x="330" y="10"/>
                  </a:lnTo>
                  <a:lnTo>
                    <a:pt x="333" y="19"/>
                  </a:lnTo>
                  <a:lnTo>
                    <a:pt x="342" y="31"/>
                  </a:lnTo>
                  <a:lnTo>
                    <a:pt x="354" y="41"/>
                  </a:lnTo>
                  <a:lnTo>
                    <a:pt x="372" y="48"/>
                  </a:lnTo>
                  <a:lnTo>
                    <a:pt x="397" y="53"/>
                  </a:lnTo>
                  <a:lnTo>
                    <a:pt x="430" y="53"/>
                  </a:lnTo>
                  <a:close/>
                </a:path>
              </a:pathLst>
            </a:custGeom>
            <a:solidFill>
              <a:srgbClr val="7F9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720" name="Freeform 19"/>
            <p:cNvSpPr>
              <a:spLocks noChangeArrowheads="1"/>
            </p:cNvSpPr>
            <p:nvPr/>
          </p:nvSpPr>
          <p:spPr bwMode="auto">
            <a:xfrm rot="420000">
              <a:off x="2013476" y="4047434"/>
              <a:ext cx="85717" cy="76200"/>
            </a:xfrm>
            <a:custGeom>
              <a:avLst/>
              <a:gdLst>
                <a:gd name="T0" fmla="*/ 0 w 254"/>
                <a:gd name="T1" fmla="*/ 0 h 222"/>
                <a:gd name="T2" fmla="*/ 0 w 254"/>
                <a:gd name="T3" fmla="*/ 0 h 222"/>
                <a:gd name="T4" fmla="*/ 0 w 254"/>
                <a:gd name="T5" fmla="*/ 0 h 222"/>
                <a:gd name="T6" fmla="*/ 0 w 254"/>
                <a:gd name="T7" fmla="*/ 0 h 222"/>
                <a:gd name="T8" fmla="*/ 0 w 254"/>
                <a:gd name="T9" fmla="*/ 0 h 222"/>
                <a:gd name="T10" fmla="*/ 0 w 254"/>
                <a:gd name="T11" fmla="*/ 0 h 222"/>
                <a:gd name="T12" fmla="*/ 0 w 254"/>
                <a:gd name="T13" fmla="*/ 0 h 222"/>
                <a:gd name="T14" fmla="*/ 0 w 254"/>
                <a:gd name="T15" fmla="*/ 0 h 222"/>
                <a:gd name="T16" fmla="*/ 0 w 254"/>
                <a:gd name="T17" fmla="*/ 0 h 222"/>
                <a:gd name="T18" fmla="*/ 0 w 254"/>
                <a:gd name="T19" fmla="*/ 0 h 222"/>
                <a:gd name="T20" fmla="*/ 0 w 254"/>
                <a:gd name="T21" fmla="*/ 0 h 222"/>
                <a:gd name="T22" fmla="*/ 0 w 254"/>
                <a:gd name="T23" fmla="*/ 0 h 222"/>
                <a:gd name="T24" fmla="*/ 0 w 254"/>
                <a:gd name="T25" fmla="*/ 0 h 222"/>
                <a:gd name="T26" fmla="*/ 0 w 254"/>
                <a:gd name="T27" fmla="*/ 0 h 222"/>
                <a:gd name="T28" fmla="*/ 0 w 254"/>
                <a:gd name="T29" fmla="*/ 0 h 222"/>
                <a:gd name="T30" fmla="*/ 0 w 254"/>
                <a:gd name="T31" fmla="*/ 0 h 222"/>
                <a:gd name="T32" fmla="*/ 0 w 254"/>
                <a:gd name="T33" fmla="*/ 0 h 222"/>
                <a:gd name="T34" fmla="*/ 0 w 254"/>
                <a:gd name="T35" fmla="*/ 0 h 222"/>
                <a:gd name="T36" fmla="*/ 0 w 254"/>
                <a:gd name="T37" fmla="*/ 0 h 222"/>
                <a:gd name="T38" fmla="*/ 0 w 254"/>
                <a:gd name="T39" fmla="*/ 0 h 222"/>
                <a:gd name="T40" fmla="*/ 0 w 254"/>
                <a:gd name="T41" fmla="*/ 0 h 222"/>
                <a:gd name="T42" fmla="*/ 0 w 254"/>
                <a:gd name="T43" fmla="*/ 0 h 222"/>
                <a:gd name="T44" fmla="*/ 0 w 254"/>
                <a:gd name="T45" fmla="*/ 0 h 222"/>
                <a:gd name="T46" fmla="*/ 0 w 254"/>
                <a:gd name="T47" fmla="*/ 0 h 222"/>
                <a:gd name="T48" fmla="*/ 0 w 254"/>
                <a:gd name="T49" fmla="*/ 0 h 222"/>
                <a:gd name="T50" fmla="*/ 0 w 254"/>
                <a:gd name="T51" fmla="*/ 0 h 222"/>
                <a:gd name="T52" fmla="*/ 0 w 254"/>
                <a:gd name="T53" fmla="*/ 0 h 222"/>
                <a:gd name="T54" fmla="*/ 0 w 254"/>
                <a:gd name="T55" fmla="*/ 0 h 222"/>
                <a:gd name="T56" fmla="*/ 0 w 254"/>
                <a:gd name="T57" fmla="*/ 0 h 222"/>
                <a:gd name="T58" fmla="*/ 0 w 254"/>
                <a:gd name="T59" fmla="*/ 0 h 222"/>
                <a:gd name="T60" fmla="*/ 0 w 254"/>
                <a:gd name="T61" fmla="*/ 0 h 222"/>
                <a:gd name="T62" fmla="*/ 0 w 254"/>
                <a:gd name="T63" fmla="*/ 0 h 222"/>
                <a:gd name="T64" fmla="*/ 0 w 254"/>
                <a:gd name="T65" fmla="*/ 0 h 2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4"/>
                <a:gd name="T100" fmla="*/ 0 h 222"/>
                <a:gd name="T101" fmla="*/ 254 w 254"/>
                <a:gd name="T102" fmla="*/ 222 h 2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4" h="222">
                  <a:moveTo>
                    <a:pt x="128" y="222"/>
                  </a:moveTo>
                  <a:lnTo>
                    <a:pt x="161" y="191"/>
                  </a:lnTo>
                  <a:lnTo>
                    <a:pt x="189" y="162"/>
                  </a:lnTo>
                  <a:lnTo>
                    <a:pt x="213" y="133"/>
                  </a:lnTo>
                  <a:lnTo>
                    <a:pt x="233" y="105"/>
                  </a:lnTo>
                  <a:lnTo>
                    <a:pt x="246" y="79"/>
                  </a:lnTo>
                  <a:lnTo>
                    <a:pt x="254" y="54"/>
                  </a:lnTo>
                  <a:lnTo>
                    <a:pt x="254" y="32"/>
                  </a:lnTo>
                  <a:lnTo>
                    <a:pt x="246" y="13"/>
                  </a:lnTo>
                  <a:lnTo>
                    <a:pt x="242" y="9"/>
                  </a:lnTo>
                  <a:lnTo>
                    <a:pt x="236" y="5"/>
                  </a:lnTo>
                  <a:lnTo>
                    <a:pt x="227" y="3"/>
                  </a:lnTo>
                  <a:lnTo>
                    <a:pt x="216" y="2"/>
                  </a:lnTo>
                  <a:lnTo>
                    <a:pt x="206" y="0"/>
                  </a:lnTo>
                  <a:lnTo>
                    <a:pt x="192" y="0"/>
                  </a:lnTo>
                  <a:lnTo>
                    <a:pt x="177" y="2"/>
                  </a:lnTo>
                  <a:lnTo>
                    <a:pt x="162" y="5"/>
                  </a:lnTo>
                  <a:lnTo>
                    <a:pt x="145" y="8"/>
                  </a:lnTo>
                  <a:lnTo>
                    <a:pt x="127" y="11"/>
                  </a:lnTo>
                  <a:lnTo>
                    <a:pt x="107" y="16"/>
                  </a:lnTo>
                  <a:lnTo>
                    <a:pt x="88" y="21"/>
                  </a:lnTo>
                  <a:lnTo>
                    <a:pt x="67" y="28"/>
                  </a:lnTo>
                  <a:lnTo>
                    <a:pt x="45" y="34"/>
                  </a:lnTo>
                  <a:lnTo>
                    <a:pt x="22" y="41"/>
                  </a:lnTo>
                  <a:lnTo>
                    <a:pt x="0" y="50"/>
                  </a:lnTo>
                  <a:lnTo>
                    <a:pt x="33" y="51"/>
                  </a:lnTo>
                  <a:lnTo>
                    <a:pt x="64" y="60"/>
                  </a:lnTo>
                  <a:lnTo>
                    <a:pt x="91" y="76"/>
                  </a:lnTo>
                  <a:lnTo>
                    <a:pt x="115" y="98"/>
                  </a:lnTo>
                  <a:lnTo>
                    <a:pt x="131" y="124"/>
                  </a:lnTo>
                  <a:lnTo>
                    <a:pt x="140" y="155"/>
                  </a:lnTo>
                  <a:lnTo>
                    <a:pt x="139" y="188"/>
                  </a:lnTo>
                  <a:lnTo>
                    <a:pt x="128" y="222"/>
                  </a:lnTo>
                  <a:close/>
                </a:path>
              </a:pathLst>
            </a:custGeom>
            <a:solidFill>
              <a:srgbClr val="7F9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 flipH="1" flipV="1">
              <a:off x="936804" y="2488300"/>
              <a:ext cx="897441" cy="1555959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000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574" name="Freeform 22"/>
            <p:cNvSpPr>
              <a:spLocks noChangeArrowheads="1"/>
            </p:cNvSpPr>
            <p:nvPr/>
          </p:nvSpPr>
          <p:spPr bwMode="auto">
            <a:xfrm rot="18240000" flipH="1">
              <a:off x="735636" y="5188119"/>
              <a:ext cx="138113" cy="176196"/>
            </a:xfrm>
            <a:custGeom>
              <a:avLst/>
              <a:gdLst>
                <a:gd name="T0" fmla="*/ 0 w 214"/>
                <a:gd name="T1" fmla="*/ 1 h 220"/>
                <a:gd name="T2" fmla="*/ 0 w 214"/>
                <a:gd name="T3" fmla="*/ 1 h 220"/>
                <a:gd name="T4" fmla="*/ 0 w 214"/>
                <a:gd name="T5" fmla="*/ 1 h 220"/>
                <a:gd name="T6" fmla="*/ 0 w 214"/>
                <a:gd name="T7" fmla="*/ 1 h 220"/>
                <a:gd name="T8" fmla="*/ 0 w 214"/>
                <a:gd name="T9" fmla="*/ 0 h 220"/>
                <a:gd name="T10" fmla="*/ 0 w 214"/>
                <a:gd name="T11" fmla="*/ 1 h 220"/>
                <a:gd name="T12" fmla="*/ 0 w 214"/>
                <a:gd name="T13" fmla="*/ 1 h 2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4"/>
                <a:gd name="T22" fmla="*/ 0 h 220"/>
                <a:gd name="T23" fmla="*/ 214 w 214"/>
                <a:gd name="T24" fmla="*/ 220 h 2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4" h="220">
                  <a:moveTo>
                    <a:pt x="214" y="142"/>
                  </a:moveTo>
                  <a:lnTo>
                    <a:pt x="202" y="220"/>
                  </a:lnTo>
                  <a:lnTo>
                    <a:pt x="142" y="220"/>
                  </a:lnTo>
                  <a:lnTo>
                    <a:pt x="0" y="36"/>
                  </a:lnTo>
                  <a:lnTo>
                    <a:pt x="47" y="0"/>
                  </a:lnTo>
                  <a:lnTo>
                    <a:pt x="137" y="36"/>
                  </a:lnTo>
                  <a:lnTo>
                    <a:pt x="214" y="14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575" name="Freeform 23"/>
            <p:cNvSpPr>
              <a:spLocks noChangeArrowheads="1"/>
            </p:cNvSpPr>
            <p:nvPr/>
          </p:nvSpPr>
          <p:spPr bwMode="auto">
            <a:xfrm rot="18240000" flipH="1">
              <a:off x="761039" y="5378613"/>
              <a:ext cx="26988" cy="38096"/>
            </a:xfrm>
            <a:custGeom>
              <a:avLst/>
              <a:gdLst>
                <a:gd name="T0" fmla="*/ 0 w 42"/>
                <a:gd name="T1" fmla="*/ 0 h 48"/>
                <a:gd name="T2" fmla="*/ 0 w 42"/>
                <a:gd name="T3" fmla="*/ 1 h 48"/>
                <a:gd name="T4" fmla="*/ 0 w 42"/>
                <a:gd name="T5" fmla="*/ 1 h 48"/>
                <a:gd name="T6" fmla="*/ 0 w 42"/>
                <a:gd name="T7" fmla="*/ 1 h 48"/>
                <a:gd name="T8" fmla="*/ 0 w 4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8"/>
                <a:gd name="T17" fmla="*/ 42 w 4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8">
                  <a:moveTo>
                    <a:pt x="30" y="0"/>
                  </a:moveTo>
                  <a:lnTo>
                    <a:pt x="42" y="36"/>
                  </a:lnTo>
                  <a:lnTo>
                    <a:pt x="12" y="48"/>
                  </a:lnTo>
                  <a:lnTo>
                    <a:pt x="0" y="1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576" name="Freeform 24"/>
            <p:cNvSpPr>
              <a:spLocks noChangeArrowheads="1"/>
            </p:cNvSpPr>
            <p:nvPr/>
          </p:nvSpPr>
          <p:spPr bwMode="auto">
            <a:xfrm rot="18240000" flipH="1">
              <a:off x="803894" y="5342106"/>
              <a:ext cx="96838" cy="157148"/>
            </a:xfrm>
            <a:custGeom>
              <a:avLst/>
              <a:gdLst>
                <a:gd name="T0" fmla="*/ 0 w 149"/>
                <a:gd name="T1" fmla="*/ 1 h 196"/>
                <a:gd name="T2" fmla="*/ 0 w 149"/>
                <a:gd name="T3" fmla="*/ 1 h 196"/>
                <a:gd name="T4" fmla="*/ 0 w 149"/>
                <a:gd name="T5" fmla="*/ 1 h 196"/>
                <a:gd name="T6" fmla="*/ 0 w 149"/>
                <a:gd name="T7" fmla="*/ 1 h 196"/>
                <a:gd name="T8" fmla="*/ 0 w 149"/>
                <a:gd name="T9" fmla="*/ 1 h 196"/>
                <a:gd name="T10" fmla="*/ 0 w 149"/>
                <a:gd name="T11" fmla="*/ 1 h 196"/>
                <a:gd name="T12" fmla="*/ 0 w 149"/>
                <a:gd name="T13" fmla="*/ 1 h 196"/>
                <a:gd name="T14" fmla="*/ 0 w 149"/>
                <a:gd name="T15" fmla="*/ 1 h 196"/>
                <a:gd name="T16" fmla="*/ 0 w 149"/>
                <a:gd name="T17" fmla="*/ 0 h 196"/>
                <a:gd name="T18" fmla="*/ 0 w 149"/>
                <a:gd name="T19" fmla="*/ 1 h 196"/>
                <a:gd name="T20" fmla="*/ 0 w 149"/>
                <a:gd name="T21" fmla="*/ 1 h 196"/>
                <a:gd name="T22" fmla="*/ 0 w 149"/>
                <a:gd name="T23" fmla="*/ 1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9"/>
                <a:gd name="T37" fmla="*/ 0 h 196"/>
                <a:gd name="T38" fmla="*/ 149 w 149"/>
                <a:gd name="T39" fmla="*/ 196 h 1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9" h="196">
                  <a:moveTo>
                    <a:pt x="42" y="184"/>
                  </a:moveTo>
                  <a:lnTo>
                    <a:pt x="48" y="190"/>
                  </a:lnTo>
                  <a:lnTo>
                    <a:pt x="77" y="196"/>
                  </a:lnTo>
                  <a:lnTo>
                    <a:pt x="89" y="190"/>
                  </a:lnTo>
                  <a:lnTo>
                    <a:pt x="113" y="190"/>
                  </a:lnTo>
                  <a:lnTo>
                    <a:pt x="143" y="172"/>
                  </a:lnTo>
                  <a:lnTo>
                    <a:pt x="143" y="160"/>
                  </a:lnTo>
                  <a:lnTo>
                    <a:pt x="149" y="155"/>
                  </a:lnTo>
                  <a:lnTo>
                    <a:pt x="89" y="0"/>
                  </a:lnTo>
                  <a:lnTo>
                    <a:pt x="36" y="36"/>
                  </a:lnTo>
                  <a:lnTo>
                    <a:pt x="0" y="83"/>
                  </a:lnTo>
                  <a:lnTo>
                    <a:pt x="42" y="184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577" name="Freeform 25"/>
            <p:cNvSpPr>
              <a:spLocks noChangeArrowheads="1"/>
            </p:cNvSpPr>
            <p:nvPr/>
          </p:nvSpPr>
          <p:spPr bwMode="auto">
            <a:xfrm rot="18240000" flipH="1">
              <a:off x="784849" y="5373850"/>
              <a:ext cx="26988" cy="23810"/>
            </a:xfrm>
            <a:custGeom>
              <a:avLst/>
              <a:gdLst>
                <a:gd name="T0" fmla="*/ 0 w 41"/>
                <a:gd name="T1" fmla="*/ 0 h 30"/>
                <a:gd name="T2" fmla="*/ 0 w 41"/>
                <a:gd name="T3" fmla="*/ 1 h 30"/>
                <a:gd name="T4" fmla="*/ 0 w 41"/>
                <a:gd name="T5" fmla="*/ 1 h 30"/>
                <a:gd name="T6" fmla="*/ 0 60000 65536"/>
                <a:gd name="T7" fmla="*/ 0 60000 65536"/>
                <a:gd name="T8" fmla="*/ 0 60000 65536"/>
                <a:gd name="T9" fmla="*/ 0 w 41"/>
                <a:gd name="T10" fmla="*/ 0 h 30"/>
                <a:gd name="T11" fmla="*/ 41 w 41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30">
                  <a:moveTo>
                    <a:pt x="41" y="0"/>
                  </a:moveTo>
                  <a:lnTo>
                    <a:pt x="23" y="18"/>
                  </a:lnTo>
                  <a:lnTo>
                    <a:pt x="0" y="3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578" name="Freeform 26"/>
            <p:cNvSpPr>
              <a:spLocks noChangeArrowheads="1"/>
            </p:cNvSpPr>
            <p:nvPr/>
          </p:nvSpPr>
          <p:spPr bwMode="auto">
            <a:xfrm rot="18240000" flipH="1">
              <a:off x="815008" y="5327813"/>
              <a:ext cx="46038" cy="42859"/>
            </a:xfrm>
            <a:custGeom>
              <a:avLst/>
              <a:gdLst>
                <a:gd name="T0" fmla="*/ 0 w 71"/>
                <a:gd name="T1" fmla="*/ 1 h 54"/>
                <a:gd name="T2" fmla="*/ 0 w 71"/>
                <a:gd name="T3" fmla="*/ 1 h 54"/>
                <a:gd name="T4" fmla="*/ 0 w 71"/>
                <a:gd name="T5" fmla="*/ 0 h 54"/>
                <a:gd name="T6" fmla="*/ 0 w 71"/>
                <a:gd name="T7" fmla="*/ 1 h 54"/>
                <a:gd name="T8" fmla="*/ 0 w 71"/>
                <a:gd name="T9" fmla="*/ 1 h 54"/>
                <a:gd name="T10" fmla="*/ 0 w 71"/>
                <a:gd name="T11" fmla="*/ 1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54"/>
                <a:gd name="T20" fmla="*/ 71 w 71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54">
                  <a:moveTo>
                    <a:pt x="71" y="54"/>
                  </a:moveTo>
                  <a:lnTo>
                    <a:pt x="65" y="42"/>
                  </a:lnTo>
                  <a:lnTo>
                    <a:pt x="5" y="0"/>
                  </a:lnTo>
                  <a:lnTo>
                    <a:pt x="0" y="12"/>
                  </a:lnTo>
                  <a:lnTo>
                    <a:pt x="59" y="48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579" name="Freeform 27"/>
            <p:cNvSpPr>
              <a:spLocks noChangeArrowheads="1"/>
            </p:cNvSpPr>
            <p:nvPr/>
          </p:nvSpPr>
          <p:spPr bwMode="auto">
            <a:xfrm rot="18240000" flipH="1">
              <a:off x="745162" y="5221455"/>
              <a:ext cx="88900" cy="133338"/>
            </a:xfrm>
            <a:custGeom>
              <a:avLst/>
              <a:gdLst>
                <a:gd name="T0" fmla="*/ 0 w 137"/>
                <a:gd name="T1" fmla="*/ 1 h 166"/>
                <a:gd name="T2" fmla="*/ 0 w 137"/>
                <a:gd name="T3" fmla="*/ 1 h 166"/>
                <a:gd name="T4" fmla="*/ 0 w 137"/>
                <a:gd name="T5" fmla="*/ 0 h 166"/>
                <a:gd name="T6" fmla="*/ 0 w 137"/>
                <a:gd name="T7" fmla="*/ 1 h 166"/>
                <a:gd name="T8" fmla="*/ 0 w 137"/>
                <a:gd name="T9" fmla="*/ 1 h 166"/>
                <a:gd name="T10" fmla="*/ 0 w 137"/>
                <a:gd name="T11" fmla="*/ 1 h 166"/>
                <a:gd name="T12" fmla="*/ 0 w 137"/>
                <a:gd name="T13" fmla="*/ 1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"/>
                <a:gd name="T22" fmla="*/ 0 h 166"/>
                <a:gd name="T23" fmla="*/ 137 w 137"/>
                <a:gd name="T24" fmla="*/ 166 h 1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" h="166">
                  <a:moveTo>
                    <a:pt x="125" y="154"/>
                  </a:moveTo>
                  <a:lnTo>
                    <a:pt x="137" y="113"/>
                  </a:lnTo>
                  <a:lnTo>
                    <a:pt x="36" y="0"/>
                  </a:lnTo>
                  <a:lnTo>
                    <a:pt x="6" y="24"/>
                  </a:lnTo>
                  <a:lnTo>
                    <a:pt x="0" y="65"/>
                  </a:lnTo>
                  <a:lnTo>
                    <a:pt x="101" y="166"/>
                  </a:lnTo>
                  <a:lnTo>
                    <a:pt x="125" y="154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580" name="Freeform 28"/>
            <p:cNvSpPr>
              <a:spLocks noChangeArrowheads="1"/>
            </p:cNvSpPr>
            <p:nvPr/>
          </p:nvSpPr>
          <p:spPr bwMode="auto">
            <a:xfrm rot="18240000" flipH="1">
              <a:off x="748334" y="5145262"/>
              <a:ext cx="165100" cy="280961"/>
            </a:xfrm>
            <a:custGeom>
              <a:avLst/>
              <a:gdLst>
                <a:gd name="T0" fmla="*/ 0 w 256"/>
                <a:gd name="T1" fmla="*/ 0 h 350"/>
                <a:gd name="T2" fmla="*/ 0 w 256"/>
                <a:gd name="T3" fmla="*/ 0 h 350"/>
                <a:gd name="T4" fmla="*/ 0 w 256"/>
                <a:gd name="T5" fmla="*/ 1 h 350"/>
                <a:gd name="T6" fmla="*/ 0 w 256"/>
                <a:gd name="T7" fmla="*/ 1 h 350"/>
                <a:gd name="T8" fmla="*/ 0 w 256"/>
                <a:gd name="T9" fmla="*/ 1 h 350"/>
                <a:gd name="T10" fmla="*/ 0 w 256"/>
                <a:gd name="T11" fmla="*/ 1 h 350"/>
                <a:gd name="T12" fmla="*/ 0 w 256"/>
                <a:gd name="T13" fmla="*/ 1 h 350"/>
                <a:gd name="T14" fmla="*/ 0 w 256"/>
                <a:gd name="T15" fmla="*/ 1 h 350"/>
                <a:gd name="T16" fmla="*/ 0 w 256"/>
                <a:gd name="T17" fmla="*/ 1 h 350"/>
                <a:gd name="T18" fmla="*/ 0 w 256"/>
                <a:gd name="T19" fmla="*/ 1 h 350"/>
                <a:gd name="T20" fmla="*/ 0 w 256"/>
                <a:gd name="T21" fmla="*/ 1 h 350"/>
                <a:gd name="T22" fmla="*/ 0 w 256"/>
                <a:gd name="T23" fmla="*/ 1 h 3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6"/>
                <a:gd name="T37" fmla="*/ 0 h 350"/>
                <a:gd name="T38" fmla="*/ 256 w 256"/>
                <a:gd name="T39" fmla="*/ 350 h 3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6" h="350">
                  <a:moveTo>
                    <a:pt x="0" y="0"/>
                  </a:moveTo>
                  <a:lnTo>
                    <a:pt x="6" y="0"/>
                  </a:lnTo>
                  <a:lnTo>
                    <a:pt x="24" y="12"/>
                  </a:lnTo>
                  <a:lnTo>
                    <a:pt x="66" y="48"/>
                  </a:lnTo>
                  <a:lnTo>
                    <a:pt x="107" y="78"/>
                  </a:lnTo>
                  <a:lnTo>
                    <a:pt x="149" y="125"/>
                  </a:lnTo>
                  <a:lnTo>
                    <a:pt x="184" y="178"/>
                  </a:lnTo>
                  <a:lnTo>
                    <a:pt x="220" y="232"/>
                  </a:lnTo>
                  <a:lnTo>
                    <a:pt x="238" y="273"/>
                  </a:lnTo>
                  <a:lnTo>
                    <a:pt x="244" y="321"/>
                  </a:lnTo>
                  <a:lnTo>
                    <a:pt x="250" y="339"/>
                  </a:lnTo>
                  <a:lnTo>
                    <a:pt x="256" y="35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581" name="Freeform 29"/>
            <p:cNvSpPr>
              <a:spLocks noChangeArrowheads="1"/>
            </p:cNvSpPr>
            <p:nvPr/>
          </p:nvSpPr>
          <p:spPr bwMode="auto">
            <a:xfrm rot="18240000" flipH="1">
              <a:off x="794374" y="5324637"/>
              <a:ext cx="19050" cy="23810"/>
            </a:xfrm>
            <a:custGeom>
              <a:avLst/>
              <a:gdLst>
                <a:gd name="T0" fmla="*/ 0 w 30"/>
                <a:gd name="T1" fmla="*/ 0 h 29"/>
                <a:gd name="T2" fmla="*/ 0 w 30"/>
                <a:gd name="T3" fmla="*/ 1 h 29"/>
                <a:gd name="T4" fmla="*/ 0 w 30"/>
                <a:gd name="T5" fmla="*/ 1 h 29"/>
                <a:gd name="T6" fmla="*/ 0 60000 65536"/>
                <a:gd name="T7" fmla="*/ 0 60000 65536"/>
                <a:gd name="T8" fmla="*/ 0 60000 65536"/>
                <a:gd name="T9" fmla="*/ 0 w 30"/>
                <a:gd name="T10" fmla="*/ 0 h 29"/>
                <a:gd name="T11" fmla="*/ 30 w 30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29">
                  <a:moveTo>
                    <a:pt x="30" y="0"/>
                  </a:moveTo>
                  <a:lnTo>
                    <a:pt x="0" y="23"/>
                  </a:lnTo>
                  <a:lnTo>
                    <a:pt x="0" y="29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582" name="Line 30"/>
            <p:cNvSpPr>
              <a:spLocks noChangeShapeType="1"/>
            </p:cNvSpPr>
            <p:nvPr/>
          </p:nvSpPr>
          <p:spPr bwMode="auto">
            <a:xfrm flipH="1" flipV="1">
              <a:off x="776914" y="5248436"/>
              <a:ext cx="36509" cy="904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583" name="Line 31"/>
            <p:cNvSpPr>
              <a:spLocks noChangeShapeType="1"/>
            </p:cNvSpPr>
            <p:nvPr/>
          </p:nvSpPr>
          <p:spPr bwMode="auto">
            <a:xfrm flipH="1">
              <a:off x="759453" y="5277011"/>
              <a:ext cx="34922" cy="79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584" name="Freeform 32"/>
            <p:cNvSpPr>
              <a:spLocks noChangeArrowheads="1"/>
            </p:cNvSpPr>
            <p:nvPr/>
          </p:nvSpPr>
          <p:spPr bwMode="auto">
            <a:xfrm rot="18240000" flipH="1">
              <a:off x="600712" y="5153190"/>
              <a:ext cx="119063" cy="90479"/>
            </a:xfrm>
            <a:custGeom>
              <a:avLst/>
              <a:gdLst>
                <a:gd name="T0" fmla="*/ 0 w 184"/>
                <a:gd name="T1" fmla="*/ 1 h 112"/>
                <a:gd name="T2" fmla="*/ 0 w 184"/>
                <a:gd name="T3" fmla="*/ 0 h 112"/>
                <a:gd name="T4" fmla="*/ 0 w 184"/>
                <a:gd name="T5" fmla="*/ 1 h 112"/>
                <a:gd name="T6" fmla="*/ 0 w 184"/>
                <a:gd name="T7" fmla="*/ 1 h 112"/>
                <a:gd name="T8" fmla="*/ 0 w 184"/>
                <a:gd name="T9" fmla="*/ 1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"/>
                <a:gd name="T16" fmla="*/ 0 h 112"/>
                <a:gd name="T17" fmla="*/ 184 w 184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" h="112">
                  <a:moveTo>
                    <a:pt x="0" y="89"/>
                  </a:moveTo>
                  <a:lnTo>
                    <a:pt x="106" y="0"/>
                  </a:lnTo>
                  <a:lnTo>
                    <a:pt x="184" y="29"/>
                  </a:lnTo>
                  <a:lnTo>
                    <a:pt x="77" y="112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585" name="Freeform 33"/>
            <p:cNvSpPr>
              <a:spLocks noChangeArrowheads="1"/>
            </p:cNvSpPr>
            <p:nvPr/>
          </p:nvSpPr>
          <p:spPr bwMode="auto">
            <a:xfrm rot="18240000" flipH="1">
              <a:off x="648338" y="5280186"/>
              <a:ext cx="7938" cy="4762"/>
            </a:xfrm>
            <a:custGeom>
              <a:avLst/>
              <a:gdLst>
                <a:gd name="T0" fmla="*/ 0 w 12"/>
                <a:gd name="T1" fmla="*/ 0 h 6"/>
                <a:gd name="T2" fmla="*/ 0 w 12"/>
                <a:gd name="T3" fmla="*/ 1 h 6"/>
                <a:gd name="T4" fmla="*/ 0 w 12"/>
                <a:gd name="T5" fmla="*/ 0 h 6"/>
                <a:gd name="T6" fmla="*/ 0 w 12"/>
                <a:gd name="T7" fmla="*/ 0 h 6"/>
                <a:gd name="T8" fmla="*/ 0 w 12"/>
                <a:gd name="T9" fmla="*/ 0 h 6"/>
                <a:gd name="T10" fmla="*/ 0 w 12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6"/>
                <a:gd name="T20" fmla="*/ 12 w 1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6">
                  <a:moveTo>
                    <a:pt x="6" y="0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586" name="Freeform 34"/>
            <p:cNvSpPr>
              <a:spLocks noChangeArrowheads="1"/>
            </p:cNvSpPr>
            <p:nvPr/>
          </p:nvSpPr>
          <p:spPr bwMode="auto">
            <a:xfrm rot="18240000" flipH="1">
              <a:off x="692781" y="5170652"/>
              <a:ext cx="68263" cy="76193"/>
            </a:xfrm>
            <a:custGeom>
              <a:avLst/>
              <a:gdLst>
                <a:gd name="T0" fmla="*/ 0 w 107"/>
                <a:gd name="T1" fmla="*/ 1 h 95"/>
                <a:gd name="T2" fmla="*/ 0 w 107"/>
                <a:gd name="T3" fmla="*/ 1 h 95"/>
                <a:gd name="T4" fmla="*/ 0 w 107"/>
                <a:gd name="T5" fmla="*/ 0 h 95"/>
                <a:gd name="T6" fmla="*/ 0 w 107"/>
                <a:gd name="T7" fmla="*/ 1 h 95"/>
                <a:gd name="T8" fmla="*/ 0 w 107"/>
                <a:gd name="T9" fmla="*/ 1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95"/>
                <a:gd name="T17" fmla="*/ 107 w 107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95">
                  <a:moveTo>
                    <a:pt x="107" y="95"/>
                  </a:moveTo>
                  <a:lnTo>
                    <a:pt x="23" y="65"/>
                  </a:lnTo>
                  <a:lnTo>
                    <a:pt x="0" y="0"/>
                  </a:lnTo>
                  <a:lnTo>
                    <a:pt x="83" y="23"/>
                  </a:lnTo>
                  <a:lnTo>
                    <a:pt x="107" y="95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587" name="Line 35"/>
            <p:cNvSpPr>
              <a:spLocks noChangeShapeType="1"/>
            </p:cNvSpPr>
            <p:nvPr/>
          </p:nvSpPr>
          <p:spPr bwMode="auto">
            <a:xfrm flipV="1">
              <a:off x="616591" y="5205574"/>
              <a:ext cx="3175" cy="95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588" name="Line 36"/>
            <p:cNvSpPr>
              <a:spLocks noChangeShapeType="1"/>
            </p:cNvSpPr>
            <p:nvPr/>
          </p:nvSpPr>
          <p:spPr bwMode="auto">
            <a:xfrm flipV="1">
              <a:off x="649925" y="5200811"/>
              <a:ext cx="1587" cy="79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589" name="Line 37"/>
            <p:cNvSpPr>
              <a:spLocks noChangeShapeType="1"/>
            </p:cNvSpPr>
            <p:nvPr/>
          </p:nvSpPr>
          <p:spPr bwMode="auto">
            <a:xfrm flipV="1">
              <a:off x="683260" y="5188111"/>
              <a:ext cx="1587" cy="14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590" name="Freeform 38"/>
            <p:cNvSpPr>
              <a:spLocks noChangeArrowheads="1"/>
            </p:cNvSpPr>
            <p:nvPr/>
          </p:nvSpPr>
          <p:spPr bwMode="auto">
            <a:xfrm rot="18240000" flipH="1">
              <a:off x="726115" y="5219862"/>
              <a:ext cx="68263" cy="14286"/>
            </a:xfrm>
            <a:custGeom>
              <a:avLst/>
              <a:gdLst>
                <a:gd name="T0" fmla="*/ 0 w 107"/>
                <a:gd name="T1" fmla="*/ 1 h 18"/>
                <a:gd name="T2" fmla="*/ 0 w 107"/>
                <a:gd name="T3" fmla="*/ 1 h 18"/>
                <a:gd name="T4" fmla="*/ 0 w 107"/>
                <a:gd name="T5" fmla="*/ 0 h 18"/>
                <a:gd name="T6" fmla="*/ 0 w 107"/>
                <a:gd name="T7" fmla="*/ 1 h 18"/>
                <a:gd name="T8" fmla="*/ 0 w 107"/>
                <a:gd name="T9" fmla="*/ 1 h 18"/>
                <a:gd name="T10" fmla="*/ 0 w 107"/>
                <a:gd name="T11" fmla="*/ 1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"/>
                <a:gd name="T19" fmla="*/ 0 h 18"/>
                <a:gd name="T20" fmla="*/ 107 w 107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" h="18">
                  <a:moveTo>
                    <a:pt x="107" y="12"/>
                  </a:moveTo>
                  <a:lnTo>
                    <a:pt x="95" y="12"/>
                  </a:lnTo>
                  <a:lnTo>
                    <a:pt x="0" y="0"/>
                  </a:lnTo>
                  <a:lnTo>
                    <a:pt x="6" y="12"/>
                  </a:lnTo>
                  <a:lnTo>
                    <a:pt x="95" y="18"/>
                  </a:lnTo>
                  <a:lnTo>
                    <a:pt x="107" y="12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591" name="Line 39"/>
            <p:cNvSpPr>
              <a:spLocks noChangeShapeType="1"/>
            </p:cNvSpPr>
            <p:nvPr/>
          </p:nvSpPr>
          <p:spPr bwMode="auto">
            <a:xfrm flipH="1">
              <a:off x="743579" y="5205574"/>
              <a:ext cx="12699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592" name="Freeform 40"/>
            <p:cNvSpPr>
              <a:spLocks noChangeArrowheads="1"/>
            </p:cNvSpPr>
            <p:nvPr/>
          </p:nvSpPr>
          <p:spPr bwMode="auto">
            <a:xfrm rot="18240000" flipH="1">
              <a:off x="735642" y="5180174"/>
              <a:ext cx="6350" cy="9524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 h 12"/>
                <a:gd name="T8" fmla="*/ 0 w 11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2"/>
                <a:gd name="T17" fmla="*/ 11 w 1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2">
                  <a:moveTo>
                    <a:pt x="0" y="6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593" name="Freeform 41"/>
            <p:cNvSpPr>
              <a:spLocks noChangeArrowheads="1"/>
            </p:cNvSpPr>
            <p:nvPr/>
          </p:nvSpPr>
          <p:spPr bwMode="auto">
            <a:xfrm rot="18240000" flipH="1">
              <a:off x="716594" y="5161124"/>
              <a:ext cx="7938" cy="14286"/>
            </a:xfrm>
            <a:custGeom>
              <a:avLst/>
              <a:gdLst>
                <a:gd name="T0" fmla="*/ 0 w 12"/>
                <a:gd name="T1" fmla="*/ 0 h 18"/>
                <a:gd name="T2" fmla="*/ 0 w 12"/>
                <a:gd name="T3" fmla="*/ 1 h 18"/>
                <a:gd name="T4" fmla="*/ 0 w 12"/>
                <a:gd name="T5" fmla="*/ 1 h 18"/>
                <a:gd name="T6" fmla="*/ 0 w 12"/>
                <a:gd name="T7" fmla="*/ 1 h 18"/>
                <a:gd name="T8" fmla="*/ 0 w 1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8"/>
                <a:gd name="T17" fmla="*/ 12 w 1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8">
                  <a:moveTo>
                    <a:pt x="12" y="0"/>
                  </a:moveTo>
                  <a:lnTo>
                    <a:pt x="12" y="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594" name="Freeform 42"/>
            <p:cNvSpPr>
              <a:spLocks noChangeArrowheads="1"/>
            </p:cNvSpPr>
            <p:nvPr/>
          </p:nvSpPr>
          <p:spPr bwMode="auto">
            <a:xfrm rot="18240000" flipH="1">
              <a:off x="716594" y="5161124"/>
              <a:ext cx="7938" cy="14286"/>
            </a:xfrm>
            <a:custGeom>
              <a:avLst/>
              <a:gdLst>
                <a:gd name="T0" fmla="*/ 0 w 12"/>
                <a:gd name="T1" fmla="*/ 0 h 18"/>
                <a:gd name="T2" fmla="*/ 0 w 12"/>
                <a:gd name="T3" fmla="*/ 1 h 18"/>
                <a:gd name="T4" fmla="*/ 0 w 12"/>
                <a:gd name="T5" fmla="*/ 1 h 18"/>
                <a:gd name="T6" fmla="*/ 0 w 12"/>
                <a:gd name="T7" fmla="*/ 1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8"/>
                <a:gd name="T14" fmla="*/ 12 w 1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8">
                  <a:moveTo>
                    <a:pt x="12" y="0"/>
                  </a:moveTo>
                  <a:lnTo>
                    <a:pt x="12" y="6"/>
                  </a:lnTo>
                  <a:lnTo>
                    <a:pt x="0" y="18"/>
                  </a:lnTo>
                  <a:lnTo>
                    <a:pt x="0" y="12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595" name="Freeform 43"/>
            <p:cNvSpPr>
              <a:spLocks noChangeArrowheads="1"/>
            </p:cNvSpPr>
            <p:nvPr/>
          </p:nvSpPr>
          <p:spPr bwMode="auto">
            <a:xfrm rot="18240000" flipH="1">
              <a:off x="781673" y="5386554"/>
              <a:ext cx="57150" cy="120639"/>
            </a:xfrm>
            <a:custGeom>
              <a:avLst/>
              <a:gdLst>
                <a:gd name="T0" fmla="*/ 0 w 89"/>
                <a:gd name="T1" fmla="*/ 1 h 149"/>
                <a:gd name="T2" fmla="*/ 0 w 89"/>
                <a:gd name="T3" fmla="*/ 0 h 149"/>
                <a:gd name="T4" fmla="*/ 0 w 89"/>
                <a:gd name="T5" fmla="*/ 1 h 149"/>
                <a:gd name="T6" fmla="*/ 0 w 89"/>
                <a:gd name="T7" fmla="*/ 1 h 149"/>
                <a:gd name="T8" fmla="*/ 0 w 89"/>
                <a:gd name="T9" fmla="*/ 1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149"/>
                <a:gd name="T17" fmla="*/ 89 w 89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149">
                  <a:moveTo>
                    <a:pt x="0" y="6"/>
                  </a:moveTo>
                  <a:lnTo>
                    <a:pt x="42" y="0"/>
                  </a:lnTo>
                  <a:lnTo>
                    <a:pt x="89" y="137"/>
                  </a:lnTo>
                  <a:lnTo>
                    <a:pt x="54" y="14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596" name="Freeform 44"/>
            <p:cNvSpPr>
              <a:spLocks noChangeArrowheads="1"/>
            </p:cNvSpPr>
            <p:nvPr/>
          </p:nvSpPr>
          <p:spPr bwMode="auto">
            <a:xfrm rot="18240000" flipH="1">
              <a:off x="727702" y="5307180"/>
              <a:ext cx="76200" cy="130163"/>
            </a:xfrm>
            <a:custGeom>
              <a:avLst/>
              <a:gdLst>
                <a:gd name="T0" fmla="*/ 0 w 119"/>
                <a:gd name="T1" fmla="*/ 0 h 161"/>
                <a:gd name="T2" fmla="*/ 0 w 119"/>
                <a:gd name="T3" fmla="*/ 1 h 161"/>
                <a:gd name="T4" fmla="*/ 0 w 119"/>
                <a:gd name="T5" fmla="*/ 1 h 161"/>
                <a:gd name="T6" fmla="*/ 0 w 119"/>
                <a:gd name="T7" fmla="*/ 1 h 161"/>
                <a:gd name="T8" fmla="*/ 0 w 119"/>
                <a:gd name="T9" fmla="*/ 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161"/>
                <a:gd name="T17" fmla="*/ 119 w 119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161">
                  <a:moveTo>
                    <a:pt x="119" y="0"/>
                  </a:moveTo>
                  <a:lnTo>
                    <a:pt x="113" y="78"/>
                  </a:lnTo>
                  <a:lnTo>
                    <a:pt x="0" y="161"/>
                  </a:lnTo>
                  <a:lnTo>
                    <a:pt x="12" y="8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33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597" name="Freeform 45"/>
            <p:cNvSpPr>
              <a:spLocks noChangeArrowheads="1"/>
            </p:cNvSpPr>
            <p:nvPr/>
          </p:nvSpPr>
          <p:spPr bwMode="auto">
            <a:xfrm rot="18240000" flipH="1">
              <a:off x="780087" y="5246854"/>
              <a:ext cx="22225" cy="119051"/>
            </a:xfrm>
            <a:custGeom>
              <a:avLst/>
              <a:gdLst>
                <a:gd name="T0" fmla="*/ 0 w 35"/>
                <a:gd name="T1" fmla="*/ 0 h 148"/>
                <a:gd name="T2" fmla="*/ 0 w 35"/>
                <a:gd name="T3" fmla="*/ 1 h 148"/>
                <a:gd name="T4" fmla="*/ 0 w 35"/>
                <a:gd name="T5" fmla="*/ 1 h 148"/>
                <a:gd name="T6" fmla="*/ 0 w 35"/>
                <a:gd name="T7" fmla="*/ 1 h 148"/>
                <a:gd name="T8" fmla="*/ 0 w 35"/>
                <a:gd name="T9" fmla="*/ 1 h 148"/>
                <a:gd name="T10" fmla="*/ 0 w 35"/>
                <a:gd name="T11" fmla="*/ 1 h 148"/>
                <a:gd name="T12" fmla="*/ 0 w 35"/>
                <a:gd name="T13" fmla="*/ 0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148"/>
                <a:gd name="T23" fmla="*/ 35 w 35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148">
                  <a:moveTo>
                    <a:pt x="0" y="0"/>
                  </a:moveTo>
                  <a:lnTo>
                    <a:pt x="0" y="11"/>
                  </a:lnTo>
                  <a:lnTo>
                    <a:pt x="23" y="130"/>
                  </a:lnTo>
                  <a:lnTo>
                    <a:pt x="35" y="148"/>
                  </a:lnTo>
                  <a:lnTo>
                    <a:pt x="35" y="136"/>
                  </a:lnTo>
                  <a:lnTo>
                    <a:pt x="5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598" name="Freeform 46"/>
            <p:cNvSpPr>
              <a:spLocks noChangeArrowheads="1"/>
            </p:cNvSpPr>
            <p:nvPr/>
          </p:nvSpPr>
          <p:spPr bwMode="auto">
            <a:xfrm rot="18240000" flipH="1">
              <a:off x="654682" y="5240506"/>
              <a:ext cx="119063" cy="152386"/>
            </a:xfrm>
            <a:custGeom>
              <a:avLst/>
              <a:gdLst>
                <a:gd name="T0" fmla="*/ 0 w 184"/>
                <a:gd name="T1" fmla="*/ 1 h 189"/>
                <a:gd name="T2" fmla="*/ 0 w 184"/>
                <a:gd name="T3" fmla="*/ 1 h 189"/>
                <a:gd name="T4" fmla="*/ 0 w 184"/>
                <a:gd name="T5" fmla="*/ 0 h 189"/>
                <a:gd name="T6" fmla="*/ 0 w 184"/>
                <a:gd name="T7" fmla="*/ 1 h 189"/>
                <a:gd name="T8" fmla="*/ 0 w 184"/>
                <a:gd name="T9" fmla="*/ 1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"/>
                <a:gd name="T16" fmla="*/ 0 h 189"/>
                <a:gd name="T17" fmla="*/ 184 w 184"/>
                <a:gd name="T18" fmla="*/ 189 h 1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" h="189">
                  <a:moveTo>
                    <a:pt x="77" y="189"/>
                  </a:moveTo>
                  <a:lnTo>
                    <a:pt x="184" y="106"/>
                  </a:lnTo>
                  <a:lnTo>
                    <a:pt x="106" y="0"/>
                  </a:lnTo>
                  <a:lnTo>
                    <a:pt x="0" y="83"/>
                  </a:lnTo>
                  <a:lnTo>
                    <a:pt x="77" y="18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599" name="Freeform 47"/>
            <p:cNvSpPr>
              <a:spLocks noChangeArrowheads="1"/>
            </p:cNvSpPr>
            <p:nvPr/>
          </p:nvSpPr>
          <p:spPr bwMode="auto">
            <a:xfrm rot="18240000" flipH="1">
              <a:off x="659447" y="5308763"/>
              <a:ext cx="49213" cy="38096"/>
            </a:xfrm>
            <a:custGeom>
              <a:avLst/>
              <a:gdLst>
                <a:gd name="T0" fmla="*/ 0 w 77"/>
                <a:gd name="T1" fmla="*/ 0 h 48"/>
                <a:gd name="T2" fmla="*/ 0 w 77"/>
                <a:gd name="T3" fmla="*/ 1 h 48"/>
                <a:gd name="T4" fmla="*/ 0 w 77"/>
                <a:gd name="T5" fmla="*/ 1 h 48"/>
                <a:gd name="T6" fmla="*/ 0 w 77"/>
                <a:gd name="T7" fmla="*/ 1 h 48"/>
                <a:gd name="T8" fmla="*/ 0 w 77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48"/>
                <a:gd name="T17" fmla="*/ 77 w 77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48">
                  <a:moveTo>
                    <a:pt x="77" y="0"/>
                  </a:moveTo>
                  <a:lnTo>
                    <a:pt x="41" y="12"/>
                  </a:lnTo>
                  <a:lnTo>
                    <a:pt x="0" y="48"/>
                  </a:lnTo>
                  <a:lnTo>
                    <a:pt x="29" y="36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00" name="Freeform 48"/>
            <p:cNvSpPr>
              <a:spLocks noChangeArrowheads="1"/>
            </p:cNvSpPr>
            <p:nvPr/>
          </p:nvSpPr>
          <p:spPr bwMode="auto">
            <a:xfrm rot="18240000" flipH="1">
              <a:off x="659447" y="5308763"/>
              <a:ext cx="49213" cy="38096"/>
            </a:xfrm>
            <a:custGeom>
              <a:avLst/>
              <a:gdLst>
                <a:gd name="T0" fmla="*/ 0 w 77"/>
                <a:gd name="T1" fmla="*/ 0 h 48"/>
                <a:gd name="T2" fmla="*/ 0 w 77"/>
                <a:gd name="T3" fmla="*/ 1 h 48"/>
                <a:gd name="T4" fmla="*/ 0 w 77"/>
                <a:gd name="T5" fmla="*/ 1 h 48"/>
                <a:gd name="T6" fmla="*/ 0 w 77"/>
                <a:gd name="T7" fmla="*/ 1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48"/>
                <a:gd name="T14" fmla="*/ 77 w 77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48">
                  <a:moveTo>
                    <a:pt x="77" y="0"/>
                  </a:moveTo>
                  <a:lnTo>
                    <a:pt x="41" y="12"/>
                  </a:lnTo>
                  <a:lnTo>
                    <a:pt x="0" y="48"/>
                  </a:lnTo>
                  <a:lnTo>
                    <a:pt x="29" y="36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01" name="Freeform 49"/>
            <p:cNvSpPr>
              <a:spLocks noChangeArrowheads="1"/>
            </p:cNvSpPr>
            <p:nvPr/>
          </p:nvSpPr>
          <p:spPr bwMode="auto">
            <a:xfrm rot="18240000" flipH="1">
              <a:off x="754677" y="5053194"/>
              <a:ext cx="287338" cy="430172"/>
            </a:xfrm>
            <a:custGeom>
              <a:avLst/>
              <a:gdLst>
                <a:gd name="T0" fmla="*/ 0 w 445"/>
                <a:gd name="T1" fmla="*/ 1 h 534"/>
                <a:gd name="T2" fmla="*/ 0 w 445"/>
                <a:gd name="T3" fmla="*/ 1 h 534"/>
                <a:gd name="T4" fmla="*/ 0 w 445"/>
                <a:gd name="T5" fmla="*/ 1 h 534"/>
                <a:gd name="T6" fmla="*/ 0 w 445"/>
                <a:gd name="T7" fmla="*/ 1 h 534"/>
                <a:gd name="T8" fmla="*/ 0 w 445"/>
                <a:gd name="T9" fmla="*/ 1 h 534"/>
                <a:gd name="T10" fmla="*/ 0 w 445"/>
                <a:gd name="T11" fmla="*/ 1 h 534"/>
                <a:gd name="T12" fmla="*/ 0 w 445"/>
                <a:gd name="T13" fmla="*/ 1 h 534"/>
                <a:gd name="T14" fmla="*/ 0 w 445"/>
                <a:gd name="T15" fmla="*/ 1 h 534"/>
                <a:gd name="T16" fmla="*/ 0 w 445"/>
                <a:gd name="T17" fmla="*/ 1 h 534"/>
                <a:gd name="T18" fmla="*/ 0 w 445"/>
                <a:gd name="T19" fmla="*/ 1 h 534"/>
                <a:gd name="T20" fmla="*/ 0 w 445"/>
                <a:gd name="T21" fmla="*/ 1 h 534"/>
                <a:gd name="T22" fmla="*/ 0 w 445"/>
                <a:gd name="T23" fmla="*/ 1 h 534"/>
                <a:gd name="T24" fmla="*/ 0 w 445"/>
                <a:gd name="T25" fmla="*/ 1 h 534"/>
                <a:gd name="T26" fmla="*/ 0 w 445"/>
                <a:gd name="T27" fmla="*/ 1 h 534"/>
                <a:gd name="T28" fmla="*/ 0 w 445"/>
                <a:gd name="T29" fmla="*/ 1 h 534"/>
                <a:gd name="T30" fmla="*/ 0 w 445"/>
                <a:gd name="T31" fmla="*/ 1 h 534"/>
                <a:gd name="T32" fmla="*/ 0 w 445"/>
                <a:gd name="T33" fmla="*/ 1 h 534"/>
                <a:gd name="T34" fmla="*/ 0 w 445"/>
                <a:gd name="T35" fmla="*/ 1 h 534"/>
                <a:gd name="T36" fmla="*/ 0 w 445"/>
                <a:gd name="T37" fmla="*/ 1 h 534"/>
                <a:gd name="T38" fmla="*/ 0 w 445"/>
                <a:gd name="T39" fmla="*/ 1 h 534"/>
                <a:gd name="T40" fmla="*/ 0 w 445"/>
                <a:gd name="T41" fmla="*/ 1 h 534"/>
                <a:gd name="T42" fmla="*/ 0 w 445"/>
                <a:gd name="T43" fmla="*/ 1 h 534"/>
                <a:gd name="T44" fmla="*/ 0 w 445"/>
                <a:gd name="T45" fmla="*/ 1 h 534"/>
                <a:gd name="T46" fmla="*/ 0 w 445"/>
                <a:gd name="T47" fmla="*/ 1 h 534"/>
                <a:gd name="T48" fmla="*/ 0 w 445"/>
                <a:gd name="T49" fmla="*/ 0 h 534"/>
                <a:gd name="T50" fmla="*/ 0 w 445"/>
                <a:gd name="T51" fmla="*/ 0 h 534"/>
                <a:gd name="T52" fmla="*/ 0 w 445"/>
                <a:gd name="T53" fmla="*/ 1 h 534"/>
                <a:gd name="T54" fmla="*/ 0 w 445"/>
                <a:gd name="T55" fmla="*/ 1 h 534"/>
                <a:gd name="T56" fmla="*/ 0 w 445"/>
                <a:gd name="T57" fmla="*/ 1 h 534"/>
                <a:gd name="T58" fmla="*/ 0 w 445"/>
                <a:gd name="T59" fmla="*/ 1 h 534"/>
                <a:gd name="T60" fmla="*/ 0 w 445"/>
                <a:gd name="T61" fmla="*/ 1 h 534"/>
                <a:gd name="T62" fmla="*/ 0 w 445"/>
                <a:gd name="T63" fmla="*/ 1 h 5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45"/>
                <a:gd name="T97" fmla="*/ 0 h 534"/>
                <a:gd name="T98" fmla="*/ 445 w 445"/>
                <a:gd name="T99" fmla="*/ 534 h 5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45" h="534">
                  <a:moveTo>
                    <a:pt x="333" y="184"/>
                  </a:moveTo>
                  <a:lnTo>
                    <a:pt x="345" y="202"/>
                  </a:lnTo>
                  <a:lnTo>
                    <a:pt x="362" y="225"/>
                  </a:lnTo>
                  <a:lnTo>
                    <a:pt x="374" y="249"/>
                  </a:lnTo>
                  <a:lnTo>
                    <a:pt x="392" y="279"/>
                  </a:lnTo>
                  <a:lnTo>
                    <a:pt x="404" y="302"/>
                  </a:lnTo>
                  <a:lnTo>
                    <a:pt x="416" y="326"/>
                  </a:lnTo>
                  <a:lnTo>
                    <a:pt x="422" y="344"/>
                  </a:lnTo>
                  <a:lnTo>
                    <a:pt x="434" y="374"/>
                  </a:lnTo>
                  <a:lnTo>
                    <a:pt x="434" y="385"/>
                  </a:lnTo>
                  <a:lnTo>
                    <a:pt x="440" y="403"/>
                  </a:lnTo>
                  <a:lnTo>
                    <a:pt x="440" y="421"/>
                  </a:lnTo>
                  <a:lnTo>
                    <a:pt x="445" y="445"/>
                  </a:lnTo>
                  <a:lnTo>
                    <a:pt x="445" y="463"/>
                  </a:lnTo>
                  <a:lnTo>
                    <a:pt x="445" y="474"/>
                  </a:lnTo>
                  <a:lnTo>
                    <a:pt x="440" y="486"/>
                  </a:lnTo>
                  <a:lnTo>
                    <a:pt x="434" y="498"/>
                  </a:lnTo>
                  <a:lnTo>
                    <a:pt x="422" y="510"/>
                  </a:lnTo>
                  <a:lnTo>
                    <a:pt x="416" y="516"/>
                  </a:lnTo>
                  <a:lnTo>
                    <a:pt x="410" y="522"/>
                  </a:lnTo>
                  <a:lnTo>
                    <a:pt x="398" y="528"/>
                  </a:lnTo>
                  <a:lnTo>
                    <a:pt x="386" y="528"/>
                  </a:lnTo>
                  <a:lnTo>
                    <a:pt x="368" y="534"/>
                  </a:lnTo>
                  <a:lnTo>
                    <a:pt x="350" y="528"/>
                  </a:lnTo>
                  <a:lnTo>
                    <a:pt x="339" y="528"/>
                  </a:lnTo>
                  <a:lnTo>
                    <a:pt x="321" y="522"/>
                  </a:lnTo>
                  <a:lnTo>
                    <a:pt x="297" y="510"/>
                  </a:lnTo>
                  <a:lnTo>
                    <a:pt x="285" y="504"/>
                  </a:lnTo>
                  <a:lnTo>
                    <a:pt x="267" y="492"/>
                  </a:lnTo>
                  <a:lnTo>
                    <a:pt x="214" y="457"/>
                  </a:lnTo>
                  <a:lnTo>
                    <a:pt x="178" y="421"/>
                  </a:lnTo>
                  <a:lnTo>
                    <a:pt x="137" y="380"/>
                  </a:lnTo>
                  <a:lnTo>
                    <a:pt x="113" y="350"/>
                  </a:lnTo>
                  <a:lnTo>
                    <a:pt x="95" y="326"/>
                  </a:lnTo>
                  <a:lnTo>
                    <a:pt x="60" y="267"/>
                  </a:lnTo>
                  <a:lnTo>
                    <a:pt x="36" y="219"/>
                  </a:lnTo>
                  <a:lnTo>
                    <a:pt x="12" y="166"/>
                  </a:lnTo>
                  <a:lnTo>
                    <a:pt x="6" y="142"/>
                  </a:lnTo>
                  <a:lnTo>
                    <a:pt x="6" y="130"/>
                  </a:lnTo>
                  <a:lnTo>
                    <a:pt x="0" y="113"/>
                  </a:lnTo>
                  <a:lnTo>
                    <a:pt x="0" y="89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6" y="41"/>
                  </a:lnTo>
                  <a:lnTo>
                    <a:pt x="12" y="29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6" y="6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95" y="0"/>
                  </a:lnTo>
                  <a:lnTo>
                    <a:pt x="113" y="6"/>
                  </a:lnTo>
                  <a:lnTo>
                    <a:pt x="125" y="12"/>
                  </a:lnTo>
                  <a:lnTo>
                    <a:pt x="155" y="24"/>
                  </a:lnTo>
                  <a:lnTo>
                    <a:pt x="160" y="29"/>
                  </a:lnTo>
                  <a:lnTo>
                    <a:pt x="172" y="35"/>
                  </a:lnTo>
                  <a:lnTo>
                    <a:pt x="190" y="47"/>
                  </a:lnTo>
                  <a:lnTo>
                    <a:pt x="220" y="65"/>
                  </a:lnTo>
                  <a:lnTo>
                    <a:pt x="238" y="83"/>
                  </a:lnTo>
                  <a:lnTo>
                    <a:pt x="255" y="101"/>
                  </a:lnTo>
                  <a:lnTo>
                    <a:pt x="285" y="124"/>
                  </a:lnTo>
                  <a:lnTo>
                    <a:pt x="303" y="148"/>
                  </a:lnTo>
                  <a:lnTo>
                    <a:pt x="321" y="166"/>
                  </a:lnTo>
                  <a:lnTo>
                    <a:pt x="333" y="184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02" name="Freeform 50"/>
            <p:cNvSpPr>
              <a:spLocks noChangeArrowheads="1"/>
            </p:cNvSpPr>
            <p:nvPr/>
          </p:nvSpPr>
          <p:spPr bwMode="auto">
            <a:xfrm rot="18240000" flipH="1">
              <a:off x="756265" y="5051606"/>
              <a:ext cx="284163" cy="430172"/>
            </a:xfrm>
            <a:custGeom>
              <a:avLst/>
              <a:gdLst>
                <a:gd name="T0" fmla="*/ 0 w 440"/>
                <a:gd name="T1" fmla="*/ 1 h 534"/>
                <a:gd name="T2" fmla="*/ 0 w 440"/>
                <a:gd name="T3" fmla="*/ 1 h 534"/>
                <a:gd name="T4" fmla="*/ 0 w 440"/>
                <a:gd name="T5" fmla="*/ 1 h 534"/>
                <a:gd name="T6" fmla="*/ 0 w 440"/>
                <a:gd name="T7" fmla="*/ 1 h 534"/>
                <a:gd name="T8" fmla="*/ 0 w 440"/>
                <a:gd name="T9" fmla="*/ 1 h 534"/>
                <a:gd name="T10" fmla="*/ 0 w 440"/>
                <a:gd name="T11" fmla="*/ 1 h 534"/>
                <a:gd name="T12" fmla="*/ 0 w 440"/>
                <a:gd name="T13" fmla="*/ 1 h 534"/>
                <a:gd name="T14" fmla="*/ 0 w 440"/>
                <a:gd name="T15" fmla="*/ 1 h 534"/>
                <a:gd name="T16" fmla="*/ 0 w 440"/>
                <a:gd name="T17" fmla="*/ 1 h 534"/>
                <a:gd name="T18" fmla="*/ 0 w 440"/>
                <a:gd name="T19" fmla="*/ 1 h 534"/>
                <a:gd name="T20" fmla="*/ 0 w 440"/>
                <a:gd name="T21" fmla="*/ 1 h 534"/>
                <a:gd name="T22" fmla="*/ 0 w 440"/>
                <a:gd name="T23" fmla="*/ 1 h 534"/>
                <a:gd name="T24" fmla="*/ 0 w 440"/>
                <a:gd name="T25" fmla="*/ 1 h 534"/>
                <a:gd name="T26" fmla="*/ 0 w 440"/>
                <a:gd name="T27" fmla="*/ 1 h 534"/>
                <a:gd name="T28" fmla="*/ 0 w 440"/>
                <a:gd name="T29" fmla="*/ 1 h 534"/>
                <a:gd name="T30" fmla="*/ 0 w 440"/>
                <a:gd name="T31" fmla="*/ 1 h 534"/>
                <a:gd name="T32" fmla="*/ 0 w 440"/>
                <a:gd name="T33" fmla="*/ 1 h 534"/>
                <a:gd name="T34" fmla="*/ 0 w 440"/>
                <a:gd name="T35" fmla="*/ 1 h 534"/>
                <a:gd name="T36" fmla="*/ 0 w 440"/>
                <a:gd name="T37" fmla="*/ 1 h 534"/>
                <a:gd name="T38" fmla="*/ 0 w 440"/>
                <a:gd name="T39" fmla="*/ 1 h 534"/>
                <a:gd name="T40" fmla="*/ 0 w 440"/>
                <a:gd name="T41" fmla="*/ 1 h 534"/>
                <a:gd name="T42" fmla="*/ 0 w 440"/>
                <a:gd name="T43" fmla="*/ 1 h 534"/>
                <a:gd name="T44" fmla="*/ 0 w 440"/>
                <a:gd name="T45" fmla="*/ 1 h 534"/>
                <a:gd name="T46" fmla="*/ 0 w 440"/>
                <a:gd name="T47" fmla="*/ 1 h 534"/>
                <a:gd name="T48" fmla="*/ 0 w 440"/>
                <a:gd name="T49" fmla="*/ 1 h 534"/>
                <a:gd name="T50" fmla="*/ 0 w 440"/>
                <a:gd name="T51" fmla="*/ 1 h 534"/>
                <a:gd name="T52" fmla="*/ 0 w 440"/>
                <a:gd name="T53" fmla="*/ 1 h 534"/>
                <a:gd name="T54" fmla="*/ 0 w 440"/>
                <a:gd name="T55" fmla="*/ 1 h 534"/>
                <a:gd name="T56" fmla="*/ 0 w 440"/>
                <a:gd name="T57" fmla="*/ 1 h 534"/>
                <a:gd name="T58" fmla="*/ 0 w 440"/>
                <a:gd name="T59" fmla="*/ 1 h 534"/>
                <a:gd name="T60" fmla="*/ 0 w 440"/>
                <a:gd name="T61" fmla="*/ 1 h 534"/>
                <a:gd name="T62" fmla="*/ 0 w 440"/>
                <a:gd name="T63" fmla="*/ 1 h 534"/>
                <a:gd name="T64" fmla="*/ 0 w 440"/>
                <a:gd name="T65" fmla="*/ 1 h 534"/>
                <a:gd name="T66" fmla="*/ 0 w 440"/>
                <a:gd name="T67" fmla="*/ 1 h 5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534"/>
                <a:gd name="T104" fmla="*/ 440 w 440"/>
                <a:gd name="T105" fmla="*/ 534 h 53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534">
                  <a:moveTo>
                    <a:pt x="327" y="184"/>
                  </a:moveTo>
                  <a:lnTo>
                    <a:pt x="339" y="202"/>
                  </a:lnTo>
                  <a:lnTo>
                    <a:pt x="356" y="225"/>
                  </a:lnTo>
                  <a:lnTo>
                    <a:pt x="374" y="255"/>
                  </a:lnTo>
                  <a:lnTo>
                    <a:pt x="386" y="273"/>
                  </a:lnTo>
                  <a:lnTo>
                    <a:pt x="404" y="302"/>
                  </a:lnTo>
                  <a:lnTo>
                    <a:pt x="416" y="326"/>
                  </a:lnTo>
                  <a:lnTo>
                    <a:pt x="422" y="344"/>
                  </a:lnTo>
                  <a:lnTo>
                    <a:pt x="434" y="374"/>
                  </a:lnTo>
                  <a:lnTo>
                    <a:pt x="434" y="385"/>
                  </a:lnTo>
                  <a:lnTo>
                    <a:pt x="440" y="403"/>
                  </a:lnTo>
                  <a:lnTo>
                    <a:pt x="440" y="421"/>
                  </a:lnTo>
                  <a:lnTo>
                    <a:pt x="440" y="439"/>
                  </a:lnTo>
                  <a:lnTo>
                    <a:pt x="440" y="463"/>
                  </a:lnTo>
                  <a:lnTo>
                    <a:pt x="440" y="474"/>
                  </a:lnTo>
                  <a:lnTo>
                    <a:pt x="434" y="492"/>
                  </a:lnTo>
                  <a:lnTo>
                    <a:pt x="428" y="504"/>
                  </a:lnTo>
                  <a:lnTo>
                    <a:pt x="416" y="516"/>
                  </a:lnTo>
                  <a:lnTo>
                    <a:pt x="410" y="522"/>
                  </a:lnTo>
                  <a:lnTo>
                    <a:pt x="404" y="528"/>
                  </a:lnTo>
                  <a:lnTo>
                    <a:pt x="398" y="528"/>
                  </a:lnTo>
                  <a:lnTo>
                    <a:pt x="374" y="534"/>
                  </a:lnTo>
                  <a:lnTo>
                    <a:pt x="362" y="534"/>
                  </a:lnTo>
                  <a:lnTo>
                    <a:pt x="350" y="534"/>
                  </a:lnTo>
                  <a:lnTo>
                    <a:pt x="333" y="528"/>
                  </a:lnTo>
                  <a:lnTo>
                    <a:pt x="315" y="522"/>
                  </a:lnTo>
                  <a:lnTo>
                    <a:pt x="291" y="510"/>
                  </a:lnTo>
                  <a:lnTo>
                    <a:pt x="279" y="504"/>
                  </a:lnTo>
                  <a:lnTo>
                    <a:pt x="267" y="498"/>
                  </a:lnTo>
                  <a:lnTo>
                    <a:pt x="250" y="486"/>
                  </a:lnTo>
                  <a:lnTo>
                    <a:pt x="220" y="469"/>
                  </a:lnTo>
                  <a:lnTo>
                    <a:pt x="202" y="451"/>
                  </a:lnTo>
                  <a:lnTo>
                    <a:pt x="184" y="433"/>
                  </a:lnTo>
                  <a:lnTo>
                    <a:pt x="160" y="409"/>
                  </a:lnTo>
                  <a:lnTo>
                    <a:pt x="143" y="391"/>
                  </a:lnTo>
                  <a:lnTo>
                    <a:pt x="125" y="368"/>
                  </a:lnTo>
                  <a:lnTo>
                    <a:pt x="113" y="350"/>
                  </a:lnTo>
                  <a:lnTo>
                    <a:pt x="101" y="332"/>
                  </a:lnTo>
                  <a:lnTo>
                    <a:pt x="83" y="308"/>
                  </a:lnTo>
                  <a:lnTo>
                    <a:pt x="65" y="285"/>
                  </a:lnTo>
                  <a:lnTo>
                    <a:pt x="54" y="267"/>
                  </a:lnTo>
                  <a:lnTo>
                    <a:pt x="36" y="231"/>
                  </a:lnTo>
                  <a:lnTo>
                    <a:pt x="24" y="207"/>
                  </a:lnTo>
                  <a:lnTo>
                    <a:pt x="18" y="190"/>
                  </a:lnTo>
                  <a:lnTo>
                    <a:pt x="12" y="166"/>
                  </a:lnTo>
                  <a:lnTo>
                    <a:pt x="6" y="148"/>
                  </a:lnTo>
                  <a:lnTo>
                    <a:pt x="6" y="136"/>
                  </a:lnTo>
                  <a:lnTo>
                    <a:pt x="0" y="118"/>
                  </a:lnTo>
                  <a:lnTo>
                    <a:pt x="0" y="95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6" y="41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77" y="0"/>
                  </a:lnTo>
                  <a:lnTo>
                    <a:pt x="95" y="6"/>
                  </a:lnTo>
                  <a:lnTo>
                    <a:pt x="107" y="6"/>
                  </a:lnTo>
                  <a:lnTo>
                    <a:pt x="125" y="12"/>
                  </a:lnTo>
                  <a:lnTo>
                    <a:pt x="149" y="24"/>
                  </a:lnTo>
                  <a:lnTo>
                    <a:pt x="160" y="29"/>
                  </a:lnTo>
                  <a:lnTo>
                    <a:pt x="178" y="41"/>
                  </a:lnTo>
                  <a:lnTo>
                    <a:pt x="226" y="77"/>
                  </a:lnTo>
                  <a:lnTo>
                    <a:pt x="267" y="113"/>
                  </a:lnTo>
                  <a:lnTo>
                    <a:pt x="309" y="160"/>
                  </a:lnTo>
                  <a:lnTo>
                    <a:pt x="327" y="184"/>
                  </a:lnTo>
                  <a:close/>
                </a:path>
              </a:pathLst>
            </a:custGeom>
            <a:gradFill rotWithShape="0">
              <a:gsLst>
                <a:gs pos="0">
                  <a:srgbClr val="757500"/>
                </a:gs>
                <a:gs pos="100000">
                  <a:srgbClr val="FFFF00"/>
                </a:gs>
              </a:gsLst>
              <a:lin ang="0" scaled="1"/>
            </a:gra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03" name="Freeform 51"/>
            <p:cNvSpPr>
              <a:spLocks noChangeArrowheads="1"/>
            </p:cNvSpPr>
            <p:nvPr/>
          </p:nvSpPr>
          <p:spPr bwMode="auto">
            <a:xfrm rot="18240000" flipH="1">
              <a:off x="873739" y="5110332"/>
              <a:ext cx="65088" cy="190482"/>
            </a:xfrm>
            <a:custGeom>
              <a:avLst/>
              <a:gdLst>
                <a:gd name="T0" fmla="*/ 0 w 101"/>
                <a:gd name="T1" fmla="*/ 0 h 237"/>
                <a:gd name="T2" fmla="*/ 0 w 101"/>
                <a:gd name="T3" fmla="*/ 1 h 237"/>
                <a:gd name="T4" fmla="*/ 0 w 101"/>
                <a:gd name="T5" fmla="*/ 1 h 237"/>
                <a:gd name="T6" fmla="*/ 0 w 101"/>
                <a:gd name="T7" fmla="*/ 1 h 237"/>
                <a:gd name="T8" fmla="*/ 0 w 101"/>
                <a:gd name="T9" fmla="*/ 1 h 237"/>
                <a:gd name="T10" fmla="*/ 0 w 101"/>
                <a:gd name="T11" fmla="*/ 0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237"/>
                <a:gd name="T20" fmla="*/ 101 w 101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237">
                  <a:moveTo>
                    <a:pt x="101" y="0"/>
                  </a:moveTo>
                  <a:lnTo>
                    <a:pt x="6" y="225"/>
                  </a:lnTo>
                  <a:lnTo>
                    <a:pt x="0" y="237"/>
                  </a:lnTo>
                  <a:lnTo>
                    <a:pt x="12" y="225"/>
                  </a:lnTo>
                  <a:lnTo>
                    <a:pt x="83" y="65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04" name="Freeform 52"/>
            <p:cNvSpPr>
              <a:spLocks noChangeArrowheads="1"/>
            </p:cNvSpPr>
            <p:nvPr/>
          </p:nvSpPr>
          <p:spPr bwMode="auto">
            <a:xfrm rot="18240000" flipH="1">
              <a:off x="872152" y="5113507"/>
              <a:ext cx="53975" cy="185720"/>
            </a:xfrm>
            <a:custGeom>
              <a:avLst/>
              <a:gdLst>
                <a:gd name="T0" fmla="*/ 0 w 83"/>
                <a:gd name="T1" fmla="*/ 0 h 231"/>
                <a:gd name="T2" fmla="*/ 0 w 83"/>
                <a:gd name="T3" fmla="*/ 1 h 231"/>
                <a:gd name="T4" fmla="*/ 0 w 83"/>
                <a:gd name="T5" fmla="*/ 1 h 231"/>
                <a:gd name="T6" fmla="*/ 0 w 83"/>
                <a:gd name="T7" fmla="*/ 1 h 231"/>
                <a:gd name="T8" fmla="*/ 0 w 83"/>
                <a:gd name="T9" fmla="*/ 1 h 231"/>
                <a:gd name="T10" fmla="*/ 0 w 83"/>
                <a:gd name="T11" fmla="*/ 1 h 231"/>
                <a:gd name="T12" fmla="*/ 0 w 83"/>
                <a:gd name="T13" fmla="*/ 0 h 2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231"/>
                <a:gd name="T23" fmla="*/ 83 w 83"/>
                <a:gd name="T24" fmla="*/ 231 h 2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231">
                  <a:moveTo>
                    <a:pt x="83" y="0"/>
                  </a:moveTo>
                  <a:lnTo>
                    <a:pt x="77" y="6"/>
                  </a:lnTo>
                  <a:lnTo>
                    <a:pt x="0" y="219"/>
                  </a:lnTo>
                  <a:lnTo>
                    <a:pt x="0" y="231"/>
                  </a:lnTo>
                  <a:lnTo>
                    <a:pt x="12" y="225"/>
                  </a:lnTo>
                  <a:lnTo>
                    <a:pt x="83" y="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05" name="Line 53"/>
            <p:cNvSpPr>
              <a:spLocks noChangeShapeType="1"/>
            </p:cNvSpPr>
            <p:nvPr/>
          </p:nvSpPr>
          <p:spPr bwMode="auto">
            <a:xfrm>
              <a:off x="807073" y="5176999"/>
              <a:ext cx="1587" cy="476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06" name="Line 54"/>
            <p:cNvSpPr>
              <a:spLocks noChangeShapeType="1"/>
            </p:cNvSpPr>
            <p:nvPr/>
          </p:nvSpPr>
          <p:spPr bwMode="auto">
            <a:xfrm flipH="1">
              <a:off x="972158" y="5230974"/>
              <a:ext cx="9524" cy="63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07" name="Line 55"/>
            <p:cNvSpPr>
              <a:spLocks noChangeShapeType="1"/>
            </p:cNvSpPr>
            <p:nvPr/>
          </p:nvSpPr>
          <p:spPr bwMode="auto">
            <a:xfrm flipH="1">
              <a:off x="988031" y="5223036"/>
              <a:ext cx="9524" cy="63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08" name="Freeform 56"/>
            <p:cNvSpPr>
              <a:spLocks noChangeArrowheads="1"/>
            </p:cNvSpPr>
            <p:nvPr/>
          </p:nvSpPr>
          <p:spPr bwMode="auto">
            <a:xfrm rot="18240000" flipH="1">
              <a:off x="851512" y="5254791"/>
              <a:ext cx="160338" cy="100003"/>
            </a:xfrm>
            <a:custGeom>
              <a:avLst/>
              <a:gdLst>
                <a:gd name="T0" fmla="*/ 0 w 249"/>
                <a:gd name="T1" fmla="*/ 0 h 124"/>
                <a:gd name="T2" fmla="*/ 0 w 249"/>
                <a:gd name="T3" fmla="*/ 1 h 124"/>
                <a:gd name="T4" fmla="*/ 0 w 249"/>
                <a:gd name="T5" fmla="*/ 1 h 124"/>
                <a:gd name="T6" fmla="*/ 0 w 249"/>
                <a:gd name="T7" fmla="*/ 1 h 124"/>
                <a:gd name="T8" fmla="*/ 0 w 249"/>
                <a:gd name="T9" fmla="*/ 1 h 124"/>
                <a:gd name="T10" fmla="*/ 0 w 249"/>
                <a:gd name="T11" fmla="*/ 1 h 124"/>
                <a:gd name="T12" fmla="*/ 0 w 249"/>
                <a:gd name="T13" fmla="*/ 0 h 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9"/>
                <a:gd name="T22" fmla="*/ 0 h 124"/>
                <a:gd name="T23" fmla="*/ 249 w 249"/>
                <a:gd name="T24" fmla="*/ 124 h 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9" h="124">
                  <a:moveTo>
                    <a:pt x="249" y="0"/>
                  </a:moveTo>
                  <a:lnTo>
                    <a:pt x="237" y="6"/>
                  </a:lnTo>
                  <a:lnTo>
                    <a:pt x="18" y="118"/>
                  </a:lnTo>
                  <a:lnTo>
                    <a:pt x="0" y="124"/>
                  </a:lnTo>
                  <a:lnTo>
                    <a:pt x="12" y="113"/>
                  </a:lnTo>
                  <a:lnTo>
                    <a:pt x="220" y="6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09" name="Oval 57"/>
            <p:cNvSpPr>
              <a:spLocks noChangeArrowheads="1"/>
            </p:cNvSpPr>
            <p:nvPr/>
          </p:nvSpPr>
          <p:spPr bwMode="auto">
            <a:xfrm rot="18240000" flipH="1">
              <a:off x="973744" y="5229388"/>
              <a:ext cx="19050" cy="428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 dirty="0">
                <a:solidFill>
                  <a:srgbClr val="000000"/>
                </a:solidFill>
                <a:latin typeface="+mj-lt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610" name="Freeform 58"/>
            <p:cNvSpPr>
              <a:spLocks noChangeArrowheads="1"/>
            </p:cNvSpPr>
            <p:nvPr/>
          </p:nvSpPr>
          <p:spPr bwMode="auto">
            <a:xfrm rot="18240000" flipH="1">
              <a:off x="970569" y="5230975"/>
              <a:ext cx="23813" cy="33334"/>
            </a:xfrm>
            <a:custGeom>
              <a:avLst/>
              <a:gdLst>
                <a:gd name="T0" fmla="*/ 0 w 36"/>
                <a:gd name="T1" fmla="*/ 1 h 42"/>
                <a:gd name="T2" fmla="*/ 0 w 36"/>
                <a:gd name="T3" fmla="*/ 1 h 42"/>
                <a:gd name="T4" fmla="*/ 0 w 36"/>
                <a:gd name="T5" fmla="*/ 1 h 42"/>
                <a:gd name="T6" fmla="*/ 0 w 36"/>
                <a:gd name="T7" fmla="*/ 1 h 42"/>
                <a:gd name="T8" fmla="*/ 0 w 36"/>
                <a:gd name="T9" fmla="*/ 1 h 42"/>
                <a:gd name="T10" fmla="*/ 0 w 36"/>
                <a:gd name="T11" fmla="*/ 1 h 42"/>
                <a:gd name="T12" fmla="*/ 0 w 36"/>
                <a:gd name="T13" fmla="*/ 1 h 42"/>
                <a:gd name="T14" fmla="*/ 0 w 36"/>
                <a:gd name="T15" fmla="*/ 1 h 42"/>
                <a:gd name="T16" fmla="*/ 0 w 36"/>
                <a:gd name="T17" fmla="*/ 1 h 42"/>
                <a:gd name="T18" fmla="*/ 0 w 36"/>
                <a:gd name="T19" fmla="*/ 1 h 42"/>
                <a:gd name="T20" fmla="*/ 0 w 36"/>
                <a:gd name="T21" fmla="*/ 1 h 42"/>
                <a:gd name="T22" fmla="*/ 0 w 36"/>
                <a:gd name="T23" fmla="*/ 1 h 42"/>
                <a:gd name="T24" fmla="*/ 0 w 36"/>
                <a:gd name="T25" fmla="*/ 1 h 42"/>
                <a:gd name="T26" fmla="*/ 0 w 36"/>
                <a:gd name="T27" fmla="*/ 1 h 42"/>
                <a:gd name="T28" fmla="*/ 0 w 36"/>
                <a:gd name="T29" fmla="*/ 1 h 42"/>
                <a:gd name="T30" fmla="*/ 0 w 36"/>
                <a:gd name="T31" fmla="*/ 1 h 42"/>
                <a:gd name="T32" fmla="*/ 0 w 36"/>
                <a:gd name="T33" fmla="*/ 1 h 42"/>
                <a:gd name="T34" fmla="*/ 0 w 36"/>
                <a:gd name="T35" fmla="*/ 0 h 42"/>
                <a:gd name="T36" fmla="*/ 0 w 36"/>
                <a:gd name="T37" fmla="*/ 0 h 42"/>
                <a:gd name="T38" fmla="*/ 0 w 36"/>
                <a:gd name="T39" fmla="*/ 0 h 42"/>
                <a:gd name="T40" fmla="*/ 0 w 36"/>
                <a:gd name="T41" fmla="*/ 1 h 42"/>
                <a:gd name="T42" fmla="*/ 0 w 36"/>
                <a:gd name="T43" fmla="*/ 1 h 42"/>
                <a:gd name="T44" fmla="*/ 0 w 36"/>
                <a:gd name="T45" fmla="*/ 1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"/>
                <a:gd name="T70" fmla="*/ 0 h 42"/>
                <a:gd name="T71" fmla="*/ 36 w 36"/>
                <a:gd name="T72" fmla="*/ 42 h 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" h="42">
                  <a:moveTo>
                    <a:pt x="30" y="12"/>
                  </a:moveTo>
                  <a:lnTo>
                    <a:pt x="36" y="18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36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11" name="Freeform 59"/>
            <p:cNvSpPr>
              <a:spLocks noChangeArrowheads="1"/>
            </p:cNvSpPr>
            <p:nvPr/>
          </p:nvSpPr>
          <p:spPr bwMode="auto">
            <a:xfrm rot="18240000" flipH="1">
              <a:off x="984855" y="5224625"/>
              <a:ext cx="26988" cy="42859"/>
            </a:xfrm>
            <a:custGeom>
              <a:avLst/>
              <a:gdLst>
                <a:gd name="T0" fmla="*/ 0 w 42"/>
                <a:gd name="T1" fmla="*/ 1 h 53"/>
                <a:gd name="T2" fmla="*/ 0 w 42"/>
                <a:gd name="T3" fmla="*/ 1 h 53"/>
                <a:gd name="T4" fmla="*/ 0 w 42"/>
                <a:gd name="T5" fmla="*/ 0 h 53"/>
                <a:gd name="T6" fmla="*/ 0 w 42"/>
                <a:gd name="T7" fmla="*/ 1 h 53"/>
                <a:gd name="T8" fmla="*/ 0 w 42"/>
                <a:gd name="T9" fmla="*/ 1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53"/>
                <a:gd name="T17" fmla="*/ 42 w 42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53">
                  <a:moveTo>
                    <a:pt x="36" y="53"/>
                  </a:moveTo>
                  <a:lnTo>
                    <a:pt x="42" y="48"/>
                  </a:lnTo>
                  <a:lnTo>
                    <a:pt x="6" y="0"/>
                  </a:lnTo>
                  <a:lnTo>
                    <a:pt x="0" y="6"/>
                  </a:lnTo>
                  <a:lnTo>
                    <a:pt x="36" y="53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12" name="Freeform 60"/>
            <p:cNvSpPr>
              <a:spLocks noChangeArrowheads="1"/>
            </p:cNvSpPr>
            <p:nvPr/>
          </p:nvSpPr>
          <p:spPr bwMode="auto">
            <a:xfrm rot="18240000" flipH="1">
              <a:off x="973744" y="5230975"/>
              <a:ext cx="26988" cy="38096"/>
            </a:xfrm>
            <a:custGeom>
              <a:avLst/>
              <a:gdLst>
                <a:gd name="T0" fmla="*/ 0 w 42"/>
                <a:gd name="T1" fmla="*/ 1 h 48"/>
                <a:gd name="T2" fmla="*/ 0 w 42"/>
                <a:gd name="T3" fmla="*/ 1 h 48"/>
                <a:gd name="T4" fmla="*/ 0 w 42"/>
                <a:gd name="T5" fmla="*/ 1 h 48"/>
                <a:gd name="T6" fmla="*/ 0 w 42"/>
                <a:gd name="T7" fmla="*/ 1 h 48"/>
                <a:gd name="T8" fmla="*/ 0 w 42"/>
                <a:gd name="T9" fmla="*/ 0 h 48"/>
                <a:gd name="T10" fmla="*/ 0 w 42"/>
                <a:gd name="T11" fmla="*/ 0 h 48"/>
                <a:gd name="T12" fmla="*/ 0 w 42"/>
                <a:gd name="T13" fmla="*/ 1 h 48"/>
                <a:gd name="T14" fmla="*/ 0 w 42"/>
                <a:gd name="T15" fmla="*/ 1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48"/>
                <a:gd name="T26" fmla="*/ 42 w 42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48">
                  <a:moveTo>
                    <a:pt x="24" y="48"/>
                  </a:moveTo>
                  <a:lnTo>
                    <a:pt x="42" y="30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13" name="Freeform 61"/>
            <p:cNvSpPr>
              <a:spLocks noChangeArrowheads="1"/>
            </p:cNvSpPr>
            <p:nvPr/>
          </p:nvSpPr>
          <p:spPr bwMode="auto">
            <a:xfrm rot="18240000" flipH="1">
              <a:off x="834050" y="5259551"/>
              <a:ext cx="173038" cy="61907"/>
            </a:xfrm>
            <a:custGeom>
              <a:avLst/>
              <a:gdLst>
                <a:gd name="T0" fmla="*/ 0 w 267"/>
                <a:gd name="T1" fmla="*/ 0 h 77"/>
                <a:gd name="T2" fmla="*/ 0 w 267"/>
                <a:gd name="T3" fmla="*/ 0 h 77"/>
                <a:gd name="T4" fmla="*/ 0 w 267"/>
                <a:gd name="T5" fmla="*/ 1 h 77"/>
                <a:gd name="T6" fmla="*/ 0 w 267"/>
                <a:gd name="T7" fmla="*/ 1 h 77"/>
                <a:gd name="T8" fmla="*/ 0 w 267"/>
                <a:gd name="T9" fmla="*/ 1 h 77"/>
                <a:gd name="T10" fmla="*/ 0 w 267"/>
                <a:gd name="T11" fmla="*/ 1 h 77"/>
                <a:gd name="T12" fmla="*/ 0 w 267"/>
                <a:gd name="T13" fmla="*/ 0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7"/>
                <a:gd name="T22" fmla="*/ 0 h 77"/>
                <a:gd name="T23" fmla="*/ 267 w 267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7" h="77">
                  <a:moveTo>
                    <a:pt x="267" y="0"/>
                  </a:moveTo>
                  <a:lnTo>
                    <a:pt x="255" y="0"/>
                  </a:lnTo>
                  <a:lnTo>
                    <a:pt x="12" y="65"/>
                  </a:lnTo>
                  <a:lnTo>
                    <a:pt x="0" y="77"/>
                  </a:lnTo>
                  <a:lnTo>
                    <a:pt x="18" y="77"/>
                  </a:lnTo>
                  <a:lnTo>
                    <a:pt x="255" y="6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14" name="Line 62"/>
            <p:cNvSpPr>
              <a:spLocks noChangeShapeType="1"/>
            </p:cNvSpPr>
            <p:nvPr/>
          </p:nvSpPr>
          <p:spPr bwMode="auto">
            <a:xfrm>
              <a:off x="846757" y="5342099"/>
              <a:ext cx="3175" cy="31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15" name="Line 63"/>
            <p:cNvSpPr>
              <a:spLocks noChangeShapeType="1"/>
            </p:cNvSpPr>
            <p:nvPr/>
          </p:nvSpPr>
          <p:spPr bwMode="auto">
            <a:xfrm>
              <a:off x="975333" y="5243674"/>
              <a:ext cx="3175" cy="31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16" name="Line 64"/>
            <p:cNvSpPr>
              <a:spLocks noChangeShapeType="1"/>
            </p:cNvSpPr>
            <p:nvPr/>
          </p:nvSpPr>
          <p:spPr bwMode="auto">
            <a:xfrm>
              <a:off x="1003905" y="5270661"/>
              <a:ext cx="3175" cy="31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17" name="Freeform 65"/>
            <p:cNvSpPr>
              <a:spLocks noChangeArrowheads="1"/>
            </p:cNvSpPr>
            <p:nvPr/>
          </p:nvSpPr>
          <p:spPr bwMode="auto">
            <a:xfrm rot="18240000" flipH="1">
              <a:off x="991205" y="5223038"/>
              <a:ext cx="30163" cy="42859"/>
            </a:xfrm>
            <a:custGeom>
              <a:avLst/>
              <a:gdLst>
                <a:gd name="T0" fmla="*/ 0 w 48"/>
                <a:gd name="T1" fmla="*/ 1 h 53"/>
                <a:gd name="T2" fmla="*/ 0 w 48"/>
                <a:gd name="T3" fmla="*/ 1 h 53"/>
                <a:gd name="T4" fmla="*/ 0 w 48"/>
                <a:gd name="T5" fmla="*/ 1 h 53"/>
                <a:gd name="T6" fmla="*/ 0 w 48"/>
                <a:gd name="T7" fmla="*/ 1 h 53"/>
                <a:gd name="T8" fmla="*/ 0 w 48"/>
                <a:gd name="T9" fmla="*/ 0 h 53"/>
                <a:gd name="T10" fmla="*/ 0 w 48"/>
                <a:gd name="T11" fmla="*/ 1 h 53"/>
                <a:gd name="T12" fmla="*/ 0 w 48"/>
                <a:gd name="T13" fmla="*/ 1 h 53"/>
                <a:gd name="T14" fmla="*/ 0 w 48"/>
                <a:gd name="T15" fmla="*/ 1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53"/>
                <a:gd name="T26" fmla="*/ 48 w 48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53">
                  <a:moveTo>
                    <a:pt x="18" y="36"/>
                  </a:moveTo>
                  <a:lnTo>
                    <a:pt x="30" y="47"/>
                  </a:lnTo>
                  <a:lnTo>
                    <a:pt x="42" y="53"/>
                  </a:lnTo>
                  <a:lnTo>
                    <a:pt x="48" y="47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18" name="Freeform 66"/>
            <p:cNvSpPr>
              <a:spLocks noChangeArrowheads="1"/>
            </p:cNvSpPr>
            <p:nvPr/>
          </p:nvSpPr>
          <p:spPr bwMode="auto">
            <a:xfrm rot="18240000" flipH="1">
              <a:off x="1002317" y="5232562"/>
              <a:ext cx="11113" cy="19048"/>
            </a:xfrm>
            <a:custGeom>
              <a:avLst/>
              <a:gdLst>
                <a:gd name="T0" fmla="*/ 0 w 18"/>
                <a:gd name="T1" fmla="*/ 1 h 24"/>
                <a:gd name="T2" fmla="*/ 0 w 18"/>
                <a:gd name="T3" fmla="*/ 1 h 24"/>
                <a:gd name="T4" fmla="*/ 0 w 18"/>
                <a:gd name="T5" fmla="*/ 1 h 24"/>
                <a:gd name="T6" fmla="*/ 0 w 18"/>
                <a:gd name="T7" fmla="*/ 0 h 24"/>
                <a:gd name="T8" fmla="*/ 0 w 18"/>
                <a:gd name="T9" fmla="*/ 1 h 24"/>
                <a:gd name="T10" fmla="*/ 0 w 18"/>
                <a:gd name="T11" fmla="*/ 1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4"/>
                <a:gd name="T20" fmla="*/ 18 w 18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4">
                  <a:moveTo>
                    <a:pt x="12" y="24"/>
                  </a:moveTo>
                  <a:lnTo>
                    <a:pt x="18" y="18"/>
                  </a:lnTo>
                  <a:lnTo>
                    <a:pt x="18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19" name="Oval 67"/>
            <p:cNvSpPr>
              <a:spLocks noChangeArrowheads="1"/>
            </p:cNvSpPr>
            <p:nvPr/>
          </p:nvSpPr>
          <p:spPr bwMode="auto">
            <a:xfrm rot="18240000" flipH="1">
              <a:off x="1007079" y="5235737"/>
              <a:ext cx="11113" cy="190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 dirty="0">
                <a:solidFill>
                  <a:srgbClr val="000000"/>
                </a:solidFill>
                <a:latin typeface="+mj-lt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620" name="Freeform 68"/>
            <p:cNvSpPr>
              <a:spLocks noChangeArrowheads="1"/>
            </p:cNvSpPr>
            <p:nvPr/>
          </p:nvSpPr>
          <p:spPr bwMode="auto">
            <a:xfrm rot="18240000" flipH="1">
              <a:off x="1013429" y="5229387"/>
              <a:ext cx="11113" cy="14286"/>
            </a:xfrm>
            <a:custGeom>
              <a:avLst/>
              <a:gdLst>
                <a:gd name="T0" fmla="*/ 0 w 18"/>
                <a:gd name="T1" fmla="*/ 1 h 18"/>
                <a:gd name="T2" fmla="*/ 0 w 18"/>
                <a:gd name="T3" fmla="*/ 1 h 18"/>
                <a:gd name="T4" fmla="*/ 0 w 18"/>
                <a:gd name="T5" fmla="*/ 1 h 18"/>
                <a:gd name="T6" fmla="*/ 0 w 18"/>
                <a:gd name="T7" fmla="*/ 1 h 18"/>
                <a:gd name="T8" fmla="*/ 0 w 18"/>
                <a:gd name="T9" fmla="*/ 1 h 18"/>
                <a:gd name="T10" fmla="*/ 0 w 18"/>
                <a:gd name="T11" fmla="*/ 1 h 18"/>
                <a:gd name="T12" fmla="*/ 0 w 18"/>
                <a:gd name="T13" fmla="*/ 1 h 18"/>
                <a:gd name="T14" fmla="*/ 0 w 18"/>
                <a:gd name="T15" fmla="*/ 1 h 18"/>
                <a:gd name="T16" fmla="*/ 0 w 18"/>
                <a:gd name="T17" fmla="*/ 1 h 18"/>
                <a:gd name="T18" fmla="*/ 0 w 18"/>
                <a:gd name="T19" fmla="*/ 1 h 18"/>
                <a:gd name="T20" fmla="*/ 0 w 18"/>
                <a:gd name="T21" fmla="*/ 0 h 18"/>
                <a:gd name="T22" fmla="*/ 0 w 18"/>
                <a:gd name="T23" fmla="*/ 0 h 18"/>
                <a:gd name="T24" fmla="*/ 0 w 18"/>
                <a:gd name="T25" fmla="*/ 1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8"/>
                <a:gd name="T41" fmla="*/ 18 w 18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8">
                  <a:moveTo>
                    <a:pt x="12" y="6"/>
                  </a:moveTo>
                  <a:lnTo>
                    <a:pt x="18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21" name="Line 69"/>
            <p:cNvSpPr>
              <a:spLocks noChangeShapeType="1"/>
            </p:cNvSpPr>
            <p:nvPr/>
          </p:nvSpPr>
          <p:spPr bwMode="auto">
            <a:xfrm flipH="1">
              <a:off x="1000730" y="5238911"/>
              <a:ext cx="14286" cy="3175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22" name="Line 70"/>
            <p:cNvSpPr>
              <a:spLocks noChangeShapeType="1"/>
            </p:cNvSpPr>
            <p:nvPr/>
          </p:nvSpPr>
          <p:spPr bwMode="auto">
            <a:xfrm flipH="1">
              <a:off x="999143" y="5232561"/>
              <a:ext cx="14286" cy="3175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23" name="Oval 71"/>
            <p:cNvSpPr>
              <a:spLocks noChangeArrowheads="1"/>
            </p:cNvSpPr>
            <p:nvPr/>
          </p:nvSpPr>
          <p:spPr bwMode="auto">
            <a:xfrm rot="18240000" flipH="1">
              <a:off x="989618" y="5234150"/>
              <a:ext cx="15875" cy="380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 dirty="0">
                <a:solidFill>
                  <a:srgbClr val="000000"/>
                </a:solidFill>
                <a:latin typeface="+mj-lt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624" name="Freeform 72"/>
            <p:cNvSpPr>
              <a:spLocks noChangeArrowheads="1"/>
            </p:cNvSpPr>
            <p:nvPr/>
          </p:nvSpPr>
          <p:spPr bwMode="auto">
            <a:xfrm rot="18240000" flipH="1">
              <a:off x="989618" y="5232562"/>
              <a:ext cx="15875" cy="28572"/>
            </a:xfrm>
            <a:custGeom>
              <a:avLst/>
              <a:gdLst>
                <a:gd name="T0" fmla="*/ 0 w 24"/>
                <a:gd name="T1" fmla="*/ 1 h 36"/>
                <a:gd name="T2" fmla="*/ 0 w 24"/>
                <a:gd name="T3" fmla="*/ 1 h 36"/>
                <a:gd name="T4" fmla="*/ 0 w 24"/>
                <a:gd name="T5" fmla="*/ 1 h 36"/>
                <a:gd name="T6" fmla="*/ 0 w 24"/>
                <a:gd name="T7" fmla="*/ 1 h 36"/>
                <a:gd name="T8" fmla="*/ 0 w 24"/>
                <a:gd name="T9" fmla="*/ 1 h 36"/>
                <a:gd name="T10" fmla="*/ 0 w 24"/>
                <a:gd name="T11" fmla="*/ 1 h 36"/>
                <a:gd name="T12" fmla="*/ 0 w 24"/>
                <a:gd name="T13" fmla="*/ 1 h 36"/>
                <a:gd name="T14" fmla="*/ 0 w 24"/>
                <a:gd name="T15" fmla="*/ 1 h 36"/>
                <a:gd name="T16" fmla="*/ 0 w 24"/>
                <a:gd name="T17" fmla="*/ 1 h 36"/>
                <a:gd name="T18" fmla="*/ 0 w 24"/>
                <a:gd name="T19" fmla="*/ 1 h 36"/>
                <a:gd name="T20" fmla="*/ 0 w 24"/>
                <a:gd name="T21" fmla="*/ 1 h 36"/>
                <a:gd name="T22" fmla="*/ 0 w 24"/>
                <a:gd name="T23" fmla="*/ 1 h 36"/>
                <a:gd name="T24" fmla="*/ 0 w 24"/>
                <a:gd name="T25" fmla="*/ 1 h 36"/>
                <a:gd name="T26" fmla="*/ 0 w 24"/>
                <a:gd name="T27" fmla="*/ 1 h 36"/>
                <a:gd name="T28" fmla="*/ 0 w 24"/>
                <a:gd name="T29" fmla="*/ 1 h 36"/>
                <a:gd name="T30" fmla="*/ 0 w 24"/>
                <a:gd name="T31" fmla="*/ 1 h 36"/>
                <a:gd name="T32" fmla="*/ 0 w 24"/>
                <a:gd name="T33" fmla="*/ 1 h 36"/>
                <a:gd name="T34" fmla="*/ 0 w 24"/>
                <a:gd name="T35" fmla="*/ 1 h 36"/>
                <a:gd name="T36" fmla="*/ 0 w 24"/>
                <a:gd name="T37" fmla="*/ 0 h 36"/>
                <a:gd name="T38" fmla="*/ 0 w 24"/>
                <a:gd name="T39" fmla="*/ 1 h 36"/>
                <a:gd name="T40" fmla="*/ 0 w 24"/>
                <a:gd name="T41" fmla="*/ 1 h 36"/>
                <a:gd name="T42" fmla="*/ 0 w 24"/>
                <a:gd name="T43" fmla="*/ 1 h 36"/>
                <a:gd name="T44" fmla="*/ 0 w 24"/>
                <a:gd name="T45" fmla="*/ 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6"/>
                <a:gd name="T71" fmla="*/ 24 w 24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6">
                  <a:moveTo>
                    <a:pt x="18" y="12"/>
                  </a:moveTo>
                  <a:lnTo>
                    <a:pt x="24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25" name="Line 73"/>
            <p:cNvSpPr>
              <a:spLocks noChangeShapeType="1"/>
            </p:cNvSpPr>
            <p:nvPr/>
          </p:nvSpPr>
          <p:spPr bwMode="auto">
            <a:xfrm flipH="1">
              <a:off x="924537" y="5261136"/>
              <a:ext cx="53970" cy="3651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26" name="Line 74"/>
            <p:cNvSpPr>
              <a:spLocks noChangeShapeType="1"/>
            </p:cNvSpPr>
            <p:nvPr/>
          </p:nvSpPr>
          <p:spPr bwMode="auto">
            <a:xfrm flipH="1">
              <a:off x="907076" y="5251611"/>
              <a:ext cx="65081" cy="523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27" name="Freeform 75"/>
            <p:cNvSpPr>
              <a:spLocks noChangeArrowheads="1"/>
            </p:cNvSpPr>
            <p:nvPr/>
          </p:nvSpPr>
          <p:spPr bwMode="auto">
            <a:xfrm rot="18240000" flipH="1">
              <a:off x="915009" y="5257964"/>
              <a:ext cx="84138" cy="58732"/>
            </a:xfrm>
            <a:custGeom>
              <a:avLst/>
              <a:gdLst>
                <a:gd name="T0" fmla="*/ 0 w 130"/>
                <a:gd name="T1" fmla="*/ 1 h 72"/>
                <a:gd name="T2" fmla="*/ 0 w 130"/>
                <a:gd name="T3" fmla="*/ 0 h 72"/>
                <a:gd name="T4" fmla="*/ 0 w 130"/>
                <a:gd name="T5" fmla="*/ 1 h 72"/>
                <a:gd name="T6" fmla="*/ 0 60000 65536"/>
                <a:gd name="T7" fmla="*/ 0 60000 65536"/>
                <a:gd name="T8" fmla="*/ 0 60000 65536"/>
                <a:gd name="T9" fmla="*/ 0 w 130"/>
                <a:gd name="T10" fmla="*/ 0 h 72"/>
                <a:gd name="T11" fmla="*/ 130 w 130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0" h="72">
                  <a:moveTo>
                    <a:pt x="0" y="72"/>
                  </a:moveTo>
                  <a:lnTo>
                    <a:pt x="124" y="0"/>
                  </a:lnTo>
                  <a:lnTo>
                    <a:pt x="130" y="6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28" name="Freeform 76"/>
            <p:cNvSpPr>
              <a:spLocks noChangeArrowheads="1"/>
            </p:cNvSpPr>
            <p:nvPr/>
          </p:nvSpPr>
          <p:spPr bwMode="auto">
            <a:xfrm rot="18240000" flipH="1">
              <a:off x="695957" y="5323051"/>
              <a:ext cx="26988" cy="47621"/>
            </a:xfrm>
            <a:custGeom>
              <a:avLst/>
              <a:gdLst>
                <a:gd name="T0" fmla="*/ 0 w 42"/>
                <a:gd name="T1" fmla="*/ 1 h 59"/>
                <a:gd name="T2" fmla="*/ 0 w 42"/>
                <a:gd name="T3" fmla="*/ 1 h 59"/>
                <a:gd name="T4" fmla="*/ 0 w 42"/>
                <a:gd name="T5" fmla="*/ 1 h 59"/>
                <a:gd name="T6" fmla="*/ 0 w 42"/>
                <a:gd name="T7" fmla="*/ 0 h 59"/>
                <a:gd name="T8" fmla="*/ 0 w 42"/>
                <a:gd name="T9" fmla="*/ 1 h 59"/>
                <a:gd name="T10" fmla="*/ 0 w 42"/>
                <a:gd name="T11" fmla="*/ 1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59"/>
                <a:gd name="T20" fmla="*/ 42 w 42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59">
                  <a:moveTo>
                    <a:pt x="0" y="35"/>
                  </a:moveTo>
                  <a:lnTo>
                    <a:pt x="12" y="59"/>
                  </a:lnTo>
                  <a:lnTo>
                    <a:pt x="42" y="47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29" name="Freeform 77"/>
            <p:cNvSpPr>
              <a:spLocks noChangeArrowheads="1"/>
            </p:cNvSpPr>
            <p:nvPr/>
          </p:nvSpPr>
          <p:spPr bwMode="auto">
            <a:xfrm rot="18240000" flipH="1">
              <a:off x="695957" y="5323051"/>
              <a:ext cx="26988" cy="47621"/>
            </a:xfrm>
            <a:custGeom>
              <a:avLst/>
              <a:gdLst>
                <a:gd name="T0" fmla="*/ 0 w 42"/>
                <a:gd name="T1" fmla="*/ 1 h 59"/>
                <a:gd name="T2" fmla="*/ 0 w 42"/>
                <a:gd name="T3" fmla="*/ 1 h 59"/>
                <a:gd name="T4" fmla="*/ 0 w 42"/>
                <a:gd name="T5" fmla="*/ 1 h 59"/>
                <a:gd name="T6" fmla="*/ 0 w 42"/>
                <a:gd name="T7" fmla="*/ 0 h 59"/>
                <a:gd name="T8" fmla="*/ 0 w 42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59"/>
                <a:gd name="T17" fmla="*/ 42 w 4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59">
                  <a:moveTo>
                    <a:pt x="0" y="35"/>
                  </a:moveTo>
                  <a:lnTo>
                    <a:pt x="12" y="59"/>
                  </a:lnTo>
                  <a:lnTo>
                    <a:pt x="42" y="47"/>
                  </a:lnTo>
                  <a:lnTo>
                    <a:pt x="12" y="0"/>
                  </a:lnTo>
                  <a:lnTo>
                    <a:pt x="0" y="6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30" name="Freeform 78"/>
            <p:cNvSpPr>
              <a:spLocks noChangeArrowheads="1"/>
            </p:cNvSpPr>
            <p:nvPr/>
          </p:nvSpPr>
          <p:spPr bwMode="auto">
            <a:xfrm rot="18240000" flipH="1">
              <a:off x="673734" y="5277013"/>
              <a:ext cx="38100" cy="38096"/>
            </a:xfrm>
            <a:custGeom>
              <a:avLst/>
              <a:gdLst>
                <a:gd name="T0" fmla="*/ 0 w 59"/>
                <a:gd name="T1" fmla="*/ 1 h 48"/>
                <a:gd name="T2" fmla="*/ 0 w 59"/>
                <a:gd name="T3" fmla="*/ 1 h 48"/>
                <a:gd name="T4" fmla="*/ 0 w 59"/>
                <a:gd name="T5" fmla="*/ 0 h 48"/>
                <a:gd name="T6" fmla="*/ 0 w 59"/>
                <a:gd name="T7" fmla="*/ 1 h 48"/>
                <a:gd name="T8" fmla="*/ 0 w 59"/>
                <a:gd name="T9" fmla="*/ 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8"/>
                <a:gd name="T17" fmla="*/ 59 w 59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8">
                  <a:moveTo>
                    <a:pt x="47" y="48"/>
                  </a:moveTo>
                  <a:lnTo>
                    <a:pt x="59" y="42"/>
                  </a:lnTo>
                  <a:lnTo>
                    <a:pt x="30" y="0"/>
                  </a:lnTo>
                  <a:lnTo>
                    <a:pt x="0" y="12"/>
                  </a:lnTo>
                  <a:lnTo>
                    <a:pt x="47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31" name="Freeform 79"/>
            <p:cNvSpPr>
              <a:spLocks noChangeArrowheads="1"/>
            </p:cNvSpPr>
            <p:nvPr/>
          </p:nvSpPr>
          <p:spPr bwMode="auto">
            <a:xfrm rot="18240000" flipH="1">
              <a:off x="673734" y="5277013"/>
              <a:ext cx="38100" cy="38096"/>
            </a:xfrm>
            <a:custGeom>
              <a:avLst/>
              <a:gdLst>
                <a:gd name="T0" fmla="*/ 0 w 59"/>
                <a:gd name="T1" fmla="*/ 1 h 48"/>
                <a:gd name="T2" fmla="*/ 0 w 59"/>
                <a:gd name="T3" fmla="*/ 1 h 48"/>
                <a:gd name="T4" fmla="*/ 0 w 59"/>
                <a:gd name="T5" fmla="*/ 0 h 48"/>
                <a:gd name="T6" fmla="*/ 0 w 59"/>
                <a:gd name="T7" fmla="*/ 1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48"/>
                <a:gd name="T14" fmla="*/ 59 w 59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48">
                  <a:moveTo>
                    <a:pt x="47" y="48"/>
                  </a:moveTo>
                  <a:lnTo>
                    <a:pt x="59" y="42"/>
                  </a:lnTo>
                  <a:lnTo>
                    <a:pt x="30" y="0"/>
                  </a:lnTo>
                  <a:lnTo>
                    <a:pt x="0" y="12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32" name="Freeform 80"/>
            <p:cNvSpPr>
              <a:spLocks noChangeArrowheads="1"/>
            </p:cNvSpPr>
            <p:nvPr/>
          </p:nvSpPr>
          <p:spPr bwMode="auto">
            <a:xfrm rot="18240000" flipH="1">
              <a:off x="657860" y="5316702"/>
              <a:ext cx="53975" cy="66669"/>
            </a:xfrm>
            <a:custGeom>
              <a:avLst/>
              <a:gdLst>
                <a:gd name="T0" fmla="*/ 0 w 83"/>
                <a:gd name="T1" fmla="*/ 1 h 83"/>
                <a:gd name="T2" fmla="*/ 0 w 83"/>
                <a:gd name="T3" fmla="*/ 1 h 83"/>
                <a:gd name="T4" fmla="*/ 0 w 83"/>
                <a:gd name="T5" fmla="*/ 0 h 83"/>
                <a:gd name="T6" fmla="*/ 0 w 83"/>
                <a:gd name="T7" fmla="*/ 1 h 83"/>
                <a:gd name="T8" fmla="*/ 0 w 83"/>
                <a:gd name="T9" fmla="*/ 1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83"/>
                <a:gd name="T17" fmla="*/ 83 w 83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83">
                  <a:moveTo>
                    <a:pt x="30" y="83"/>
                  </a:moveTo>
                  <a:lnTo>
                    <a:pt x="83" y="42"/>
                  </a:lnTo>
                  <a:lnTo>
                    <a:pt x="48" y="0"/>
                  </a:lnTo>
                  <a:lnTo>
                    <a:pt x="0" y="36"/>
                  </a:lnTo>
                  <a:lnTo>
                    <a:pt x="30" y="83"/>
                  </a:lnTo>
                  <a:close/>
                </a:path>
              </a:pathLst>
            </a:custGeom>
            <a:solidFill>
              <a:srgbClr val="80808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33" name="Freeform 81"/>
            <p:cNvSpPr>
              <a:spLocks noChangeArrowheads="1"/>
            </p:cNvSpPr>
            <p:nvPr/>
          </p:nvSpPr>
          <p:spPr bwMode="auto">
            <a:xfrm rot="18240000" flipH="1">
              <a:off x="635637" y="5273839"/>
              <a:ext cx="53975" cy="66669"/>
            </a:xfrm>
            <a:custGeom>
              <a:avLst/>
              <a:gdLst>
                <a:gd name="T0" fmla="*/ 0 w 83"/>
                <a:gd name="T1" fmla="*/ 1 h 83"/>
                <a:gd name="T2" fmla="*/ 0 w 83"/>
                <a:gd name="T3" fmla="*/ 1 h 83"/>
                <a:gd name="T4" fmla="*/ 0 w 83"/>
                <a:gd name="T5" fmla="*/ 0 h 83"/>
                <a:gd name="T6" fmla="*/ 0 w 83"/>
                <a:gd name="T7" fmla="*/ 1 h 83"/>
                <a:gd name="T8" fmla="*/ 0 w 83"/>
                <a:gd name="T9" fmla="*/ 1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83"/>
                <a:gd name="T17" fmla="*/ 83 w 83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83">
                  <a:moveTo>
                    <a:pt x="29" y="83"/>
                  </a:moveTo>
                  <a:lnTo>
                    <a:pt x="83" y="47"/>
                  </a:lnTo>
                  <a:lnTo>
                    <a:pt x="47" y="0"/>
                  </a:lnTo>
                  <a:lnTo>
                    <a:pt x="0" y="41"/>
                  </a:lnTo>
                  <a:lnTo>
                    <a:pt x="29" y="83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34" name="Freeform 82"/>
            <p:cNvSpPr>
              <a:spLocks noChangeArrowheads="1"/>
            </p:cNvSpPr>
            <p:nvPr/>
          </p:nvSpPr>
          <p:spPr bwMode="auto">
            <a:xfrm rot="18240000" flipH="1">
              <a:off x="640399" y="5261138"/>
              <a:ext cx="49213" cy="42859"/>
            </a:xfrm>
            <a:custGeom>
              <a:avLst/>
              <a:gdLst>
                <a:gd name="T0" fmla="*/ 0 w 77"/>
                <a:gd name="T1" fmla="*/ 0 h 53"/>
                <a:gd name="T2" fmla="*/ 0 w 77"/>
                <a:gd name="T3" fmla="*/ 1 h 53"/>
                <a:gd name="T4" fmla="*/ 0 w 77"/>
                <a:gd name="T5" fmla="*/ 1 h 53"/>
                <a:gd name="T6" fmla="*/ 0 w 77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53"/>
                <a:gd name="T14" fmla="*/ 77 w 77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53">
                  <a:moveTo>
                    <a:pt x="77" y="0"/>
                  </a:moveTo>
                  <a:lnTo>
                    <a:pt x="53" y="12"/>
                  </a:lnTo>
                  <a:lnTo>
                    <a:pt x="0" y="53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35" name="Freeform 83"/>
            <p:cNvSpPr>
              <a:spLocks noChangeArrowheads="1"/>
            </p:cNvSpPr>
            <p:nvPr/>
          </p:nvSpPr>
          <p:spPr bwMode="auto">
            <a:xfrm rot="18240000" flipH="1">
              <a:off x="640399" y="5261138"/>
              <a:ext cx="49213" cy="42859"/>
            </a:xfrm>
            <a:custGeom>
              <a:avLst/>
              <a:gdLst>
                <a:gd name="T0" fmla="*/ 0 w 77"/>
                <a:gd name="T1" fmla="*/ 0 h 53"/>
                <a:gd name="T2" fmla="*/ 0 w 77"/>
                <a:gd name="T3" fmla="*/ 1 h 53"/>
                <a:gd name="T4" fmla="*/ 0 w 77"/>
                <a:gd name="T5" fmla="*/ 1 h 53"/>
                <a:gd name="T6" fmla="*/ 0 60000 65536"/>
                <a:gd name="T7" fmla="*/ 0 60000 65536"/>
                <a:gd name="T8" fmla="*/ 0 60000 65536"/>
                <a:gd name="T9" fmla="*/ 0 w 77"/>
                <a:gd name="T10" fmla="*/ 0 h 53"/>
                <a:gd name="T11" fmla="*/ 77 w 77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53">
                  <a:moveTo>
                    <a:pt x="77" y="0"/>
                  </a:moveTo>
                  <a:lnTo>
                    <a:pt x="53" y="12"/>
                  </a:lnTo>
                  <a:lnTo>
                    <a:pt x="0" y="53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36" name="Oval 84"/>
            <p:cNvSpPr>
              <a:spLocks noChangeArrowheads="1"/>
            </p:cNvSpPr>
            <p:nvPr/>
          </p:nvSpPr>
          <p:spPr bwMode="auto">
            <a:xfrm rot="18240000" flipH="1">
              <a:off x="749928" y="5330987"/>
              <a:ext cx="19050" cy="2381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 dirty="0">
                <a:solidFill>
                  <a:srgbClr val="000000"/>
                </a:solidFill>
                <a:latin typeface="+mj-lt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637" name="Freeform 85"/>
            <p:cNvSpPr>
              <a:spLocks noChangeArrowheads="1"/>
            </p:cNvSpPr>
            <p:nvPr/>
          </p:nvSpPr>
          <p:spPr bwMode="auto">
            <a:xfrm rot="18240000" flipH="1">
              <a:off x="745166" y="5327812"/>
              <a:ext cx="19050" cy="238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1 h 30"/>
                <a:gd name="T4" fmla="*/ 0 w 29"/>
                <a:gd name="T5" fmla="*/ 1 h 30"/>
                <a:gd name="T6" fmla="*/ 0 w 29"/>
                <a:gd name="T7" fmla="*/ 1 h 30"/>
                <a:gd name="T8" fmla="*/ 0 w 29"/>
                <a:gd name="T9" fmla="*/ 1 h 30"/>
                <a:gd name="T10" fmla="*/ 0 w 29"/>
                <a:gd name="T11" fmla="*/ 1 h 30"/>
                <a:gd name="T12" fmla="*/ 0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0 w 29"/>
                <a:gd name="T21" fmla="*/ 1 h 30"/>
                <a:gd name="T22" fmla="*/ 0 w 29"/>
                <a:gd name="T23" fmla="*/ 1 h 30"/>
                <a:gd name="T24" fmla="*/ 0 w 29"/>
                <a:gd name="T25" fmla="*/ 1 h 30"/>
                <a:gd name="T26" fmla="*/ 0 w 29"/>
                <a:gd name="T27" fmla="*/ 1 h 30"/>
                <a:gd name="T28" fmla="*/ 0 w 29"/>
                <a:gd name="T29" fmla="*/ 1 h 30"/>
                <a:gd name="T30" fmla="*/ 0 w 29"/>
                <a:gd name="T31" fmla="*/ 1 h 30"/>
                <a:gd name="T32" fmla="*/ 0 w 29"/>
                <a:gd name="T33" fmla="*/ 1 h 30"/>
                <a:gd name="T34" fmla="*/ 0 w 29"/>
                <a:gd name="T35" fmla="*/ 0 h 30"/>
                <a:gd name="T36" fmla="*/ 0 w 29"/>
                <a:gd name="T37" fmla="*/ 0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30"/>
                <a:gd name="T59" fmla="*/ 29 w 29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30">
                  <a:moveTo>
                    <a:pt x="17" y="0"/>
                  </a:moveTo>
                  <a:lnTo>
                    <a:pt x="23" y="6"/>
                  </a:lnTo>
                  <a:lnTo>
                    <a:pt x="29" y="12"/>
                  </a:lnTo>
                  <a:lnTo>
                    <a:pt x="29" y="18"/>
                  </a:lnTo>
                  <a:lnTo>
                    <a:pt x="23" y="24"/>
                  </a:lnTo>
                  <a:lnTo>
                    <a:pt x="17" y="30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38" name="Freeform 86"/>
            <p:cNvSpPr>
              <a:spLocks noChangeArrowheads="1"/>
            </p:cNvSpPr>
            <p:nvPr/>
          </p:nvSpPr>
          <p:spPr bwMode="auto">
            <a:xfrm rot="18240000" flipH="1">
              <a:off x="751515" y="5327812"/>
              <a:ext cx="19050" cy="23810"/>
            </a:xfrm>
            <a:custGeom>
              <a:avLst/>
              <a:gdLst>
                <a:gd name="T0" fmla="*/ 0 w 29"/>
                <a:gd name="T1" fmla="*/ 1 h 30"/>
                <a:gd name="T2" fmla="*/ 0 w 29"/>
                <a:gd name="T3" fmla="*/ 1 h 30"/>
                <a:gd name="T4" fmla="*/ 0 w 29"/>
                <a:gd name="T5" fmla="*/ 1 h 30"/>
                <a:gd name="T6" fmla="*/ 0 w 29"/>
                <a:gd name="T7" fmla="*/ 0 h 30"/>
                <a:gd name="T8" fmla="*/ 0 w 29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0"/>
                <a:gd name="T17" fmla="*/ 29 w 2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0">
                  <a:moveTo>
                    <a:pt x="0" y="12"/>
                  </a:moveTo>
                  <a:lnTo>
                    <a:pt x="12" y="30"/>
                  </a:lnTo>
                  <a:lnTo>
                    <a:pt x="29" y="18"/>
                  </a:lnTo>
                  <a:lnTo>
                    <a:pt x="18" y="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39" name="Oval 87"/>
            <p:cNvSpPr>
              <a:spLocks noChangeArrowheads="1"/>
            </p:cNvSpPr>
            <p:nvPr/>
          </p:nvSpPr>
          <p:spPr bwMode="auto">
            <a:xfrm rot="18240000" flipH="1">
              <a:off x="743578" y="5330987"/>
              <a:ext cx="19050" cy="238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 dirty="0">
                <a:solidFill>
                  <a:srgbClr val="000000"/>
                </a:solidFill>
                <a:latin typeface="+mj-lt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640" name="Freeform 88"/>
            <p:cNvSpPr>
              <a:spLocks noChangeArrowheads="1"/>
            </p:cNvSpPr>
            <p:nvPr/>
          </p:nvSpPr>
          <p:spPr bwMode="auto">
            <a:xfrm rot="18240000" flipH="1">
              <a:off x="745166" y="5332575"/>
              <a:ext cx="14288" cy="23810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1 h 30"/>
                <a:gd name="T4" fmla="*/ 0 w 23"/>
                <a:gd name="T5" fmla="*/ 1 h 30"/>
                <a:gd name="T6" fmla="*/ 0 w 23"/>
                <a:gd name="T7" fmla="*/ 1 h 30"/>
                <a:gd name="T8" fmla="*/ 0 w 23"/>
                <a:gd name="T9" fmla="*/ 1 h 30"/>
                <a:gd name="T10" fmla="*/ 0 w 23"/>
                <a:gd name="T11" fmla="*/ 1 h 30"/>
                <a:gd name="T12" fmla="*/ 0 w 23"/>
                <a:gd name="T13" fmla="*/ 1 h 30"/>
                <a:gd name="T14" fmla="*/ 0 w 23"/>
                <a:gd name="T15" fmla="*/ 1 h 30"/>
                <a:gd name="T16" fmla="*/ 0 w 23"/>
                <a:gd name="T17" fmla="*/ 1 h 30"/>
                <a:gd name="T18" fmla="*/ 0 w 23"/>
                <a:gd name="T19" fmla="*/ 1 h 30"/>
                <a:gd name="T20" fmla="*/ 0 w 23"/>
                <a:gd name="T21" fmla="*/ 1 h 30"/>
                <a:gd name="T22" fmla="*/ 0 w 23"/>
                <a:gd name="T23" fmla="*/ 1 h 30"/>
                <a:gd name="T24" fmla="*/ 0 w 23"/>
                <a:gd name="T25" fmla="*/ 1 h 30"/>
                <a:gd name="T26" fmla="*/ 0 w 23"/>
                <a:gd name="T27" fmla="*/ 1 h 30"/>
                <a:gd name="T28" fmla="*/ 0 w 23"/>
                <a:gd name="T29" fmla="*/ 1 h 30"/>
                <a:gd name="T30" fmla="*/ 0 w 23"/>
                <a:gd name="T31" fmla="*/ 1 h 30"/>
                <a:gd name="T32" fmla="*/ 0 w 23"/>
                <a:gd name="T33" fmla="*/ 1 h 30"/>
                <a:gd name="T34" fmla="*/ 0 w 23"/>
                <a:gd name="T35" fmla="*/ 0 h 30"/>
                <a:gd name="T36" fmla="*/ 0 w 23"/>
                <a:gd name="T37" fmla="*/ 0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30"/>
                <a:gd name="T59" fmla="*/ 23 w 23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30">
                  <a:moveTo>
                    <a:pt x="17" y="0"/>
                  </a:moveTo>
                  <a:lnTo>
                    <a:pt x="23" y="6"/>
                  </a:lnTo>
                  <a:lnTo>
                    <a:pt x="23" y="12"/>
                  </a:lnTo>
                  <a:lnTo>
                    <a:pt x="23" y="18"/>
                  </a:lnTo>
                  <a:lnTo>
                    <a:pt x="17" y="24"/>
                  </a:lnTo>
                  <a:lnTo>
                    <a:pt x="17" y="30"/>
                  </a:lnTo>
                  <a:lnTo>
                    <a:pt x="11" y="24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41" name="Freeform 89"/>
            <p:cNvSpPr>
              <a:spLocks noChangeArrowheads="1"/>
            </p:cNvSpPr>
            <p:nvPr/>
          </p:nvSpPr>
          <p:spPr bwMode="auto">
            <a:xfrm rot="18240000" flipH="1">
              <a:off x="759452" y="5330987"/>
              <a:ext cx="15875" cy="14286"/>
            </a:xfrm>
            <a:custGeom>
              <a:avLst/>
              <a:gdLst>
                <a:gd name="T0" fmla="*/ 0 w 24"/>
                <a:gd name="T1" fmla="*/ 1 h 18"/>
                <a:gd name="T2" fmla="*/ 0 w 24"/>
                <a:gd name="T3" fmla="*/ 1 h 18"/>
                <a:gd name="T4" fmla="*/ 0 w 24"/>
                <a:gd name="T5" fmla="*/ 0 h 18"/>
                <a:gd name="T6" fmla="*/ 0 w 24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8"/>
                <a:gd name="T14" fmla="*/ 24 w 24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8">
                  <a:moveTo>
                    <a:pt x="24" y="18"/>
                  </a:moveTo>
                  <a:lnTo>
                    <a:pt x="18" y="18"/>
                  </a:ln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42" name="Line 90"/>
            <p:cNvSpPr>
              <a:spLocks noChangeShapeType="1"/>
            </p:cNvSpPr>
            <p:nvPr/>
          </p:nvSpPr>
          <p:spPr bwMode="auto">
            <a:xfrm flipH="1">
              <a:off x="743579" y="5330986"/>
              <a:ext cx="20636" cy="476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43" name="Freeform 91"/>
            <p:cNvSpPr>
              <a:spLocks noChangeArrowheads="1"/>
            </p:cNvSpPr>
            <p:nvPr/>
          </p:nvSpPr>
          <p:spPr bwMode="auto">
            <a:xfrm rot="18240000" flipH="1">
              <a:off x="691194" y="5262726"/>
              <a:ext cx="46038" cy="52383"/>
            </a:xfrm>
            <a:custGeom>
              <a:avLst/>
              <a:gdLst>
                <a:gd name="T0" fmla="*/ 0 w 71"/>
                <a:gd name="T1" fmla="*/ 1 h 65"/>
                <a:gd name="T2" fmla="*/ 0 w 71"/>
                <a:gd name="T3" fmla="*/ 1 h 65"/>
                <a:gd name="T4" fmla="*/ 0 w 71"/>
                <a:gd name="T5" fmla="*/ 0 h 65"/>
                <a:gd name="T6" fmla="*/ 0 w 71"/>
                <a:gd name="T7" fmla="*/ 1 h 65"/>
                <a:gd name="T8" fmla="*/ 0 w 71"/>
                <a:gd name="T9" fmla="*/ 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65"/>
                <a:gd name="T17" fmla="*/ 71 w 71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65">
                  <a:moveTo>
                    <a:pt x="24" y="65"/>
                  </a:moveTo>
                  <a:lnTo>
                    <a:pt x="71" y="30"/>
                  </a:lnTo>
                  <a:lnTo>
                    <a:pt x="48" y="0"/>
                  </a:lnTo>
                  <a:lnTo>
                    <a:pt x="0" y="36"/>
                  </a:lnTo>
                  <a:lnTo>
                    <a:pt x="24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44" name="Freeform 92"/>
            <p:cNvSpPr>
              <a:spLocks noChangeArrowheads="1"/>
            </p:cNvSpPr>
            <p:nvPr/>
          </p:nvSpPr>
          <p:spPr bwMode="auto">
            <a:xfrm rot="18240000" flipH="1">
              <a:off x="691194" y="5262726"/>
              <a:ext cx="46038" cy="52383"/>
            </a:xfrm>
            <a:custGeom>
              <a:avLst/>
              <a:gdLst>
                <a:gd name="T0" fmla="*/ 0 w 71"/>
                <a:gd name="T1" fmla="*/ 1 h 65"/>
                <a:gd name="T2" fmla="*/ 0 w 71"/>
                <a:gd name="T3" fmla="*/ 1 h 65"/>
                <a:gd name="T4" fmla="*/ 0 w 71"/>
                <a:gd name="T5" fmla="*/ 0 h 65"/>
                <a:gd name="T6" fmla="*/ 0 w 71"/>
                <a:gd name="T7" fmla="*/ 1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65"/>
                <a:gd name="T14" fmla="*/ 71 w 71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65">
                  <a:moveTo>
                    <a:pt x="24" y="65"/>
                  </a:moveTo>
                  <a:lnTo>
                    <a:pt x="71" y="30"/>
                  </a:lnTo>
                  <a:lnTo>
                    <a:pt x="48" y="0"/>
                  </a:lnTo>
                  <a:lnTo>
                    <a:pt x="0" y="36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45" name="Freeform 93"/>
            <p:cNvSpPr>
              <a:spLocks noChangeArrowheads="1"/>
            </p:cNvSpPr>
            <p:nvPr/>
          </p:nvSpPr>
          <p:spPr bwMode="auto">
            <a:xfrm rot="18240000" flipH="1">
              <a:off x="689607" y="5256375"/>
              <a:ext cx="46038" cy="38096"/>
            </a:xfrm>
            <a:custGeom>
              <a:avLst/>
              <a:gdLst>
                <a:gd name="T0" fmla="*/ 0 w 72"/>
                <a:gd name="T1" fmla="*/ 1 h 48"/>
                <a:gd name="T2" fmla="*/ 0 w 72"/>
                <a:gd name="T3" fmla="*/ 1 h 48"/>
                <a:gd name="T4" fmla="*/ 0 w 72"/>
                <a:gd name="T5" fmla="*/ 0 h 48"/>
                <a:gd name="T6" fmla="*/ 0 60000 65536"/>
                <a:gd name="T7" fmla="*/ 0 60000 65536"/>
                <a:gd name="T8" fmla="*/ 0 60000 65536"/>
                <a:gd name="T9" fmla="*/ 0 w 72"/>
                <a:gd name="T10" fmla="*/ 0 h 48"/>
                <a:gd name="T11" fmla="*/ 72 w 7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48">
                  <a:moveTo>
                    <a:pt x="0" y="48"/>
                  </a:moveTo>
                  <a:lnTo>
                    <a:pt x="48" y="12"/>
                  </a:lnTo>
                  <a:lnTo>
                    <a:pt x="72" y="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46" name="Freeform 94"/>
            <p:cNvSpPr>
              <a:spLocks noChangeArrowheads="1"/>
            </p:cNvSpPr>
            <p:nvPr/>
          </p:nvSpPr>
          <p:spPr bwMode="auto">
            <a:xfrm rot="18240000" flipH="1">
              <a:off x="707068" y="5292888"/>
              <a:ext cx="46038" cy="52383"/>
            </a:xfrm>
            <a:custGeom>
              <a:avLst/>
              <a:gdLst>
                <a:gd name="T0" fmla="*/ 0 w 71"/>
                <a:gd name="T1" fmla="*/ 1 h 65"/>
                <a:gd name="T2" fmla="*/ 0 w 71"/>
                <a:gd name="T3" fmla="*/ 1 h 65"/>
                <a:gd name="T4" fmla="*/ 0 w 71"/>
                <a:gd name="T5" fmla="*/ 0 h 65"/>
                <a:gd name="T6" fmla="*/ 0 w 71"/>
                <a:gd name="T7" fmla="*/ 1 h 65"/>
                <a:gd name="T8" fmla="*/ 0 w 71"/>
                <a:gd name="T9" fmla="*/ 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65"/>
                <a:gd name="T17" fmla="*/ 71 w 71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65">
                  <a:moveTo>
                    <a:pt x="24" y="65"/>
                  </a:moveTo>
                  <a:lnTo>
                    <a:pt x="71" y="29"/>
                  </a:lnTo>
                  <a:lnTo>
                    <a:pt x="47" y="0"/>
                  </a:lnTo>
                  <a:lnTo>
                    <a:pt x="0" y="35"/>
                  </a:lnTo>
                  <a:lnTo>
                    <a:pt x="24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47" name="Freeform 95"/>
            <p:cNvSpPr>
              <a:spLocks noChangeArrowheads="1"/>
            </p:cNvSpPr>
            <p:nvPr/>
          </p:nvSpPr>
          <p:spPr bwMode="auto">
            <a:xfrm rot="18240000" flipH="1">
              <a:off x="707068" y="5292888"/>
              <a:ext cx="46038" cy="52383"/>
            </a:xfrm>
            <a:custGeom>
              <a:avLst/>
              <a:gdLst>
                <a:gd name="T0" fmla="*/ 0 w 71"/>
                <a:gd name="T1" fmla="*/ 1 h 65"/>
                <a:gd name="T2" fmla="*/ 0 w 71"/>
                <a:gd name="T3" fmla="*/ 1 h 65"/>
                <a:gd name="T4" fmla="*/ 0 w 71"/>
                <a:gd name="T5" fmla="*/ 0 h 65"/>
                <a:gd name="T6" fmla="*/ 0 w 71"/>
                <a:gd name="T7" fmla="*/ 1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65"/>
                <a:gd name="T14" fmla="*/ 71 w 71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65">
                  <a:moveTo>
                    <a:pt x="24" y="65"/>
                  </a:moveTo>
                  <a:lnTo>
                    <a:pt x="71" y="29"/>
                  </a:lnTo>
                  <a:lnTo>
                    <a:pt x="47" y="0"/>
                  </a:lnTo>
                  <a:lnTo>
                    <a:pt x="0" y="35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48" name="Freeform 96"/>
            <p:cNvSpPr>
              <a:spLocks noChangeArrowheads="1"/>
            </p:cNvSpPr>
            <p:nvPr/>
          </p:nvSpPr>
          <p:spPr bwMode="auto">
            <a:xfrm rot="18240000" flipH="1">
              <a:off x="708655" y="5281775"/>
              <a:ext cx="46038" cy="36509"/>
            </a:xfrm>
            <a:custGeom>
              <a:avLst/>
              <a:gdLst>
                <a:gd name="T0" fmla="*/ 0 w 71"/>
                <a:gd name="T1" fmla="*/ 0 h 47"/>
                <a:gd name="T2" fmla="*/ 0 w 71"/>
                <a:gd name="T3" fmla="*/ 0 h 47"/>
                <a:gd name="T4" fmla="*/ 0 w 71"/>
                <a:gd name="T5" fmla="*/ 0 h 47"/>
                <a:gd name="T6" fmla="*/ 0 60000 65536"/>
                <a:gd name="T7" fmla="*/ 0 60000 65536"/>
                <a:gd name="T8" fmla="*/ 0 60000 65536"/>
                <a:gd name="T9" fmla="*/ 0 w 71"/>
                <a:gd name="T10" fmla="*/ 0 h 47"/>
                <a:gd name="T11" fmla="*/ 71 w 71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" h="47">
                  <a:moveTo>
                    <a:pt x="0" y="47"/>
                  </a:moveTo>
                  <a:lnTo>
                    <a:pt x="48" y="12"/>
                  </a:lnTo>
                  <a:lnTo>
                    <a:pt x="71" y="0"/>
                  </a:lnTo>
                </a:path>
              </a:pathLst>
            </a:custGeom>
            <a:solidFill>
              <a:srgbClr val="80808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49" name="Freeform 97"/>
            <p:cNvSpPr>
              <a:spLocks noChangeArrowheads="1"/>
            </p:cNvSpPr>
            <p:nvPr/>
          </p:nvSpPr>
          <p:spPr bwMode="auto">
            <a:xfrm rot="18240000" flipH="1">
              <a:off x="738816" y="5294475"/>
              <a:ext cx="31750" cy="34922"/>
            </a:xfrm>
            <a:custGeom>
              <a:avLst/>
              <a:gdLst>
                <a:gd name="T0" fmla="*/ 0 w 48"/>
                <a:gd name="T1" fmla="*/ 1 h 42"/>
                <a:gd name="T2" fmla="*/ 0 w 48"/>
                <a:gd name="T3" fmla="*/ 0 h 42"/>
                <a:gd name="T4" fmla="*/ 0 w 48"/>
                <a:gd name="T5" fmla="*/ 1 h 42"/>
                <a:gd name="T6" fmla="*/ 0 w 48"/>
                <a:gd name="T7" fmla="*/ 1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2"/>
                <a:gd name="T14" fmla="*/ 48 w 48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2">
                  <a:moveTo>
                    <a:pt x="0" y="12"/>
                  </a:moveTo>
                  <a:lnTo>
                    <a:pt x="24" y="0"/>
                  </a:lnTo>
                  <a:lnTo>
                    <a:pt x="48" y="30"/>
                  </a:lnTo>
                  <a:lnTo>
                    <a:pt x="24" y="42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50" name="Freeform 98"/>
            <p:cNvSpPr>
              <a:spLocks noChangeArrowheads="1"/>
            </p:cNvSpPr>
            <p:nvPr/>
          </p:nvSpPr>
          <p:spPr bwMode="auto">
            <a:xfrm rot="18240000" flipH="1">
              <a:off x="729292" y="5262725"/>
              <a:ext cx="31750" cy="33334"/>
            </a:xfrm>
            <a:custGeom>
              <a:avLst/>
              <a:gdLst>
                <a:gd name="T0" fmla="*/ 0 w 48"/>
                <a:gd name="T1" fmla="*/ 1 h 41"/>
                <a:gd name="T2" fmla="*/ 0 w 48"/>
                <a:gd name="T3" fmla="*/ 0 h 41"/>
                <a:gd name="T4" fmla="*/ 0 w 48"/>
                <a:gd name="T5" fmla="*/ 1 h 41"/>
                <a:gd name="T6" fmla="*/ 0 w 48"/>
                <a:gd name="T7" fmla="*/ 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1"/>
                <a:gd name="T14" fmla="*/ 48 w 48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1">
                  <a:moveTo>
                    <a:pt x="0" y="12"/>
                  </a:moveTo>
                  <a:lnTo>
                    <a:pt x="24" y="0"/>
                  </a:lnTo>
                  <a:lnTo>
                    <a:pt x="48" y="29"/>
                  </a:lnTo>
                  <a:lnTo>
                    <a:pt x="18" y="41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51" name="Line 99"/>
            <p:cNvSpPr>
              <a:spLocks noChangeShapeType="1"/>
            </p:cNvSpPr>
            <p:nvPr/>
          </p:nvSpPr>
          <p:spPr bwMode="auto">
            <a:xfrm flipH="1">
              <a:off x="746754" y="5269074"/>
              <a:ext cx="7937" cy="31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52" name="Line 100"/>
            <p:cNvSpPr>
              <a:spLocks noChangeShapeType="1"/>
            </p:cNvSpPr>
            <p:nvPr/>
          </p:nvSpPr>
          <p:spPr bwMode="auto">
            <a:xfrm flipV="1">
              <a:off x="822947" y="5337336"/>
              <a:ext cx="3175" cy="95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53" name="Freeform 101"/>
            <p:cNvSpPr>
              <a:spLocks noChangeArrowheads="1"/>
            </p:cNvSpPr>
            <p:nvPr/>
          </p:nvSpPr>
          <p:spPr bwMode="auto">
            <a:xfrm rot="18240000" flipH="1">
              <a:off x="816595" y="5389729"/>
              <a:ext cx="46038" cy="119051"/>
            </a:xfrm>
            <a:custGeom>
              <a:avLst/>
              <a:gdLst>
                <a:gd name="T0" fmla="*/ 0 w 72"/>
                <a:gd name="T1" fmla="*/ 0 h 148"/>
                <a:gd name="T2" fmla="*/ 0 w 72"/>
                <a:gd name="T3" fmla="*/ 1 h 148"/>
                <a:gd name="T4" fmla="*/ 0 w 72"/>
                <a:gd name="T5" fmla="*/ 1 h 148"/>
                <a:gd name="T6" fmla="*/ 0 w 72"/>
                <a:gd name="T7" fmla="*/ 1 h 148"/>
                <a:gd name="T8" fmla="*/ 0 w 72"/>
                <a:gd name="T9" fmla="*/ 0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48"/>
                <a:gd name="T17" fmla="*/ 72 w 72"/>
                <a:gd name="T18" fmla="*/ 148 h 1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48">
                  <a:moveTo>
                    <a:pt x="0" y="0"/>
                  </a:moveTo>
                  <a:lnTo>
                    <a:pt x="24" y="12"/>
                  </a:lnTo>
                  <a:lnTo>
                    <a:pt x="72" y="148"/>
                  </a:lnTo>
                  <a:lnTo>
                    <a:pt x="48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54" name="Freeform 102"/>
            <p:cNvSpPr>
              <a:spLocks noChangeArrowheads="1"/>
            </p:cNvSpPr>
            <p:nvPr/>
          </p:nvSpPr>
          <p:spPr bwMode="auto">
            <a:xfrm rot="18240000" flipH="1">
              <a:off x="856280" y="5369092"/>
              <a:ext cx="34925" cy="128576"/>
            </a:xfrm>
            <a:custGeom>
              <a:avLst/>
              <a:gdLst>
                <a:gd name="T0" fmla="*/ 0 w 53"/>
                <a:gd name="T1" fmla="*/ 0 h 160"/>
                <a:gd name="T2" fmla="*/ 0 w 53"/>
                <a:gd name="T3" fmla="*/ 1 h 160"/>
                <a:gd name="T4" fmla="*/ 0 w 53"/>
                <a:gd name="T5" fmla="*/ 1 h 160"/>
                <a:gd name="T6" fmla="*/ 0 w 53"/>
                <a:gd name="T7" fmla="*/ 1 h 160"/>
                <a:gd name="T8" fmla="*/ 0 w 53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60"/>
                <a:gd name="T17" fmla="*/ 53 w 53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60">
                  <a:moveTo>
                    <a:pt x="0" y="0"/>
                  </a:moveTo>
                  <a:lnTo>
                    <a:pt x="0" y="18"/>
                  </a:lnTo>
                  <a:lnTo>
                    <a:pt x="47" y="160"/>
                  </a:lnTo>
                  <a:lnTo>
                    <a:pt x="53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55" name="Freeform 103"/>
            <p:cNvSpPr>
              <a:spLocks noChangeArrowheads="1"/>
            </p:cNvSpPr>
            <p:nvPr/>
          </p:nvSpPr>
          <p:spPr bwMode="auto">
            <a:xfrm rot="18240000" flipH="1">
              <a:off x="703893" y="5165889"/>
              <a:ext cx="57150" cy="71431"/>
            </a:xfrm>
            <a:custGeom>
              <a:avLst/>
              <a:gdLst>
                <a:gd name="T0" fmla="*/ 0 w 89"/>
                <a:gd name="T1" fmla="*/ 1 h 89"/>
                <a:gd name="T2" fmla="*/ 0 w 89"/>
                <a:gd name="T3" fmla="*/ 1 h 89"/>
                <a:gd name="T4" fmla="*/ 0 w 89"/>
                <a:gd name="T5" fmla="*/ 1 h 89"/>
                <a:gd name="T6" fmla="*/ 0 w 89"/>
                <a:gd name="T7" fmla="*/ 0 h 89"/>
                <a:gd name="T8" fmla="*/ 0 w 89"/>
                <a:gd name="T9" fmla="*/ 1 h 89"/>
                <a:gd name="T10" fmla="*/ 0 w 89"/>
                <a:gd name="T11" fmla="*/ 1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89"/>
                <a:gd name="T20" fmla="*/ 89 w 89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89">
                  <a:moveTo>
                    <a:pt x="77" y="89"/>
                  </a:moveTo>
                  <a:lnTo>
                    <a:pt x="89" y="77"/>
                  </a:lnTo>
                  <a:lnTo>
                    <a:pt x="71" y="23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77" y="8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56" name="Freeform 104"/>
            <p:cNvSpPr>
              <a:spLocks noChangeArrowheads="1"/>
            </p:cNvSpPr>
            <p:nvPr/>
          </p:nvSpPr>
          <p:spPr bwMode="auto">
            <a:xfrm rot="18240000" flipH="1">
              <a:off x="713417" y="5173826"/>
              <a:ext cx="49213" cy="61907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0" y="0"/>
                  </a:moveTo>
                  <a:lnTo>
                    <a:pt x="23" y="59"/>
                  </a:lnTo>
                  <a:lnTo>
                    <a:pt x="77" y="77"/>
                  </a:lnTo>
                  <a:lnTo>
                    <a:pt x="5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57" name="Line 105"/>
            <p:cNvSpPr>
              <a:spLocks noChangeShapeType="1"/>
            </p:cNvSpPr>
            <p:nvPr/>
          </p:nvSpPr>
          <p:spPr bwMode="auto">
            <a:xfrm flipH="1">
              <a:off x="700721" y="5205574"/>
              <a:ext cx="20636" cy="476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58" name="Freeform 106"/>
            <p:cNvSpPr>
              <a:spLocks noChangeArrowheads="1"/>
            </p:cNvSpPr>
            <p:nvPr/>
          </p:nvSpPr>
          <p:spPr bwMode="auto">
            <a:xfrm rot="18240000" flipH="1">
              <a:off x="707068" y="5173826"/>
              <a:ext cx="49213" cy="61907"/>
            </a:xfrm>
            <a:custGeom>
              <a:avLst/>
              <a:gdLst>
                <a:gd name="T0" fmla="*/ 0 w 77"/>
                <a:gd name="T1" fmla="*/ 1 h 77"/>
                <a:gd name="T2" fmla="*/ 0 w 77"/>
                <a:gd name="T3" fmla="*/ 1 h 77"/>
                <a:gd name="T4" fmla="*/ 0 w 77"/>
                <a:gd name="T5" fmla="*/ 0 h 77"/>
                <a:gd name="T6" fmla="*/ 0 60000 65536"/>
                <a:gd name="T7" fmla="*/ 0 60000 65536"/>
                <a:gd name="T8" fmla="*/ 0 60000 65536"/>
                <a:gd name="T9" fmla="*/ 0 w 77"/>
                <a:gd name="T10" fmla="*/ 0 h 77"/>
                <a:gd name="T11" fmla="*/ 77 w 77"/>
                <a:gd name="T12" fmla="*/ 77 h 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77">
                  <a:moveTo>
                    <a:pt x="77" y="77"/>
                  </a:moveTo>
                  <a:lnTo>
                    <a:pt x="53" y="23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59" name="Freeform 107"/>
            <p:cNvSpPr>
              <a:spLocks noChangeArrowheads="1"/>
            </p:cNvSpPr>
            <p:nvPr/>
          </p:nvSpPr>
          <p:spPr bwMode="auto">
            <a:xfrm rot="18240000" flipH="1">
              <a:off x="721356" y="5161125"/>
              <a:ext cx="11113" cy="23810"/>
            </a:xfrm>
            <a:custGeom>
              <a:avLst/>
              <a:gdLst>
                <a:gd name="T0" fmla="*/ 0 w 18"/>
                <a:gd name="T1" fmla="*/ 0 h 29"/>
                <a:gd name="T2" fmla="*/ 0 w 18"/>
                <a:gd name="T3" fmla="*/ 1 h 29"/>
                <a:gd name="T4" fmla="*/ 0 w 18"/>
                <a:gd name="T5" fmla="*/ 1 h 29"/>
                <a:gd name="T6" fmla="*/ 0 w 18"/>
                <a:gd name="T7" fmla="*/ 1 h 29"/>
                <a:gd name="T8" fmla="*/ 0 w 18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9"/>
                <a:gd name="T17" fmla="*/ 18 w 1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9">
                  <a:moveTo>
                    <a:pt x="0" y="0"/>
                  </a:moveTo>
                  <a:lnTo>
                    <a:pt x="12" y="29"/>
                  </a:lnTo>
                  <a:lnTo>
                    <a:pt x="18" y="29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60" name="Freeform 108"/>
            <p:cNvSpPr>
              <a:spLocks noChangeArrowheads="1"/>
            </p:cNvSpPr>
            <p:nvPr/>
          </p:nvSpPr>
          <p:spPr bwMode="auto">
            <a:xfrm rot="18240000" flipH="1">
              <a:off x="711832" y="5161124"/>
              <a:ext cx="11113" cy="4762"/>
            </a:xfrm>
            <a:custGeom>
              <a:avLst/>
              <a:gdLst>
                <a:gd name="T0" fmla="*/ 0 w 18"/>
                <a:gd name="T1" fmla="*/ 1 h 6"/>
                <a:gd name="T2" fmla="*/ 0 w 18"/>
                <a:gd name="T3" fmla="*/ 0 h 6"/>
                <a:gd name="T4" fmla="*/ 0 w 18"/>
                <a:gd name="T5" fmla="*/ 0 h 6"/>
                <a:gd name="T6" fmla="*/ 0 w 18"/>
                <a:gd name="T7" fmla="*/ 1 h 6"/>
                <a:gd name="T8" fmla="*/ 0 w 18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6"/>
                <a:gd name="T17" fmla="*/ 18 w 1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6">
                  <a:moveTo>
                    <a:pt x="0" y="6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61" name="Freeform 109"/>
            <p:cNvSpPr>
              <a:spLocks noChangeArrowheads="1"/>
            </p:cNvSpPr>
            <p:nvPr/>
          </p:nvSpPr>
          <p:spPr bwMode="auto">
            <a:xfrm rot="18240000" flipH="1">
              <a:off x="741991" y="5183350"/>
              <a:ext cx="11113" cy="23810"/>
            </a:xfrm>
            <a:custGeom>
              <a:avLst/>
              <a:gdLst>
                <a:gd name="T0" fmla="*/ 0 w 17"/>
                <a:gd name="T1" fmla="*/ 1 h 30"/>
                <a:gd name="T2" fmla="*/ 0 w 17"/>
                <a:gd name="T3" fmla="*/ 0 h 30"/>
                <a:gd name="T4" fmla="*/ 0 w 17"/>
                <a:gd name="T5" fmla="*/ 1 h 30"/>
                <a:gd name="T6" fmla="*/ 0 w 17"/>
                <a:gd name="T7" fmla="*/ 1 h 30"/>
                <a:gd name="T8" fmla="*/ 0 w 17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0"/>
                <a:gd name="T17" fmla="*/ 17 w 1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0">
                  <a:moveTo>
                    <a:pt x="6" y="6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17" y="3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62" name="Line 110"/>
            <p:cNvSpPr>
              <a:spLocks noChangeShapeType="1"/>
            </p:cNvSpPr>
            <p:nvPr/>
          </p:nvSpPr>
          <p:spPr bwMode="auto">
            <a:xfrm>
              <a:off x="743579" y="5254786"/>
              <a:ext cx="3175" cy="31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63" name="Freeform 111"/>
            <p:cNvSpPr>
              <a:spLocks noChangeArrowheads="1"/>
            </p:cNvSpPr>
            <p:nvPr/>
          </p:nvSpPr>
          <p:spPr bwMode="auto">
            <a:xfrm rot="18240000" flipH="1">
              <a:off x="615000" y="5172240"/>
              <a:ext cx="73025" cy="76193"/>
            </a:xfrm>
            <a:custGeom>
              <a:avLst/>
              <a:gdLst>
                <a:gd name="T0" fmla="*/ 0 w 113"/>
                <a:gd name="T1" fmla="*/ 1 h 95"/>
                <a:gd name="T2" fmla="*/ 0 w 113"/>
                <a:gd name="T3" fmla="*/ 1 h 95"/>
                <a:gd name="T4" fmla="*/ 0 w 113"/>
                <a:gd name="T5" fmla="*/ 1 h 95"/>
                <a:gd name="T6" fmla="*/ 0 w 113"/>
                <a:gd name="T7" fmla="*/ 0 h 95"/>
                <a:gd name="T8" fmla="*/ 0 w 113"/>
                <a:gd name="T9" fmla="*/ 1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95"/>
                <a:gd name="T17" fmla="*/ 113 w 113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95">
                  <a:moveTo>
                    <a:pt x="0" y="83"/>
                  </a:moveTo>
                  <a:lnTo>
                    <a:pt x="6" y="95"/>
                  </a:lnTo>
                  <a:lnTo>
                    <a:pt x="113" y="11"/>
                  </a:lnTo>
                  <a:lnTo>
                    <a:pt x="107" y="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64" name="Line 112"/>
            <p:cNvSpPr>
              <a:spLocks noChangeShapeType="1"/>
            </p:cNvSpPr>
            <p:nvPr/>
          </p:nvSpPr>
          <p:spPr bwMode="auto">
            <a:xfrm>
              <a:off x="634052" y="5213511"/>
              <a:ext cx="6349" cy="79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65" name="Line 113"/>
            <p:cNvSpPr>
              <a:spLocks noChangeShapeType="1"/>
            </p:cNvSpPr>
            <p:nvPr/>
          </p:nvSpPr>
          <p:spPr bwMode="auto">
            <a:xfrm>
              <a:off x="665799" y="5207161"/>
              <a:ext cx="6349" cy="79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66" name="Freeform 114"/>
            <p:cNvSpPr>
              <a:spLocks noChangeArrowheads="1"/>
            </p:cNvSpPr>
            <p:nvPr/>
          </p:nvSpPr>
          <p:spPr bwMode="auto">
            <a:xfrm rot="18240000" flipH="1">
              <a:off x="680083" y="5164300"/>
              <a:ext cx="41275" cy="28572"/>
            </a:xfrm>
            <a:custGeom>
              <a:avLst/>
              <a:gdLst>
                <a:gd name="T0" fmla="*/ 0 w 65"/>
                <a:gd name="T1" fmla="*/ 1 h 36"/>
                <a:gd name="T2" fmla="*/ 0 w 65"/>
                <a:gd name="T3" fmla="*/ 0 h 36"/>
                <a:gd name="T4" fmla="*/ 0 w 65"/>
                <a:gd name="T5" fmla="*/ 1 h 36"/>
                <a:gd name="T6" fmla="*/ 0 w 65"/>
                <a:gd name="T7" fmla="*/ 1 h 36"/>
                <a:gd name="T8" fmla="*/ 0 w 65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36"/>
                <a:gd name="T17" fmla="*/ 65 w 6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36">
                  <a:moveTo>
                    <a:pt x="59" y="24"/>
                  </a:moveTo>
                  <a:lnTo>
                    <a:pt x="0" y="0"/>
                  </a:lnTo>
                  <a:lnTo>
                    <a:pt x="6" y="18"/>
                  </a:lnTo>
                  <a:lnTo>
                    <a:pt x="65" y="36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67" name="Freeform 115"/>
            <p:cNvSpPr>
              <a:spLocks noChangeArrowheads="1"/>
            </p:cNvSpPr>
            <p:nvPr/>
          </p:nvSpPr>
          <p:spPr bwMode="auto">
            <a:xfrm rot="18240000" flipH="1">
              <a:off x="597538" y="5145252"/>
              <a:ext cx="107950" cy="85717"/>
            </a:xfrm>
            <a:custGeom>
              <a:avLst/>
              <a:gdLst>
                <a:gd name="T0" fmla="*/ 0 w 166"/>
                <a:gd name="T1" fmla="*/ 1 h 107"/>
                <a:gd name="T2" fmla="*/ 0 w 166"/>
                <a:gd name="T3" fmla="*/ 0 h 107"/>
                <a:gd name="T4" fmla="*/ 0 w 166"/>
                <a:gd name="T5" fmla="*/ 1 h 107"/>
                <a:gd name="T6" fmla="*/ 0 w 166"/>
                <a:gd name="T7" fmla="*/ 1 h 107"/>
                <a:gd name="T8" fmla="*/ 0 w 166"/>
                <a:gd name="T9" fmla="*/ 1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107"/>
                <a:gd name="T17" fmla="*/ 166 w 166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107">
                  <a:moveTo>
                    <a:pt x="0" y="83"/>
                  </a:moveTo>
                  <a:lnTo>
                    <a:pt x="106" y="0"/>
                  </a:lnTo>
                  <a:lnTo>
                    <a:pt x="166" y="24"/>
                  </a:lnTo>
                  <a:lnTo>
                    <a:pt x="59" y="107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68" name="Freeform 116"/>
            <p:cNvSpPr>
              <a:spLocks noChangeArrowheads="1"/>
            </p:cNvSpPr>
            <p:nvPr/>
          </p:nvSpPr>
          <p:spPr bwMode="auto">
            <a:xfrm rot="18240000" flipH="1">
              <a:off x="654685" y="5162713"/>
              <a:ext cx="53975" cy="34922"/>
            </a:xfrm>
            <a:custGeom>
              <a:avLst/>
              <a:gdLst>
                <a:gd name="T0" fmla="*/ 0 w 83"/>
                <a:gd name="T1" fmla="*/ 1 h 42"/>
                <a:gd name="T2" fmla="*/ 0 w 83"/>
                <a:gd name="T3" fmla="*/ 1 h 42"/>
                <a:gd name="T4" fmla="*/ 0 w 83"/>
                <a:gd name="T5" fmla="*/ 1 h 42"/>
                <a:gd name="T6" fmla="*/ 0 w 83"/>
                <a:gd name="T7" fmla="*/ 0 h 42"/>
                <a:gd name="T8" fmla="*/ 0 w 83"/>
                <a:gd name="T9" fmla="*/ 1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"/>
                <a:gd name="T17" fmla="*/ 83 w 8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">
                  <a:moveTo>
                    <a:pt x="0" y="24"/>
                  </a:moveTo>
                  <a:lnTo>
                    <a:pt x="53" y="42"/>
                  </a:lnTo>
                  <a:lnTo>
                    <a:pt x="83" y="24"/>
                  </a:lnTo>
                  <a:lnTo>
                    <a:pt x="29" y="0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69" name="Freeform 117"/>
            <p:cNvSpPr>
              <a:spLocks noChangeArrowheads="1"/>
            </p:cNvSpPr>
            <p:nvPr/>
          </p:nvSpPr>
          <p:spPr bwMode="auto">
            <a:xfrm rot="18240000" flipH="1">
              <a:off x="632462" y="5167475"/>
              <a:ext cx="53975" cy="33334"/>
            </a:xfrm>
            <a:custGeom>
              <a:avLst/>
              <a:gdLst>
                <a:gd name="T0" fmla="*/ 0 w 83"/>
                <a:gd name="T1" fmla="*/ 1 h 42"/>
                <a:gd name="T2" fmla="*/ 0 w 83"/>
                <a:gd name="T3" fmla="*/ 1 h 42"/>
                <a:gd name="T4" fmla="*/ 0 w 83"/>
                <a:gd name="T5" fmla="*/ 1 h 42"/>
                <a:gd name="T6" fmla="*/ 0 w 83"/>
                <a:gd name="T7" fmla="*/ 0 h 42"/>
                <a:gd name="T8" fmla="*/ 0 w 83"/>
                <a:gd name="T9" fmla="*/ 1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"/>
                <a:gd name="T17" fmla="*/ 83 w 8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">
                  <a:moveTo>
                    <a:pt x="0" y="18"/>
                  </a:moveTo>
                  <a:lnTo>
                    <a:pt x="54" y="42"/>
                  </a:lnTo>
                  <a:lnTo>
                    <a:pt x="83" y="18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70" name="Freeform 118"/>
            <p:cNvSpPr>
              <a:spLocks noChangeArrowheads="1"/>
            </p:cNvSpPr>
            <p:nvPr/>
          </p:nvSpPr>
          <p:spPr bwMode="auto">
            <a:xfrm rot="18240000" flipH="1">
              <a:off x="595953" y="5180175"/>
              <a:ext cx="49213" cy="33334"/>
            </a:xfrm>
            <a:custGeom>
              <a:avLst/>
              <a:gdLst>
                <a:gd name="T0" fmla="*/ 0 w 77"/>
                <a:gd name="T1" fmla="*/ 1 h 41"/>
                <a:gd name="T2" fmla="*/ 0 w 77"/>
                <a:gd name="T3" fmla="*/ 1 h 41"/>
                <a:gd name="T4" fmla="*/ 0 w 77"/>
                <a:gd name="T5" fmla="*/ 1 h 41"/>
                <a:gd name="T6" fmla="*/ 0 w 77"/>
                <a:gd name="T7" fmla="*/ 0 h 41"/>
                <a:gd name="T8" fmla="*/ 0 w 77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41"/>
                <a:gd name="T17" fmla="*/ 77 w 7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41">
                  <a:moveTo>
                    <a:pt x="0" y="24"/>
                  </a:moveTo>
                  <a:lnTo>
                    <a:pt x="47" y="41"/>
                  </a:lnTo>
                  <a:lnTo>
                    <a:pt x="77" y="18"/>
                  </a:lnTo>
                  <a:lnTo>
                    <a:pt x="23" y="0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71" name="Line 119"/>
            <p:cNvSpPr>
              <a:spLocks noChangeShapeType="1"/>
            </p:cNvSpPr>
            <p:nvPr/>
          </p:nvSpPr>
          <p:spPr bwMode="auto">
            <a:xfrm flipV="1">
              <a:off x="634052" y="5167474"/>
              <a:ext cx="6349" cy="476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72" name="Line 120"/>
            <p:cNvSpPr>
              <a:spLocks noChangeShapeType="1"/>
            </p:cNvSpPr>
            <p:nvPr/>
          </p:nvSpPr>
          <p:spPr bwMode="auto">
            <a:xfrm flipV="1">
              <a:off x="662624" y="5161124"/>
              <a:ext cx="9524" cy="460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73" name="Freeform 121"/>
            <p:cNvSpPr>
              <a:spLocks noChangeArrowheads="1"/>
            </p:cNvSpPr>
            <p:nvPr/>
          </p:nvSpPr>
          <p:spPr bwMode="auto">
            <a:xfrm rot="18240000" flipH="1">
              <a:off x="595954" y="5186524"/>
              <a:ext cx="34925" cy="19048"/>
            </a:xfrm>
            <a:custGeom>
              <a:avLst/>
              <a:gdLst>
                <a:gd name="T0" fmla="*/ 0 w 53"/>
                <a:gd name="T1" fmla="*/ 1 h 24"/>
                <a:gd name="T2" fmla="*/ 0 w 53"/>
                <a:gd name="T3" fmla="*/ 1 h 24"/>
                <a:gd name="T4" fmla="*/ 0 w 53"/>
                <a:gd name="T5" fmla="*/ 0 h 24"/>
                <a:gd name="T6" fmla="*/ 0 w 53"/>
                <a:gd name="T7" fmla="*/ 1 h 24"/>
                <a:gd name="T8" fmla="*/ 0 w 53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3" y="24"/>
                  </a:moveTo>
                  <a:lnTo>
                    <a:pt x="47" y="18"/>
                  </a:lnTo>
                  <a:lnTo>
                    <a:pt x="0" y="0"/>
                  </a:lnTo>
                  <a:lnTo>
                    <a:pt x="5" y="18"/>
                  </a:lnTo>
                  <a:lnTo>
                    <a:pt x="5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74" name="Freeform 122"/>
            <p:cNvSpPr>
              <a:spLocks noChangeArrowheads="1"/>
            </p:cNvSpPr>
            <p:nvPr/>
          </p:nvSpPr>
          <p:spPr bwMode="auto">
            <a:xfrm rot="18240000" flipH="1">
              <a:off x="595954" y="5186524"/>
              <a:ext cx="34925" cy="19048"/>
            </a:xfrm>
            <a:custGeom>
              <a:avLst/>
              <a:gdLst>
                <a:gd name="T0" fmla="*/ 0 w 53"/>
                <a:gd name="T1" fmla="*/ 1 h 24"/>
                <a:gd name="T2" fmla="*/ 0 w 53"/>
                <a:gd name="T3" fmla="*/ 1 h 24"/>
                <a:gd name="T4" fmla="*/ 0 w 53"/>
                <a:gd name="T5" fmla="*/ 0 h 24"/>
                <a:gd name="T6" fmla="*/ 0 w 53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24"/>
                <a:gd name="T14" fmla="*/ 53 w 53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24">
                  <a:moveTo>
                    <a:pt x="53" y="24"/>
                  </a:moveTo>
                  <a:lnTo>
                    <a:pt x="47" y="18"/>
                  </a:lnTo>
                  <a:lnTo>
                    <a:pt x="0" y="0"/>
                  </a:lnTo>
                  <a:lnTo>
                    <a:pt x="5" y="18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75" name="Freeform 123"/>
            <p:cNvSpPr>
              <a:spLocks noChangeArrowheads="1"/>
            </p:cNvSpPr>
            <p:nvPr/>
          </p:nvSpPr>
          <p:spPr bwMode="auto">
            <a:xfrm rot="18240000" flipH="1">
              <a:off x="595954" y="5186524"/>
              <a:ext cx="34925" cy="19048"/>
            </a:xfrm>
            <a:custGeom>
              <a:avLst/>
              <a:gdLst>
                <a:gd name="T0" fmla="*/ 0 w 53"/>
                <a:gd name="T1" fmla="*/ 1 h 24"/>
                <a:gd name="T2" fmla="*/ 0 w 53"/>
                <a:gd name="T3" fmla="*/ 1 h 24"/>
                <a:gd name="T4" fmla="*/ 0 w 53"/>
                <a:gd name="T5" fmla="*/ 0 h 24"/>
                <a:gd name="T6" fmla="*/ 0 w 53"/>
                <a:gd name="T7" fmla="*/ 1 h 24"/>
                <a:gd name="T8" fmla="*/ 0 w 53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3" y="24"/>
                  </a:moveTo>
                  <a:lnTo>
                    <a:pt x="47" y="18"/>
                  </a:lnTo>
                  <a:lnTo>
                    <a:pt x="0" y="0"/>
                  </a:lnTo>
                  <a:lnTo>
                    <a:pt x="5" y="18"/>
                  </a:lnTo>
                  <a:lnTo>
                    <a:pt x="5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76" name="Freeform 124"/>
            <p:cNvSpPr>
              <a:spLocks noChangeArrowheads="1"/>
            </p:cNvSpPr>
            <p:nvPr/>
          </p:nvSpPr>
          <p:spPr bwMode="auto">
            <a:xfrm rot="18240000" flipH="1">
              <a:off x="595954" y="5186524"/>
              <a:ext cx="34925" cy="19048"/>
            </a:xfrm>
            <a:custGeom>
              <a:avLst/>
              <a:gdLst>
                <a:gd name="T0" fmla="*/ 0 w 53"/>
                <a:gd name="T1" fmla="*/ 1 h 24"/>
                <a:gd name="T2" fmla="*/ 0 w 53"/>
                <a:gd name="T3" fmla="*/ 1 h 24"/>
                <a:gd name="T4" fmla="*/ 0 w 53"/>
                <a:gd name="T5" fmla="*/ 0 h 24"/>
                <a:gd name="T6" fmla="*/ 0 w 53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24"/>
                <a:gd name="T14" fmla="*/ 53 w 53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24">
                  <a:moveTo>
                    <a:pt x="53" y="24"/>
                  </a:moveTo>
                  <a:lnTo>
                    <a:pt x="47" y="18"/>
                  </a:lnTo>
                  <a:lnTo>
                    <a:pt x="0" y="0"/>
                  </a:lnTo>
                  <a:lnTo>
                    <a:pt x="5" y="18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77" name="Freeform 125"/>
            <p:cNvSpPr>
              <a:spLocks noChangeArrowheads="1"/>
            </p:cNvSpPr>
            <p:nvPr/>
          </p:nvSpPr>
          <p:spPr bwMode="auto">
            <a:xfrm rot="18240000" flipH="1">
              <a:off x="608653" y="5180175"/>
              <a:ext cx="34925" cy="23810"/>
            </a:xfrm>
            <a:custGeom>
              <a:avLst/>
              <a:gdLst>
                <a:gd name="T0" fmla="*/ 0 w 53"/>
                <a:gd name="T1" fmla="*/ 1 h 29"/>
                <a:gd name="T2" fmla="*/ 0 w 53"/>
                <a:gd name="T3" fmla="*/ 1 h 29"/>
                <a:gd name="T4" fmla="*/ 0 w 53"/>
                <a:gd name="T5" fmla="*/ 0 h 29"/>
                <a:gd name="T6" fmla="*/ 0 w 53"/>
                <a:gd name="T7" fmla="*/ 1 h 29"/>
                <a:gd name="T8" fmla="*/ 0 w 53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9"/>
                <a:gd name="T17" fmla="*/ 53 w 53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9">
                  <a:moveTo>
                    <a:pt x="53" y="29"/>
                  </a:moveTo>
                  <a:lnTo>
                    <a:pt x="47" y="18"/>
                  </a:lnTo>
                  <a:lnTo>
                    <a:pt x="0" y="0"/>
                  </a:lnTo>
                  <a:lnTo>
                    <a:pt x="6" y="18"/>
                  </a:lnTo>
                  <a:lnTo>
                    <a:pt x="53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78" name="Freeform 126"/>
            <p:cNvSpPr>
              <a:spLocks noChangeArrowheads="1"/>
            </p:cNvSpPr>
            <p:nvPr/>
          </p:nvSpPr>
          <p:spPr bwMode="auto">
            <a:xfrm rot="18240000" flipH="1">
              <a:off x="608653" y="5180175"/>
              <a:ext cx="34925" cy="23810"/>
            </a:xfrm>
            <a:custGeom>
              <a:avLst/>
              <a:gdLst>
                <a:gd name="T0" fmla="*/ 0 w 53"/>
                <a:gd name="T1" fmla="*/ 1 h 29"/>
                <a:gd name="T2" fmla="*/ 0 w 53"/>
                <a:gd name="T3" fmla="*/ 1 h 29"/>
                <a:gd name="T4" fmla="*/ 0 w 53"/>
                <a:gd name="T5" fmla="*/ 0 h 29"/>
                <a:gd name="T6" fmla="*/ 0 w 53"/>
                <a:gd name="T7" fmla="*/ 1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29"/>
                <a:gd name="T14" fmla="*/ 53 w 53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29">
                  <a:moveTo>
                    <a:pt x="53" y="29"/>
                  </a:moveTo>
                  <a:lnTo>
                    <a:pt x="47" y="18"/>
                  </a:lnTo>
                  <a:lnTo>
                    <a:pt x="0" y="0"/>
                  </a:lnTo>
                  <a:lnTo>
                    <a:pt x="6" y="18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79" name="Freeform 127"/>
            <p:cNvSpPr>
              <a:spLocks noChangeArrowheads="1"/>
            </p:cNvSpPr>
            <p:nvPr/>
          </p:nvSpPr>
          <p:spPr bwMode="auto">
            <a:xfrm rot="18240000" flipH="1">
              <a:off x="610240" y="5177000"/>
              <a:ext cx="30163" cy="23810"/>
            </a:xfrm>
            <a:custGeom>
              <a:avLst/>
              <a:gdLst>
                <a:gd name="T0" fmla="*/ 0 w 47"/>
                <a:gd name="T1" fmla="*/ 1 h 29"/>
                <a:gd name="T2" fmla="*/ 0 w 47"/>
                <a:gd name="T3" fmla="*/ 1 h 29"/>
                <a:gd name="T4" fmla="*/ 0 w 47"/>
                <a:gd name="T5" fmla="*/ 0 h 29"/>
                <a:gd name="T6" fmla="*/ 0 w 47"/>
                <a:gd name="T7" fmla="*/ 1 h 29"/>
                <a:gd name="T8" fmla="*/ 0 w 47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9"/>
                <a:gd name="T17" fmla="*/ 47 w 47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9">
                  <a:moveTo>
                    <a:pt x="47" y="29"/>
                  </a:moveTo>
                  <a:lnTo>
                    <a:pt x="47" y="23"/>
                  </a:lnTo>
                  <a:lnTo>
                    <a:pt x="0" y="0"/>
                  </a:lnTo>
                  <a:lnTo>
                    <a:pt x="6" y="18"/>
                  </a:lnTo>
                  <a:lnTo>
                    <a:pt x="47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80" name="Freeform 128"/>
            <p:cNvSpPr>
              <a:spLocks noChangeArrowheads="1"/>
            </p:cNvSpPr>
            <p:nvPr/>
          </p:nvSpPr>
          <p:spPr bwMode="auto">
            <a:xfrm rot="18240000" flipH="1">
              <a:off x="610240" y="5177000"/>
              <a:ext cx="30163" cy="23810"/>
            </a:xfrm>
            <a:custGeom>
              <a:avLst/>
              <a:gdLst>
                <a:gd name="T0" fmla="*/ 0 w 47"/>
                <a:gd name="T1" fmla="*/ 1 h 29"/>
                <a:gd name="T2" fmla="*/ 0 w 47"/>
                <a:gd name="T3" fmla="*/ 1 h 29"/>
                <a:gd name="T4" fmla="*/ 0 w 47"/>
                <a:gd name="T5" fmla="*/ 0 h 29"/>
                <a:gd name="T6" fmla="*/ 0 w 47"/>
                <a:gd name="T7" fmla="*/ 1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29"/>
                <a:gd name="T14" fmla="*/ 47 w 47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29">
                  <a:moveTo>
                    <a:pt x="47" y="29"/>
                  </a:moveTo>
                  <a:lnTo>
                    <a:pt x="47" y="23"/>
                  </a:lnTo>
                  <a:lnTo>
                    <a:pt x="0" y="0"/>
                  </a:lnTo>
                  <a:lnTo>
                    <a:pt x="6" y="18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81" name="Freeform 129"/>
            <p:cNvSpPr>
              <a:spLocks noChangeArrowheads="1"/>
            </p:cNvSpPr>
            <p:nvPr/>
          </p:nvSpPr>
          <p:spPr bwMode="auto">
            <a:xfrm rot="18240000" flipH="1">
              <a:off x="627701" y="5175412"/>
              <a:ext cx="33338" cy="23810"/>
            </a:xfrm>
            <a:custGeom>
              <a:avLst/>
              <a:gdLst>
                <a:gd name="T0" fmla="*/ 0 w 53"/>
                <a:gd name="T1" fmla="*/ 1 h 29"/>
                <a:gd name="T2" fmla="*/ 0 w 53"/>
                <a:gd name="T3" fmla="*/ 1 h 29"/>
                <a:gd name="T4" fmla="*/ 0 w 53"/>
                <a:gd name="T5" fmla="*/ 0 h 29"/>
                <a:gd name="T6" fmla="*/ 0 w 53"/>
                <a:gd name="T7" fmla="*/ 1 h 29"/>
                <a:gd name="T8" fmla="*/ 0 w 53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9"/>
                <a:gd name="T17" fmla="*/ 53 w 53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9">
                  <a:moveTo>
                    <a:pt x="53" y="29"/>
                  </a:moveTo>
                  <a:lnTo>
                    <a:pt x="47" y="23"/>
                  </a:lnTo>
                  <a:lnTo>
                    <a:pt x="0" y="0"/>
                  </a:lnTo>
                  <a:lnTo>
                    <a:pt x="6" y="17"/>
                  </a:lnTo>
                  <a:lnTo>
                    <a:pt x="53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82" name="Freeform 130"/>
            <p:cNvSpPr>
              <a:spLocks noChangeArrowheads="1"/>
            </p:cNvSpPr>
            <p:nvPr/>
          </p:nvSpPr>
          <p:spPr bwMode="auto">
            <a:xfrm rot="18240000" flipH="1">
              <a:off x="627701" y="5175412"/>
              <a:ext cx="33338" cy="23810"/>
            </a:xfrm>
            <a:custGeom>
              <a:avLst/>
              <a:gdLst>
                <a:gd name="T0" fmla="*/ 0 w 53"/>
                <a:gd name="T1" fmla="*/ 1 h 29"/>
                <a:gd name="T2" fmla="*/ 0 w 53"/>
                <a:gd name="T3" fmla="*/ 1 h 29"/>
                <a:gd name="T4" fmla="*/ 0 w 53"/>
                <a:gd name="T5" fmla="*/ 0 h 29"/>
                <a:gd name="T6" fmla="*/ 0 w 53"/>
                <a:gd name="T7" fmla="*/ 1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29"/>
                <a:gd name="T14" fmla="*/ 53 w 53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29">
                  <a:moveTo>
                    <a:pt x="53" y="29"/>
                  </a:moveTo>
                  <a:lnTo>
                    <a:pt x="47" y="23"/>
                  </a:lnTo>
                  <a:lnTo>
                    <a:pt x="0" y="0"/>
                  </a:lnTo>
                  <a:lnTo>
                    <a:pt x="6" y="17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83" name="Freeform 131"/>
            <p:cNvSpPr>
              <a:spLocks noChangeArrowheads="1"/>
            </p:cNvSpPr>
            <p:nvPr/>
          </p:nvSpPr>
          <p:spPr bwMode="auto">
            <a:xfrm rot="18240000" flipH="1">
              <a:off x="629288" y="5176999"/>
              <a:ext cx="30163" cy="19048"/>
            </a:xfrm>
            <a:custGeom>
              <a:avLst/>
              <a:gdLst>
                <a:gd name="T0" fmla="*/ 0 w 47"/>
                <a:gd name="T1" fmla="*/ 1 h 24"/>
                <a:gd name="T2" fmla="*/ 0 w 47"/>
                <a:gd name="T3" fmla="*/ 1 h 24"/>
                <a:gd name="T4" fmla="*/ 0 w 47"/>
                <a:gd name="T5" fmla="*/ 0 h 24"/>
                <a:gd name="T6" fmla="*/ 0 w 47"/>
                <a:gd name="T7" fmla="*/ 1 h 24"/>
                <a:gd name="T8" fmla="*/ 0 w 47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4"/>
                <a:gd name="T17" fmla="*/ 47 w 4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4">
                  <a:moveTo>
                    <a:pt x="47" y="24"/>
                  </a:moveTo>
                  <a:lnTo>
                    <a:pt x="4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84" name="Freeform 132"/>
            <p:cNvSpPr>
              <a:spLocks noChangeArrowheads="1"/>
            </p:cNvSpPr>
            <p:nvPr/>
          </p:nvSpPr>
          <p:spPr bwMode="auto">
            <a:xfrm rot="18240000" flipH="1">
              <a:off x="629288" y="5176999"/>
              <a:ext cx="30163" cy="19048"/>
            </a:xfrm>
            <a:custGeom>
              <a:avLst/>
              <a:gdLst>
                <a:gd name="T0" fmla="*/ 0 w 47"/>
                <a:gd name="T1" fmla="*/ 1 h 24"/>
                <a:gd name="T2" fmla="*/ 0 w 47"/>
                <a:gd name="T3" fmla="*/ 1 h 24"/>
                <a:gd name="T4" fmla="*/ 0 w 47"/>
                <a:gd name="T5" fmla="*/ 0 h 24"/>
                <a:gd name="T6" fmla="*/ 0 w 47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24"/>
                <a:gd name="T14" fmla="*/ 47 w 4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24">
                  <a:moveTo>
                    <a:pt x="47" y="24"/>
                  </a:moveTo>
                  <a:lnTo>
                    <a:pt x="47" y="18"/>
                  </a:ln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85" name="Freeform 133"/>
            <p:cNvSpPr>
              <a:spLocks noChangeArrowheads="1"/>
            </p:cNvSpPr>
            <p:nvPr/>
          </p:nvSpPr>
          <p:spPr bwMode="auto">
            <a:xfrm rot="18240000" flipH="1">
              <a:off x="638812" y="5172237"/>
              <a:ext cx="33338" cy="23810"/>
            </a:xfrm>
            <a:custGeom>
              <a:avLst/>
              <a:gdLst>
                <a:gd name="T0" fmla="*/ 0 w 53"/>
                <a:gd name="T1" fmla="*/ 1 h 30"/>
                <a:gd name="T2" fmla="*/ 0 w 53"/>
                <a:gd name="T3" fmla="*/ 1 h 30"/>
                <a:gd name="T4" fmla="*/ 0 w 53"/>
                <a:gd name="T5" fmla="*/ 0 h 30"/>
                <a:gd name="T6" fmla="*/ 0 w 53"/>
                <a:gd name="T7" fmla="*/ 1 h 30"/>
                <a:gd name="T8" fmla="*/ 0 w 53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30"/>
                <a:gd name="T17" fmla="*/ 53 w 5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30">
                  <a:moveTo>
                    <a:pt x="53" y="30"/>
                  </a:moveTo>
                  <a:lnTo>
                    <a:pt x="48" y="18"/>
                  </a:lnTo>
                  <a:lnTo>
                    <a:pt x="0" y="0"/>
                  </a:lnTo>
                  <a:lnTo>
                    <a:pt x="6" y="18"/>
                  </a:lnTo>
                  <a:lnTo>
                    <a:pt x="5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86" name="Freeform 134"/>
            <p:cNvSpPr>
              <a:spLocks noChangeArrowheads="1"/>
            </p:cNvSpPr>
            <p:nvPr/>
          </p:nvSpPr>
          <p:spPr bwMode="auto">
            <a:xfrm rot="18240000" flipH="1">
              <a:off x="638812" y="5172237"/>
              <a:ext cx="33338" cy="23810"/>
            </a:xfrm>
            <a:custGeom>
              <a:avLst/>
              <a:gdLst>
                <a:gd name="T0" fmla="*/ 0 w 53"/>
                <a:gd name="T1" fmla="*/ 1 h 30"/>
                <a:gd name="T2" fmla="*/ 0 w 53"/>
                <a:gd name="T3" fmla="*/ 1 h 30"/>
                <a:gd name="T4" fmla="*/ 0 w 53"/>
                <a:gd name="T5" fmla="*/ 0 h 30"/>
                <a:gd name="T6" fmla="*/ 0 w 5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30"/>
                <a:gd name="T14" fmla="*/ 53 w 5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30">
                  <a:moveTo>
                    <a:pt x="53" y="30"/>
                  </a:moveTo>
                  <a:lnTo>
                    <a:pt x="48" y="18"/>
                  </a:lnTo>
                  <a:lnTo>
                    <a:pt x="0" y="0"/>
                  </a:lnTo>
                  <a:lnTo>
                    <a:pt x="6" y="18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87" name="Freeform 135"/>
            <p:cNvSpPr>
              <a:spLocks noChangeArrowheads="1"/>
            </p:cNvSpPr>
            <p:nvPr/>
          </p:nvSpPr>
          <p:spPr bwMode="auto">
            <a:xfrm rot="18240000" flipH="1">
              <a:off x="643575" y="5170650"/>
              <a:ext cx="30163" cy="23810"/>
            </a:xfrm>
            <a:custGeom>
              <a:avLst/>
              <a:gdLst>
                <a:gd name="T0" fmla="*/ 0 w 48"/>
                <a:gd name="T1" fmla="*/ 1 h 30"/>
                <a:gd name="T2" fmla="*/ 0 w 48"/>
                <a:gd name="T3" fmla="*/ 1 h 30"/>
                <a:gd name="T4" fmla="*/ 0 w 48"/>
                <a:gd name="T5" fmla="*/ 0 h 30"/>
                <a:gd name="T6" fmla="*/ 0 w 48"/>
                <a:gd name="T7" fmla="*/ 1 h 30"/>
                <a:gd name="T8" fmla="*/ 0 w 48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0"/>
                <a:gd name="T17" fmla="*/ 48 w 4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0">
                  <a:moveTo>
                    <a:pt x="48" y="30"/>
                  </a:moveTo>
                  <a:lnTo>
                    <a:pt x="48" y="24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8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88" name="Freeform 136"/>
            <p:cNvSpPr>
              <a:spLocks noChangeArrowheads="1"/>
            </p:cNvSpPr>
            <p:nvPr/>
          </p:nvSpPr>
          <p:spPr bwMode="auto">
            <a:xfrm rot="18240000" flipH="1">
              <a:off x="643575" y="5170650"/>
              <a:ext cx="30163" cy="23810"/>
            </a:xfrm>
            <a:custGeom>
              <a:avLst/>
              <a:gdLst>
                <a:gd name="T0" fmla="*/ 0 w 48"/>
                <a:gd name="T1" fmla="*/ 1 h 30"/>
                <a:gd name="T2" fmla="*/ 0 w 48"/>
                <a:gd name="T3" fmla="*/ 1 h 30"/>
                <a:gd name="T4" fmla="*/ 0 w 48"/>
                <a:gd name="T5" fmla="*/ 0 h 30"/>
                <a:gd name="T6" fmla="*/ 0 w 48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0"/>
                <a:gd name="T14" fmla="*/ 48 w 48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0">
                  <a:moveTo>
                    <a:pt x="48" y="30"/>
                  </a:moveTo>
                  <a:lnTo>
                    <a:pt x="48" y="24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89" name="Freeform 137"/>
            <p:cNvSpPr>
              <a:spLocks noChangeArrowheads="1"/>
            </p:cNvSpPr>
            <p:nvPr/>
          </p:nvSpPr>
          <p:spPr bwMode="auto">
            <a:xfrm rot="18240000" flipH="1">
              <a:off x="662623" y="5169062"/>
              <a:ext cx="34925" cy="23810"/>
            </a:xfrm>
            <a:custGeom>
              <a:avLst/>
              <a:gdLst>
                <a:gd name="T0" fmla="*/ 0 w 54"/>
                <a:gd name="T1" fmla="*/ 1 h 30"/>
                <a:gd name="T2" fmla="*/ 0 w 54"/>
                <a:gd name="T3" fmla="*/ 1 h 30"/>
                <a:gd name="T4" fmla="*/ 0 w 54"/>
                <a:gd name="T5" fmla="*/ 0 h 30"/>
                <a:gd name="T6" fmla="*/ 0 w 54"/>
                <a:gd name="T7" fmla="*/ 1 h 30"/>
                <a:gd name="T8" fmla="*/ 0 w 54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0"/>
                <a:gd name="T17" fmla="*/ 54 w 54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0">
                  <a:moveTo>
                    <a:pt x="54" y="30"/>
                  </a:moveTo>
                  <a:lnTo>
                    <a:pt x="48" y="18"/>
                  </a:lnTo>
                  <a:lnTo>
                    <a:pt x="0" y="0"/>
                  </a:lnTo>
                  <a:lnTo>
                    <a:pt x="6" y="18"/>
                  </a:lnTo>
                  <a:lnTo>
                    <a:pt x="54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90" name="Freeform 138"/>
            <p:cNvSpPr>
              <a:spLocks noChangeArrowheads="1"/>
            </p:cNvSpPr>
            <p:nvPr/>
          </p:nvSpPr>
          <p:spPr bwMode="auto">
            <a:xfrm rot="18240000" flipH="1">
              <a:off x="662623" y="5169062"/>
              <a:ext cx="34925" cy="23810"/>
            </a:xfrm>
            <a:custGeom>
              <a:avLst/>
              <a:gdLst>
                <a:gd name="T0" fmla="*/ 0 w 54"/>
                <a:gd name="T1" fmla="*/ 1 h 30"/>
                <a:gd name="T2" fmla="*/ 0 w 54"/>
                <a:gd name="T3" fmla="*/ 1 h 30"/>
                <a:gd name="T4" fmla="*/ 0 w 54"/>
                <a:gd name="T5" fmla="*/ 0 h 30"/>
                <a:gd name="T6" fmla="*/ 0 w 54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30"/>
                <a:gd name="T14" fmla="*/ 54 w 54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30">
                  <a:moveTo>
                    <a:pt x="54" y="30"/>
                  </a:moveTo>
                  <a:lnTo>
                    <a:pt x="48" y="18"/>
                  </a:lnTo>
                  <a:lnTo>
                    <a:pt x="0" y="0"/>
                  </a:lnTo>
                  <a:lnTo>
                    <a:pt x="6" y="18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91" name="Freeform 139"/>
            <p:cNvSpPr>
              <a:spLocks noChangeArrowheads="1"/>
            </p:cNvSpPr>
            <p:nvPr/>
          </p:nvSpPr>
          <p:spPr bwMode="auto">
            <a:xfrm rot="18240000" flipH="1">
              <a:off x="664210" y="5165887"/>
              <a:ext cx="31750" cy="23810"/>
            </a:xfrm>
            <a:custGeom>
              <a:avLst/>
              <a:gdLst>
                <a:gd name="T0" fmla="*/ 0 w 48"/>
                <a:gd name="T1" fmla="*/ 1 h 30"/>
                <a:gd name="T2" fmla="*/ 0 w 48"/>
                <a:gd name="T3" fmla="*/ 1 h 30"/>
                <a:gd name="T4" fmla="*/ 0 w 48"/>
                <a:gd name="T5" fmla="*/ 0 h 30"/>
                <a:gd name="T6" fmla="*/ 0 w 48"/>
                <a:gd name="T7" fmla="*/ 1 h 30"/>
                <a:gd name="T8" fmla="*/ 0 w 48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0"/>
                <a:gd name="T17" fmla="*/ 48 w 4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0">
                  <a:moveTo>
                    <a:pt x="48" y="30"/>
                  </a:moveTo>
                  <a:lnTo>
                    <a:pt x="48" y="18"/>
                  </a:lnTo>
                  <a:lnTo>
                    <a:pt x="0" y="0"/>
                  </a:lnTo>
                  <a:lnTo>
                    <a:pt x="6" y="18"/>
                  </a:lnTo>
                  <a:lnTo>
                    <a:pt x="48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92" name="Freeform 140"/>
            <p:cNvSpPr>
              <a:spLocks noChangeArrowheads="1"/>
            </p:cNvSpPr>
            <p:nvPr/>
          </p:nvSpPr>
          <p:spPr bwMode="auto">
            <a:xfrm rot="18240000" flipH="1">
              <a:off x="664210" y="5165887"/>
              <a:ext cx="31750" cy="23810"/>
            </a:xfrm>
            <a:custGeom>
              <a:avLst/>
              <a:gdLst>
                <a:gd name="T0" fmla="*/ 0 w 48"/>
                <a:gd name="T1" fmla="*/ 1 h 30"/>
                <a:gd name="T2" fmla="*/ 0 w 48"/>
                <a:gd name="T3" fmla="*/ 1 h 30"/>
                <a:gd name="T4" fmla="*/ 0 w 48"/>
                <a:gd name="T5" fmla="*/ 0 h 30"/>
                <a:gd name="T6" fmla="*/ 0 w 48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0"/>
                <a:gd name="T14" fmla="*/ 48 w 48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0">
                  <a:moveTo>
                    <a:pt x="48" y="30"/>
                  </a:moveTo>
                  <a:lnTo>
                    <a:pt x="48" y="18"/>
                  </a:lnTo>
                  <a:lnTo>
                    <a:pt x="0" y="0"/>
                  </a:lnTo>
                  <a:lnTo>
                    <a:pt x="6" y="18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93" name="Freeform 141"/>
            <p:cNvSpPr>
              <a:spLocks noChangeArrowheads="1"/>
            </p:cNvSpPr>
            <p:nvPr/>
          </p:nvSpPr>
          <p:spPr bwMode="auto">
            <a:xfrm rot="18240000" flipH="1">
              <a:off x="676909" y="5165887"/>
              <a:ext cx="31750" cy="23810"/>
            </a:xfrm>
            <a:custGeom>
              <a:avLst/>
              <a:gdLst>
                <a:gd name="T0" fmla="*/ 0 w 48"/>
                <a:gd name="T1" fmla="*/ 1 h 30"/>
                <a:gd name="T2" fmla="*/ 0 w 48"/>
                <a:gd name="T3" fmla="*/ 1 h 30"/>
                <a:gd name="T4" fmla="*/ 0 w 48"/>
                <a:gd name="T5" fmla="*/ 0 h 30"/>
                <a:gd name="T6" fmla="*/ 0 w 48"/>
                <a:gd name="T7" fmla="*/ 1 h 30"/>
                <a:gd name="T8" fmla="*/ 0 w 48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0"/>
                <a:gd name="T17" fmla="*/ 48 w 4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0">
                  <a:moveTo>
                    <a:pt x="48" y="30"/>
                  </a:moveTo>
                  <a:lnTo>
                    <a:pt x="48" y="18"/>
                  </a:lnTo>
                  <a:lnTo>
                    <a:pt x="0" y="0"/>
                  </a:lnTo>
                  <a:lnTo>
                    <a:pt x="6" y="18"/>
                  </a:lnTo>
                  <a:lnTo>
                    <a:pt x="48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94" name="Freeform 142"/>
            <p:cNvSpPr>
              <a:spLocks noChangeArrowheads="1"/>
            </p:cNvSpPr>
            <p:nvPr/>
          </p:nvSpPr>
          <p:spPr bwMode="auto">
            <a:xfrm rot="18240000" flipH="1">
              <a:off x="676909" y="5165887"/>
              <a:ext cx="31750" cy="23810"/>
            </a:xfrm>
            <a:custGeom>
              <a:avLst/>
              <a:gdLst>
                <a:gd name="T0" fmla="*/ 0 w 48"/>
                <a:gd name="T1" fmla="*/ 1 h 30"/>
                <a:gd name="T2" fmla="*/ 0 w 48"/>
                <a:gd name="T3" fmla="*/ 1 h 30"/>
                <a:gd name="T4" fmla="*/ 0 w 48"/>
                <a:gd name="T5" fmla="*/ 0 h 30"/>
                <a:gd name="T6" fmla="*/ 0 w 48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0"/>
                <a:gd name="T14" fmla="*/ 48 w 48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0">
                  <a:moveTo>
                    <a:pt x="48" y="30"/>
                  </a:moveTo>
                  <a:lnTo>
                    <a:pt x="48" y="18"/>
                  </a:lnTo>
                  <a:lnTo>
                    <a:pt x="0" y="0"/>
                  </a:lnTo>
                  <a:lnTo>
                    <a:pt x="6" y="18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95" name="Freeform 143"/>
            <p:cNvSpPr>
              <a:spLocks noChangeArrowheads="1"/>
            </p:cNvSpPr>
            <p:nvPr/>
          </p:nvSpPr>
          <p:spPr bwMode="auto">
            <a:xfrm rot="18240000" flipH="1">
              <a:off x="678496" y="5164300"/>
              <a:ext cx="34925" cy="23810"/>
            </a:xfrm>
            <a:custGeom>
              <a:avLst/>
              <a:gdLst>
                <a:gd name="T0" fmla="*/ 0 w 54"/>
                <a:gd name="T1" fmla="*/ 1 h 30"/>
                <a:gd name="T2" fmla="*/ 0 w 54"/>
                <a:gd name="T3" fmla="*/ 1 h 30"/>
                <a:gd name="T4" fmla="*/ 0 w 54"/>
                <a:gd name="T5" fmla="*/ 0 h 30"/>
                <a:gd name="T6" fmla="*/ 0 w 54"/>
                <a:gd name="T7" fmla="*/ 1 h 30"/>
                <a:gd name="T8" fmla="*/ 0 w 54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0"/>
                <a:gd name="T17" fmla="*/ 54 w 54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0">
                  <a:moveTo>
                    <a:pt x="54" y="30"/>
                  </a:moveTo>
                  <a:lnTo>
                    <a:pt x="48" y="18"/>
                  </a:lnTo>
                  <a:lnTo>
                    <a:pt x="0" y="0"/>
                  </a:lnTo>
                  <a:lnTo>
                    <a:pt x="6" y="18"/>
                  </a:lnTo>
                  <a:lnTo>
                    <a:pt x="54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96" name="Freeform 144"/>
            <p:cNvSpPr>
              <a:spLocks noChangeArrowheads="1"/>
            </p:cNvSpPr>
            <p:nvPr/>
          </p:nvSpPr>
          <p:spPr bwMode="auto">
            <a:xfrm rot="18240000" flipH="1">
              <a:off x="678496" y="5164300"/>
              <a:ext cx="34925" cy="23810"/>
            </a:xfrm>
            <a:custGeom>
              <a:avLst/>
              <a:gdLst>
                <a:gd name="T0" fmla="*/ 0 w 54"/>
                <a:gd name="T1" fmla="*/ 1 h 30"/>
                <a:gd name="T2" fmla="*/ 0 w 54"/>
                <a:gd name="T3" fmla="*/ 1 h 30"/>
                <a:gd name="T4" fmla="*/ 0 w 54"/>
                <a:gd name="T5" fmla="*/ 0 h 30"/>
                <a:gd name="T6" fmla="*/ 0 w 54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30"/>
                <a:gd name="T14" fmla="*/ 54 w 54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30">
                  <a:moveTo>
                    <a:pt x="54" y="30"/>
                  </a:moveTo>
                  <a:lnTo>
                    <a:pt x="48" y="18"/>
                  </a:lnTo>
                  <a:lnTo>
                    <a:pt x="0" y="0"/>
                  </a:lnTo>
                  <a:lnTo>
                    <a:pt x="6" y="18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97" name="Freeform 145"/>
            <p:cNvSpPr>
              <a:spLocks noChangeArrowheads="1"/>
            </p:cNvSpPr>
            <p:nvPr/>
          </p:nvSpPr>
          <p:spPr bwMode="auto">
            <a:xfrm rot="18240000" flipH="1">
              <a:off x="632461" y="5188117"/>
              <a:ext cx="84138" cy="120639"/>
            </a:xfrm>
            <a:custGeom>
              <a:avLst/>
              <a:gdLst>
                <a:gd name="T0" fmla="*/ 0 w 130"/>
                <a:gd name="T1" fmla="*/ 1 h 149"/>
                <a:gd name="T2" fmla="*/ 0 w 130"/>
                <a:gd name="T3" fmla="*/ 1 h 149"/>
                <a:gd name="T4" fmla="*/ 0 w 130"/>
                <a:gd name="T5" fmla="*/ 0 h 149"/>
                <a:gd name="T6" fmla="*/ 0 w 130"/>
                <a:gd name="T7" fmla="*/ 1 h 149"/>
                <a:gd name="T8" fmla="*/ 0 w 130"/>
                <a:gd name="T9" fmla="*/ 1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149"/>
                <a:gd name="T17" fmla="*/ 130 w 130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149">
                  <a:moveTo>
                    <a:pt x="24" y="149"/>
                  </a:moveTo>
                  <a:lnTo>
                    <a:pt x="0" y="83"/>
                  </a:lnTo>
                  <a:lnTo>
                    <a:pt x="107" y="0"/>
                  </a:lnTo>
                  <a:lnTo>
                    <a:pt x="130" y="66"/>
                  </a:lnTo>
                  <a:lnTo>
                    <a:pt x="24" y="149"/>
                  </a:lnTo>
                  <a:close/>
                </a:path>
              </a:pathLst>
            </a:custGeom>
            <a:solidFill>
              <a:srgbClr val="FF33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98" name="Freeform 146"/>
            <p:cNvSpPr>
              <a:spLocks noChangeArrowheads="1"/>
            </p:cNvSpPr>
            <p:nvPr/>
          </p:nvSpPr>
          <p:spPr bwMode="auto">
            <a:xfrm rot="18240000" flipH="1">
              <a:off x="608654" y="5234149"/>
              <a:ext cx="7938" cy="4762"/>
            </a:xfrm>
            <a:custGeom>
              <a:avLst/>
              <a:gdLst>
                <a:gd name="T0" fmla="*/ 0 w 12"/>
                <a:gd name="T1" fmla="*/ 0 h 6"/>
                <a:gd name="T2" fmla="*/ 0 w 12"/>
                <a:gd name="T3" fmla="*/ 1 h 6"/>
                <a:gd name="T4" fmla="*/ 0 w 12"/>
                <a:gd name="T5" fmla="*/ 0 h 6"/>
                <a:gd name="T6" fmla="*/ 0 w 12"/>
                <a:gd name="T7" fmla="*/ 0 h 6"/>
                <a:gd name="T8" fmla="*/ 0 w 12"/>
                <a:gd name="T9" fmla="*/ 0 h 6"/>
                <a:gd name="T10" fmla="*/ 0 w 12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6"/>
                <a:gd name="T20" fmla="*/ 12 w 1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6">
                  <a:moveTo>
                    <a:pt x="6" y="0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699" name="Freeform 147"/>
            <p:cNvSpPr>
              <a:spLocks noChangeArrowheads="1"/>
            </p:cNvSpPr>
            <p:nvPr/>
          </p:nvSpPr>
          <p:spPr bwMode="auto">
            <a:xfrm rot="18240000" flipH="1">
              <a:off x="702308" y="5215099"/>
              <a:ext cx="7938" cy="4762"/>
            </a:xfrm>
            <a:custGeom>
              <a:avLst/>
              <a:gdLst>
                <a:gd name="T0" fmla="*/ 0 w 12"/>
                <a:gd name="T1" fmla="*/ 1 h 6"/>
                <a:gd name="T2" fmla="*/ 0 w 12"/>
                <a:gd name="T3" fmla="*/ 1 h 6"/>
                <a:gd name="T4" fmla="*/ 0 w 12"/>
                <a:gd name="T5" fmla="*/ 0 h 6"/>
                <a:gd name="T6" fmla="*/ 0 w 12"/>
                <a:gd name="T7" fmla="*/ 0 h 6"/>
                <a:gd name="T8" fmla="*/ 0 w 12"/>
                <a:gd name="T9" fmla="*/ 0 h 6"/>
                <a:gd name="T10" fmla="*/ 0 w 12"/>
                <a:gd name="T11" fmla="*/ 1 h 6"/>
                <a:gd name="T12" fmla="*/ 0 w 12"/>
                <a:gd name="T13" fmla="*/ 1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6"/>
                <a:gd name="T23" fmla="*/ 12 w 12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6">
                  <a:moveTo>
                    <a:pt x="6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700" name="Freeform 148"/>
            <p:cNvSpPr>
              <a:spLocks noChangeArrowheads="1"/>
            </p:cNvSpPr>
            <p:nvPr/>
          </p:nvSpPr>
          <p:spPr bwMode="auto">
            <a:xfrm rot="18240000" flipH="1">
              <a:off x="737229" y="5254786"/>
              <a:ext cx="6350" cy="9524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1 h 12"/>
                <a:gd name="T4" fmla="*/ 0 w 11"/>
                <a:gd name="T5" fmla="*/ 1 h 12"/>
                <a:gd name="T6" fmla="*/ 0 w 11"/>
                <a:gd name="T7" fmla="*/ 1 h 12"/>
                <a:gd name="T8" fmla="*/ 0 w 11"/>
                <a:gd name="T9" fmla="*/ 0 h 12"/>
                <a:gd name="T10" fmla="*/ 0 w 11"/>
                <a:gd name="T11" fmla="*/ 1 h 12"/>
                <a:gd name="T12" fmla="*/ 0 w 11"/>
                <a:gd name="T13" fmla="*/ 1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2"/>
                <a:gd name="T23" fmla="*/ 11 w 1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2">
                  <a:moveTo>
                    <a:pt x="6" y="6"/>
                  </a:moveTo>
                  <a:lnTo>
                    <a:pt x="11" y="12"/>
                  </a:lnTo>
                  <a:lnTo>
                    <a:pt x="11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701" name="Line 149"/>
            <p:cNvSpPr>
              <a:spLocks noChangeShapeType="1"/>
            </p:cNvSpPr>
            <p:nvPr/>
          </p:nvSpPr>
          <p:spPr bwMode="auto">
            <a:xfrm flipH="1">
              <a:off x="602305" y="5216686"/>
              <a:ext cx="100003" cy="206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702" name="Freeform 150"/>
            <p:cNvSpPr>
              <a:spLocks noChangeArrowheads="1"/>
            </p:cNvSpPr>
            <p:nvPr/>
          </p:nvSpPr>
          <p:spPr bwMode="auto">
            <a:xfrm rot="18240000" flipH="1">
              <a:off x="705482" y="5154774"/>
              <a:ext cx="7938" cy="9524"/>
            </a:xfrm>
            <a:custGeom>
              <a:avLst/>
              <a:gdLst>
                <a:gd name="T0" fmla="*/ 0 w 12"/>
                <a:gd name="T1" fmla="*/ 1 h 12"/>
                <a:gd name="T2" fmla="*/ 0 w 12"/>
                <a:gd name="T3" fmla="*/ 1 h 12"/>
                <a:gd name="T4" fmla="*/ 0 w 12"/>
                <a:gd name="T5" fmla="*/ 0 h 12"/>
                <a:gd name="T6" fmla="*/ 0 w 12"/>
                <a:gd name="T7" fmla="*/ 1 h 12"/>
                <a:gd name="T8" fmla="*/ 0 w 12"/>
                <a:gd name="T9" fmla="*/ 1 h 12"/>
                <a:gd name="T10" fmla="*/ 0 w 12"/>
                <a:gd name="T11" fmla="*/ 1 h 12"/>
                <a:gd name="T12" fmla="*/ 0 w 12"/>
                <a:gd name="T13" fmla="*/ 1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2"/>
                <a:gd name="T23" fmla="*/ 12 w 12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2">
                  <a:moveTo>
                    <a:pt x="6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703" name="Line 151"/>
            <p:cNvSpPr>
              <a:spLocks noChangeShapeType="1"/>
            </p:cNvSpPr>
            <p:nvPr/>
          </p:nvSpPr>
          <p:spPr bwMode="auto">
            <a:xfrm flipH="1">
              <a:off x="832471" y="5375436"/>
              <a:ext cx="12699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704" name="Line 152"/>
            <p:cNvSpPr>
              <a:spLocks noChangeShapeType="1"/>
            </p:cNvSpPr>
            <p:nvPr/>
          </p:nvSpPr>
          <p:spPr bwMode="auto">
            <a:xfrm>
              <a:off x="754691" y="5196049"/>
              <a:ext cx="9524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705" name="Line 153"/>
            <p:cNvSpPr>
              <a:spLocks noChangeShapeType="1"/>
            </p:cNvSpPr>
            <p:nvPr/>
          </p:nvSpPr>
          <p:spPr bwMode="auto">
            <a:xfrm>
              <a:off x="753103" y="5205574"/>
              <a:ext cx="11111" cy="79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706" name="Line 154"/>
            <p:cNvSpPr>
              <a:spLocks noChangeShapeType="1"/>
            </p:cNvSpPr>
            <p:nvPr/>
          </p:nvSpPr>
          <p:spPr bwMode="auto">
            <a:xfrm>
              <a:off x="751516" y="5208749"/>
              <a:ext cx="14286" cy="476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707" name="Freeform 155"/>
            <p:cNvSpPr>
              <a:spLocks noChangeArrowheads="1"/>
            </p:cNvSpPr>
            <p:nvPr/>
          </p:nvSpPr>
          <p:spPr bwMode="auto">
            <a:xfrm rot="18240000" flipH="1">
              <a:off x="741991" y="5394486"/>
              <a:ext cx="7938" cy="7937"/>
            </a:xfrm>
            <a:custGeom>
              <a:avLst/>
              <a:gdLst>
                <a:gd name="T0" fmla="*/ 0 w 12"/>
                <a:gd name="T1" fmla="*/ 0 h 11"/>
                <a:gd name="T2" fmla="*/ 0 w 12"/>
                <a:gd name="T3" fmla="*/ 0 h 11"/>
                <a:gd name="T4" fmla="*/ 0 w 12"/>
                <a:gd name="T5" fmla="*/ 0 h 11"/>
                <a:gd name="T6" fmla="*/ 0 w 12"/>
                <a:gd name="T7" fmla="*/ 0 h 11"/>
                <a:gd name="T8" fmla="*/ 0 w 12"/>
                <a:gd name="T9" fmla="*/ 0 h 11"/>
                <a:gd name="T10" fmla="*/ 0 w 12"/>
                <a:gd name="T11" fmla="*/ 0 h 11"/>
                <a:gd name="T12" fmla="*/ 0 w 12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1"/>
                <a:gd name="T23" fmla="*/ 12 w 12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1">
                  <a:moveTo>
                    <a:pt x="6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708" name="Freeform 156"/>
            <p:cNvSpPr>
              <a:spLocks noChangeArrowheads="1"/>
            </p:cNvSpPr>
            <p:nvPr/>
          </p:nvSpPr>
          <p:spPr bwMode="auto">
            <a:xfrm rot="18240000" flipH="1">
              <a:off x="832470" y="5375436"/>
              <a:ext cx="11113" cy="9524"/>
            </a:xfrm>
            <a:custGeom>
              <a:avLst/>
              <a:gdLst>
                <a:gd name="T0" fmla="*/ 0 w 18"/>
                <a:gd name="T1" fmla="*/ 1 h 12"/>
                <a:gd name="T2" fmla="*/ 0 w 18"/>
                <a:gd name="T3" fmla="*/ 1 h 12"/>
                <a:gd name="T4" fmla="*/ 0 w 18"/>
                <a:gd name="T5" fmla="*/ 0 h 12"/>
                <a:gd name="T6" fmla="*/ 0 w 18"/>
                <a:gd name="T7" fmla="*/ 1 h 12"/>
                <a:gd name="T8" fmla="*/ 0 w 18"/>
                <a:gd name="T9" fmla="*/ 1 h 12"/>
                <a:gd name="T10" fmla="*/ 0 w 18"/>
                <a:gd name="T11" fmla="*/ 1 h 12"/>
                <a:gd name="T12" fmla="*/ 0 w 18"/>
                <a:gd name="T13" fmla="*/ 1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2"/>
                <a:gd name="T23" fmla="*/ 18 w 18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2">
                  <a:moveTo>
                    <a:pt x="12" y="6"/>
                  </a:moveTo>
                  <a:lnTo>
                    <a:pt x="18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709" name="Freeform 157"/>
            <p:cNvSpPr>
              <a:spLocks noChangeArrowheads="1"/>
            </p:cNvSpPr>
            <p:nvPr/>
          </p:nvSpPr>
          <p:spPr bwMode="auto">
            <a:xfrm rot="18240000" flipH="1">
              <a:off x="680085" y="5370674"/>
              <a:ext cx="11113" cy="9524"/>
            </a:xfrm>
            <a:custGeom>
              <a:avLst/>
              <a:gdLst>
                <a:gd name="T0" fmla="*/ 0 w 17"/>
                <a:gd name="T1" fmla="*/ 1 h 12"/>
                <a:gd name="T2" fmla="*/ 0 w 17"/>
                <a:gd name="T3" fmla="*/ 0 h 12"/>
                <a:gd name="T4" fmla="*/ 0 w 17"/>
                <a:gd name="T5" fmla="*/ 0 h 12"/>
                <a:gd name="T6" fmla="*/ 0 w 17"/>
                <a:gd name="T7" fmla="*/ 1 h 12"/>
                <a:gd name="T8" fmla="*/ 0 w 17"/>
                <a:gd name="T9" fmla="*/ 1 h 12"/>
                <a:gd name="T10" fmla="*/ 0 w 17"/>
                <a:gd name="T11" fmla="*/ 1 h 12"/>
                <a:gd name="T12" fmla="*/ 0 w 17"/>
                <a:gd name="T13" fmla="*/ 1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2"/>
                <a:gd name="T23" fmla="*/ 17 w 17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2">
                  <a:moveTo>
                    <a:pt x="6" y="6"/>
                  </a:moveTo>
                  <a:lnTo>
                    <a:pt x="17" y="0"/>
                  </a:lnTo>
                  <a:lnTo>
                    <a:pt x="11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6" y="12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432" name="Freeform 159"/>
            <p:cNvSpPr>
              <a:spLocks noChangeArrowheads="1"/>
            </p:cNvSpPr>
            <p:nvPr/>
          </p:nvSpPr>
          <p:spPr bwMode="auto">
            <a:xfrm>
              <a:off x="7315200" y="3121743"/>
              <a:ext cx="411124" cy="431800"/>
            </a:xfrm>
            <a:custGeom>
              <a:avLst/>
              <a:gdLst>
                <a:gd name="T0" fmla="*/ 0 w 1082"/>
                <a:gd name="T1" fmla="*/ 0 h 1746"/>
                <a:gd name="T2" fmla="*/ 0 w 1082"/>
                <a:gd name="T3" fmla="*/ 0 h 1746"/>
                <a:gd name="T4" fmla="*/ 0 w 1082"/>
                <a:gd name="T5" fmla="*/ 0 h 1746"/>
                <a:gd name="T6" fmla="*/ 0 w 1082"/>
                <a:gd name="T7" fmla="*/ 0 h 17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2"/>
                <a:gd name="T13" fmla="*/ 0 h 1746"/>
                <a:gd name="T14" fmla="*/ 1082 w 1082"/>
                <a:gd name="T15" fmla="*/ 1746 h 17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2" h="1746">
                  <a:moveTo>
                    <a:pt x="468" y="0"/>
                  </a:moveTo>
                  <a:lnTo>
                    <a:pt x="0" y="1458"/>
                  </a:lnTo>
                  <a:lnTo>
                    <a:pt x="1082" y="1746"/>
                  </a:lnTo>
                  <a:lnTo>
                    <a:pt x="904" y="32"/>
                  </a:lnTo>
                </a:path>
              </a:pathLst>
            </a:custGeom>
            <a:noFill/>
            <a:ln w="46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433" name="Freeform 160"/>
            <p:cNvSpPr>
              <a:spLocks noChangeArrowheads="1"/>
            </p:cNvSpPr>
            <p:nvPr/>
          </p:nvSpPr>
          <p:spPr bwMode="auto">
            <a:xfrm>
              <a:off x="7715213" y="3094756"/>
              <a:ext cx="342868" cy="336550"/>
            </a:xfrm>
            <a:custGeom>
              <a:avLst/>
              <a:gdLst>
                <a:gd name="T0" fmla="*/ 0 w 911"/>
                <a:gd name="T1" fmla="*/ 0 h 1361"/>
                <a:gd name="T2" fmla="*/ 0 w 911"/>
                <a:gd name="T3" fmla="*/ 0 h 1361"/>
                <a:gd name="T4" fmla="*/ 0 w 911"/>
                <a:gd name="T5" fmla="*/ 0 h 1361"/>
                <a:gd name="T6" fmla="*/ 0 w 911"/>
                <a:gd name="T7" fmla="*/ 0 h 13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1"/>
                <a:gd name="T13" fmla="*/ 0 h 1361"/>
                <a:gd name="T14" fmla="*/ 911 w 911"/>
                <a:gd name="T15" fmla="*/ 1361 h 13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1" h="1361">
                  <a:moveTo>
                    <a:pt x="306" y="24"/>
                  </a:moveTo>
                  <a:lnTo>
                    <a:pt x="0" y="1241"/>
                  </a:lnTo>
                  <a:lnTo>
                    <a:pt x="911" y="1361"/>
                  </a:lnTo>
                  <a:lnTo>
                    <a:pt x="677" y="0"/>
                  </a:lnTo>
                </a:path>
              </a:pathLst>
            </a:custGeom>
            <a:noFill/>
            <a:ln w="46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grpSp>
          <p:nvGrpSpPr>
            <p:cNvPr id="16434" name="Group 161"/>
            <p:cNvGrpSpPr>
              <a:grpSpLocks/>
            </p:cNvGrpSpPr>
            <p:nvPr/>
          </p:nvGrpSpPr>
          <p:grpSpPr bwMode="auto">
            <a:xfrm>
              <a:off x="7315200" y="3028081"/>
              <a:ext cx="963522" cy="136525"/>
              <a:chOff x="4464" y="1826"/>
              <a:chExt cx="607" cy="86"/>
            </a:xfrm>
          </p:grpSpPr>
          <p:sp>
            <p:nvSpPr>
              <p:cNvPr id="16571" name="Freeform 162"/>
              <p:cNvSpPr>
                <a:spLocks noChangeArrowheads="1"/>
              </p:cNvSpPr>
              <p:nvPr/>
            </p:nvSpPr>
            <p:spPr bwMode="auto">
              <a:xfrm>
                <a:off x="4464" y="1826"/>
                <a:ext cx="608" cy="73"/>
              </a:xfrm>
              <a:custGeom>
                <a:avLst/>
                <a:gdLst>
                  <a:gd name="T0" fmla="*/ 0 w 2559"/>
                  <a:gd name="T1" fmla="*/ 0 h 481"/>
                  <a:gd name="T2" fmla="*/ 0 w 2559"/>
                  <a:gd name="T3" fmla="*/ 0 h 481"/>
                  <a:gd name="T4" fmla="*/ 0 w 2559"/>
                  <a:gd name="T5" fmla="*/ 0 h 481"/>
                  <a:gd name="T6" fmla="*/ 0 w 2559"/>
                  <a:gd name="T7" fmla="*/ 0 h 481"/>
                  <a:gd name="T8" fmla="*/ 0 w 2559"/>
                  <a:gd name="T9" fmla="*/ 0 h 4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59"/>
                  <a:gd name="T16" fmla="*/ 0 h 481"/>
                  <a:gd name="T17" fmla="*/ 2559 w 2559"/>
                  <a:gd name="T18" fmla="*/ 481 h 4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59" h="481">
                    <a:moveTo>
                      <a:pt x="0" y="249"/>
                    </a:moveTo>
                    <a:lnTo>
                      <a:pt x="1614" y="481"/>
                    </a:lnTo>
                    <a:lnTo>
                      <a:pt x="2559" y="120"/>
                    </a:lnTo>
                    <a:lnTo>
                      <a:pt x="1348" y="0"/>
                    </a:lnTo>
                    <a:lnTo>
                      <a:pt x="0" y="249"/>
                    </a:lnTo>
                    <a:close/>
                  </a:path>
                </a:pathLst>
              </a:custGeom>
              <a:solidFill>
                <a:srgbClr val="FFFFFF"/>
              </a:solidFill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000000"/>
                  </a:solidFill>
                  <a:latin typeface="+mj-lt"/>
                  <a:ea typeface="ＭＳ Ｐゴシック" pitchFamily="34" charset="-128"/>
                </a:endParaRPr>
              </a:p>
            </p:txBody>
          </p:sp>
          <p:sp>
            <p:nvSpPr>
              <p:cNvPr id="16572" name="Freeform 163"/>
              <p:cNvSpPr>
                <a:spLocks noChangeArrowheads="1"/>
              </p:cNvSpPr>
              <p:nvPr/>
            </p:nvSpPr>
            <p:spPr bwMode="auto">
              <a:xfrm>
                <a:off x="4468" y="1866"/>
                <a:ext cx="382" cy="47"/>
              </a:xfrm>
              <a:custGeom>
                <a:avLst/>
                <a:gdLst>
                  <a:gd name="T0" fmla="*/ 0 w 1608"/>
                  <a:gd name="T1" fmla="*/ 0 h 311"/>
                  <a:gd name="T2" fmla="*/ 0 w 1608"/>
                  <a:gd name="T3" fmla="*/ 0 h 311"/>
                  <a:gd name="T4" fmla="*/ 0 w 1608"/>
                  <a:gd name="T5" fmla="*/ 0 h 311"/>
                  <a:gd name="T6" fmla="*/ 0 w 1608"/>
                  <a:gd name="T7" fmla="*/ 0 h 311"/>
                  <a:gd name="T8" fmla="*/ 0 w 1608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08"/>
                  <a:gd name="T16" fmla="*/ 0 h 311"/>
                  <a:gd name="T17" fmla="*/ 1608 w 1608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08" h="311">
                    <a:moveTo>
                      <a:pt x="0" y="0"/>
                    </a:moveTo>
                    <a:lnTo>
                      <a:pt x="1608" y="231"/>
                    </a:lnTo>
                    <a:lnTo>
                      <a:pt x="1608" y="31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000000"/>
                  </a:solidFill>
                  <a:latin typeface="+mj-lt"/>
                  <a:ea typeface="ＭＳ Ｐゴシック" pitchFamily="34" charset="-128"/>
                </a:endParaRPr>
              </a:p>
            </p:txBody>
          </p:sp>
          <p:sp>
            <p:nvSpPr>
              <p:cNvPr id="16573" name="Freeform 164"/>
              <p:cNvSpPr>
                <a:spLocks noChangeArrowheads="1"/>
              </p:cNvSpPr>
              <p:nvPr/>
            </p:nvSpPr>
            <p:spPr bwMode="auto">
              <a:xfrm>
                <a:off x="4850" y="1845"/>
                <a:ext cx="222" cy="68"/>
              </a:xfrm>
              <a:custGeom>
                <a:avLst/>
                <a:gdLst>
                  <a:gd name="T0" fmla="*/ 0 w 945"/>
                  <a:gd name="T1" fmla="*/ 0 h 441"/>
                  <a:gd name="T2" fmla="*/ 0 w 945"/>
                  <a:gd name="T3" fmla="*/ 0 h 441"/>
                  <a:gd name="T4" fmla="*/ 0 w 945"/>
                  <a:gd name="T5" fmla="*/ 0 h 441"/>
                  <a:gd name="T6" fmla="*/ 0 w 945"/>
                  <a:gd name="T7" fmla="*/ 0 h 441"/>
                  <a:gd name="T8" fmla="*/ 0 w 945"/>
                  <a:gd name="T9" fmla="*/ 0 h 4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5"/>
                  <a:gd name="T16" fmla="*/ 0 h 441"/>
                  <a:gd name="T17" fmla="*/ 945 w 945"/>
                  <a:gd name="T18" fmla="*/ 441 h 4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5" h="441">
                    <a:moveTo>
                      <a:pt x="0" y="441"/>
                    </a:moveTo>
                    <a:lnTo>
                      <a:pt x="0" y="361"/>
                    </a:lnTo>
                    <a:lnTo>
                      <a:pt x="945" y="0"/>
                    </a:lnTo>
                    <a:lnTo>
                      <a:pt x="945" y="57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C0C0C0"/>
              </a:solidFill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000000"/>
                  </a:solidFill>
                  <a:latin typeface="+mj-lt"/>
                  <a:ea typeface="ＭＳ Ｐゴシック" pitchFamily="34" charset="-128"/>
                </a:endParaRPr>
              </a:p>
            </p:txBody>
          </p:sp>
        </p:grpSp>
        <p:grpSp>
          <p:nvGrpSpPr>
            <p:cNvPr id="16435" name="Group 165"/>
            <p:cNvGrpSpPr>
              <a:grpSpLocks/>
            </p:cNvGrpSpPr>
            <p:nvPr/>
          </p:nvGrpSpPr>
          <p:grpSpPr bwMode="auto">
            <a:xfrm>
              <a:off x="7472348" y="2785193"/>
              <a:ext cx="985745" cy="768350"/>
              <a:chOff x="4563" y="1673"/>
              <a:chExt cx="621" cy="484"/>
            </a:xfrm>
          </p:grpSpPr>
          <p:grpSp>
            <p:nvGrpSpPr>
              <p:cNvPr id="16436" name="Group 166"/>
              <p:cNvGrpSpPr>
                <a:grpSpLocks/>
              </p:cNvGrpSpPr>
              <p:nvPr/>
            </p:nvGrpSpPr>
            <p:grpSpPr bwMode="auto">
              <a:xfrm>
                <a:off x="4563" y="1699"/>
                <a:ext cx="419" cy="191"/>
                <a:chOff x="4563" y="1699"/>
                <a:chExt cx="419" cy="191"/>
              </a:xfrm>
            </p:grpSpPr>
            <p:grpSp>
              <p:nvGrpSpPr>
                <p:cNvPr id="16520" name="Group 167"/>
                <p:cNvGrpSpPr>
                  <a:grpSpLocks/>
                </p:cNvGrpSpPr>
                <p:nvPr/>
              </p:nvGrpSpPr>
              <p:grpSpPr bwMode="auto">
                <a:xfrm>
                  <a:off x="4563" y="1699"/>
                  <a:ext cx="322" cy="172"/>
                  <a:chOff x="4563" y="1699"/>
                  <a:chExt cx="322" cy="172"/>
                </a:xfrm>
              </p:grpSpPr>
              <p:grpSp>
                <p:nvGrpSpPr>
                  <p:cNvPr id="16553" name="Group 168"/>
                  <p:cNvGrpSpPr>
                    <a:grpSpLocks/>
                  </p:cNvGrpSpPr>
                  <p:nvPr/>
                </p:nvGrpSpPr>
                <p:grpSpPr bwMode="auto">
                  <a:xfrm>
                    <a:off x="4563" y="1699"/>
                    <a:ext cx="322" cy="172"/>
                    <a:chOff x="4563" y="1699"/>
                    <a:chExt cx="322" cy="172"/>
                  </a:xfrm>
                </p:grpSpPr>
                <p:grpSp>
                  <p:nvGrpSpPr>
                    <p:cNvPr id="16562" name="Group 1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3" y="1796"/>
                      <a:ext cx="322" cy="75"/>
                      <a:chOff x="4563" y="1796"/>
                      <a:chExt cx="322" cy="75"/>
                    </a:xfrm>
                  </p:grpSpPr>
                  <p:sp>
                    <p:nvSpPr>
                      <p:cNvPr id="16568" name="Freeform 1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02" y="1796"/>
                        <a:ext cx="184" cy="76"/>
                      </a:xfrm>
                      <a:custGeom>
                        <a:avLst/>
                        <a:gdLst>
                          <a:gd name="T0" fmla="*/ 0 w 790"/>
                          <a:gd name="T1" fmla="*/ 0 h 489"/>
                          <a:gd name="T2" fmla="*/ 0 w 790"/>
                          <a:gd name="T3" fmla="*/ 0 h 489"/>
                          <a:gd name="T4" fmla="*/ 0 w 790"/>
                          <a:gd name="T5" fmla="*/ 0 h 489"/>
                          <a:gd name="T6" fmla="*/ 0 w 790"/>
                          <a:gd name="T7" fmla="*/ 0 h 489"/>
                          <a:gd name="T8" fmla="*/ 0 w 790"/>
                          <a:gd name="T9" fmla="*/ 0 h 48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90"/>
                          <a:gd name="T16" fmla="*/ 0 h 489"/>
                          <a:gd name="T17" fmla="*/ 790 w 790"/>
                          <a:gd name="T18" fmla="*/ 489 h 48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90" h="489">
                            <a:moveTo>
                              <a:pt x="0" y="149"/>
                            </a:moveTo>
                            <a:lnTo>
                              <a:pt x="0" y="489"/>
                            </a:lnTo>
                            <a:lnTo>
                              <a:pt x="790" y="238"/>
                            </a:lnTo>
                            <a:lnTo>
                              <a:pt x="790" y="0"/>
                            </a:lnTo>
                            <a:lnTo>
                              <a:pt x="0" y="149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 sz="2000">
                          <a:solidFill>
                            <a:srgbClr val="000000"/>
                          </a:solidFill>
                          <a:latin typeface="+mj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69" name="Freeform 1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63" y="1814"/>
                        <a:ext cx="139" cy="57"/>
                      </a:xfrm>
                      <a:custGeom>
                        <a:avLst/>
                        <a:gdLst>
                          <a:gd name="T0" fmla="*/ 0 w 587"/>
                          <a:gd name="T1" fmla="*/ 0 h 373"/>
                          <a:gd name="T2" fmla="*/ 0 w 587"/>
                          <a:gd name="T3" fmla="*/ 0 h 373"/>
                          <a:gd name="T4" fmla="*/ 0 w 587"/>
                          <a:gd name="T5" fmla="*/ 0 h 373"/>
                          <a:gd name="T6" fmla="*/ 0 w 587"/>
                          <a:gd name="T7" fmla="*/ 0 h 373"/>
                          <a:gd name="T8" fmla="*/ 0 w 587"/>
                          <a:gd name="T9" fmla="*/ 0 h 37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87"/>
                          <a:gd name="T16" fmla="*/ 0 h 373"/>
                          <a:gd name="T17" fmla="*/ 587 w 587"/>
                          <a:gd name="T18" fmla="*/ 373 h 37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87" h="373">
                            <a:moveTo>
                              <a:pt x="587" y="33"/>
                            </a:moveTo>
                            <a:lnTo>
                              <a:pt x="587" y="373"/>
                            </a:lnTo>
                            <a:lnTo>
                              <a:pt x="0" y="289"/>
                            </a:lnTo>
                            <a:lnTo>
                              <a:pt x="0" y="0"/>
                            </a:lnTo>
                            <a:lnTo>
                              <a:pt x="587" y="33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 sz="2000">
                          <a:solidFill>
                            <a:srgbClr val="000000"/>
                          </a:solidFill>
                          <a:latin typeface="+mj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70" name="Freeform 1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63" y="1796"/>
                        <a:ext cx="323" cy="24"/>
                      </a:xfrm>
                      <a:custGeom>
                        <a:avLst/>
                        <a:gdLst>
                          <a:gd name="T0" fmla="*/ 0 w 1377"/>
                          <a:gd name="T1" fmla="*/ 0 h 149"/>
                          <a:gd name="T2" fmla="*/ 0 w 1377"/>
                          <a:gd name="T3" fmla="*/ 0 h 149"/>
                          <a:gd name="T4" fmla="*/ 0 w 1377"/>
                          <a:gd name="T5" fmla="*/ 0 h 149"/>
                          <a:gd name="T6" fmla="*/ 0 w 1377"/>
                          <a:gd name="T7" fmla="*/ 0 h 149"/>
                          <a:gd name="T8" fmla="*/ 0 w 1377"/>
                          <a:gd name="T9" fmla="*/ 0 h 14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377"/>
                          <a:gd name="T16" fmla="*/ 0 h 149"/>
                          <a:gd name="T17" fmla="*/ 1377 w 1377"/>
                          <a:gd name="T18" fmla="*/ 149 h 14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377" h="149">
                            <a:moveTo>
                              <a:pt x="0" y="116"/>
                            </a:moveTo>
                            <a:lnTo>
                              <a:pt x="593" y="149"/>
                            </a:lnTo>
                            <a:lnTo>
                              <a:pt x="1377" y="0"/>
                            </a:lnTo>
                            <a:lnTo>
                              <a:pt x="800" y="0"/>
                            </a:lnTo>
                            <a:lnTo>
                              <a:pt x="0" y="116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 sz="2000">
                          <a:solidFill>
                            <a:srgbClr val="000000"/>
                          </a:solidFill>
                          <a:latin typeface="+mj-lt"/>
                          <a:ea typeface="ＭＳ Ｐゴシック" pitchFamily="34" charset="-128"/>
                        </a:endParaRPr>
                      </a:p>
                    </p:txBody>
                  </p:sp>
                </p:grpSp>
                <p:sp>
                  <p:nvSpPr>
                    <p:cNvPr id="16563" name="Freeform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9" y="1791"/>
                      <a:ext cx="115" cy="21"/>
                    </a:xfrm>
                    <a:custGeom>
                      <a:avLst/>
                      <a:gdLst>
                        <a:gd name="T0" fmla="*/ 0 w 499"/>
                        <a:gd name="T1" fmla="*/ 0 h 139"/>
                        <a:gd name="T2" fmla="*/ 0 w 499"/>
                        <a:gd name="T3" fmla="*/ 0 h 139"/>
                        <a:gd name="T4" fmla="*/ 0 w 499"/>
                        <a:gd name="T5" fmla="*/ 0 h 139"/>
                        <a:gd name="T6" fmla="*/ 0 w 499"/>
                        <a:gd name="T7" fmla="*/ 0 h 139"/>
                        <a:gd name="T8" fmla="*/ 0 w 499"/>
                        <a:gd name="T9" fmla="*/ 0 h 139"/>
                        <a:gd name="T10" fmla="*/ 0 w 499"/>
                        <a:gd name="T11" fmla="*/ 0 h 13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99"/>
                        <a:gd name="T19" fmla="*/ 0 h 139"/>
                        <a:gd name="T20" fmla="*/ 499 w 499"/>
                        <a:gd name="T21" fmla="*/ 139 h 13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99" h="139">
                          <a:moveTo>
                            <a:pt x="0" y="79"/>
                          </a:moveTo>
                          <a:lnTo>
                            <a:pt x="0" y="124"/>
                          </a:lnTo>
                          <a:lnTo>
                            <a:pt x="233" y="139"/>
                          </a:lnTo>
                          <a:lnTo>
                            <a:pt x="499" y="89"/>
                          </a:lnTo>
                          <a:lnTo>
                            <a:pt x="499" y="0"/>
                          </a:lnTo>
                          <a:lnTo>
                            <a:pt x="0" y="79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grpSp>
                  <p:nvGrpSpPr>
                    <p:cNvPr id="16564" name="Group 1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86" y="1699"/>
                      <a:ext cx="262" cy="106"/>
                      <a:chOff x="4586" y="1699"/>
                      <a:chExt cx="262" cy="106"/>
                    </a:xfrm>
                  </p:grpSpPr>
                  <p:sp>
                    <p:nvSpPr>
                      <p:cNvPr id="16565" name="Freeform 1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98" y="1699"/>
                        <a:ext cx="151" cy="104"/>
                      </a:xfrm>
                      <a:custGeom>
                        <a:avLst/>
                        <a:gdLst>
                          <a:gd name="T0" fmla="*/ 0 w 638"/>
                          <a:gd name="T1" fmla="*/ 0 h 682"/>
                          <a:gd name="T2" fmla="*/ 0 w 638"/>
                          <a:gd name="T3" fmla="*/ 0 h 682"/>
                          <a:gd name="T4" fmla="*/ 0 w 638"/>
                          <a:gd name="T5" fmla="*/ 0 h 682"/>
                          <a:gd name="T6" fmla="*/ 0 w 638"/>
                          <a:gd name="T7" fmla="*/ 0 h 682"/>
                          <a:gd name="T8" fmla="*/ 0 w 638"/>
                          <a:gd name="T9" fmla="*/ 0 h 68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38"/>
                          <a:gd name="T16" fmla="*/ 0 h 682"/>
                          <a:gd name="T17" fmla="*/ 638 w 638"/>
                          <a:gd name="T18" fmla="*/ 682 h 68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38" h="682">
                            <a:moveTo>
                              <a:pt x="90" y="682"/>
                            </a:moveTo>
                            <a:lnTo>
                              <a:pt x="0" y="22"/>
                            </a:lnTo>
                            <a:lnTo>
                              <a:pt x="549" y="0"/>
                            </a:lnTo>
                            <a:lnTo>
                              <a:pt x="638" y="588"/>
                            </a:lnTo>
                            <a:lnTo>
                              <a:pt x="90" y="682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 sz="2000">
                          <a:solidFill>
                            <a:srgbClr val="000000"/>
                          </a:solidFill>
                          <a:latin typeface="+mj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66" name="Freeform 1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86" y="1701"/>
                        <a:ext cx="135" cy="105"/>
                      </a:xfrm>
                      <a:custGeom>
                        <a:avLst/>
                        <a:gdLst>
                          <a:gd name="T0" fmla="*/ 0 w 566"/>
                          <a:gd name="T1" fmla="*/ 0 h 678"/>
                          <a:gd name="T2" fmla="*/ 0 w 566"/>
                          <a:gd name="T3" fmla="*/ 0 h 678"/>
                          <a:gd name="T4" fmla="*/ 0 w 566"/>
                          <a:gd name="T5" fmla="*/ 0 h 678"/>
                          <a:gd name="T6" fmla="*/ 0 w 566"/>
                          <a:gd name="T7" fmla="*/ 0 h 678"/>
                          <a:gd name="T8" fmla="*/ 0 w 566"/>
                          <a:gd name="T9" fmla="*/ 0 h 67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66"/>
                          <a:gd name="T16" fmla="*/ 0 h 678"/>
                          <a:gd name="T17" fmla="*/ 566 w 566"/>
                          <a:gd name="T18" fmla="*/ 678 h 67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66" h="678">
                            <a:moveTo>
                              <a:pt x="476" y="0"/>
                            </a:moveTo>
                            <a:lnTo>
                              <a:pt x="0" y="151"/>
                            </a:lnTo>
                            <a:lnTo>
                              <a:pt x="67" y="678"/>
                            </a:lnTo>
                            <a:lnTo>
                              <a:pt x="566" y="661"/>
                            </a:lnTo>
                            <a:lnTo>
                              <a:pt x="476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 sz="2000">
                          <a:solidFill>
                            <a:srgbClr val="000000"/>
                          </a:solidFill>
                          <a:latin typeface="+mj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67" name="Freeform 1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25" y="1710"/>
                        <a:ext cx="109" cy="78"/>
                      </a:xfrm>
                      <a:custGeom>
                        <a:avLst/>
                        <a:gdLst>
                          <a:gd name="T0" fmla="*/ 0 w 458"/>
                          <a:gd name="T1" fmla="*/ 0 h 514"/>
                          <a:gd name="T2" fmla="*/ 0 w 458"/>
                          <a:gd name="T3" fmla="*/ 0 h 514"/>
                          <a:gd name="T4" fmla="*/ 0 w 458"/>
                          <a:gd name="T5" fmla="*/ 0 h 514"/>
                          <a:gd name="T6" fmla="*/ 0 w 458"/>
                          <a:gd name="T7" fmla="*/ 0 h 514"/>
                          <a:gd name="T8" fmla="*/ 0 w 458"/>
                          <a:gd name="T9" fmla="*/ 0 h 51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58"/>
                          <a:gd name="T16" fmla="*/ 0 h 514"/>
                          <a:gd name="T17" fmla="*/ 458 w 458"/>
                          <a:gd name="T18" fmla="*/ 514 h 51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58" h="514">
                            <a:moveTo>
                              <a:pt x="0" y="23"/>
                            </a:moveTo>
                            <a:lnTo>
                              <a:pt x="64" y="514"/>
                            </a:lnTo>
                            <a:lnTo>
                              <a:pt x="458" y="456"/>
                            </a:lnTo>
                            <a:lnTo>
                              <a:pt x="390" y="0"/>
                            </a:lnTo>
                            <a:lnTo>
                              <a:pt x="0" y="23"/>
                            </a:lnTo>
                            <a:close/>
                          </a:path>
                        </a:pathLst>
                      </a:custGeom>
                      <a:solidFill>
                        <a:srgbClr val="00C0C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 sz="2000">
                          <a:solidFill>
                            <a:srgbClr val="000000"/>
                          </a:solidFill>
                          <a:latin typeface="+mj-lt"/>
                          <a:ea typeface="ＭＳ Ｐゴシック" pitchFamily="34" charset="-128"/>
                        </a:endParaRPr>
                      </a:p>
                    </p:txBody>
                  </p:sp>
                </p:grpSp>
              </p:grpSp>
              <p:grpSp>
                <p:nvGrpSpPr>
                  <p:cNvPr id="16554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4769" y="1804"/>
                    <a:ext cx="105" cy="48"/>
                    <a:chOff x="4769" y="1804"/>
                    <a:chExt cx="105" cy="48"/>
                  </a:xfrm>
                </p:grpSpPr>
                <p:sp>
                  <p:nvSpPr>
                    <p:cNvPr id="16555" name="Freeform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69" y="1804"/>
                      <a:ext cx="105" cy="49"/>
                    </a:xfrm>
                    <a:custGeom>
                      <a:avLst/>
                      <a:gdLst>
                        <a:gd name="T0" fmla="*/ 0 w 448"/>
                        <a:gd name="T1" fmla="*/ 0 h 319"/>
                        <a:gd name="T2" fmla="*/ 0 w 448"/>
                        <a:gd name="T3" fmla="*/ 0 h 319"/>
                        <a:gd name="T4" fmla="*/ 0 w 448"/>
                        <a:gd name="T5" fmla="*/ 0 h 319"/>
                        <a:gd name="T6" fmla="*/ 0 w 448"/>
                        <a:gd name="T7" fmla="*/ 0 h 319"/>
                        <a:gd name="T8" fmla="*/ 0 w 448"/>
                        <a:gd name="T9" fmla="*/ 0 h 3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19"/>
                        <a:gd name="T17" fmla="*/ 448 w 448"/>
                        <a:gd name="T18" fmla="*/ 319 h 3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19">
                          <a:moveTo>
                            <a:pt x="448" y="0"/>
                          </a:moveTo>
                          <a:lnTo>
                            <a:pt x="0" y="95"/>
                          </a:lnTo>
                          <a:lnTo>
                            <a:pt x="0" y="319"/>
                          </a:lnTo>
                          <a:lnTo>
                            <a:pt x="448" y="179"/>
                          </a:lnTo>
                          <a:lnTo>
                            <a:pt x="448" y="0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56" name="Line 1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37" y="1812"/>
                      <a:ext cx="27" cy="9"/>
                    </a:xfrm>
                    <a:prstGeom prst="line">
                      <a:avLst/>
                    </a:prstGeom>
                    <a:noFill/>
                    <a:ln w="324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57" name="Line 18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86" y="1822"/>
                      <a:ext cx="37" cy="5"/>
                    </a:xfrm>
                    <a:prstGeom prst="line">
                      <a:avLst/>
                    </a:prstGeom>
                    <a:noFill/>
                    <a:ln w="324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58" name="Line 1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31" y="1809"/>
                      <a:ext cx="3" cy="3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59" name="Line 1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78" y="1817"/>
                      <a:ext cx="3" cy="34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60" name="Line 18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77" y="1817"/>
                      <a:ext cx="99" cy="16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61" name="Line 18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78" y="1810"/>
                      <a:ext cx="95" cy="17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</p:grpSp>
            </p:grpSp>
            <p:grpSp>
              <p:nvGrpSpPr>
                <p:cNvPr id="16521" name="Group 186"/>
                <p:cNvGrpSpPr>
                  <a:grpSpLocks/>
                </p:cNvGrpSpPr>
                <p:nvPr/>
              </p:nvGrpSpPr>
              <p:grpSpPr bwMode="auto">
                <a:xfrm>
                  <a:off x="4729" y="1804"/>
                  <a:ext cx="253" cy="86"/>
                  <a:chOff x="4729" y="1804"/>
                  <a:chExt cx="253" cy="86"/>
                </a:xfrm>
              </p:grpSpPr>
              <p:grpSp>
                <p:nvGrpSpPr>
                  <p:cNvPr id="16522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4746" y="1852"/>
                    <a:ext cx="40" cy="17"/>
                    <a:chOff x="4746" y="1852"/>
                    <a:chExt cx="40" cy="17"/>
                  </a:xfrm>
                </p:grpSpPr>
                <p:sp>
                  <p:nvSpPr>
                    <p:cNvPr id="16551" name="Freeform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46" y="1852"/>
                      <a:ext cx="13" cy="18"/>
                    </a:xfrm>
                    <a:custGeom>
                      <a:avLst/>
                      <a:gdLst>
                        <a:gd name="T0" fmla="*/ 0 w 50"/>
                        <a:gd name="T1" fmla="*/ 0 h 129"/>
                        <a:gd name="T2" fmla="*/ 0 w 50"/>
                        <a:gd name="T3" fmla="*/ 0 h 129"/>
                        <a:gd name="T4" fmla="*/ 0 w 50"/>
                        <a:gd name="T5" fmla="*/ 0 h 129"/>
                        <a:gd name="T6" fmla="*/ 0 w 50"/>
                        <a:gd name="T7" fmla="*/ 0 h 129"/>
                        <a:gd name="T8" fmla="*/ 0 w 50"/>
                        <a:gd name="T9" fmla="*/ 0 h 1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0"/>
                        <a:gd name="T16" fmla="*/ 0 h 129"/>
                        <a:gd name="T17" fmla="*/ 50 w 50"/>
                        <a:gd name="T18" fmla="*/ 129 h 1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0" h="129">
                          <a:moveTo>
                            <a:pt x="15" y="0"/>
                          </a:moveTo>
                          <a:lnTo>
                            <a:pt x="0" y="121"/>
                          </a:lnTo>
                          <a:lnTo>
                            <a:pt x="36" y="129"/>
                          </a:lnTo>
                          <a:lnTo>
                            <a:pt x="50" y="6"/>
                          </a:lnTo>
                          <a:lnTo>
                            <a:pt x="15" y="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52" name="Freeform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5" y="1854"/>
                      <a:ext cx="32" cy="16"/>
                    </a:xfrm>
                    <a:custGeom>
                      <a:avLst/>
                      <a:gdLst>
                        <a:gd name="T0" fmla="*/ 0 w 138"/>
                        <a:gd name="T1" fmla="*/ 0 h 112"/>
                        <a:gd name="T2" fmla="*/ 0 w 138"/>
                        <a:gd name="T3" fmla="*/ 0 h 112"/>
                        <a:gd name="T4" fmla="*/ 0 w 138"/>
                        <a:gd name="T5" fmla="*/ 0 h 112"/>
                        <a:gd name="T6" fmla="*/ 0 w 138"/>
                        <a:gd name="T7" fmla="*/ 0 h 112"/>
                        <a:gd name="T8" fmla="*/ 0 w 138"/>
                        <a:gd name="T9" fmla="*/ 0 h 112"/>
                        <a:gd name="T10" fmla="*/ 0 w 138"/>
                        <a:gd name="T11" fmla="*/ 0 h 112"/>
                        <a:gd name="T12" fmla="*/ 0 w 138"/>
                        <a:gd name="T13" fmla="*/ 0 h 11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38"/>
                        <a:gd name="T22" fmla="*/ 0 h 112"/>
                        <a:gd name="T23" fmla="*/ 138 w 138"/>
                        <a:gd name="T24" fmla="*/ 112 h 11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38" h="112">
                          <a:moveTo>
                            <a:pt x="12" y="4"/>
                          </a:moveTo>
                          <a:lnTo>
                            <a:pt x="0" y="112"/>
                          </a:lnTo>
                          <a:lnTo>
                            <a:pt x="138" y="56"/>
                          </a:lnTo>
                          <a:lnTo>
                            <a:pt x="84" y="39"/>
                          </a:lnTo>
                          <a:lnTo>
                            <a:pt x="35" y="64"/>
                          </a:lnTo>
                          <a:lnTo>
                            <a:pt x="50" y="0"/>
                          </a:lnTo>
                          <a:lnTo>
                            <a:pt x="12" y="4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</p:grpSp>
              <p:grpSp>
                <p:nvGrpSpPr>
                  <p:cNvPr id="16523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4729" y="1804"/>
                    <a:ext cx="253" cy="86"/>
                    <a:chOff x="4729" y="1804"/>
                    <a:chExt cx="253" cy="86"/>
                  </a:xfrm>
                </p:grpSpPr>
                <p:sp>
                  <p:nvSpPr>
                    <p:cNvPr id="16524" name="Freeform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36" y="1804"/>
                      <a:ext cx="247" cy="76"/>
                    </a:xfrm>
                    <a:custGeom>
                      <a:avLst/>
                      <a:gdLst>
                        <a:gd name="T0" fmla="*/ 0 w 1052"/>
                        <a:gd name="T1" fmla="*/ 0 h 484"/>
                        <a:gd name="T2" fmla="*/ 0 w 1052"/>
                        <a:gd name="T3" fmla="*/ 0 h 484"/>
                        <a:gd name="T4" fmla="*/ 0 w 1052"/>
                        <a:gd name="T5" fmla="*/ 0 h 484"/>
                        <a:gd name="T6" fmla="*/ 0 w 1052"/>
                        <a:gd name="T7" fmla="*/ 0 h 484"/>
                        <a:gd name="T8" fmla="*/ 0 w 1052"/>
                        <a:gd name="T9" fmla="*/ 0 h 4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52"/>
                        <a:gd name="T16" fmla="*/ 0 h 484"/>
                        <a:gd name="T17" fmla="*/ 1052 w 1052"/>
                        <a:gd name="T18" fmla="*/ 484 h 4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52" h="484">
                          <a:moveTo>
                            <a:pt x="0" y="205"/>
                          </a:moveTo>
                          <a:lnTo>
                            <a:pt x="505" y="484"/>
                          </a:lnTo>
                          <a:lnTo>
                            <a:pt x="1052" y="211"/>
                          </a:lnTo>
                          <a:lnTo>
                            <a:pt x="633" y="0"/>
                          </a:lnTo>
                          <a:lnTo>
                            <a:pt x="0" y="205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25" name="Freeform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29" y="1836"/>
                      <a:ext cx="125" cy="53"/>
                    </a:xfrm>
                    <a:custGeom>
                      <a:avLst/>
                      <a:gdLst>
                        <a:gd name="T0" fmla="*/ 0 w 527"/>
                        <a:gd name="T1" fmla="*/ 0 h 342"/>
                        <a:gd name="T2" fmla="*/ 0 w 527"/>
                        <a:gd name="T3" fmla="*/ 0 h 342"/>
                        <a:gd name="T4" fmla="*/ 0 w 527"/>
                        <a:gd name="T5" fmla="*/ 0 h 342"/>
                        <a:gd name="T6" fmla="*/ 0 w 527"/>
                        <a:gd name="T7" fmla="*/ 0 h 342"/>
                        <a:gd name="T8" fmla="*/ 0 w 527"/>
                        <a:gd name="T9" fmla="*/ 0 h 34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27"/>
                        <a:gd name="T16" fmla="*/ 0 h 342"/>
                        <a:gd name="T17" fmla="*/ 527 w 527"/>
                        <a:gd name="T18" fmla="*/ 342 h 34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27" h="342">
                          <a:moveTo>
                            <a:pt x="18" y="0"/>
                          </a:moveTo>
                          <a:lnTo>
                            <a:pt x="527" y="283"/>
                          </a:lnTo>
                          <a:lnTo>
                            <a:pt x="512" y="342"/>
                          </a:lnTo>
                          <a:lnTo>
                            <a:pt x="0" y="54"/>
                          </a:lnTo>
                          <a:lnTo>
                            <a:pt x="18" y="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26" name="Freeform 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51" y="1839"/>
                      <a:ext cx="132" cy="52"/>
                    </a:xfrm>
                    <a:custGeom>
                      <a:avLst/>
                      <a:gdLst>
                        <a:gd name="T0" fmla="*/ 0 w 562"/>
                        <a:gd name="T1" fmla="*/ 0 h 336"/>
                        <a:gd name="T2" fmla="*/ 0 w 562"/>
                        <a:gd name="T3" fmla="*/ 0 h 336"/>
                        <a:gd name="T4" fmla="*/ 0 w 562"/>
                        <a:gd name="T5" fmla="*/ 0 h 336"/>
                        <a:gd name="T6" fmla="*/ 0 w 562"/>
                        <a:gd name="T7" fmla="*/ 0 h 336"/>
                        <a:gd name="T8" fmla="*/ 0 w 562"/>
                        <a:gd name="T9" fmla="*/ 0 h 33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2"/>
                        <a:gd name="T16" fmla="*/ 0 h 336"/>
                        <a:gd name="T17" fmla="*/ 562 w 562"/>
                        <a:gd name="T18" fmla="*/ 336 h 3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2" h="336">
                          <a:moveTo>
                            <a:pt x="0" y="336"/>
                          </a:moveTo>
                          <a:lnTo>
                            <a:pt x="17" y="273"/>
                          </a:lnTo>
                          <a:lnTo>
                            <a:pt x="562" y="0"/>
                          </a:lnTo>
                          <a:lnTo>
                            <a:pt x="543" y="50"/>
                          </a:lnTo>
                          <a:lnTo>
                            <a:pt x="0" y="336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27" name="Freeform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81" y="1841"/>
                      <a:ext cx="102" cy="31"/>
                    </a:xfrm>
                    <a:custGeom>
                      <a:avLst/>
                      <a:gdLst>
                        <a:gd name="T0" fmla="*/ 0 w 425"/>
                        <a:gd name="T1" fmla="*/ 0 h 215"/>
                        <a:gd name="T2" fmla="*/ 0 w 425"/>
                        <a:gd name="T3" fmla="*/ 0 h 215"/>
                        <a:gd name="T4" fmla="*/ 0 w 425"/>
                        <a:gd name="T5" fmla="*/ 0 h 215"/>
                        <a:gd name="T6" fmla="*/ 0 w 425"/>
                        <a:gd name="T7" fmla="*/ 0 h 215"/>
                        <a:gd name="T8" fmla="*/ 0 w 425"/>
                        <a:gd name="T9" fmla="*/ 0 h 21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25"/>
                        <a:gd name="T16" fmla="*/ 0 h 215"/>
                        <a:gd name="T17" fmla="*/ 425 w 425"/>
                        <a:gd name="T18" fmla="*/ 215 h 21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25" h="215">
                          <a:moveTo>
                            <a:pt x="0" y="57"/>
                          </a:moveTo>
                          <a:lnTo>
                            <a:pt x="147" y="0"/>
                          </a:lnTo>
                          <a:lnTo>
                            <a:pt x="425" y="150"/>
                          </a:lnTo>
                          <a:lnTo>
                            <a:pt x="283" y="215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28" name="Freeform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5" y="1817"/>
                      <a:ext cx="145" cy="44"/>
                    </a:xfrm>
                    <a:custGeom>
                      <a:avLst/>
                      <a:gdLst>
                        <a:gd name="T0" fmla="*/ 0 w 625"/>
                        <a:gd name="T1" fmla="*/ 0 h 288"/>
                        <a:gd name="T2" fmla="*/ 0 w 625"/>
                        <a:gd name="T3" fmla="*/ 0 h 288"/>
                        <a:gd name="T4" fmla="*/ 0 w 625"/>
                        <a:gd name="T5" fmla="*/ 0 h 288"/>
                        <a:gd name="T6" fmla="*/ 0 w 625"/>
                        <a:gd name="T7" fmla="*/ 0 h 288"/>
                        <a:gd name="T8" fmla="*/ 0 w 625"/>
                        <a:gd name="T9" fmla="*/ 0 h 2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25"/>
                        <a:gd name="T16" fmla="*/ 0 h 288"/>
                        <a:gd name="T17" fmla="*/ 625 w 625"/>
                        <a:gd name="T18" fmla="*/ 288 h 2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25" h="288">
                          <a:moveTo>
                            <a:pt x="0" y="139"/>
                          </a:moveTo>
                          <a:lnTo>
                            <a:pt x="273" y="288"/>
                          </a:lnTo>
                          <a:lnTo>
                            <a:pt x="625" y="123"/>
                          </a:lnTo>
                          <a:lnTo>
                            <a:pt x="369" y="0"/>
                          </a:lnTo>
                          <a:lnTo>
                            <a:pt x="0" y="139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29" name="Freeform 1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46" y="1807"/>
                      <a:ext cx="161" cy="41"/>
                    </a:xfrm>
                    <a:custGeom>
                      <a:avLst/>
                      <a:gdLst>
                        <a:gd name="T0" fmla="*/ 0 w 689"/>
                        <a:gd name="T1" fmla="*/ 0 h 262"/>
                        <a:gd name="T2" fmla="*/ 0 w 689"/>
                        <a:gd name="T3" fmla="*/ 0 h 262"/>
                        <a:gd name="T4" fmla="*/ 0 w 689"/>
                        <a:gd name="T5" fmla="*/ 0 h 262"/>
                        <a:gd name="T6" fmla="*/ 0 w 689"/>
                        <a:gd name="T7" fmla="*/ 0 h 262"/>
                        <a:gd name="T8" fmla="*/ 0 w 689"/>
                        <a:gd name="T9" fmla="*/ 0 h 26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89"/>
                        <a:gd name="T16" fmla="*/ 0 h 262"/>
                        <a:gd name="T17" fmla="*/ 689 w 689"/>
                        <a:gd name="T18" fmla="*/ 262 h 26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89" h="262">
                          <a:moveTo>
                            <a:pt x="143" y="262"/>
                          </a:moveTo>
                          <a:lnTo>
                            <a:pt x="0" y="189"/>
                          </a:lnTo>
                          <a:lnTo>
                            <a:pt x="578" y="0"/>
                          </a:lnTo>
                          <a:lnTo>
                            <a:pt x="689" y="54"/>
                          </a:lnTo>
                          <a:lnTo>
                            <a:pt x="143" y="262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30" name="Line 19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52" y="1808"/>
                      <a:ext cx="138" cy="35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31" name="Line 19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62" y="1811"/>
                      <a:ext cx="135" cy="35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32" name="Line 19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72" y="1813"/>
                      <a:ext cx="132" cy="35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33" name="Line 20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92" y="1818"/>
                      <a:ext cx="129" cy="38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34" name="Line 2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02" y="1821"/>
                      <a:ext cx="129" cy="38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35" name="Line 20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11" y="1824"/>
                      <a:ext cx="129" cy="40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36" name="Line 20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25" y="1825"/>
                      <a:ext cx="122" cy="4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37" name="Line 20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35" y="1831"/>
                      <a:ext cx="125" cy="4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38" name="Line 2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95" y="1846"/>
                      <a:ext cx="66" cy="24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39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8" y="1844"/>
                      <a:ext cx="66" cy="23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40" name="Line 2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38" y="1836"/>
                      <a:ext cx="63" cy="2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41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51" y="1831"/>
                      <a:ext cx="63" cy="23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42" name="Line 2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7" y="1828"/>
                      <a:ext cx="59" cy="24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43" name="Line 2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81" y="1826"/>
                      <a:ext cx="59" cy="2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44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94" y="1820"/>
                      <a:ext cx="60" cy="2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45" name="Line 2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65" y="1833"/>
                      <a:ext cx="33" cy="1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46" name="Line 2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88" y="1828"/>
                      <a:ext cx="30" cy="1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47" name="Line 2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5" y="1826"/>
                      <a:ext cx="30" cy="7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48" name="Line 2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25" y="1820"/>
                      <a:ext cx="29" cy="1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49" name="Line 2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44" y="1815"/>
                      <a:ext cx="26" cy="1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50" name="Line 2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4" y="1813"/>
                      <a:ext cx="26" cy="7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16437" name="Group 218"/>
              <p:cNvGrpSpPr>
                <a:grpSpLocks/>
              </p:cNvGrpSpPr>
              <p:nvPr/>
            </p:nvGrpSpPr>
            <p:grpSpPr bwMode="auto">
              <a:xfrm>
                <a:off x="4739" y="1673"/>
                <a:ext cx="445" cy="484"/>
                <a:chOff x="4739" y="1673"/>
                <a:chExt cx="445" cy="484"/>
              </a:xfrm>
            </p:grpSpPr>
            <p:grpSp>
              <p:nvGrpSpPr>
                <p:cNvPr id="16438" name="Group 219"/>
                <p:cNvGrpSpPr>
                  <a:grpSpLocks/>
                </p:cNvGrpSpPr>
                <p:nvPr/>
              </p:nvGrpSpPr>
              <p:grpSpPr bwMode="auto">
                <a:xfrm>
                  <a:off x="4776" y="2093"/>
                  <a:ext cx="150" cy="49"/>
                  <a:chOff x="4776" y="2093"/>
                  <a:chExt cx="150" cy="49"/>
                </a:xfrm>
              </p:grpSpPr>
              <p:sp>
                <p:nvSpPr>
                  <p:cNvPr id="16515" name="Freeform 220"/>
                  <p:cNvSpPr>
                    <a:spLocks noChangeArrowheads="1"/>
                  </p:cNvSpPr>
                  <p:nvPr/>
                </p:nvSpPr>
                <p:spPr bwMode="auto">
                  <a:xfrm>
                    <a:off x="4776" y="2093"/>
                    <a:ext cx="151" cy="50"/>
                  </a:xfrm>
                  <a:custGeom>
                    <a:avLst/>
                    <a:gdLst>
                      <a:gd name="T0" fmla="*/ 0 w 643"/>
                      <a:gd name="T1" fmla="*/ 0 h 328"/>
                      <a:gd name="T2" fmla="*/ 0 w 643"/>
                      <a:gd name="T3" fmla="*/ 0 h 328"/>
                      <a:gd name="T4" fmla="*/ 0 w 643"/>
                      <a:gd name="T5" fmla="*/ 0 h 328"/>
                      <a:gd name="T6" fmla="*/ 0 w 643"/>
                      <a:gd name="T7" fmla="*/ 0 h 328"/>
                      <a:gd name="T8" fmla="*/ 0 w 643"/>
                      <a:gd name="T9" fmla="*/ 0 h 328"/>
                      <a:gd name="T10" fmla="*/ 0 w 643"/>
                      <a:gd name="T11" fmla="*/ 0 h 328"/>
                      <a:gd name="T12" fmla="*/ 0 w 643"/>
                      <a:gd name="T13" fmla="*/ 0 h 328"/>
                      <a:gd name="T14" fmla="*/ 0 w 643"/>
                      <a:gd name="T15" fmla="*/ 0 h 328"/>
                      <a:gd name="T16" fmla="*/ 0 w 643"/>
                      <a:gd name="T17" fmla="*/ 0 h 328"/>
                      <a:gd name="T18" fmla="*/ 0 w 643"/>
                      <a:gd name="T19" fmla="*/ 0 h 328"/>
                      <a:gd name="T20" fmla="*/ 0 w 643"/>
                      <a:gd name="T21" fmla="*/ 0 h 328"/>
                      <a:gd name="T22" fmla="*/ 0 w 643"/>
                      <a:gd name="T23" fmla="*/ 0 h 328"/>
                      <a:gd name="T24" fmla="*/ 0 w 643"/>
                      <a:gd name="T25" fmla="*/ 0 h 328"/>
                      <a:gd name="T26" fmla="*/ 0 w 643"/>
                      <a:gd name="T27" fmla="*/ 0 h 328"/>
                      <a:gd name="T28" fmla="*/ 0 w 643"/>
                      <a:gd name="T29" fmla="*/ 0 h 328"/>
                      <a:gd name="T30" fmla="*/ 0 w 643"/>
                      <a:gd name="T31" fmla="*/ 0 h 328"/>
                      <a:gd name="T32" fmla="*/ 0 w 643"/>
                      <a:gd name="T33" fmla="*/ 0 h 328"/>
                      <a:gd name="T34" fmla="*/ 0 w 643"/>
                      <a:gd name="T35" fmla="*/ 0 h 328"/>
                      <a:gd name="T36" fmla="*/ 0 w 643"/>
                      <a:gd name="T37" fmla="*/ 0 h 328"/>
                      <a:gd name="T38" fmla="*/ 0 w 643"/>
                      <a:gd name="T39" fmla="*/ 0 h 32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643"/>
                      <a:gd name="T61" fmla="*/ 0 h 328"/>
                      <a:gd name="T62" fmla="*/ 643 w 643"/>
                      <a:gd name="T63" fmla="*/ 328 h 328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643" h="328">
                        <a:moveTo>
                          <a:pt x="383" y="11"/>
                        </a:moveTo>
                        <a:lnTo>
                          <a:pt x="389" y="97"/>
                        </a:lnTo>
                        <a:lnTo>
                          <a:pt x="220" y="176"/>
                        </a:lnTo>
                        <a:lnTo>
                          <a:pt x="78" y="210"/>
                        </a:lnTo>
                        <a:lnTo>
                          <a:pt x="0" y="244"/>
                        </a:lnTo>
                        <a:lnTo>
                          <a:pt x="5" y="289"/>
                        </a:lnTo>
                        <a:lnTo>
                          <a:pt x="107" y="318"/>
                        </a:lnTo>
                        <a:lnTo>
                          <a:pt x="259" y="328"/>
                        </a:lnTo>
                        <a:lnTo>
                          <a:pt x="389" y="306"/>
                        </a:lnTo>
                        <a:lnTo>
                          <a:pt x="468" y="284"/>
                        </a:lnTo>
                        <a:lnTo>
                          <a:pt x="473" y="309"/>
                        </a:lnTo>
                        <a:lnTo>
                          <a:pt x="575" y="306"/>
                        </a:lnTo>
                        <a:lnTo>
                          <a:pt x="637" y="295"/>
                        </a:lnTo>
                        <a:lnTo>
                          <a:pt x="637" y="250"/>
                        </a:lnTo>
                        <a:lnTo>
                          <a:pt x="643" y="224"/>
                        </a:lnTo>
                        <a:lnTo>
                          <a:pt x="643" y="161"/>
                        </a:lnTo>
                        <a:lnTo>
                          <a:pt x="626" y="125"/>
                        </a:lnTo>
                        <a:lnTo>
                          <a:pt x="594" y="86"/>
                        </a:lnTo>
                        <a:lnTo>
                          <a:pt x="587" y="0"/>
                        </a:lnTo>
                        <a:lnTo>
                          <a:pt x="383" y="11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16" name="Freeform 221"/>
                  <p:cNvSpPr>
                    <a:spLocks noChangeArrowheads="1"/>
                  </p:cNvSpPr>
                  <p:nvPr/>
                </p:nvSpPr>
                <p:spPr bwMode="auto">
                  <a:xfrm>
                    <a:off x="4832" y="2111"/>
                    <a:ext cx="46" cy="15"/>
                  </a:xfrm>
                  <a:custGeom>
                    <a:avLst/>
                    <a:gdLst>
                      <a:gd name="T0" fmla="*/ 0 w 195"/>
                      <a:gd name="T1" fmla="*/ 0 h 104"/>
                      <a:gd name="T2" fmla="*/ 0 w 195"/>
                      <a:gd name="T3" fmla="*/ 0 h 104"/>
                      <a:gd name="T4" fmla="*/ 0 w 195"/>
                      <a:gd name="T5" fmla="*/ 0 h 104"/>
                      <a:gd name="T6" fmla="*/ 0 w 195"/>
                      <a:gd name="T7" fmla="*/ 0 h 104"/>
                      <a:gd name="T8" fmla="*/ 0 w 195"/>
                      <a:gd name="T9" fmla="*/ 0 h 1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5"/>
                      <a:gd name="T16" fmla="*/ 0 h 104"/>
                      <a:gd name="T17" fmla="*/ 195 w 195"/>
                      <a:gd name="T18" fmla="*/ 104 h 1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5" h="104">
                        <a:moveTo>
                          <a:pt x="146" y="0"/>
                        </a:moveTo>
                        <a:lnTo>
                          <a:pt x="195" y="55"/>
                        </a:lnTo>
                        <a:lnTo>
                          <a:pt x="20" y="104"/>
                        </a:lnTo>
                        <a:lnTo>
                          <a:pt x="0" y="66"/>
                        </a:lnTo>
                        <a:lnTo>
                          <a:pt x="146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17" name="Freeform 222"/>
                  <p:cNvSpPr>
                    <a:spLocks noChangeArrowheads="1"/>
                  </p:cNvSpPr>
                  <p:nvPr/>
                </p:nvSpPr>
                <p:spPr bwMode="auto">
                  <a:xfrm>
                    <a:off x="4782" y="2121"/>
                    <a:ext cx="50" cy="10"/>
                  </a:xfrm>
                  <a:custGeom>
                    <a:avLst/>
                    <a:gdLst>
                      <a:gd name="T0" fmla="*/ 0 w 220"/>
                      <a:gd name="T1" fmla="*/ 0 h 64"/>
                      <a:gd name="T2" fmla="*/ 0 w 220"/>
                      <a:gd name="T3" fmla="*/ 0 h 64"/>
                      <a:gd name="T4" fmla="*/ 0 w 220"/>
                      <a:gd name="T5" fmla="*/ 0 h 64"/>
                      <a:gd name="T6" fmla="*/ 0 w 220"/>
                      <a:gd name="T7" fmla="*/ 0 h 64"/>
                      <a:gd name="T8" fmla="*/ 0 w 220"/>
                      <a:gd name="T9" fmla="*/ 0 h 64"/>
                      <a:gd name="T10" fmla="*/ 0 w 220"/>
                      <a:gd name="T11" fmla="*/ 0 h 64"/>
                      <a:gd name="T12" fmla="*/ 0 w 220"/>
                      <a:gd name="T13" fmla="*/ 0 h 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0"/>
                      <a:gd name="T22" fmla="*/ 0 h 64"/>
                      <a:gd name="T23" fmla="*/ 220 w 220"/>
                      <a:gd name="T24" fmla="*/ 64 h 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0" h="64">
                        <a:moveTo>
                          <a:pt x="195" y="0"/>
                        </a:moveTo>
                        <a:lnTo>
                          <a:pt x="220" y="30"/>
                        </a:lnTo>
                        <a:lnTo>
                          <a:pt x="112" y="58"/>
                        </a:lnTo>
                        <a:lnTo>
                          <a:pt x="61" y="64"/>
                        </a:lnTo>
                        <a:lnTo>
                          <a:pt x="0" y="60"/>
                        </a:lnTo>
                        <a:lnTo>
                          <a:pt x="66" y="28"/>
                        </a:lnTo>
                        <a:lnTo>
                          <a:pt x="195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18" name="Freeform 223"/>
                  <p:cNvSpPr>
                    <a:spLocks noChangeArrowheads="1"/>
                  </p:cNvSpPr>
                  <p:nvPr/>
                </p:nvSpPr>
                <p:spPr bwMode="auto">
                  <a:xfrm>
                    <a:off x="4779" y="2111"/>
                    <a:ext cx="148" cy="31"/>
                  </a:xfrm>
                  <a:custGeom>
                    <a:avLst/>
                    <a:gdLst>
                      <a:gd name="T0" fmla="*/ 0 w 625"/>
                      <a:gd name="T1" fmla="*/ 0 h 195"/>
                      <a:gd name="T2" fmla="*/ 0 w 625"/>
                      <a:gd name="T3" fmla="*/ 0 h 195"/>
                      <a:gd name="T4" fmla="*/ 0 w 625"/>
                      <a:gd name="T5" fmla="*/ 0 h 195"/>
                      <a:gd name="T6" fmla="*/ 0 w 625"/>
                      <a:gd name="T7" fmla="*/ 0 h 195"/>
                      <a:gd name="T8" fmla="*/ 0 w 625"/>
                      <a:gd name="T9" fmla="*/ 0 h 195"/>
                      <a:gd name="T10" fmla="*/ 0 w 625"/>
                      <a:gd name="T11" fmla="*/ 0 h 195"/>
                      <a:gd name="T12" fmla="*/ 0 w 625"/>
                      <a:gd name="T13" fmla="*/ 0 h 195"/>
                      <a:gd name="T14" fmla="*/ 0 w 625"/>
                      <a:gd name="T15" fmla="*/ 0 h 195"/>
                      <a:gd name="T16" fmla="*/ 0 w 625"/>
                      <a:gd name="T17" fmla="*/ 0 h 195"/>
                      <a:gd name="T18" fmla="*/ 0 w 625"/>
                      <a:gd name="T19" fmla="*/ 0 h 195"/>
                      <a:gd name="T20" fmla="*/ 0 w 625"/>
                      <a:gd name="T21" fmla="*/ 0 h 195"/>
                      <a:gd name="T22" fmla="*/ 0 w 625"/>
                      <a:gd name="T23" fmla="*/ 0 h 195"/>
                      <a:gd name="T24" fmla="*/ 0 w 625"/>
                      <a:gd name="T25" fmla="*/ 0 h 195"/>
                      <a:gd name="T26" fmla="*/ 0 w 625"/>
                      <a:gd name="T27" fmla="*/ 0 h 195"/>
                      <a:gd name="T28" fmla="*/ 0 w 625"/>
                      <a:gd name="T29" fmla="*/ 0 h 195"/>
                      <a:gd name="T30" fmla="*/ 0 w 625"/>
                      <a:gd name="T31" fmla="*/ 0 h 195"/>
                      <a:gd name="T32" fmla="*/ 0 w 625"/>
                      <a:gd name="T33" fmla="*/ 0 h 195"/>
                      <a:gd name="T34" fmla="*/ 0 w 625"/>
                      <a:gd name="T35" fmla="*/ 0 h 195"/>
                      <a:gd name="T36" fmla="*/ 0 w 625"/>
                      <a:gd name="T37" fmla="*/ 0 h 19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25"/>
                      <a:gd name="T58" fmla="*/ 0 h 195"/>
                      <a:gd name="T59" fmla="*/ 625 w 625"/>
                      <a:gd name="T60" fmla="*/ 195 h 19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25" h="195">
                        <a:moveTo>
                          <a:pt x="0" y="166"/>
                        </a:moveTo>
                        <a:lnTo>
                          <a:pt x="0" y="136"/>
                        </a:lnTo>
                        <a:lnTo>
                          <a:pt x="82" y="144"/>
                        </a:lnTo>
                        <a:lnTo>
                          <a:pt x="214" y="125"/>
                        </a:lnTo>
                        <a:lnTo>
                          <a:pt x="288" y="108"/>
                        </a:lnTo>
                        <a:lnTo>
                          <a:pt x="433" y="62"/>
                        </a:lnTo>
                        <a:lnTo>
                          <a:pt x="495" y="55"/>
                        </a:lnTo>
                        <a:lnTo>
                          <a:pt x="557" y="32"/>
                        </a:lnTo>
                        <a:lnTo>
                          <a:pt x="588" y="0"/>
                        </a:lnTo>
                        <a:lnTo>
                          <a:pt x="625" y="40"/>
                        </a:lnTo>
                        <a:lnTo>
                          <a:pt x="625" y="123"/>
                        </a:lnTo>
                        <a:lnTo>
                          <a:pt x="579" y="136"/>
                        </a:lnTo>
                        <a:lnTo>
                          <a:pt x="466" y="151"/>
                        </a:lnTo>
                        <a:lnTo>
                          <a:pt x="422" y="157"/>
                        </a:lnTo>
                        <a:lnTo>
                          <a:pt x="347" y="183"/>
                        </a:lnTo>
                        <a:lnTo>
                          <a:pt x="263" y="195"/>
                        </a:lnTo>
                        <a:lnTo>
                          <a:pt x="204" y="195"/>
                        </a:lnTo>
                        <a:lnTo>
                          <a:pt x="109" y="195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19" name="Freeform 224"/>
                  <p:cNvSpPr>
                    <a:spLocks noChangeArrowheads="1"/>
                  </p:cNvSpPr>
                  <p:nvPr/>
                </p:nvSpPr>
                <p:spPr bwMode="auto">
                  <a:xfrm>
                    <a:off x="4868" y="2095"/>
                    <a:ext cx="49" cy="24"/>
                  </a:xfrm>
                  <a:custGeom>
                    <a:avLst/>
                    <a:gdLst>
                      <a:gd name="T0" fmla="*/ 0 w 207"/>
                      <a:gd name="T1" fmla="*/ 0 h 160"/>
                      <a:gd name="T2" fmla="*/ 0 w 207"/>
                      <a:gd name="T3" fmla="*/ 0 h 160"/>
                      <a:gd name="T4" fmla="*/ 0 w 207"/>
                      <a:gd name="T5" fmla="*/ 0 h 160"/>
                      <a:gd name="T6" fmla="*/ 0 w 207"/>
                      <a:gd name="T7" fmla="*/ 0 h 160"/>
                      <a:gd name="T8" fmla="*/ 0 w 207"/>
                      <a:gd name="T9" fmla="*/ 0 h 160"/>
                      <a:gd name="T10" fmla="*/ 0 w 207"/>
                      <a:gd name="T11" fmla="*/ 0 h 160"/>
                      <a:gd name="T12" fmla="*/ 0 w 207"/>
                      <a:gd name="T13" fmla="*/ 0 h 160"/>
                      <a:gd name="T14" fmla="*/ 0 w 207"/>
                      <a:gd name="T15" fmla="*/ 0 h 160"/>
                      <a:gd name="T16" fmla="*/ 0 w 207"/>
                      <a:gd name="T17" fmla="*/ 0 h 160"/>
                      <a:gd name="T18" fmla="*/ 0 w 207"/>
                      <a:gd name="T19" fmla="*/ 0 h 16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07"/>
                      <a:gd name="T31" fmla="*/ 0 h 160"/>
                      <a:gd name="T32" fmla="*/ 207 w 207"/>
                      <a:gd name="T33" fmla="*/ 160 h 16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07" h="160">
                        <a:moveTo>
                          <a:pt x="6" y="10"/>
                        </a:moveTo>
                        <a:lnTo>
                          <a:pt x="12" y="90"/>
                        </a:lnTo>
                        <a:lnTo>
                          <a:pt x="0" y="107"/>
                        </a:lnTo>
                        <a:lnTo>
                          <a:pt x="47" y="160"/>
                        </a:lnTo>
                        <a:lnTo>
                          <a:pt x="110" y="160"/>
                        </a:lnTo>
                        <a:lnTo>
                          <a:pt x="182" y="137"/>
                        </a:lnTo>
                        <a:lnTo>
                          <a:pt x="207" y="105"/>
                        </a:lnTo>
                        <a:lnTo>
                          <a:pt x="193" y="84"/>
                        </a:lnTo>
                        <a:lnTo>
                          <a:pt x="189" y="0"/>
                        </a:lnTo>
                        <a:lnTo>
                          <a:pt x="6" y="10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</p:grpSp>
            <p:grpSp>
              <p:nvGrpSpPr>
                <p:cNvPr id="16439" name="Group 225"/>
                <p:cNvGrpSpPr>
                  <a:grpSpLocks/>
                </p:cNvGrpSpPr>
                <p:nvPr/>
              </p:nvGrpSpPr>
              <p:grpSpPr bwMode="auto">
                <a:xfrm>
                  <a:off x="4862" y="2003"/>
                  <a:ext cx="64" cy="102"/>
                  <a:chOff x="4862" y="2003"/>
                  <a:chExt cx="64" cy="102"/>
                </a:xfrm>
              </p:grpSpPr>
              <p:sp>
                <p:nvSpPr>
                  <p:cNvPr id="16513" name="Freeform 226"/>
                  <p:cNvSpPr>
                    <a:spLocks noChangeArrowheads="1"/>
                  </p:cNvSpPr>
                  <p:nvPr/>
                </p:nvSpPr>
                <p:spPr bwMode="auto">
                  <a:xfrm>
                    <a:off x="4862" y="2003"/>
                    <a:ext cx="65" cy="103"/>
                  </a:xfrm>
                  <a:custGeom>
                    <a:avLst/>
                    <a:gdLst>
                      <a:gd name="T0" fmla="*/ 0 w 271"/>
                      <a:gd name="T1" fmla="*/ 0 h 654"/>
                      <a:gd name="T2" fmla="*/ 0 w 271"/>
                      <a:gd name="T3" fmla="*/ 0 h 654"/>
                      <a:gd name="T4" fmla="*/ 0 w 271"/>
                      <a:gd name="T5" fmla="*/ 0 h 654"/>
                      <a:gd name="T6" fmla="*/ 0 w 271"/>
                      <a:gd name="T7" fmla="*/ 0 h 654"/>
                      <a:gd name="T8" fmla="*/ 0 w 271"/>
                      <a:gd name="T9" fmla="*/ 0 h 654"/>
                      <a:gd name="T10" fmla="*/ 0 w 271"/>
                      <a:gd name="T11" fmla="*/ 0 h 654"/>
                      <a:gd name="T12" fmla="*/ 0 w 271"/>
                      <a:gd name="T13" fmla="*/ 0 h 654"/>
                      <a:gd name="T14" fmla="*/ 0 w 271"/>
                      <a:gd name="T15" fmla="*/ 0 h 6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1"/>
                      <a:gd name="T25" fmla="*/ 0 h 654"/>
                      <a:gd name="T26" fmla="*/ 271 w 271"/>
                      <a:gd name="T27" fmla="*/ 654 h 65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1" h="654">
                        <a:moveTo>
                          <a:pt x="249" y="14"/>
                        </a:moveTo>
                        <a:lnTo>
                          <a:pt x="266" y="235"/>
                        </a:lnTo>
                        <a:lnTo>
                          <a:pt x="262" y="418"/>
                        </a:lnTo>
                        <a:lnTo>
                          <a:pt x="271" y="625"/>
                        </a:lnTo>
                        <a:lnTo>
                          <a:pt x="138" y="654"/>
                        </a:lnTo>
                        <a:lnTo>
                          <a:pt x="9" y="654"/>
                        </a:lnTo>
                        <a:lnTo>
                          <a:pt x="0" y="0"/>
                        </a:lnTo>
                        <a:lnTo>
                          <a:pt x="249" y="14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14" name="Freeform 227"/>
                  <p:cNvSpPr>
                    <a:spLocks noChangeArrowheads="1"/>
                  </p:cNvSpPr>
                  <p:nvPr/>
                </p:nvSpPr>
                <p:spPr bwMode="auto">
                  <a:xfrm>
                    <a:off x="4865" y="2006"/>
                    <a:ext cx="56" cy="97"/>
                  </a:xfrm>
                  <a:custGeom>
                    <a:avLst/>
                    <a:gdLst>
                      <a:gd name="T0" fmla="*/ 0 w 236"/>
                      <a:gd name="T1" fmla="*/ 0 h 631"/>
                      <a:gd name="T2" fmla="*/ 0 w 236"/>
                      <a:gd name="T3" fmla="*/ 0 h 631"/>
                      <a:gd name="T4" fmla="*/ 0 w 236"/>
                      <a:gd name="T5" fmla="*/ 0 h 631"/>
                      <a:gd name="T6" fmla="*/ 0 w 236"/>
                      <a:gd name="T7" fmla="*/ 0 h 631"/>
                      <a:gd name="T8" fmla="*/ 0 w 236"/>
                      <a:gd name="T9" fmla="*/ 0 h 631"/>
                      <a:gd name="T10" fmla="*/ 0 w 236"/>
                      <a:gd name="T11" fmla="*/ 0 h 631"/>
                      <a:gd name="T12" fmla="*/ 0 w 236"/>
                      <a:gd name="T13" fmla="*/ 0 h 631"/>
                      <a:gd name="T14" fmla="*/ 0 w 236"/>
                      <a:gd name="T15" fmla="*/ 0 h 63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36"/>
                      <a:gd name="T25" fmla="*/ 0 h 631"/>
                      <a:gd name="T26" fmla="*/ 236 w 236"/>
                      <a:gd name="T27" fmla="*/ 631 h 63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36" h="631">
                        <a:moveTo>
                          <a:pt x="215" y="20"/>
                        </a:moveTo>
                        <a:lnTo>
                          <a:pt x="236" y="207"/>
                        </a:lnTo>
                        <a:lnTo>
                          <a:pt x="232" y="356"/>
                        </a:lnTo>
                        <a:lnTo>
                          <a:pt x="232" y="586"/>
                        </a:lnTo>
                        <a:lnTo>
                          <a:pt x="116" y="631"/>
                        </a:lnTo>
                        <a:lnTo>
                          <a:pt x="13" y="631"/>
                        </a:lnTo>
                        <a:lnTo>
                          <a:pt x="0" y="0"/>
                        </a:lnTo>
                        <a:lnTo>
                          <a:pt x="215" y="2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</p:grpSp>
            <p:grpSp>
              <p:nvGrpSpPr>
                <p:cNvPr id="16440" name="Group 228"/>
                <p:cNvGrpSpPr>
                  <a:grpSpLocks/>
                </p:cNvGrpSpPr>
                <p:nvPr/>
              </p:nvGrpSpPr>
              <p:grpSpPr bwMode="auto">
                <a:xfrm>
                  <a:off x="4739" y="2109"/>
                  <a:ext cx="151" cy="48"/>
                  <a:chOff x="4739" y="2109"/>
                  <a:chExt cx="151" cy="48"/>
                </a:xfrm>
              </p:grpSpPr>
              <p:sp>
                <p:nvSpPr>
                  <p:cNvPr id="16508" name="Freeform 229"/>
                  <p:cNvSpPr>
                    <a:spLocks noChangeArrowheads="1"/>
                  </p:cNvSpPr>
                  <p:nvPr/>
                </p:nvSpPr>
                <p:spPr bwMode="auto">
                  <a:xfrm>
                    <a:off x="4739" y="2109"/>
                    <a:ext cx="152" cy="49"/>
                  </a:xfrm>
                  <a:custGeom>
                    <a:avLst/>
                    <a:gdLst>
                      <a:gd name="T0" fmla="*/ 0 w 654"/>
                      <a:gd name="T1" fmla="*/ 0 h 328"/>
                      <a:gd name="T2" fmla="*/ 0 w 654"/>
                      <a:gd name="T3" fmla="*/ 0 h 328"/>
                      <a:gd name="T4" fmla="*/ 0 w 654"/>
                      <a:gd name="T5" fmla="*/ 0 h 328"/>
                      <a:gd name="T6" fmla="*/ 0 w 654"/>
                      <a:gd name="T7" fmla="*/ 0 h 328"/>
                      <a:gd name="T8" fmla="*/ 0 w 654"/>
                      <a:gd name="T9" fmla="*/ 0 h 328"/>
                      <a:gd name="T10" fmla="*/ 0 w 654"/>
                      <a:gd name="T11" fmla="*/ 0 h 328"/>
                      <a:gd name="T12" fmla="*/ 0 w 654"/>
                      <a:gd name="T13" fmla="*/ 0 h 328"/>
                      <a:gd name="T14" fmla="*/ 0 w 654"/>
                      <a:gd name="T15" fmla="*/ 0 h 328"/>
                      <a:gd name="T16" fmla="*/ 0 w 654"/>
                      <a:gd name="T17" fmla="*/ 0 h 328"/>
                      <a:gd name="T18" fmla="*/ 0 w 654"/>
                      <a:gd name="T19" fmla="*/ 0 h 328"/>
                      <a:gd name="T20" fmla="*/ 0 w 654"/>
                      <a:gd name="T21" fmla="*/ 0 h 328"/>
                      <a:gd name="T22" fmla="*/ 0 w 654"/>
                      <a:gd name="T23" fmla="*/ 0 h 328"/>
                      <a:gd name="T24" fmla="*/ 0 w 654"/>
                      <a:gd name="T25" fmla="*/ 0 h 328"/>
                      <a:gd name="T26" fmla="*/ 0 w 654"/>
                      <a:gd name="T27" fmla="*/ 0 h 328"/>
                      <a:gd name="T28" fmla="*/ 0 w 654"/>
                      <a:gd name="T29" fmla="*/ 0 h 328"/>
                      <a:gd name="T30" fmla="*/ 0 w 654"/>
                      <a:gd name="T31" fmla="*/ 0 h 328"/>
                      <a:gd name="T32" fmla="*/ 0 w 654"/>
                      <a:gd name="T33" fmla="*/ 0 h 328"/>
                      <a:gd name="T34" fmla="*/ 0 w 654"/>
                      <a:gd name="T35" fmla="*/ 0 h 328"/>
                      <a:gd name="T36" fmla="*/ 0 w 654"/>
                      <a:gd name="T37" fmla="*/ 0 h 328"/>
                      <a:gd name="T38" fmla="*/ 0 w 654"/>
                      <a:gd name="T39" fmla="*/ 0 h 32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654"/>
                      <a:gd name="T61" fmla="*/ 0 h 328"/>
                      <a:gd name="T62" fmla="*/ 654 w 654"/>
                      <a:gd name="T63" fmla="*/ 328 h 328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654" h="328">
                        <a:moveTo>
                          <a:pt x="389" y="11"/>
                        </a:moveTo>
                        <a:lnTo>
                          <a:pt x="395" y="96"/>
                        </a:lnTo>
                        <a:lnTo>
                          <a:pt x="223" y="175"/>
                        </a:lnTo>
                        <a:lnTo>
                          <a:pt x="80" y="209"/>
                        </a:lnTo>
                        <a:lnTo>
                          <a:pt x="0" y="243"/>
                        </a:lnTo>
                        <a:lnTo>
                          <a:pt x="5" y="289"/>
                        </a:lnTo>
                        <a:lnTo>
                          <a:pt x="108" y="317"/>
                        </a:lnTo>
                        <a:lnTo>
                          <a:pt x="264" y="328"/>
                        </a:lnTo>
                        <a:lnTo>
                          <a:pt x="395" y="306"/>
                        </a:lnTo>
                        <a:lnTo>
                          <a:pt x="474" y="283"/>
                        </a:lnTo>
                        <a:lnTo>
                          <a:pt x="480" y="308"/>
                        </a:lnTo>
                        <a:lnTo>
                          <a:pt x="583" y="306"/>
                        </a:lnTo>
                        <a:lnTo>
                          <a:pt x="647" y="294"/>
                        </a:lnTo>
                        <a:lnTo>
                          <a:pt x="647" y="249"/>
                        </a:lnTo>
                        <a:lnTo>
                          <a:pt x="654" y="224"/>
                        </a:lnTo>
                        <a:lnTo>
                          <a:pt x="654" y="160"/>
                        </a:lnTo>
                        <a:lnTo>
                          <a:pt x="635" y="125"/>
                        </a:lnTo>
                        <a:lnTo>
                          <a:pt x="603" y="86"/>
                        </a:lnTo>
                        <a:lnTo>
                          <a:pt x="596" y="0"/>
                        </a:lnTo>
                        <a:lnTo>
                          <a:pt x="389" y="11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09" name="Freeform 230"/>
                  <p:cNvSpPr>
                    <a:spLocks noChangeArrowheads="1"/>
                  </p:cNvSpPr>
                  <p:nvPr/>
                </p:nvSpPr>
                <p:spPr bwMode="auto">
                  <a:xfrm>
                    <a:off x="4795" y="2127"/>
                    <a:ext cx="46" cy="16"/>
                  </a:xfrm>
                  <a:custGeom>
                    <a:avLst/>
                    <a:gdLst>
                      <a:gd name="T0" fmla="*/ 0 w 198"/>
                      <a:gd name="T1" fmla="*/ 0 h 104"/>
                      <a:gd name="T2" fmla="*/ 0 w 198"/>
                      <a:gd name="T3" fmla="*/ 0 h 104"/>
                      <a:gd name="T4" fmla="*/ 0 w 198"/>
                      <a:gd name="T5" fmla="*/ 0 h 104"/>
                      <a:gd name="T6" fmla="*/ 0 w 198"/>
                      <a:gd name="T7" fmla="*/ 0 h 104"/>
                      <a:gd name="T8" fmla="*/ 0 w 198"/>
                      <a:gd name="T9" fmla="*/ 0 h 1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8"/>
                      <a:gd name="T16" fmla="*/ 0 h 104"/>
                      <a:gd name="T17" fmla="*/ 198 w 198"/>
                      <a:gd name="T18" fmla="*/ 104 h 1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8" h="104">
                        <a:moveTo>
                          <a:pt x="149" y="0"/>
                        </a:moveTo>
                        <a:lnTo>
                          <a:pt x="198" y="56"/>
                        </a:lnTo>
                        <a:lnTo>
                          <a:pt x="22" y="104"/>
                        </a:lnTo>
                        <a:lnTo>
                          <a:pt x="0" y="66"/>
                        </a:lnTo>
                        <a:lnTo>
                          <a:pt x="149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10" name="Freeform 231"/>
                  <p:cNvSpPr>
                    <a:spLocks noChangeArrowheads="1"/>
                  </p:cNvSpPr>
                  <p:nvPr/>
                </p:nvSpPr>
                <p:spPr bwMode="auto">
                  <a:xfrm>
                    <a:off x="4743" y="2137"/>
                    <a:ext cx="52" cy="11"/>
                  </a:xfrm>
                  <a:custGeom>
                    <a:avLst/>
                    <a:gdLst>
                      <a:gd name="T0" fmla="*/ 0 w 222"/>
                      <a:gd name="T1" fmla="*/ 0 h 63"/>
                      <a:gd name="T2" fmla="*/ 0 w 222"/>
                      <a:gd name="T3" fmla="*/ 0 h 63"/>
                      <a:gd name="T4" fmla="*/ 0 w 222"/>
                      <a:gd name="T5" fmla="*/ 0 h 63"/>
                      <a:gd name="T6" fmla="*/ 0 w 222"/>
                      <a:gd name="T7" fmla="*/ 0 h 63"/>
                      <a:gd name="T8" fmla="*/ 0 w 222"/>
                      <a:gd name="T9" fmla="*/ 0 h 63"/>
                      <a:gd name="T10" fmla="*/ 0 w 222"/>
                      <a:gd name="T11" fmla="*/ 0 h 63"/>
                      <a:gd name="T12" fmla="*/ 0 w 222"/>
                      <a:gd name="T13" fmla="*/ 0 h 6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2"/>
                      <a:gd name="T22" fmla="*/ 0 h 63"/>
                      <a:gd name="T23" fmla="*/ 222 w 222"/>
                      <a:gd name="T24" fmla="*/ 63 h 6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2" h="63">
                        <a:moveTo>
                          <a:pt x="197" y="0"/>
                        </a:moveTo>
                        <a:lnTo>
                          <a:pt x="222" y="29"/>
                        </a:lnTo>
                        <a:lnTo>
                          <a:pt x="114" y="57"/>
                        </a:lnTo>
                        <a:lnTo>
                          <a:pt x="62" y="63"/>
                        </a:lnTo>
                        <a:lnTo>
                          <a:pt x="0" y="59"/>
                        </a:lnTo>
                        <a:lnTo>
                          <a:pt x="66" y="27"/>
                        </a:lnTo>
                        <a:lnTo>
                          <a:pt x="197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11" name="Freeform 232"/>
                  <p:cNvSpPr>
                    <a:spLocks noChangeArrowheads="1"/>
                  </p:cNvSpPr>
                  <p:nvPr/>
                </p:nvSpPr>
                <p:spPr bwMode="auto">
                  <a:xfrm>
                    <a:off x="4743" y="2127"/>
                    <a:ext cx="148" cy="29"/>
                  </a:xfrm>
                  <a:custGeom>
                    <a:avLst/>
                    <a:gdLst>
                      <a:gd name="T0" fmla="*/ 0 w 632"/>
                      <a:gd name="T1" fmla="*/ 0 h 196"/>
                      <a:gd name="T2" fmla="*/ 0 w 632"/>
                      <a:gd name="T3" fmla="*/ 0 h 196"/>
                      <a:gd name="T4" fmla="*/ 0 w 632"/>
                      <a:gd name="T5" fmla="*/ 0 h 196"/>
                      <a:gd name="T6" fmla="*/ 0 w 632"/>
                      <a:gd name="T7" fmla="*/ 0 h 196"/>
                      <a:gd name="T8" fmla="*/ 0 w 632"/>
                      <a:gd name="T9" fmla="*/ 0 h 196"/>
                      <a:gd name="T10" fmla="*/ 0 w 632"/>
                      <a:gd name="T11" fmla="*/ 0 h 196"/>
                      <a:gd name="T12" fmla="*/ 0 w 632"/>
                      <a:gd name="T13" fmla="*/ 0 h 196"/>
                      <a:gd name="T14" fmla="*/ 0 w 632"/>
                      <a:gd name="T15" fmla="*/ 0 h 196"/>
                      <a:gd name="T16" fmla="*/ 0 w 632"/>
                      <a:gd name="T17" fmla="*/ 0 h 196"/>
                      <a:gd name="T18" fmla="*/ 0 w 632"/>
                      <a:gd name="T19" fmla="*/ 0 h 196"/>
                      <a:gd name="T20" fmla="*/ 0 w 632"/>
                      <a:gd name="T21" fmla="*/ 0 h 196"/>
                      <a:gd name="T22" fmla="*/ 0 w 632"/>
                      <a:gd name="T23" fmla="*/ 0 h 196"/>
                      <a:gd name="T24" fmla="*/ 0 w 632"/>
                      <a:gd name="T25" fmla="*/ 0 h 196"/>
                      <a:gd name="T26" fmla="*/ 0 w 632"/>
                      <a:gd name="T27" fmla="*/ 0 h 196"/>
                      <a:gd name="T28" fmla="*/ 0 w 632"/>
                      <a:gd name="T29" fmla="*/ 0 h 196"/>
                      <a:gd name="T30" fmla="*/ 0 w 632"/>
                      <a:gd name="T31" fmla="*/ 0 h 196"/>
                      <a:gd name="T32" fmla="*/ 0 w 632"/>
                      <a:gd name="T33" fmla="*/ 0 h 196"/>
                      <a:gd name="T34" fmla="*/ 0 w 632"/>
                      <a:gd name="T35" fmla="*/ 0 h 196"/>
                      <a:gd name="T36" fmla="*/ 0 w 632"/>
                      <a:gd name="T37" fmla="*/ 0 h 19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32"/>
                      <a:gd name="T58" fmla="*/ 0 h 196"/>
                      <a:gd name="T59" fmla="*/ 632 w 632"/>
                      <a:gd name="T60" fmla="*/ 196 h 19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32" h="196">
                        <a:moveTo>
                          <a:pt x="0" y="166"/>
                        </a:moveTo>
                        <a:lnTo>
                          <a:pt x="0" y="136"/>
                        </a:lnTo>
                        <a:lnTo>
                          <a:pt x="81" y="145"/>
                        </a:lnTo>
                        <a:lnTo>
                          <a:pt x="216" y="126"/>
                        </a:lnTo>
                        <a:lnTo>
                          <a:pt x="291" y="109"/>
                        </a:lnTo>
                        <a:lnTo>
                          <a:pt x="437" y="62"/>
                        </a:lnTo>
                        <a:lnTo>
                          <a:pt x="502" y="56"/>
                        </a:lnTo>
                        <a:lnTo>
                          <a:pt x="563" y="32"/>
                        </a:lnTo>
                        <a:lnTo>
                          <a:pt x="596" y="0"/>
                        </a:lnTo>
                        <a:lnTo>
                          <a:pt x="632" y="41"/>
                        </a:lnTo>
                        <a:lnTo>
                          <a:pt x="632" y="124"/>
                        </a:lnTo>
                        <a:lnTo>
                          <a:pt x="586" y="136"/>
                        </a:lnTo>
                        <a:lnTo>
                          <a:pt x="472" y="151"/>
                        </a:lnTo>
                        <a:lnTo>
                          <a:pt x="426" y="158"/>
                        </a:lnTo>
                        <a:lnTo>
                          <a:pt x="352" y="183"/>
                        </a:lnTo>
                        <a:lnTo>
                          <a:pt x="266" y="196"/>
                        </a:lnTo>
                        <a:lnTo>
                          <a:pt x="205" y="196"/>
                        </a:lnTo>
                        <a:lnTo>
                          <a:pt x="108" y="19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12" name="Freeform 233"/>
                  <p:cNvSpPr>
                    <a:spLocks noChangeArrowheads="1"/>
                  </p:cNvSpPr>
                  <p:nvPr/>
                </p:nvSpPr>
                <p:spPr bwMode="auto">
                  <a:xfrm>
                    <a:off x="4832" y="2109"/>
                    <a:ext cx="49" cy="23"/>
                  </a:xfrm>
                  <a:custGeom>
                    <a:avLst/>
                    <a:gdLst>
                      <a:gd name="T0" fmla="*/ 0 w 211"/>
                      <a:gd name="T1" fmla="*/ 0 h 159"/>
                      <a:gd name="T2" fmla="*/ 0 w 211"/>
                      <a:gd name="T3" fmla="*/ 0 h 159"/>
                      <a:gd name="T4" fmla="*/ 0 w 211"/>
                      <a:gd name="T5" fmla="*/ 0 h 159"/>
                      <a:gd name="T6" fmla="*/ 0 w 211"/>
                      <a:gd name="T7" fmla="*/ 0 h 159"/>
                      <a:gd name="T8" fmla="*/ 0 w 211"/>
                      <a:gd name="T9" fmla="*/ 0 h 159"/>
                      <a:gd name="T10" fmla="*/ 0 w 211"/>
                      <a:gd name="T11" fmla="*/ 0 h 159"/>
                      <a:gd name="T12" fmla="*/ 0 w 211"/>
                      <a:gd name="T13" fmla="*/ 0 h 159"/>
                      <a:gd name="T14" fmla="*/ 0 w 211"/>
                      <a:gd name="T15" fmla="*/ 0 h 159"/>
                      <a:gd name="T16" fmla="*/ 0 w 211"/>
                      <a:gd name="T17" fmla="*/ 0 h 159"/>
                      <a:gd name="T18" fmla="*/ 0 w 211"/>
                      <a:gd name="T19" fmla="*/ 0 h 15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11"/>
                      <a:gd name="T31" fmla="*/ 0 h 159"/>
                      <a:gd name="T32" fmla="*/ 211 w 211"/>
                      <a:gd name="T33" fmla="*/ 159 h 15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11" h="159">
                        <a:moveTo>
                          <a:pt x="7" y="11"/>
                        </a:moveTo>
                        <a:lnTo>
                          <a:pt x="13" y="89"/>
                        </a:lnTo>
                        <a:lnTo>
                          <a:pt x="0" y="106"/>
                        </a:lnTo>
                        <a:lnTo>
                          <a:pt x="47" y="159"/>
                        </a:lnTo>
                        <a:lnTo>
                          <a:pt x="112" y="159"/>
                        </a:lnTo>
                        <a:lnTo>
                          <a:pt x="184" y="136"/>
                        </a:lnTo>
                        <a:lnTo>
                          <a:pt x="211" y="104"/>
                        </a:lnTo>
                        <a:lnTo>
                          <a:pt x="195" y="83"/>
                        </a:lnTo>
                        <a:lnTo>
                          <a:pt x="191" y="0"/>
                        </a:lnTo>
                        <a:lnTo>
                          <a:pt x="7" y="11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</p:grpSp>
            <p:sp>
              <p:nvSpPr>
                <p:cNvPr id="16441" name="Oval 234"/>
                <p:cNvSpPr>
                  <a:spLocks noChangeArrowheads="1"/>
                </p:cNvSpPr>
                <p:nvPr/>
              </p:nvSpPr>
              <p:spPr bwMode="auto">
                <a:xfrm>
                  <a:off x="4938" y="2109"/>
                  <a:ext cx="189" cy="47"/>
                </a:xfrm>
                <a:prstGeom prst="ellipse">
                  <a:avLst/>
                </a:prstGeom>
                <a:solidFill>
                  <a:srgbClr val="606060"/>
                </a:solidFill>
                <a:ln w="1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 dirty="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16442" name="Rectangle 235"/>
                <p:cNvSpPr>
                  <a:spLocks noChangeArrowheads="1"/>
                </p:cNvSpPr>
                <p:nvPr/>
              </p:nvSpPr>
              <p:spPr bwMode="auto">
                <a:xfrm>
                  <a:off x="5008" y="2014"/>
                  <a:ext cx="49" cy="108"/>
                </a:xfrm>
                <a:prstGeom prst="rect">
                  <a:avLst/>
                </a:prstGeom>
                <a:solidFill>
                  <a:srgbClr val="606060"/>
                </a:solidFill>
                <a:ln w="1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 dirty="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grpSp>
              <p:nvGrpSpPr>
                <p:cNvPr id="16443" name="Group 236"/>
                <p:cNvGrpSpPr>
                  <a:grpSpLocks/>
                </p:cNvGrpSpPr>
                <p:nvPr/>
              </p:nvGrpSpPr>
              <p:grpSpPr bwMode="auto">
                <a:xfrm>
                  <a:off x="4898" y="1977"/>
                  <a:ext cx="243" cy="54"/>
                  <a:chOff x="4898" y="1977"/>
                  <a:chExt cx="243" cy="54"/>
                </a:xfrm>
              </p:grpSpPr>
              <p:sp>
                <p:nvSpPr>
                  <p:cNvPr id="16506" name="Freeform 237"/>
                  <p:cNvSpPr>
                    <a:spLocks noChangeArrowheads="1"/>
                  </p:cNvSpPr>
                  <p:nvPr/>
                </p:nvSpPr>
                <p:spPr bwMode="auto">
                  <a:xfrm>
                    <a:off x="4898" y="1977"/>
                    <a:ext cx="244" cy="55"/>
                  </a:xfrm>
                  <a:custGeom>
                    <a:avLst/>
                    <a:gdLst>
                      <a:gd name="T0" fmla="*/ 0 w 1028"/>
                      <a:gd name="T1" fmla="*/ 0 h 356"/>
                      <a:gd name="T2" fmla="*/ 0 w 1028"/>
                      <a:gd name="T3" fmla="*/ 0 h 356"/>
                      <a:gd name="T4" fmla="*/ 0 w 1028"/>
                      <a:gd name="T5" fmla="*/ 0 h 356"/>
                      <a:gd name="T6" fmla="*/ 0 w 1028"/>
                      <a:gd name="T7" fmla="*/ 0 h 356"/>
                      <a:gd name="T8" fmla="*/ 0 w 1028"/>
                      <a:gd name="T9" fmla="*/ 0 h 356"/>
                      <a:gd name="T10" fmla="*/ 0 w 1028"/>
                      <a:gd name="T11" fmla="*/ 0 h 356"/>
                      <a:gd name="T12" fmla="*/ 0 w 1028"/>
                      <a:gd name="T13" fmla="*/ 0 h 356"/>
                      <a:gd name="T14" fmla="*/ 0 w 1028"/>
                      <a:gd name="T15" fmla="*/ 0 h 3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028"/>
                      <a:gd name="T25" fmla="*/ 0 h 356"/>
                      <a:gd name="T26" fmla="*/ 1028 w 1028"/>
                      <a:gd name="T27" fmla="*/ 356 h 35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028" h="356">
                        <a:moveTo>
                          <a:pt x="0" y="186"/>
                        </a:moveTo>
                        <a:lnTo>
                          <a:pt x="6" y="296"/>
                        </a:lnTo>
                        <a:lnTo>
                          <a:pt x="345" y="356"/>
                        </a:lnTo>
                        <a:lnTo>
                          <a:pt x="718" y="356"/>
                        </a:lnTo>
                        <a:lnTo>
                          <a:pt x="1011" y="266"/>
                        </a:lnTo>
                        <a:lnTo>
                          <a:pt x="1028" y="9"/>
                        </a:lnTo>
                        <a:lnTo>
                          <a:pt x="448" y="0"/>
                        </a:lnTo>
                        <a:lnTo>
                          <a:pt x="0" y="186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07" name="Freeform 238"/>
                  <p:cNvSpPr>
                    <a:spLocks noChangeArrowheads="1"/>
                  </p:cNvSpPr>
                  <p:nvPr/>
                </p:nvSpPr>
                <p:spPr bwMode="auto">
                  <a:xfrm>
                    <a:off x="4905" y="1997"/>
                    <a:ext cx="231" cy="31"/>
                  </a:xfrm>
                  <a:custGeom>
                    <a:avLst/>
                    <a:gdLst>
                      <a:gd name="T0" fmla="*/ 0 w 983"/>
                      <a:gd name="T1" fmla="*/ 0 h 206"/>
                      <a:gd name="T2" fmla="*/ 0 w 983"/>
                      <a:gd name="T3" fmla="*/ 0 h 206"/>
                      <a:gd name="T4" fmla="*/ 0 w 983"/>
                      <a:gd name="T5" fmla="*/ 0 h 206"/>
                      <a:gd name="T6" fmla="*/ 0 w 983"/>
                      <a:gd name="T7" fmla="*/ 0 h 206"/>
                      <a:gd name="T8" fmla="*/ 0 w 983"/>
                      <a:gd name="T9" fmla="*/ 0 h 206"/>
                      <a:gd name="T10" fmla="*/ 0 w 983"/>
                      <a:gd name="T11" fmla="*/ 0 h 206"/>
                      <a:gd name="T12" fmla="*/ 0 w 983"/>
                      <a:gd name="T13" fmla="*/ 0 h 206"/>
                      <a:gd name="T14" fmla="*/ 0 w 983"/>
                      <a:gd name="T15" fmla="*/ 0 h 206"/>
                      <a:gd name="T16" fmla="*/ 0 w 983"/>
                      <a:gd name="T17" fmla="*/ 0 h 20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83"/>
                      <a:gd name="T28" fmla="*/ 0 h 206"/>
                      <a:gd name="T29" fmla="*/ 983 w 983"/>
                      <a:gd name="T30" fmla="*/ 206 h 20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83" h="206">
                        <a:moveTo>
                          <a:pt x="0" y="71"/>
                        </a:moveTo>
                        <a:lnTo>
                          <a:pt x="5" y="151"/>
                        </a:lnTo>
                        <a:lnTo>
                          <a:pt x="311" y="206"/>
                        </a:lnTo>
                        <a:lnTo>
                          <a:pt x="707" y="206"/>
                        </a:lnTo>
                        <a:lnTo>
                          <a:pt x="983" y="111"/>
                        </a:lnTo>
                        <a:lnTo>
                          <a:pt x="983" y="0"/>
                        </a:lnTo>
                        <a:lnTo>
                          <a:pt x="719" y="111"/>
                        </a:lnTo>
                        <a:lnTo>
                          <a:pt x="316" y="116"/>
                        </a:lnTo>
                        <a:lnTo>
                          <a:pt x="0" y="71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</p:grpSp>
            <p:sp>
              <p:nvSpPr>
                <p:cNvPr id="16444" name="Freeform 239"/>
                <p:cNvSpPr>
                  <a:spLocks noChangeArrowheads="1"/>
                </p:cNvSpPr>
                <p:nvPr/>
              </p:nvSpPr>
              <p:spPr bwMode="auto">
                <a:xfrm>
                  <a:off x="4819" y="1918"/>
                  <a:ext cx="332" cy="200"/>
                </a:xfrm>
                <a:custGeom>
                  <a:avLst/>
                  <a:gdLst>
                    <a:gd name="T0" fmla="*/ 0 w 1402"/>
                    <a:gd name="T1" fmla="*/ 0 h 1293"/>
                    <a:gd name="T2" fmla="*/ 0 w 1402"/>
                    <a:gd name="T3" fmla="*/ 0 h 1293"/>
                    <a:gd name="T4" fmla="*/ 0 w 1402"/>
                    <a:gd name="T5" fmla="*/ 0 h 1293"/>
                    <a:gd name="T6" fmla="*/ 0 w 1402"/>
                    <a:gd name="T7" fmla="*/ 0 h 1293"/>
                    <a:gd name="T8" fmla="*/ 0 w 1402"/>
                    <a:gd name="T9" fmla="*/ 0 h 1293"/>
                    <a:gd name="T10" fmla="*/ 0 w 1402"/>
                    <a:gd name="T11" fmla="*/ 0 h 1293"/>
                    <a:gd name="T12" fmla="*/ 0 w 1402"/>
                    <a:gd name="T13" fmla="*/ 0 h 1293"/>
                    <a:gd name="T14" fmla="*/ 0 w 1402"/>
                    <a:gd name="T15" fmla="*/ 0 h 1293"/>
                    <a:gd name="T16" fmla="*/ 0 w 1402"/>
                    <a:gd name="T17" fmla="*/ 0 h 1293"/>
                    <a:gd name="T18" fmla="*/ 0 w 1402"/>
                    <a:gd name="T19" fmla="*/ 0 h 1293"/>
                    <a:gd name="T20" fmla="*/ 0 w 1402"/>
                    <a:gd name="T21" fmla="*/ 0 h 1293"/>
                    <a:gd name="T22" fmla="*/ 0 w 1402"/>
                    <a:gd name="T23" fmla="*/ 0 h 1293"/>
                    <a:gd name="T24" fmla="*/ 0 w 1402"/>
                    <a:gd name="T25" fmla="*/ 0 h 1293"/>
                    <a:gd name="T26" fmla="*/ 0 w 1402"/>
                    <a:gd name="T27" fmla="*/ 0 h 1293"/>
                    <a:gd name="T28" fmla="*/ 0 w 1402"/>
                    <a:gd name="T29" fmla="*/ 0 h 1293"/>
                    <a:gd name="T30" fmla="*/ 0 w 1402"/>
                    <a:gd name="T31" fmla="*/ 0 h 1293"/>
                    <a:gd name="T32" fmla="*/ 0 w 1402"/>
                    <a:gd name="T33" fmla="*/ 0 h 1293"/>
                    <a:gd name="T34" fmla="*/ 0 w 1402"/>
                    <a:gd name="T35" fmla="*/ 0 h 1293"/>
                    <a:gd name="T36" fmla="*/ 0 w 1402"/>
                    <a:gd name="T37" fmla="*/ 0 h 1293"/>
                    <a:gd name="T38" fmla="*/ 0 w 1402"/>
                    <a:gd name="T39" fmla="*/ 0 h 1293"/>
                    <a:gd name="T40" fmla="*/ 0 w 1402"/>
                    <a:gd name="T41" fmla="*/ 0 h 1293"/>
                    <a:gd name="T42" fmla="*/ 0 w 1402"/>
                    <a:gd name="T43" fmla="*/ 0 h 1293"/>
                    <a:gd name="T44" fmla="*/ 0 w 1402"/>
                    <a:gd name="T45" fmla="*/ 0 h 1293"/>
                    <a:gd name="T46" fmla="*/ 0 w 1402"/>
                    <a:gd name="T47" fmla="*/ 0 h 1293"/>
                    <a:gd name="T48" fmla="*/ 0 w 1402"/>
                    <a:gd name="T49" fmla="*/ 0 h 1293"/>
                    <a:gd name="T50" fmla="*/ 0 w 1402"/>
                    <a:gd name="T51" fmla="*/ 0 h 1293"/>
                    <a:gd name="T52" fmla="*/ 0 w 1402"/>
                    <a:gd name="T53" fmla="*/ 0 h 1293"/>
                    <a:gd name="T54" fmla="*/ 0 w 1402"/>
                    <a:gd name="T55" fmla="*/ 0 h 1293"/>
                    <a:gd name="T56" fmla="*/ 0 w 1402"/>
                    <a:gd name="T57" fmla="*/ 0 h 1293"/>
                    <a:gd name="T58" fmla="*/ 0 w 1402"/>
                    <a:gd name="T59" fmla="*/ 0 h 1293"/>
                    <a:gd name="T60" fmla="*/ 0 w 1402"/>
                    <a:gd name="T61" fmla="*/ 0 h 1293"/>
                    <a:gd name="T62" fmla="*/ 0 w 1402"/>
                    <a:gd name="T63" fmla="*/ 0 h 1293"/>
                    <a:gd name="T64" fmla="*/ 0 w 1402"/>
                    <a:gd name="T65" fmla="*/ 0 h 1293"/>
                    <a:gd name="T66" fmla="*/ 0 w 1402"/>
                    <a:gd name="T67" fmla="*/ 0 h 1293"/>
                    <a:gd name="T68" fmla="*/ 0 w 1402"/>
                    <a:gd name="T69" fmla="*/ 0 h 1293"/>
                    <a:gd name="T70" fmla="*/ 0 w 1402"/>
                    <a:gd name="T71" fmla="*/ 0 h 1293"/>
                    <a:gd name="T72" fmla="*/ 0 w 1402"/>
                    <a:gd name="T73" fmla="*/ 0 h 1293"/>
                    <a:gd name="T74" fmla="*/ 0 w 1402"/>
                    <a:gd name="T75" fmla="*/ 0 h 1293"/>
                    <a:gd name="T76" fmla="*/ 0 w 1402"/>
                    <a:gd name="T77" fmla="*/ 0 h 1293"/>
                    <a:gd name="T78" fmla="*/ 0 w 1402"/>
                    <a:gd name="T79" fmla="*/ 0 h 1293"/>
                    <a:gd name="T80" fmla="*/ 0 w 1402"/>
                    <a:gd name="T81" fmla="*/ 0 h 1293"/>
                    <a:gd name="T82" fmla="*/ 0 w 1402"/>
                    <a:gd name="T83" fmla="*/ 0 h 1293"/>
                    <a:gd name="T84" fmla="*/ 0 w 1402"/>
                    <a:gd name="T85" fmla="*/ 0 h 1293"/>
                    <a:gd name="T86" fmla="*/ 0 w 1402"/>
                    <a:gd name="T87" fmla="*/ 0 h 1293"/>
                    <a:gd name="T88" fmla="*/ 0 w 1402"/>
                    <a:gd name="T89" fmla="*/ 0 h 1293"/>
                    <a:gd name="T90" fmla="*/ 0 w 1402"/>
                    <a:gd name="T91" fmla="*/ 0 h 1293"/>
                    <a:gd name="T92" fmla="*/ 0 w 1402"/>
                    <a:gd name="T93" fmla="*/ 0 h 1293"/>
                    <a:gd name="T94" fmla="*/ 0 w 1402"/>
                    <a:gd name="T95" fmla="*/ 0 h 1293"/>
                    <a:gd name="T96" fmla="*/ 0 w 1402"/>
                    <a:gd name="T97" fmla="*/ 0 h 1293"/>
                    <a:gd name="T98" fmla="*/ 0 w 1402"/>
                    <a:gd name="T99" fmla="*/ 0 h 1293"/>
                    <a:gd name="T100" fmla="*/ 0 w 1402"/>
                    <a:gd name="T101" fmla="*/ 0 h 1293"/>
                    <a:gd name="T102" fmla="*/ 0 w 1402"/>
                    <a:gd name="T103" fmla="*/ 0 h 1293"/>
                    <a:gd name="T104" fmla="*/ 0 w 1402"/>
                    <a:gd name="T105" fmla="*/ 0 h 1293"/>
                    <a:gd name="T106" fmla="*/ 0 w 1402"/>
                    <a:gd name="T107" fmla="*/ 0 h 1293"/>
                    <a:gd name="T108" fmla="*/ 0 w 1402"/>
                    <a:gd name="T109" fmla="*/ 0 h 1293"/>
                    <a:gd name="T110" fmla="*/ 0 w 1402"/>
                    <a:gd name="T111" fmla="*/ 0 h 1293"/>
                    <a:gd name="T112" fmla="*/ 0 w 1402"/>
                    <a:gd name="T113" fmla="*/ 0 h 129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402"/>
                    <a:gd name="T172" fmla="*/ 0 h 1293"/>
                    <a:gd name="T173" fmla="*/ 1402 w 1402"/>
                    <a:gd name="T174" fmla="*/ 1293 h 129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402" h="1293">
                      <a:moveTo>
                        <a:pt x="6" y="728"/>
                      </a:moveTo>
                      <a:lnTo>
                        <a:pt x="14" y="599"/>
                      </a:lnTo>
                      <a:lnTo>
                        <a:pt x="11" y="461"/>
                      </a:lnTo>
                      <a:lnTo>
                        <a:pt x="17" y="355"/>
                      </a:lnTo>
                      <a:lnTo>
                        <a:pt x="78" y="292"/>
                      </a:lnTo>
                      <a:lnTo>
                        <a:pt x="151" y="256"/>
                      </a:lnTo>
                      <a:lnTo>
                        <a:pt x="317" y="196"/>
                      </a:lnTo>
                      <a:lnTo>
                        <a:pt x="562" y="137"/>
                      </a:lnTo>
                      <a:lnTo>
                        <a:pt x="610" y="133"/>
                      </a:lnTo>
                      <a:lnTo>
                        <a:pt x="642" y="137"/>
                      </a:lnTo>
                      <a:lnTo>
                        <a:pt x="650" y="125"/>
                      </a:lnTo>
                      <a:lnTo>
                        <a:pt x="663" y="112"/>
                      </a:lnTo>
                      <a:lnTo>
                        <a:pt x="679" y="115"/>
                      </a:lnTo>
                      <a:lnTo>
                        <a:pt x="700" y="117"/>
                      </a:lnTo>
                      <a:lnTo>
                        <a:pt x="709" y="92"/>
                      </a:lnTo>
                      <a:lnTo>
                        <a:pt x="728" y="79"/>
                      </a:lnTo>
                      <a:lnTo>
                        <a:pt x="747" y="75"/>
                      </a:lnTo>
                      <a:lnTo>
                        <a:pt x="772" y="75"/>
                      </a:lnTo>
                      <a:lnTo>
                        <a:pt x="768" y="54"/>
                      </a:lnTo>
                      <a:lnTo>
                        <a:pt x="797" y="0"/>
                      </a:lnTo>
                      <a:lnTo>
                        <a:pt x="1368" y="15"/>
                      </a:lnTo>
                      <a:lnTo>
                        <a:pt x="1366" y="73"/>
                      </a:lnTo>
                      <a:lnTo>
                        <a:pt x="1376" y="125"/>
                      </a:lnTo>
                      <a:lnTo>
                        <a:pt x="1385" y="162"/>
                      </a:lnTo>
                      <a:lnTo>
                        <a:pt x="1394" y="208"/>
                      </a:lnTo>
                      <a:lnTo>
                        <a:pt x="1402" y="283"/>
                      </a:lnTo>
                      <a:lnTo>
                        <a:pt x="1393" y="327"/>
                      </a:lnTo>
                      <a:lnTo>
                        <a:pt x="1376" y="368"/>
                      </a:lnTo>
                      <a:lnTo>
                        <a:pt x="1356" y="404"/>
                      </a:lnTo>
                      <a:lnTo>
                        <a:pt x="1330" y="417"/>
                      </a:lnTo>
                      <a:lnTo>
                        <a:pt x="1288" y="429"/>
                      </a:lnTo>
                      <a:lnTo>
                        <a:pt x="1234" y="446"/>
                      </a:lnTo>
                      <a:lnTo>
                        <a:pt x="1209" y="475"/>
                      </a:lnTo>
                      <a:lnTo>
                        <a:pt x="1179" y="500"/>
                      </a:lnTo>
                      <a:lnTo>
                        <a:pt x="1133" y="521"/>
                      </a:lnTo>
                      <a:lnTo>
                        <a:pt x="1079" y="538"/>
                      </a:lnTo>
                      <a:lnTo>
                        <a:pt x="992" y="548"/>
                      </a:lnTo>
                      <a:lnTo>
                        <a:pt x="918" y="548"/>
                      </a:lnTo>
                      <a:lnTo>
                        <a:pt x="862" y="542"/>
                      </a:lnTo>
                      <a:lnTo>
                        <a:pt x="810" y="538"/>
                      </a:lnTo>
                      <a:lnTo>
                        <a:pt x="772" y="558"/>
                      </a:lnTo>
                      <a:lnTo>
                        <a:pt x="697" y="554"/>
                      </a:lnTo>
                      <a:lnTo>
                        <a:pt x="399" y="596"/>
                      </a:lnTo>
                      <a:lnTo>
                        <a:pt x="318" y="605"/>
                      </a:lnTo>
                      <a:lnTo>
                        <a:pt x="348" y="779"/>
                      </a:lnTo>
                      <a:lnTo>
                        <a:pt x="351" y="869"/>
                      </a:lnTo>
                      <a:lnTo>
                        <a:pt x="333" y="983"/>
                      </a:lnTo>
                      <a:lnTo>
                        <a:pt x="315" y="1118"/>
                      </a:lnTo>
                      <a:lnTo>
                        <a:pt x="315" y="1257"/>
                      </a:lnTo>
                      <a:lnTo>
                        <a:pt x="245" y="1278"/>
                      </a:lnTo>
                      <a:lnTo>
                        <a:pt x="158" y="1287"/>
                      </a:lnTo>
                      <a:lnTo>
                        <a:pt x="82" y="1293"/>
                      </a:lnTo>
                      <a:lnTo>
                        <a:pt x="0" y="1284"/>
                      </a:lnTo>
                      <a:lnTo>
                        <a:pt x="6" y="1154"/>
                      </a:lnTo>
                      <a:lnTo>
                        <a:pt x="6" y="944"/>
                      </a:lnTo>
                      <a:lnTo>
                        <a:pt x="6" y="761"/>
                      </a:lnTo>
                      <a:lnTo>
                        <a:pt x="6" y="728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1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sp>
              <p:nvSpPr>
                <p:cNvPr id="16445" name="Freeform 240"/>
                <p:cNvSpPr>
                  <a:spLocks noChangeArrowheads="1"/>
                </p:cNvSpPr>
                <p:nvPr/>
              </p:nvSpPr>
              <p:spPr bwMode="auto">
                <a:xfrm>
                  <a:off x="4822" y="1926"/>
                  <a:ext cx="325" cy="190"/>
                </a:xfrm>
                <a:custGeom>
                  <a:avLst/>
                  <a:gdLst>
                    <a:gd name="T0" fmla="*/ 0 w 1373"/>
                    <a:gd name="T1" fmla="*/ 0 h 1223"/>
                    <a:gd name="T2" fmla="*/ 0 w 1373"/>
                    <a:gd name="T3" fmla="*/ 0 h 1223"/>
                    <a:gd name="T4" fmla="*/ 0 w 1373"/>
                    <a:gd name="T5" fmla="*/ 0 h 1223"/>
                    <a:gd name="T6" fmla="*/ 0 w 1373"/>
                    <a:gd name="T7" fmla="*/ 0 h 1223"/>
                    <a:gd name="T8" fmla="*/ 0 w 1373"/>
                    <a:gd name="T9" fmla="*/ 0 h 1223"/>
                    <a:gd name="T10" fmla="*/ 0 w 1373"/>
                    <a:gd name="T11" fmla="*/ 0 h 1223"/>
                    <a:gd name="T12" fmla="*/ 0 w 1373"/>
                    <a:gd name="T13" fmla="*/ 0 h 1223"/>
                    <a:gd name="T14" fmla="*/ 0 w 1373"/>
                    <a:gd name="T15" fmla="*/ 0 h 1223"/>
                    <a:gd name="T16" fmla="*/ 0 w 1373"/>
                    <a:gd name="T17" fmla="*/ 0 h 1223"/>
                    <a:gd name="T18" fmla="*/ 0 w 1373"/>
                    <a:gd name="T19" fmla="*/ 0 h 1223"/>
                    <a:gd name="T20" fmla="*/ 0 w 1373"/>
                    <a:gd name="T21" fmla="*/ 0 h 1223"/>
                    <a:gd name="T22" fmla="*/ 0 w 1373"/>
                    <a:gd name="T23" fmla="*/ 0 h 1223"/>
                    <a:gd name="T24" fmla="*/ 0 w 1373"/>
                    <a:gd name="T25" fmla="*/ 0 h 1223"/>
                    <a:gd name="T26" fmla="*/ 0 w 1373"/>
                    <a:gd name="T27" fmla="*/ 0 h 1223"/>
                    <a:gd name="T28" fmla="*/ 0 w 1373"/>
                    <a:gd name="T29" fmla="*/ 0 h 1223"/>
                    <a:gd name="T30" fmla="*/ 0 w 1373"/>
                    <a:gd name="T31" fmla="*/ 0 h 1223"/>
                    <a:gd name="T32" fmla="*/ 0 w 1373"/>
                    <a:gd name="T33" fmla="*/ 0 h 1223"/>
                    <a:gd name="T34" fmla="*/ 0 w 1373"/>
                    <a:gd name="T35" fmla="*/ 0 h 1223"/>
                    <a:gd name="T36" fmla="*/ 0 w 1373"/>
                    <a:gd name="T37" fmla="*/ 0 h 1223"/>
                    <a:gd name="T38" fmla="*/ 0 w 1373"/>
                    <a:gd name="T39" fmla="*/ 0 h 1223"/>
                    <a:gd name="T40" fmla="*/ 0 w 1373"/>
                    <a:gd name="T41" fmla="*/ 0 h 1223"/>
                    <a:gd name="T42" fmla="*/ 0 w 1373"/>
                    <a:gd name="T43" fmla="*/ 0 h 1223"/>
                    <a:gd name="T44" fmla="*/ 0 w 1373"/>
                    <a:gd name="T45" fmla="*/ 0 h 1223"/>
                    <a:gd name="T46" fmla="*/ 0 w 1373"/>
                    <a:gd name="T47" fmla="*/ 0 h 1223"/>
                    <a:gd name="T48" fmla="*/ 0 w 1373"/>
                    <a:gd name="T49" fmla="*/ 0 h 1223"/>
                    <a:gd name="T50" fmla="*/ 0 w 1373"/>
                    <a:gd name="T51" fmla="*/ 0 h 1223"/>
                    <a:gd name="T52" fmla="*/ 0 w 1373"/>
                    <a:gd name="T53" fmla="*/ 0 h 1223"/>
                    <a:gd name="T54" fmla="*/ 0 w 1373"/>
                    <a:gd name="T55" fmla="*/ 0 h 1223"/>
                    <a:gd name="T56" fmla="*/ 0 w 1373"/>
                    <a:gd name="T57" fmla="*/ 0 h 1223"/>
                    <a:gd name="T58" fmla="*/ 0 w 1373"/>
                    <a:gd name="T59" fmla="*/ 0 h 1223"/>
                    <a:gd name="T60" fmla="*/ 0 w 1373"/>
                    <a:gd name="T61" fmla="*/ 0 h 1223"/>
                    <a:gd name="T62" fmla="*/ 0 w 1373"/>
                    <a:gd name="T63" fmla="*/ 0 h 1223"/>
                    <a:gd name="T64" fmla="*/ 0 w 1373"/>
                    <a:gd name="T65" fmla="*/ 0 h 1223"/>
                    <a:gd name="T66" fmla="*/ 0 w 1373"/>
                    <a:gd name="T67" fmla="*/ 0 h 1223"/>
                    <a:gd name="T68" fmla="*/ 0 w 1373"/>
                    <a:gd name="T69" fmla="*/ 0 h 1223"/>
                    <a:gd name="T70" fmla="*/ 0 w 1373"/>
                    <a:gd name="T71" fmla="*/ 0 h 1223"/>
                    <a:gd name="T72" fmla="*/ 0 w 1373"/>
                    <a:gd name="T73" fmla="*/ 0 h 1223"/>
                    <a:gd name="T74" fmla="*/ 0 w 1373"/>
                    <a:gd name="T75" fmla="*/ 0 h 1223"/>
                    <a:gd name="T76" fmla="*/ 0 w 1373"/>
                    <a:gd name="T77" fmla="*/ 0 h 122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373"/>
                    <a:gd name="T118" fmla="*/ 0 h 1223"/>
                    <a:gd name="T119" fmla="*/ 1373 w 1373"/>
                    <a:gd name="T120" fmla="*/ 1223 h 122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373" h="1223">
                      <a:moveTo>
                        <a:pt x="1328" y="21"/>
                      </a:moveTo>
                      <a:lnTo>
                        <a:pt x="1331" y="60"/>
                      </a:lnTo>
                      <a:lnTo>
                        <a:pt x="1346" y="45"/>
                      </a:lnTo>
                      <a:lnTo>
                        <a:pt x="1364" y="132"/>
                      </a:lnTo>
                      <a:lnTo>
                        <a:pt x="1373" y="234"/>
                      </a:lnTo>
                      <a:lnTo>
                        <a:pt x="1337" y="340"/>
                      </a:lnTo>
                      <a:lnTo>
                        <a:pt x="1252" y="364"/>
                      </a:lnTo>
                      <a:lnTo>
                        <a:pt x="1261" y="340"/>
                      </a:lnTo>
                      <a:lnTo>
                        <a:pt x="1216" y="376"/>
                      </a:lnTo>
                      <a:lnTo>
                        <a:pt x="1177" y="415"/>
                      </a:lnTo>
                      <a:lnTo>
                        <a:pt x="1089" y="457"/>
                      </a:lnTo>
                      <a:lnTo>
                        <a:pt x="980" y="466"/>
                      </a:lnTo>
                      <a:lnTo>
                        <a:pt x="850" y="472"/>
                      </a:lnTo>
                      <a:lnTo>
                        <a:pt x="795" y="466"/>
                      </a:lnTo>
                      <a:lnTo>
                        <a:pt x="844" y="445"/>
                      </a:lnTo>
                      <a:lnTo>
                        <a:pt x="865" y="391"/>
                      </a:lnTo>
                      <a:lnTo>
                        <a:pt x="826" y="436"/>
                      </a:lnTo>
                      <a:lnTo>
                        <a:pt x="777" y="463"/>
                      </a:lnTo>
                      <a:lnTo>
                        <a:pt x="732" y="487"/>
                      </a:lnTo>
                      <a:lnTo>
                        <a:pt x="686" y="481"/>
                      </a:lnTo>
                      <a:lnTo>
                        <a:pt x="717" y="460"/>
                      </a:lnTo>
                      <a:lnTo>
                        <a:pt x="747" y="433"/>
                      </a:lnTo>
                      <a:lnTo>
                        <a:pt x="698" y="451"/>
                      </a:lnTo>
                      <a:lnTo>
                        <a:pt x="650" y="487"/>
                      </a:lnTo>
                      <a:lnTo>
                        <a:pt x="493" y="505"/>
                      </a:lnTo>
                      <a:lnTo>
                        <a:pt x="335" y="529"/>
                      </a:lnTo>
                      <a:lnTo>
                        <a:pt x="288" y="541"/>
                      </a:lnTo>
                      <a:lnTo>
                        <a:pt x="327" y="769"/>
                      </a:lnTo>
                      <a:lnTo>
                        <a:pt x="297" y="982"/>
                      </a:lnTo>
                      <a:lnTo>
                        <a:pt x="294" y="1190"/>
                      </a:lnTo>
                      <a:lnTo>
                        <a:pt x="194" y="1211"/>
                      </a:lnTo>
                      <a:lnTo>
                        <a:pt x="106" y="1223"/>
                      </a:lnTo>
                      <a:lnTo>
                        <a:pt x="0" y="1220"/>
                      </a:lnTo>
                      <a:lnTo>
                        <a:pt x="6" y="922"/>
                      </a:lnTo>
                      <a:lnTo>
                        <a:pt x="6" y="673"/>
                      </a:lnTo>
                      <a:lnTo>
                        <a:pt x="22" y="535"/>
                      </a:lnTo>
                      <a:lnTo>
                        <a:pt x="8" y="448"/>
                      </a:lnTo>
                      <a:lnTo>
                        <a:pt x="18" y="352"/>
                      </a:lnTo>
                      <a:lnTo>
                        <a:pt x="36" y="288"/>
                      </a:lnTo>
                      <a:lnTo>
                        <a:pt x="111" y="240"/>
                      </a:lnTo>
                      <a:lnTo>
                        <a:pt x="205" y="198"/>
                      </a:lnTo>
                      <a:lnTo>
                        <a:pt x="390" y="138"/>
                      </a:lnTo>
                      <a:lnTo>
                        <a:pt x="538" y="96"/>
                      </a:lnTo>
                      <a:lnTo>
                        <a:pt x="620" y="90"/>
                      </a:lnTo>
                      <a:lnTo>
                        <a:pt x="653" y="138"/>
                      </a:lnTo>
                      <a:lnTo>
                        <a:pt x="756" y="189"/>
                      </a:lnTo>
                      <a:lnTo>
                        <a:pt x="701" y="144"/>
                      </a:lnTo>
                      <a:lnTo>
                        <a:pt x="659" y="120"/>
                      </a:lnTo>
                      <a:lnTo>
                        <a:pt x="644" y="87"/>
                      </a:lnTo>
                      <a:lnTo>
                        <a:pt x="650" y="72"/>
                      </a:lnTo>
                      <a:lnTo>
                        <a:pt x="680" y="72"/>
                      </a:lnTo>
                      <a:lnTo>
                        <a:pt x="698" y="90"/>
                      </a:lnTo>
                      <a:lnTo>
                        <a:pt x="717" y="108"/>
                      </a:lnTo>
                      <a:lnTo>
                        <a:pt x="762" y="126"/>
                      </a:lnTo>
                      <a:lnTo>
                        <a:pt x="720" y="90"/>
                      </a:lnTo>
                      <a:lnTo>
                        <a:pt x="701" y="63"/>
                      </a:lnTo>
                      <a:lnTo>
                        <a:pt x="714" y="45"/>
                      </a:lnTo>
                      <a:lnTo>
                        <a:pt x="750" y="33"/>
                      </a:lnTo>
                      <a:lnTo>
                        <a:pt x="798" y="75"/>
                      </a:lnTo>
                      <a:lnTo>
                        <a:pt x="844" y="102"/>
                      </a:lnTo>
                      <a:lnTo>
                        <a:pt x="789" y="42"/>
                      </a:lnTo>
                      <a:lnTo>
                        <a:pt x="771" y="18"/>
                      </a:lnTo>
                      <a:lnTo>
                        <a:pt x="771" y="0"/>
                      </a:lnTo>
                      <a:lnTo>
                        <a:pt x="816" y="6"/>
                      </a:lnTo>
                      <a:lnTo>
                        <a:pt x="859" y="36"/>
                      </a:lnTo>
                      <a:lnTo>
                        <a:pt x="886" y="57"/>
                      </a:lnTo>
                      <a:lnTo>
                        <a:pt x="1016" y="69"/>
                      </a:lnTo>
                      <a:lnTo>
                        <a:pt x="1013" y="36"/>
                      </a:lnTo>
                      <a:lnTo>
                        <a:pt x="1052" y="24"/>
                      </a:lnTo>
                      <a:lnTo>
                        <a:pt x="1052" y="66"/>
                      </a:lnTo>
                      <a:lnTo>
                        <a:pt x="1092" y="75"/>
                      </a:lnTo>
                      <a:lnTo>
                        <a:pt x="1177" y="87"/>
                      </a:lnTo>
                      <a:lnTo>
                        <a:pt x="1171" y="42"/>
                      </a:lnTo>
                      <a:lnTo>
                        <a:pt x="1201" y="42"/>
                      </a:lnTo>
                      <a:lnTo>
                        <a:pt x="1204" y="87"/>
                      </a:lnTo>
                      <a:lnTo>
                        <a:pt x="1252" y="84"/>
                      </a:lnTo>
                      <a:lnTo>
                        <a:pt x="1304" y="72"/>
                      </a:lnTo>
                      <a:lnTo>
                        <a:pt x="1307" y="36"/>
                      </a:lnTo>
                      <a:lnTo>
                        <a:pt x="1328" y="2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sp>
              <p:nvSpPr>
                <p:cNvPr id="16446" name="Freeform 241"/>
                <p:cNvSpPr>
                  <a:spLocks noChangeArrowheads="1"/>
                </p:cNvSpPr>
                <p:nvPr/>
              </p:nvSpPr>
              <p:spPr bwMode="auto">
                <a:xfrm>
                  <a:off x="5057" y="1958"/>
                  <a:ext cx="44" cy="5"/>
                </a:xfrm>
                <a:custGeom>
                  <a:avLst/>
                  <a:gdLst>
                    <a:gd name="T0" fmla="*/ 0 w 188"/>
                    <a:gd name="T1" fmla="*/ 0 h 33"/>
                    <a:gd name="T2" fmla="*/ 0 w 188"/>
                    <a:gd name="T3" fmla="*/ 0 h 33"/>
                    <a:gd name="T4" fmla="*/ 0 w 188"/>
                    <a:gd name="T5" fmla="*/ 0 h 33"/>
                    <a:gd name="T6" fmla="*/ 0 w 188"/>
                    <a:gd name="T7" fmla="*/ 0 h 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8"/>
                    <a:gd name="T13" fmla="*/ 0 h 33"/>
                    <a:gd name="T14" fmla="*/ 188 w 188"/>
                    <a:gd name="T15" fmla="*/ 33 h 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8" h="33">
                      <a:moveTo>
                        <a:pt x="188" y="0"/>
                      </a:moveTo>
                      <a:lnTo>
                        <a:pt x="100" y="33"/>
                      </a:lnTo>
                      <a:lnTo>
                        <a:pt x="0" y="24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sp>
              <p:nvSpPr>
                <p:cNvPr id="16447" name="Freeform 242"/>
                <p:cNvSpPr>
                  <a:spLocks noChangeArrowheads="1"/>
                </p:cNvSpPr>
                <p:nvPr/>
              </p:nvSpPr>
              <p:spPr bwMode="auto">
                <a:xfrm>
                  <a:off x="5117" y="1950"/>
                  <a:ext cx="26" cy="5"/>
                </a:xfrm>
                <a:custGeom>
                  <a:avLst/>
                  <a:gdLst>
                    <a:gd name="T0" fmla="*/ 0 w 115"/>
                    <a:gd name="T1" fmla="*/ 0 h 39"/>
                    <a:gd name="T2" fmla="*/ 0 w 115"/>
                    <a:gd name="T3" fmla="*/ 0 h 39"/>
                    <a:gd name="T4" fmla="*/ 0 w 115"/>
                    <a:gd name="T5" fmla="*/ 0 h 39"/>
                    <a:gd name="T6" fmla="*/ 0 w 115"/>
                    <a:gd name="T7" fmla="*/ 0 h 39"/>
                    <a:gd name="T8" fmla="*/ 0 w 115"/>
                    <a:gd name="T9" fmla="*/ 0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5"/>
                    <a:gd name="T16" fmla="*/ 0 h 39"/>
                    <a:gd name="T17" fmla="*/ 115 w 115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5" h="39">
                      <a:moveTo>
                        <a:pt x="115" y="0"/>
                      </a:moveTo>
                      <a:lnTo>
                        <a:pt x="85" y="24"/>
                      </a:lnTo>
                      <a:lnTo>
                        <a:pt x="0" y="36"/>
                      </a:lnTo>
                      <a:lnTo>
                        <a:pt x="88" y="39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sp>
              <p:nvSpPr>
                <p:cNvPr id="16448" name="Freeform 243"/>
                <p:cNvSpPr>
                  <a:spLocks noChangeArrowheads="1"/>
                </p:cNvSpPr>
                <p:nvPr/>
              </p:nvSpPr>
              <p:spPr bwMode="auto">
                <a:xfrm>
                  <a:off x="4991" y="1945"/>
                  <a:ext cx="40" cy="13"/>
                </a:xfrm>
                <a:custGeom>
                  <a:avLst/>
                  <a:gdLst>
                    <a:gd name="T0" fmla="*/ 0 w 175"/>
                    <a:gd name="T1" fmla="*/ 0 h 96"/>
                    <a:gd name="T2" fmla="*/ 0 w 175"/>
                    <a:gd name="T3" fmla="*/ 0 h 96"/>
                    <a:gd name="T4" fmla="*/ 0 w 175"/>
                    <a:gd name="T5" fmla="*/ 0 h 96"/>
                    <a:gd name="T6" fmla="*/ 0 w 175"/>
                    <a:gd name="T7" fmla="*/ 0 h 96"/>
                    <a:gd name="T8" fmla="*/ 0 w 175"/>
                    <a:gd name="T9" fmla="*/ 0 h 96"/>
                    <a:gd name="T10" fmla="*/ 0 w 175"/>
                    <a:gd name="T11" fmla="*/ 0 h 96"/>
                    <a:gd name="T12" fmla="*/ 0 w 175"/>
                    <a:gd name="T13" fmla="*/ 0 h 96"/>
                    <a:gd name="T14" fmla="*/ 0 w 175"/>
                    <a:gd name="T15" fmla="*/ 0 h 96"/>
                    <a:gd name="T16" fmla="*/ 0 w 175"/>
                    <a:gd name="T17" fmla="*/ 0 h 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5"/>
                    <a:gd name="T28" fmla="*/ 0 h 96"/>
                    <a:gd name="T29" fmla="*/ 175 w 175"/>
                    <a:gd name="T30" fmla="*/ 96 h 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5" h="96">
                      <a:moveTo>
                        <a:pt x="175" y="0"/>
                      </a:moveTo>
                      <a:lnTo>
                        <a:pt x="96" y="9"/>
                      </a:lnTo>
                      <a:lnTo>
                        <a:pt x="81" y="21"/>
                      </a:lnTo>
                      <a:lnTo>
                        <a:pt x="81" y="51"/>
                      </a:lnTo>
                      <a:lnTo>
                        <a:pt x="75" y="84"/>
                      </a:lnTo>
                      <a:lnTo>
                        <a:pt x="0" y="96"/>
                      </a:lnTo>
                      <a:lnTo>
                        <a:pt x="90" y="93"/>
                      </a:lnTo>
                      <a:lnTo>
                        <a:pt x="105" y="33"/>
                      </a:lnTo>
                      <a:lnTo>
                        <a:pt x="175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sp>
              <p:nvSpPr>
                <p:cNvPr id="16449" name="Freeform 244"/>
                <p:cNvSpPr>
                  <a:spLocks noChangeArrowheads="1"/>
                </p:cNvSpPr>
                <p:nvPr/>
              </p:nvSpPr>
              <p:spPr bwMode="auto">
                <a:xfrm>
                  <a:off x="4855" y="1979"/>
                  <a:ext cx="136" cy="22"/>
                </a:xfrm>
                <a:custGeom>
                  <a:avLst/>
                  <a:gdLst>
                    <a:gd name="T0" fmla="*/ 0 w 569"/>
                    <a:gd name="T1" fmla="*/ 0 h 141"/>
                    <a:gd name="T2" fmla="*/ 0 w 569"/>
                    <a:gd name="T3" fmla="*/ 0 h 141"/>
                    <a:gd name="T4" fmla="*/ 0 w 569"/>
                    <a:gd name="T5" fmla="*/ 0 h 141"/>
                    <a:gd name="T6" fmla="*/ 0 w 569"/>
                    <a:gd name="T7" fmla="*/ 0 h 141"/>
                    <a:gd name="T8" fmla="*/ 0 w 569"/>
                    <a:gd name="T9" fmla="*/ 0 h 141"/>
                    <a:gd name="T10" fmla="*/ 0 w 569"/>
                    <a:gd name="T11" fmla="*/ 0 h 141"/>
                    <a:gd name="T12" fmla="*/ 0 w 569"/>
                    <a:gd name="T13" fmla="*/ 0 h 141"/>
                    <a:gd name="T14" fmla="*/ 0 w 569"/>
                    <a:gd name="T15" fmla="*/ 0 h 141"/>
                    <a:gd name="T16" fmla="*/ 0 w 569"/>
                    <a:gd name="T17" fmla="*/ 0 h 141"/>
                    <a:gd name="T18" fmla="*/ 0 w 569"/>
                    <a:gd name="T19" fmla="*/ 0 h 141"/>
                    <a:gd name="T20" fmla="*/ 0 w 569"/>
                    <a:gd name="T21" fmla="*/ 0 h 141"/>
                    <a:gd name="T22" fmla="*/ 0 w 569"/>
                    <a:gd name="T23" fmla="*/ 0 h 141"/>
                    <a:gd name="T24" fmla="*/ 0 w 569"/>
                    <a:gd name="T25" fmla="*/ 0 h 141"/>
                    <a:gd name="T26" fmla="*/ 0 w 569"/>
                    <a:gd name="T27" fmla="*/ 0 h 14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69"/>
                    <a:gd name="T43" fmla="*/ 0 h 141"/>
                    <a:gd name="T44" fmla="*/ 569 w 569"/>
                    <a:gd name="T45" fmla="*/ 141 h 14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69" h="141">
                      <a:moveTo>
                        <a:pt x="569" y="0"/>
                      </a:moveTo>
                      <a:lnTo>
                        <a:pt x="423" y="6"/>
                      </a:lnTo>
                      <a:lnTo>
                        <a:pt x="275" y="42"/>
                      </a:lnTo>
                      <a:lnTo>
                        <a:pt x="166" y="48"/>
                      </a:lnTo>
                      <a:lnTo>
                        <a:pt x="75" y="66"/>
                      </a:lnTo>
                      <a:lnTo>
                        <a:pt x="42" y="114"/>
                      </a:lnTo>
                      <a:lnTo>
                        <a:pt x="0" y="141"/>
                      </a:lnTo>
                      <a:lnTo>
                        <a:pt x="42" y="132"/>
                      </a:lnTo>
                      <a:lnTo>
                        <a:pt x="81" y="78"/>
                      </a:lnTo>
                      <a:lnTo>
                        <a:pt x="202" y="54"/>
                      </a:lnTo>
                      <a:lnTo>
                        <a:pt x="275" y="54"/>
                      </a:lnTo>
                      <a:lnTo>
                        <a:pt x="333" y="42"/>
                      </a:lnTo>
                      <a:lnTo>
                        <a:pt x="432" y="15"/>
                      </a:lnTo>
                      <a:lnTo>
                        <a:pt x="569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grpSp>
              <p:nvGrpSpPr>
                <p:cNvPr id="16450" name="Group 245"/>
                <p:cNvGrpSpPr>
                  <a:grpSpLocks/>
                </p:cNvGrpSpPr>
                <p:nvPr/>
              </p:nvGrpSpPr>
              <p:grpSpPr bwMode="auto">
                <a:xfrm>
                  <a:off x="4875" y="1813"/>
                  <a:ext cx="134" cy="48"/>
                  <a:chOff x="4875" y="1813"/>
                  <a:chExt cx="134" cy="48"/>
                </a:xfrm>
              </p:grpSpPr>
              <p:grpSp>
                <p:nvGrpSpPr>
                  <p:cNvPr id="16493" name="Group 246"/>
                  <p:cNvGrpSpPr>
                    <a:grpSpLocks/>
                  </p:cNvGrpSpPr>
                  <p:nvPr/>
                </p:nvGrpSpPr>
                <p:grpSpPr bwMode="auto">
                  <a:xfrm>
                    <a:off x="4875" y="1813"/>
                    <a:ext cx="117" cy="38"/>
                    <a:chOff x="4875" y="1813"/>
                    <a:chExt cx="117" cy="38"/>
                  </a:xfrm>
                </p:grpSpPr>
                <p:sp>
                  <p:nvSpPr>
                    <p:cNvPr id="16497" name="Freeform 2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75" y="1813"/>
                      <a:ext cx="118" cy="39"/>
                    </a:xfrm>
                    <a:custGeom>
                      <a:avLst/>
                      <a:gdLst>
                        <a:gd name="T0" fmla="*/ 0 w 500"/>
                        <a:gd name="T1" fmla="*/ 0 h 252"/>
                        <a:gd name="T2" fmla="*/ 0 w 500"/>
                        <a:gd name="T3" fmla="*/ 0 h 252"/>
                        <a:gd name="T4" fmla="*/ 0 w 500"/>
                        <a:gd name="T5" fmla="*/ 0 h 252"/>
                        <a:gd name="T6" fmla="*/ 0 w 500"/>
                        <a:gd name="T7" fmla="*/ 0 h 252"/>
                        <a:gd name="T8" fmla="*/ 0 w 500"/>
                        <a:gd name="T9" fmla="*/ 0 h 252"/>
                        <a:gd name="T10" fmla="*/ 0 w 500"/>
                        <a:gd name="T11" fmla="*/ 0 h 252"/>
                        <a:gd name="T12" fmla="*/ 0 w 500"/>
                        <a:gd name="T13" fmla="*/ 0 h 252"/>
                        <a:gd name="T14" fmla="*/ 0 w 500"/>
                        <a:gd name="T15" fmla="*/ 0 h 252"/>
                        <a:gd name="T16" fmla="*/ 0 w 500"/>
                        <a:gd name="T17" fmla="*/ 0 h 252"/>
                        <a:gd name="T18" fmla="*/ 0 w 500"/>
                        <a:gd name="T19" fmla="*/ 0 h 252"/>
                        <a:gd name="T20" fmla="*/ 0 w 500"/>
                        <a:gd name="T21" fmla="*/ 0 h 252"/>
                        <a:gd name="T22" fmla="*/ 0 w 500"/>
                        <a:gd name="T23" fmla="*/ 0 h 252"/>
                        <a:gd name="T24" fmla="*/ 0 w 500"/>
                        <a:gd name="T25" fmla="*/ 0 h 252"/>
                        <a:gd name="T26" fmla="*/ 0 w 500"/>
                        <a:gd name="T27" fmla="*/ 0 h 252"/>
                        <a:gd name="T28" fmla="*/ 0 w 500"/>
                        <a:gd name="T29" fmla="*/ 0 h 252"/>
                        <a:gd name="T30" fmla="*/ 0 w 500"/>
                        <a:gd name="T31" fmla="*/ 0 h 252"/>
                        <a:gd name="T32" fmla="*/ 0 w 500"/>
                        <a:gd name="T33" fmla="*/ 0 h 252"/>
                        <a:gd name="T34" fmla="*/ 0 w 500"/>
                        <a:gd name="T35" fmla="*/ 0 h 252"/>
                        <a:gd name="T36" fmla="*/ 0 w 500"/>
                        <a:gd name="T37" fmla="*/ 0 h 252"/>
                        <a:gd name="T38" fmla="*/ 0 w 500"/>
                        <a:gd name="T39" fmla="*/ 0 h 252"/>
                        <a:gd name="T40" fmla="*/ 0 w 500"/>
                        <a:gd name="T41" fmla="*/ 0 h 252"/>
                        <a:gd name="T42" fmla="*/ 0 w 500"/>
                        <a:gd name="T43" fmla="*/ 0 h 252"/>
                        <a:gd name="T44" fmla="*/ 0 w 500"/>
                        <a:gd name="T45" fmla="*/ 0 h 252"/>
                        <a:gd name="T46" fmla="*/ 0 w 500"/>
                        <a:gd name="T47" fmla="*/ 0 h 252"/>
                        <a:gd name="T48" fmla="*/ 0 w 500"/>
                        <a:gd name="T49" fmla="*/ 0 h 252"/>
                        <a:gd name="T50" fmla="*/ 0 w 500"/>
                        <a:gd name="T51" fmla="*/ 0 h 252"/>
                        <a:gd name="T52" fmla="*/ 0 w 500"/>
                        <a:gd name="T53" fmla="*/ 0 h 252"/>
                        <a:gd name="T54" fmla="*/ 0 w 500"/>
                        <a:gd name="T55" fmla="*/ 0 h 252"/>
                        <a:gd name="T56" fmla="*/ 0 w 500"/>
                        <a:gd name="T57" fmla="*/ 0 h 252"/>
                        <a:gd name="T58" fmla="*/ 0 w 500"/>
                        <a:gd name="T59" fmla="*/ 0 h 252"/>
                        <a:gd name="T60" fmla="*/ 0 w 500"/>
                        <a:gd name="T61" fmla="*/ 0 h 252"/>
                        <a:gd name="T62" fmla="*/ 0 w 500"/>
                        <a:gd name="T63" fmla="*/ 0 h 252"/>
                        <a:gd name="T64" fmla="*/ 0 w 500"/>
                        <a:gd name="T65" fmla="*/ 0 h 252"/>
                        <a:gd name="T66" fmla="*/ 0 w 500"/>
                        <a:gd name="T67" fmla="*/ 0 h 252"/>
                        <a:gd name="T68" fmla="*/ 0 w 500"/>
                        <a:gd name="T69" fmla="*/ 0 h 252"/>
                        <a:gd name="T70" fmla="*/ 0 w 500"/>
                        <a:gd name="T71" fmla="*/ 0 h 252"/>
                        <a:gd name="T72" fmla="*/ 0 w 500"/>
                        <a:gd name="T73" fmla="*/ 0 h 252"/>
                        <a:gd name="T74" fmla="*/ 0 w 500"/>
                        <a:gd name="T75" fmla="*/ 0 h 252"/>
                        <a:gd name="T76" fmla="*/ 0 w 500"/>
                        <a:gd name="T77" fmla="*/ 0 h 252"/>
                        <a:gd name="T78" fmla="*/ 0 w 500"/>
                        <a:gd name="T79" fmla="*/ 0 h 252"/>
                        <a:gd name="T80" fmla="*/ 0 w 500"/>
                        <a:gd name="T81" fmla="*/ 0 h 252"/>
                        <a:gd name="T82" fmla="*/ 0 w 500"/>
                        <a:gd name="T83" fmla="*/ 0 h 252"/>
                        <a:gd name="T84" fmla="*/ 0 w 500"/>
                        <a:gd name="T85" fmla="*/ 0 h 252"/>
                        <a:gd name="T86" fmla="*/ 0 w 500"/>
                        <a:gd name="T87" fmla="*/ 0 h 252"/>
                        <a:gd name="T88" fmla="*/ 0 w 500"/>
                        <a:gd name="T89" fmla="*/ 0 h 252"/>
                        <a:gd name="T90" fmla="*/ 0 w 500"/>
                        <a:gd name="T91" fmla="*/ 0 h 252"/>
                        <a:gd name="T92" fmla="*/ 0 w 500"/>
                        <a:gd name="T93" fmla="*/ 0 h 252"/>
                        <a:gd name="T94" fmla="*/ 0 w 500"/>
                        <a:gd name="T95" fmla="*/ 0 h 252"/>
                        <a:gd name="T96" fmla="*/ 0 w 500"/>
                        <a:gd name="T97" fmla="*/ 0 h 252"/>
                        <a:gd name="T98" fmla="*/ 0 w 500"/>
                        <a:gd name="T99" fmla="*/ 0 h 252"/>
                        <a:gd name="T100" fmla="*/ 0 w 500"/>
                        <a:gd name="T101" fmla="*/ 0 h 252"/>
                        <a:gd name="T102" fmla="*/ 0 w 500"/>
                        <a:gd name="T103" fmla="*/ 0 h 252"/>
                        <a:gd name="T104" fmla="*/ 0 w 500"/>
                        <a:gd name="T105" fmla="*/ 0 h 252"/>
                        <a:gd name="T106" fmla="*/ 0 w 500"/>
                        <a:gd name="T107" fmla="*/ 0 h 252"/>
                        <a:gd name="T108" fmla="*/ 0 w 500"/>
                        <a:gd name="T109" fmla="*/ 0 h 252"/>
                        <a:gd name="T110" fmla="*/ 0 w 500"/>
                        <a:gd name="T111" fmla="*/ 0 h 252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500"/>
                        <a:gd name="T169" fmla="*/ 0 h 252"/>
                        <a:gd name="T170" fmla="*/ 500 w 500"/>
                        <a:gd name="T171" fmla="*/ 252 h 252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500" h="252">
                          <a:moveTo>
                            <a:pt x="452" y="252"/>
                          </a:moveTo>
                          <a:lnTo>
                            <a:pt x="426" y="246"/>
                          </a:lnTo>
                          <a:lnTo>
                            <a:pt x="400" y="233"/>
                          </a:lnTo>
                          <a:lnTo>
                            <a:pt x="376" y="228"/>
                          </a:lnTo>
                          <a:lnTo>
                            <a:pt x="334" y="234"/>
                          </a:lnTo>
                          <a:lnTo>
                            <a:pt x="304" y="233"/>
                          </a:lnTo>
                          <a:lnTo>
                            <a:pt x="283" y="226"/>
                          </a:lnTo>
                          <a:lnTo>
                            <a:pt x="266" y="220"/>
                          </a:lnTo>
                          <a:lnTo>
                            <a:pt x="249" y="212"/>
                          </a:lnTo>
                          <a:lnTo>
                            <a:pt x="230" y="196"/>
                          </a:lnTo>
                          <a:lnTo>
                            <a:pt x="215" y="181"/>
                          </a:lnTo>
                          <a:lnTo>
                            <a:pt x="192" y="163"/>
                          </a:lnTo>
                          <a:lnTo>
                            <a:pt x="159" y="169"/>
                          </a:lnTo>
                          <a:lnTo>
                            <a:pt x="139" y="170"/>
                          </a:lnTo>
                          <a:lnTo>
                            <a:pt x="128" y="167"/>
                          </a:lnTo>
                          <a:lnTo>
                            <a:pt x="121" y="161"/>
                          </a:lnTo>
                          <a:lnTo>
                            <a:pt x="117" y="152"/>
                          </a:lnTo>
                          <a:lnTo>
                            <a:pt x="120" y="143"/>
                          </a:lnTo>
                          <a:lnTo>
                            <a:pt x="128" y="133"/>
                          </a:lnTo>
                          <a:lnTo>
                            <a:pt x="139" y="129"/>
                          </a:lnTo>
                          <a:lnTo>
                            <a:pt x="166" y="125"/>
                          </a:lnTo>
                          <a:lnTo>
                            <a:pt x="197" y="114"/>
                          </a:lnTo>
                          <a:lnTo>
                            <a:pt x="171" y="93"/>
                          </a:lnTo>
                          <a:lnTo>
                            <a:pt x="140" y="81"/>
                          </a:lnTo>
                          <a:lnTo>
                            <a:pt x="112" y="83"/>
                          </a:lnTo>
                          <a:lnTo>
                            <a:pt x="81" y="81"/>
                          </a:lnTo>
                          <a:lnTo>
                            <a:pt x="63" y="87"/>
                          </a:lnTo>
                          <a:lnTo>
                            <a:pt x="37" y="88"/>
                          </a:lnTo>
                          <a:lnTo>
                            <a:pt x="29" y="81"/>
                          </a:lnTo>
                          <a:lnTo>
                            <a:pt x="27" y="70"/>
                          </a:lnTo>
                          <a:lnTo>
                            <a:pt x="13" y="71"/>
                          </a:lnTo>
                          <a:lnTo>
                            <a:pt x="4" y="69"/>
                          </a:lnTo>
                          <a:lnTo>
                            <a:pt x="0" y="59"/>
                          </a:lnTo>
                          <a:lnTo>
                            <a:pt x="3" y="50"/>
                          </a:lnTo>
                          <a:lnTo>
                            <a:pt x="11" y="46"/>
                          </a:lnTo>
                          <a:lnTo>
                            <a:pt x="25" y="38"/>
                          </a:lnTo>
                          <a:lnTo>
                            <a:pt x="36" y="30"/>
                          </a:lnTo>
                          <a:lnTo>
                            <a:pt x="48" y="23"/>
                          </a:lnTo>
                          <a:lnTo>
                            <a:pt x="63" y="19"/>
                          </a:lnTo>
                          <a:lnTo>
                            <a:pt x="75" y="19"/>
                          </a:lnTo>
                          <a:lnTo>
                            <a:pt x="136" y="6"/>
                          </a:lnTo>
                          <a:lnTo>
                            <a:pt x="149" y="3"/>
                          </a:lnTo>
                          <a:lnTo>
                            <a:pt x="163" y="0"/>
                          </a:lnTo>
                          <a:lnTo>
                            <a:pt x="178" y="3"/>
                          </a:lnTo>
                          <a:lnTo>
                            <a:pt x="196" y="9"/>
                          </a:lnTo>
                          <a:lnTo>
                            <a:pt x="249" y="38"/>
                          </a:lnTo>
                          <a:lnTo>
                            <a:pt x="273" y="43"/>
                          </a:lnTo>
                          <a:lnTo>
                            <a:pt x="295" y="48"/>
                          </a:lnTo>
                          <a:lnTo>
                            <a:pt x="312" y="59"/>
                          </a:lnTo>
                          <a:lnTo>
                            <a:pt x="322" y="72"/>
                          </a:lnTo>
                          <a:lnTo>
                            <a:pt x="366" y="102"/>
                          </a:lnTo>
                          <a:lnTo>
                            <a:pt x="386" y="116"/>
                          </a:lnTo>
                          <a:lnTo>
                            <a:pt x="411" y="143"/>
                          </a:lnTo>
                          <a:lnTo>
                            <a:pt x="427" y="151"/>
                          </a:lnTo>
                          <a:lnTo>
                            <a:pt x="500" y="154"/>
                          </a:lnTo>
                          <a:lnTo>
                            <a:pt x="452" y="252"/>
                          </a:lnTo>
                          <a:close/>
                        </a:path>
                      </a:pathLst>
                    </a:custGeom>
                    <a:solidFill>
                      <a:srgbClr val="FFC080"/>
                    </a:solidFill>
                    <a:ln w="1440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98" name="Freeform 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1831"/>
                      <a:ext cx="29" cy="2"/>
                    </a:xfrm>
                    <a:custGeom>
                      <a:avLst/>
                      <a:gdLst>
                        <a:gd name="T0" fmla="*/ 0 w 120"/>
                        <a:gd name="T1" fmla="*/ 0 h 30"/>
                        <a:gd name="T2" fmla="*/ 0 w 120"/>
                        <a:gd name="T3" fmla="*/ 0 h 30"/>
                        <a:gd name="T4" fmla="*/ 0 w 120"/>
                        <a:gd name="T5" fmla="*/ 0 h 30"/>
                        <a:gd name="T6" fmla="*/ 0 w 120"/>
                        <a:gd name="T7" fmla="*/ 0 h 30"/>
                        <a:gd name="T8" fmla="*/ 0 w 120"/>
                        <a:gd name="T9" fmla="*/ 0 h 30"/>
                        <a:gd name="T10" fmla="*/ 0 w 120"/>
                        <a:gd name="T11" fmla="*/ 0 h 30"/>
                        <a:gd name="T12" fmla="*/ 0 w 120"/>
                        <a:gd name="T13" fmla="*/ 0 h 30"/>
                        <a:gd name="T14" fmla="*/ 0 w 120"/>
                        <a:gd name="T15" fmla="*/ 0 h 30"/>
                        <a:gd name="T16" fmla="*/ 0 w 120"/>
                        <a:gd name="T17" fmla="*/ 0 h 30"/>
                        <a:gd name="T18" fmla="*/ 0 w 120"/>
                        <a:gd name="T19" fmla="*/ 0 h 30"/>
                        <a:gd name="T20" fmla="*/ 0 w 120"/>
                        <a:gd name="T21" fmla="*/ 0 h 30"/>
                        <a:gd name="T22" fmla="*/ 0 w 120"/>
                        <a:gd name="T23" fmla="*/ 0 h 30"/>
                        <a:gd name="T24" fmla="*/ 0 w 120"/>
                        <a:gd name="T25" fmla="*/ 0 h 30"/>
                        <a:gd name="T26" fmla="*/ 0 w 120"/>
                        <a:gd name="T27" fmla="*/ 0 h 30"/>
                        <a:gd name="T28" fmla="*/ 0 w 120"/>
                        <a:gd name="T29" fmla="*/ 0 h 30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20"/>
                        <a:gd name="T46" fmla="*/ 0 h 30"/>
                        <a:gd name="T47" fmla="*/ 120 w 120"/>
                        <a:gd name="T48" fmla="*/ 30 h 30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20" h="30">
                          <a:moveTo>
                            <a:pt x="0" y="0"/>
                          </a:moveTo>
                          <a:lnTo>
                            <a:pt x="3" y="8"/>
                          </a:lnTo>
                          <a:lnTo>
                            <a:pt x="24" y="7"/>
                          </a:lnTo>
                          <a:lnTo>
                            <a:pt x="33" y="12"/>
                          </a:lnTo>
                          <a:lnTo>
                            <a:pt x="51" y="21"/>
                          </a:lnTo>
                          <a:lnTo>
                            <a:pt x="75" y="26"/>
                          </a:lnTo>
                          <a:lnTo>
                            <a:pt x="101" y="27"/>
                          </a:lnTo>
                          <a:lnTo>
                            <a:pt x="120" y="30"/>
                          </a:lnTo>
                          <a:lnTo>
                            <a:pt x="104" y="24"/>
                          </a:lnTo>
                          <a:lnTo>
                            <a:pt x="84" y="21"/>
                          </a:lnTo>
                          <a:lnTo>
                            <a:pt x="70" y="21"/>
                          </a:lnTo>
                          <a:lnTo>
                            <a:pt x="51" y="15"/>
                          </a:lnTo>
                          <a:lnTo>
                            <a:pt x="35" y="6"/>
                          </a:lnTo>
                          <a:lnTo>
                            <a:pt x="28" y="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99" name="Freeform 2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11" y="1833"/>
                      <a:ext cx="4" cy="2"/>
                    </a:xfrm>
                    <a:custGeom>
                      <a:avLst/>
                      <a:gdLst>
                        <a:gd name="T0" fmla="*/ 0 w 14"/>
                        <a:gd name="T1" fmla="*/ 0 h 18"/>
                        <a:gd name="T2" fmla="*/ 0 w 14"/>
                        <a:gd name="T3" fmla="*/ 0 h 18"/>
                        <a:gd name="T4" fmla="*/ 0 w 14"/>
                        <a:gd name="T5" fmla="*/ 0 h 18"/>
                        <a:gd name="T6" fmla="*/ 0 w 14"/>
                        <a:gd name="T7" fmla="*/ 0 h 18"/>
                        <a:gd name="T8" fmla="*/ 0 w 14"/>
                        <a:gd name="T9" fmla="*/ 0 h 18"/>
                        <a:gd name="T10" fmla="*/ 0 w 14"/>
                        <a:gd name="T11" fmla="*/ 0 h 18"/>
                        <a:gd name="T12" fmla="*/ 0 w 14"/>
                        <a:gd name="T13" fmla="*/ 0 h 1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"/>
                        <a:gd name="T22" fmla="*/ 0 h 18"/>
                        <a:gd name="T23" fmla="*/ 14 w 14"/>
                        <a:gd name="T24" fmla="*/ 18 h 1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" h="18">
                          <a:moveTo>
                            <a:pt x="2" y="0"/>
                          </a:moveTo>
                          <a:lnTo>
                            <a:pt x="8" y="5"/>
                          </a:lnTo>
                          <a:lnTo>
                            <a:pt x="6" y="11"/>
                          </a:lnTo>
                          <a:lnTo>
                            <a:pt x="0" y="18"/>
                          </a:lnTo>
                          <a:lnTo>
                            <a:pt x="12" y="13"/>
                          </a:lnTo>
                          <a:lnTo>
                            <a:pt x="14" y="6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00" name="Freeform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82" y="1818"/>
                      <a:ext cx="16" cy="5"/>
                    </a:xfrm>
                    <a:custGeom>
                      <a:avLst/>
                      <a:gdLst>
                        <a:gd name="T0" fmla="*/ 0 w 70"/>
                        <a:gd name="T1" fmla="*/ 0 h 33"/>
                        <a:gd name="T2" fmla="*/ 0 w 70"/>
                        <a:gd name="T3" fmla="*/ 0 h 33"/>
                        <a:gd name="T4" fmla="*/ 0 w 70"/>
                        <a:gd name="T5" fmla="*/ 0 h 33"/>
                        <a:gd name="T6" fmla="*/ 0 w 70"/>
                        <a:gd name="T7" fmla="*/ 0 h 33"/>
                        <a:gd name="T8" fmla="*/ 0 w 70"/>
                        <a:gd name="T9" fmla="*/ 0 h 33"/>
                        <a:gd name="T10" fmla="*/ 0 w 70"/>
                        <a:gd name="T11" fmla="*/ 0 h 33"/>
                        <a:gd name="T12" fmla="*/ 0 w 70"/>
                        <a:gd name="T13" fmla="*/ 0 h 33"/>
                        <a:gd name="T14" fmla="*/ 0 w 70"/>
                        <a:gd name="T15" fmla="*/ 0 h 33"/>
                        <a:gd name="T16" fmla="*/ 0 w 70"/>
                        <a:gd name="T17" fmla="*/ 0 h 33"/>
                        <a:gd name="T18" fmla="*/ 0 w 70"/>
                        <a:gd name="T19" fmla="*/ 0 h 33"/>
                        <a:gd name="T20" fmla="*/ 0 w 70"/>
                        <a:gd name="T21" fmla="*/ 0 h 33"/>
                        <a:gd name="T22" fmla="*/ 0 w 70"/>
                        <a:gd name="T23" fmla="*/ 0 h 33"/>
                        <a:gd name="T24" fmla="*/ 0 w 70"/>
                        <a:gd name="T25" fmla="*/ 0 h 33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70"/>
                        <a:gd name="T40" fmla="*/ 0 h 33"/>
                        <a:gd name="T41" fmla="*/ 70 w 70"/>
                        <a:gd name="T42" fmla="*/ 33 h 33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70" h="33">
                          <a:moveTo>
                            <a:pt x="0" y="31"/>
                          </a:moveTo>
                          <a:lnTo>
                            <a:pt x="7" y="33"/>
                          </a:lnTo>
                          <a:lnTo>
                            <a:pt x="17" y="23"/>
                          </a:lnTo>
                          <a:lnTo>
                            <a:pt x="31" y="17"/>
                          </a:lnTo>
                          <a:lnTo>
                            <a:pt x="38" y="10"/>
                          </a:lnTo>
                          <a:lnTo>
                            <a:pt x="44" y="6"/>
                          </a:lnTo>
                          <a:lnTo>
                            <a:pt x="60" y="3"/>
                          </a:lnTo>
                          <a:lnTo>
                            <a:pt x="70" y="1"/>
                          </a:lnTo>
                          <a:lnTo>
                            <a:pt x="57" y="0"/>
                          </a:lnTo>
                          <a:lnTo>
                            <a:pt x="39" y="3"/>
                          </a:lnTo>
                          <a:lnTo>
                            <a:pt x="33" y="8"/>
                          </a:lnTo>
                          <a:lnTo>
                            <a:pt x="25" y="14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01" name="Freeform 2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05" y="1818"/>
                      <a:ext cx="26" cy="3"/>
                    </a:xfrm>
                    <a:custGeom>
                      <a:avLst/>
                      <a:gdLst>
                        <a:gd name="T0" fmla="*/ 0 w 110"/>
                        <a:gd name="T1" fmla="*/ 0 h 29"/>
                        <a:gd name="T2" fmla="*/ 0 w 110"/>
                        <a:gd name="T3" fmla="*/ 0 h 29"/>
                        <a:gd name="T4" fmla="*/ 0 w 110"/>
                        <a:gd name="T5" fmla="*/ 0 h 29"/>
                        <a:gd name="T6" fmla="*/ 0 w 110"/>
                        <a:gd name="T7" fmla="*/ 0 h 29"/>
                        <a:gd name="T8" fmla="*/ 0 w 110"/>
                        <a:gd name="T9" fmla="*/ 0 h 29"/>
                        <a:gd name="T10" fmla="*/ 0 w 110"/>
                        <a:gd name="T11" fmla="*/ 0 h 29"/>
                        <a:gd name="T12" fmla="*/ 0 w 110"/>
                        <a:gd name="T13" fmla="*/ 0 h 29"/>
                        <a:gd name="T14" fmla="*/ 0 w 110"/>
                        <a:gd name="T15" fmla="*/ 0 h 29"/>
                        <a:gd name="T16" fmla="*/ 0 w 110"/>
                        <a:gd name="T17" fmla="*/ 0 h 29"/>
                        <a:gd name="T18" fmla="*/ 0 w 110"/>
                        <a:gd name="T19" fmla="*/ 0 h 29"/>
                        <a:gd name="T20" fmla="*/ 0 w 110"/>
                        <a:gd name="T21" fmla="*/ 0 h 29"/>
                        <a:gd name="T22" fmla="*/ 0 w 110"/>
                        <a:gd name="T23" fmla="*/ 0 h 29"/>
                        <a:gd name="T24" fmla="*/ 0 w 110"/>
                        <a:gd name="T25" fmla="*/ 0 h 29"/>
                        <a:gd name="T26" fmla="*/ 0 w 110"/>
                        <a:gd name="T27" fmla="*/ 0 h 29"/>
                        <a:gd name="T28" fmla="*/ 0 w 110"/>
                        <a:gd name="T29" fmla="*/ 0 h 29"/>
                        <a:gd name="T30" fmla="*/ 0 w 110"/>
                        <a:gd name="T31" fmla="*/ 0 h 29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10"/>
                        <a:gd name="T49" fmla="*/ 0 h 29"/>
                        <a:gd name="T50" fmla="*/ 110 w 110"/>
                        <a:gd name="T51" fmla="*/ 29 h 29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10" h="29">
                          <a:moveTo>
                            <a:pt x="0" y="7"/>
                          </a:moveTo>
                          <a:lnTo>
                            <a:pt x="23" y="4"/>
                          </a:lnTo>
                          <a:lnTo>
                            <a:pt x="36" y="0"/>
                          </a:lnTo>
                          <a:lnTo>
                            <a:pt x="42" y="0"/>
                          </a:lnTo>
                          <a:lnTo>
                            <a:pt x="56" y="3"/>
                          </a:lnTo>
                          <a:lnTo>
                            <a:pt x="62" y="10"/>
                          </a:lnTo>
                          <a:lnTo>
                            <a:pt x="73" y="16"/>
                          </a:lnTo>
                          <a:lnTo>
                            <a:pt x="95" y="25"/>
                          </a:lnTo>
                          <a:lnTo>
                            <a:pt x="110" y="25"/>
                          </a:lnTo>
                          <a:lnTo>
                            <a:pt x="94" y="29"/>
                          </a:lnTo>
                          <a:lnTo>
                            <a:pt x="84" y="27"/>
                          </a:lnTo>
                          <a:lnTo>
                            <a:pt x="60" y="15"/>
                          </a:lnTo>
                          <a:lnTo>
                            <a:pt x="52" y="7"/>
                          </a:lnTo>
                          <a:lnTo>
                            <a:pt x="36" y="5"/>
                          </a:lnTo>
                          <a:lnTo>
                            <a:pt x="23" y="7"/>
                          </a:lnTo>
                          <a:lnTo>
                            <a:pt x="0" y="7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02" name="Freeform 2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85" y="1821"/>
                      <a:ext cx="7" cy="5"/>
                    </a:xfrm>
                    <a:custGeom>
                      <a:avLst/>
                      <a:gdLst>
                        <a:gd name="T0" fmla="*/ 0 w 23"/>
                        <a:gd name="T1" fmla="*/ 0 h 21"/>
                        <a:gd name="T2" fmla="*/ 0 w 23"/>
                        <a:gd name="T3" fmla="*/ 0 h 21"/>
                        <a:gd name="T4" fmla="*/ 0 w 23"/>
                        <a:gd name="T5" fmla="*/ 0 h 21"/>
                        <a:gd name="T6" fmla="*/ 0 w 23"/>
                        <a:gd name="T7" fmla="*/ 0 h 21"/>
                        <a:gd name="T8" fmla="*/ 0 w 23"/>
                        <a:gd name="T9" fmla="*/ 0 h 21"/>
                        <a:gd name="T10" fmla="*/ 0 w 23"/>
                        <a:gd name="T11" fmla="*/ 0 h 2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3"/>
                        <a:gd name="T19" fmla="*/ 0 h 21"/>
                        <a:gd name="T20" fmla="*/ 23 w 23"/>
                        <a:gd name="T21" fmla="*/ 21 h 2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3" h="21">
                          <a:moveTo>
                            <a:pt x="17" y="0"/>
                          </a:moveTo>
                          <a:lnTo>
                            <a:pt x="23" y="8"/>
                          </a:lnTo>
                          <a:lnTo>
                            <a:pt x="16" y="17"/>
                          </a:lnTo>
                          <a:lnTo>
                            <a:pt x="0" y="21"/>
                          </a:lnTo>
                          <a:lnTo>
                            <a:pt x="17" y="10"/>
                          </a:lnTo>
                          <a:lnTo>
                            <a:pt x="17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03" name="Freeform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82" y="1818"/>
                      <a:ext cx="3" cy="5"/>
                    </a:xfrm>
                    <a:custGeom>
                      <a:avLst/>
                      <a:gdLst>
                        <a:gd name="T0" fmla="*/ 0 w 23"/>
                        <a:gd name="T1" fmla="*/ 0 h 20"/>
                        <a:gd name="T2" fmla="*/ 0 w 23"/>
                        <a:gd name="T3" fmla="*/ 0 h 20"/>
                        <a:gd name="T4" fmla="*/ 0 w 23"/>
                        <a:gd name="T5" fmla="*/ 0 h 20"/>
                        <a:gd name="T6" fmla="*/ 0 w 23"/>
                        <a:gd name="T7" fmla="*/ 0 h 20"/>
                        <a:gd name="T8" fmla="*/ 0 w 23"/>
                        <a:gd name="T9" fmla="*/ 0 h 20"/>
                        <a:gd name="T10" fmla="*/ 0 w 23"/>
                        <a:gd name="T11" fmla="*/ 0 h 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3"/>
                        <a:gd name="T19" fmla="*/ 0 h 20"/>
                        <a:gd name="T20" fmla="*/ 23 w 23"/>
                        <a:gd name="T21" fmla="*/ 20 h 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3" h="20">
                          <a:moveTo>
                            <a:pt x="23" y="11"/>
                          </a:moveTo>
                          <a:lnTo>
                            <a:pt x="17" y="0"/>
                          </a:lnTo>
                          <a:lnTo>
                            <a:pt x="16" y="9"/>
                          </a:lnTo>
                          <a:lnTo>
                            <a:pt x="0" y="18"/>
                          </a:lnTo>
                          <a:lnTo>
                            <a:pt x="2" y="20"/>
                          </a:lnTo>
                          <a:lnTo>
                            <a:pt x="23" y="11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04" name="Freeform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45" y="1823"/>
                      <a:ext cx="6" cy="5"/>
                    </a:xfrm>
                    <a:custGeom>
                      <a:avLst/>
                      <a:gdLst>
                        <a:gd name="T0" fmla="*/ 0 w 26"/>
                        <a:gd name="T1" fmla="*/ 0 h 29"/>
                        <a:gd name="T2" fmla="*/ 0 w 26"/>
                        <a:gd name="T3" fmla="*/ 0 h 29"/>
                        <a:gd name="T4" fmla="*/ 0 w 26"/>
                        <a:gd name="T5" fmla="*/ 0 h 29"/>
                        <a:gd name="T6" fmla="*/ 0 w 26"/>
                        <a:gd name="T7" fmla="*/ 0 h 29"/>
                        <a:gd name="T8" fmla="*/ 0 w 26"/>
                        <a:gd name="T9" fmla="*/ 0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29"/>
                        <a:gd name="T17" fmla="*/ 26 w 26"/>
                        <a:gd name="T18" fmla="*/ 29 h 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29">
                          <a:moveTo>
                            <a:pt x="0" y="0"/>
                          </a:moveTo>
                          <a:lnTo>
                            <a:pt x="6" y="15"/>
                          </a:lnTo>
                          <a:lnTo>
                            <a:pt x="16" y="27"/>
                          </a:lnTo>
                          <a:lnTo>
                            <a:pt x="26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05" name="Freeform 2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67" y="1841"/>
                      <a:ext cx="7" cy="5"/>
                    </a:xfrm>
                    <a:custGeom>
                      <a:avLst/>
                      <a:gdLst>
                        <a:gd name="T0" fmla="*/ 0 w 34"/>
                        <a:gd name="T1" fmla="*/ 0 h 27"/>
                        <a:gd name="T2" fmla="*/ 0 w 34"/>
                        <a:gd name="T3" fmla="*/ 0 h 27"/>
                        <a:gd name="T4" fmla="*/ 0 w 34"/>
                        <a:gd name="T5" fmla="*/ 0 h 27"/>
                        <a:gd name="T6" fmla="*/ 0 w 34"/>
                        <a:gd name="T7" fmla="*/ 0 h 2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4"/>
                        <a:gd name="T13" fmla="*/ 0 h 27"/>
                        <a:gd name="T14" fmla="*/ 34 w 34"/>
                        <a:gd name="T15" fmla="*/ 27 h 2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4" h="27">
                          <a:moveTo>
                            <a:pt x="34" y="0"/>
                          </a:moveTo>
                          <a:lnTo>
                            <a:pt x="12" y="10"/>
                          </a:lnTo>
                          <a:lnTo>
                            <a:pt x="0" y="27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</p:grpSp>
              <p:grpSp>
                <p:nvGrpSpPr>
                  <p:cNvPr id="16494" name="Group 256"/>
                  <p:cNvGrpSpPr>
                    <a:grpSpLocks/>
                  </p:cNvGrpSpPr>
                  <p:nvPr/>
                </p:nvGrpSpPr>
                <p:grpSpPr bwMode="auto">
                  <a:xfrm>
                    <a:off x="4978" y="1834"/>
                    <a:ext cx="31" cy="27"/>
                    <a:chOff x="4978" y="1834"/>
                    <a:chExt cx="31" cy="27"/>
                  </a:xfrm>
                </p:grpSpPr>
                <p:sp>
                  <p:nvSpPr>
                    <p:cNvPr id="16495" name="Freeform 2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78" y="1834"/>
                      <a:ext cx="32" cy="28"/>
                    </a:xfrm>
                    <a:custGeom>
                      <a:avLst/>
                      <a:gdLst>
                        <a:gd name="T0" fmla="*/ 0 w 145"/>
                        <a:gd name="T1" fmla="*/ 0 h 177"/>
                        <a:gd name="T2" fmla="*/ 0 w 145"/>
                        <a:gd name="T3" fmla="*/ 0 h 177"/>
                        <a:gd name="T4" fmla="*/ 0 w 145"/>
                        <a:gd name="T5" fmla="*/ 0 h 177"/>
                        <a:gd name="T6" fmla="*/ 0 w 145"/>
                        <a:gd name="T7" fmla="*/ 0 h 177"/>
                        <a:gd name="T8" fmla="*/ 0 w 145"/>
                        <a:gd name="T9" fmla="*/ 0 h 177"/>
                        <a:gd name="T10" fmla="*/ 0 w 145"/>
                        <a:gd name="T11" fmla="*/ 0 h 177"/>
                        <a:gd name="T12" fmla="*/ 0 w 145"/>
                        <a:gd name="T13" fmla="*/ 0 h 177"/>
                        <a:gd name="T14" fmla="*/ 0 w 145"/>
                        <a:gd name="T15" fmla="*/ 0 h 177"/>
                        <a:gd name="T16" fmla="*/ 0 w 145"/>
                        <a:gd name="T17" fmla="*/ 0 h 177"/>
                        <a:gd name="T18" fmla="*/ 0 w 145"/>
                        <a:gd name="T19" fmla="*/ 0 h 17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45"/>
                        <a:gd name="T31" fmla="*/ 0 h 177"/>
                        <a:gd name="T32" fmla="*/ 145 w 145"/>
                        <a:gd name="T33" fmla="*/ 177 h 17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45" h="177">
                          <a:moveTo>
                            <a:pt x="51" y="12"/>
                          </a:moveTo>
                          <a:lnTo>
                            <a:pt x="27" y="37"/>
                          </a:lnTo>
                          <a:lnTo>
                            <a:pt x="17" y="58"/>
                          </a:lnTo>
                          <a:lnTo>
                            <a:pt x="7" y="91"/>
                          </a:lnTo>
                          <a:lnTo>
                            <a:pt x="7" y="111"/>
                          </a:lnTo>
                          <a:lnTo>
                            <a:pt x="0" y="140"/>
                          </a:lnTo>
                          <a:lnTo>
                            <a:pt x="118" y="177"/>
                          </a:lnTo>
                          <a:lnTo>
                            <a:pt x="145" y="0"/>
                          </a:lnTo>
                          <a:lnTo>
                            <a:pt x="97" y="12"/>
                          </a:lnTo>
                          <a:lnTo>
                            <a:pt x="51" y="12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96" name="Freeform 2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81" y="1836"/>
                      <a:ext cx="26" cy="23"/>
                    </a:xfrm>
                    <a:custGeom>
                      <a:avLst/>
                      <a:gdLst>
                        <a:gd name="T0" fmla="*/ 0 w 118"/>
                        <a:gd name="T1" fmla="*/ 0 h 147"/>
                        <a:gd name="T2" fmla="*/ 0 w 118"/>
                        <a:gd name="T3" fmla="*/ 0 h 147"/>
                        <a:gd name="T4" fmla="*/ 0 w 118"/>
                        <a:gd name="T5" fmla="*/ 0 h 147"/>
                        <a:gd name="T6" fmla="*/ 0 w 118"/>
                        <a:gd name="T7" fmla="*/ 0 h 147"/>
                        <a:gd name="T8" fmla="*/ 0 w 118"/>
                        <a:gd name="T9" fmla="*/ 0 h 147"/>
                        <a:gd name="T10" fmla="*/ 0 w 118"/>
                        <a:gd name="T11" fmla="*/ 0 h 147"/>
                        <a:gd name="T12" fmla="*/ 0 w 118"/>
                        <a:gd name="T13" fmla="*/ 0 h 147"/>
                        <a:gd name="T14" fmla="*/ 0 w 118"/>
                        <a:gd name="T15" fmla="*/ 0 h 147"/>
                        <a:gd name="T16" fmla="*/ 0 w 118"/>
                        <a:gd name="T17" fmla="*/ 0 h 14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18"/>
                        <a:gd name="T28" fmla="*/ 0 h 147"/>
                        <a:gd name="T29" fmla="*/ 118 w 118"/>
                        <a:gd name="T30" fmla="*/ 147 h 14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18" h="147">
                          <a:moveTo>
                            <a:pt x="47" y="4"/>
                          </a:moveTo>
                          <a:lnTo>
                            <a:pt x="25" y="27"/>
                          </a:lnTo>
                          <a:lnTo>
                            <a:pt x="8" y="61"/>
                          </a:lnTo>
                          <a:lnTo>
                            <a:pt x="4" y="86"/>
                          </a:lnTo>
                          <a:lnTo>
                            <a:pt x="0" y="114"/>
                          </a:lnTo>
                          <a:lnTo>
                            <a:pt x="95" y="147"/>
                          </a:lnTo>
                          <a:lnTo>
                            <a:pt x="118" y="0"/>
                          </a:lnTo>
                          <a:lnTo>
                            <a:pt x="82" y="6"/>
                          </a:lnTo>
                          <a:lnTo>
                            <a:pt x="47" y="4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</p:grpSp>
            </p:grpSp>
            <p:sp>
              <p:nvSpPr>
                <p:cNvPr id="16451" name="Freeform 259"/>
                <p:cNvSpPr>
                  <a:spLocks noChangeArrowheads="1"/>
                </p:cNvSpPr>
                <p:nvPr/>
              </p:nvSpPr>
              <p:spPr bwMode="auto">
                <a:xfrm>
                  <a:off x="5008" y="1684"/>
                  <a:ext cx="116" cy="84"/>
                </a:xfrm>
                <a:custGeom>
                  <a:avLst/>
                  <a:gdLst>
                    <a:gd name="T0" fmla="*/ 0 w 492"/>
                    <a:gd name="T1" fmla="*/ 0 h 534"/>
                    <a:gd name="T2" fmla="*/ 0 w 492"/>
                    <a:gd name="T3" fmla="*/ 0 h 534"/>
                    <a:gd name="T4" fmla="*/ 0 w 492"/>
                    <a:gd name="T5" fmla="*/ 0 h 534"/>
                    <a:gd name="T6" fmla="*/ 0 w 492"/>
                    <a:gd name="T7" fmla="*/ 0 h 534"/>
                    <a:gd name="T8" fmla="*/ 0 w 492"/>
                    <a:gd name="T9" fmla="*/ 0 h 534"/>
                    <a:gd name="T10" fmla="*/ 0 w 492"/>
                    <a:gd name="T11" fmla="*/ 0 h 534"/>
                    <a:gd name="T12" fmla="*/ 0 w 492"/>
                    <a:gd name="T13" fmla="*/ 0 h 534"/>
                    <a:gd name="T14" fmla="*/ 0 w 492"/>
                    <a:gd name="T15" fmla="*/ 0 h 534"/>
                    <a:gd name="T16" fmla="*/ 0 w 492"/>
                    <a:gd name="T17" fmla="*/ 0 h 534"/>
                    <a:gd name="T18" fmla="*/ 0 w 492"/>
                    <a:gd name="T19" fmla="*/ 0 h 534"/>
                    <a:gd name="T20" fmla="*/ 0 w 492"/>
                    <a:gd name="T21" fmla="*/ 0 h 534"/>
                    <a:gd name="T22" fmla="*/ 0 w 492"/>
                    <a:gd name="T23" fmla="*/ 0 h 534"/>
                    <a:gd name="T24" fmla="*/ 0 w 492"/>
                    <a:gd name="T25" fmla="*/ 0 h 534"/>
                    <a:gd name="T26" fmla="*/ 0 w 492"/>
                    <a:gd name="T27" fmla="*/ 0 h 534"/>
                    <a:gd name="T28" fmla="*/ 0 w 492"/>
                    <a:gd name="T29" fmla="*/ 0 h 534"/>
                    <a:gd name="T30" fmla="*/ 0 w 492"/>
                    <a:gd name="T31" fmla="*/ 0 h 534"/>
                    <a:gd name="T32" fmla="*/ 0 w 492"/>
                    <a:gd name="T33" fmla="*/ 0 h 534"/>
                    <a:gd name="T34" fmla="*/ 0 w 492"/>
                    <a:gd name="T35" fmla="*/ 0 h 534"/>
                    <a:gd name="T36" fmla="*/ 0 w 492"/>
                    <a:gd name="T37" fmla="*/ 0 h 534"/>
                    <a:gd name="T38" fmla="*/ 0 w 492"/>
                    <a:gd name="T39" fmla="*/ 0 h 534"/>
                    <a:gd name="T40" fmla="*/ 0 w 492"/>
                    <a:gd name="T41" fmla="*/ 0 h 534"/>
                    <a:gd name="T42" fmla="*/ 0 w 492"/>
                    <a:gd name="T43" fmla="*/ 0 h 534"/>
                    <a:gd name="T44" fmla="*/ 0 w 492"/>
                    <a:gd name="T45" fmla="*/ 0 h 534"/>
                    <a:gd name="T46" fmla="*/ 0 w 492"/>
                    <a:gd name="T47" fmla="*/ 0 h 534"/>
                    <a:gd name="T48" fmla="*/ 0 w 492"/>
                    <a:gd name="T49" fmla="*/ 0 h 534"/>
                    <a:gd name="T50" fmla="*/ 0 w 492"/>
                    <a:gd name="T51" fmla="*/ 0 h 534"/>
                    <a:gd name="T52" fmla="*/ 0 w 492"/>
                    <a:gd name="T53" fmla="*/ 0 h 534"/>
                    <a:gd name="T54" fmla="*/ 0 w 492"/>
                    <a:gd name="T55" fmla="*/ 0 h 534"/>
                    <a:gd name="T56" fmla="*/ 0 w 492"/>
                    <a:gd name="T57" fmla="*/ 0 h 534"/>
                    <a:gd name="T58" fmla="*/ 0 w 492"/>
                    <a:gd name="T59" fmla="*/ 0 h 534"/>
                    <a:gd name="T60" fmla="*/ 0 w 492"/>
                    <a:gd name="T61" fmla="*/ 0 h 534"/>
                    <a:gd name="T62" fmla="*/ 0 w 492"/>
                    <a:gd name="T63" fmla="*/ 0 h 534"/>
                    <a:gd name="T64" fmla="*/ 0 w 492"/>
                    <a:gd name="T65" fmla="*/ 0 h 534"/>
                    <a:gd name="T66" fmla="*/ 0 w 492"/>
                    <a:gd name="T67" fmla="*/ 0 h 534"/>
                    <a:gd name="T68" fmla="*/ 0 w 492"/>
                    <a:gd name="T69" fmla="*/ 0 h 534"/>
                    <a:gd name="T70" fmla="*/ 0 w 492"/>
                    <a:gd name="T71" fmla="*/ 0 h 53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92"/>
                    <a:gd name="T109" fmla="*/ 0 h 534"/>
                    <a:gd name="T110" fmla="*/ 492 w 492"/>
                    <a:gd name="T111" fmla="*/ 534 h 53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92" h="534">
                      <a:moveTo>
                        <a:pt x="161" y="17"/>
                      </a:moveTo>
                      <a:lnTo>
                        <a:pt x="118" y="48"/>
                      </a:lnTo>
                      <a:lnTo>
                        <a:pt x="95" y="86"/>
                      </a:lnTo>
                      <a:lnTo>
                        <a:pt x="74" y="127"/>
                      </a:lnTo>
                      <a:lnTo>
                        <a:pt x="61" y="148"/>
                      </a:lnTo>
                      <a:lnTo>
                        <a:pt x="61" y="171"/>
                      </a:lnTo>
                      <a:lnTo>
                        <a:pt x="72" y="198"/>
                      </a:lnTo>
                      <a:lnTo>
                        <a:pt x="51" y="219"/>
                      </a:lnTo>
                      <a:lnTo>
                        <a:pt x="17" y="278"/>
                      </a:lnTo>
                      <a:lnTo>
                        <a:pt x="0" y="309"/>
                      </a:lnTo>
                      <a:lnTo>
                        <a:pt x="0" y="319"/>
                      </a:lnTo>
                      <a:lnTo>
                        <a:pt x="4" y="330"/>
                      </a:lnTo>
                      <a:lnTo>
                        <a:pt x="18" y="333"/>
                      </a:lnTo>
                      <a:lnTo>
                        <a:pt x="40" y="334"/>
                      </a:lnTo>
                      <a:lnTo>
                        <a:pt x="52" y="338"/>
                      </a:lnTo>
                      <a:lnTo>
                        <a:pt x="51" y="361"/>
                      </a:lnTo>
                      <a:lnTo>
                        <a:pt x="45" y="388"/>
                      </a:lnTo>
                      <a:lnTo>
                        <a:pt x="57" y="403"/>
                      </a:lnTo>
                      <a:lnTo>
                        <a:pt x="53" y="423"/>
                      </a:lnTo>
                      <a:lnTo>
                        <a:pt x="63" y="436"/>
                      </a:lnTo>
                      <a:lnTo>
                        <a:pt x="73" y="471"/>
                      </a:lnTo>
                      <a:lnTo>
                        <a:pt x="88" y="482"/>
                      </a:lnTo>
                      <a:lnTo>
                        <a:pt x="111" y="482"/>
                      </a:lnTo>
                      <a:lnTo>
                        <a:pt x="143" y="477"/>
                      </a:lnTo>
                      <a:lnTo>
                        <a:pt x="178" y="471"/>
                      </a:lnTo>
                      <a:lnTo>
                        <a:pt x="175" y="534"/>
                      </a:lnTo>
                      <a:lnTo>
                        <a:pt x="437" y="450"/>
                      </a:lnTo>
                      <a:lnTo>
                        <a:pt x="416" y="401"/>
                      </a:lnTo>
                      <a:lnTo>
                        <a:pt x="421" y="363"/>
                      </a:lnTo>
                      <a:lnTo>
                        <a:pt x="492" y="292"/>
                      </a:lnTo>
                      <a:lnTo>
                        <a:pt x="492" y="102"/>
                      </a:lnTo>
                      <a:lnTo>
                        <a:pt x="444" y="50"/>
                      </a:lnTo>
                      <a:lnTo>
                        <a:pt x="384" y="23"/>
                      </a:lnTo>
                      <a:lnTo>
                        <a:pt x="320" y="0"/>
                      </a:lnTo>
                      <a:lnTo>
                        <a:pt x="236" y="11"/>
                      </a:lnTo>
                      <a:lnTo>
                        <a:pt x="161" y="17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1440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sp>
              <p:nvSpPr>
                <p:cNvPr id="16452" name="Freeform 260"/>
                <p:cNvSpPr>
                  <a:spLocks noChangeArrowheads="1"/>
                </p:cNvSpPr>
                <p:nvPr/>
              </p:nvSpPr>
              <p:spPr bwMode="auto">
                <a:xfrm>
                  <a:off x="5014" y="1733"/>
                  <a:ext cx="7" cy="3"/>
                </a:xfrm>
                <a:custGeom>
                  <a:avLst/>
                  <a:gdLst>
                    <a:gd name="T0" fmla="*/ 0 w 30"/>
                    <a:gd name="T1" fmla="*/ 0 h 8"/>
                    <a:gd name="T2" fmla="*/ 0 w 30"/>
                    <a:gd name="T3" fmla="*/ 0 h 8"/>
                    <a:gd name="T4" fmla="*/ 0 w 30"/>
                    <a:gd name="T5" fmla="*/ 0 h 8"/>
                    <a:gd name="T6" fmla="*/ 0 w 30"/>
                    <a:gd name="T7" fmla="*/ 0 h 8"/>
                    <a:gd name="T8" fmla="*/ 0 w 30"/>
                    <a:gd name="T9" fmla="*/ 0 h 8"/>
                    <a:gd name="T10" fmla="*/ 0 w 30"/>
                    <a:gd name="T11" fmla="*/ 0 h 8"/>
                    <a:gd name="T12" fmla="*/ 0 w 30"/>
                    <a:gd name="T13" fmla="*/ 0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8"/>
                    <a:gd name="T23" fmla="*/ 30 w 30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8">
                      <a:moveTo>
                        <a:pt x="0" y="3"/>
                      </a:moveTo>
                      <a:lnTo>
                        <a:pt x="7" y="7"/>
                      </a:lnTo>
                      <a:lnTo>
                        <a:pt x="22" y="5"/>
                      </a:lnTo>
                      <a:lnTo>
                        <a:pt x="28" y="8"/>
                      </a:lnTo>
                      <a:lnTo>
                        <a:pt x="30" y="2"/>
                      </a:lnTo>
                      <a:lnTo>
                        <a:pt x="2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sp>
              <p:nvSpPr>
                <p:cNvPr id="16453" name="Freeform 261"/>
                <p:cNvSpPr>
                  <a:spLocks noChangeArrowheads="1"/>
                </p:cNvSpPr>
                <p:nvPr/>
              </p:nvSpPr>
              <p:spPr bwMode="auto">
                <a:xfrm>
                  <a:off x="5021" y="1731"/>
                  <a:ext cx="3" cy="2"/>
                </a:xfrm>
                <a:custGeom>
                  <a:avLst/>
                  <a:gdLst>
                    <a:gd name="T0" fmla="*/ 0 w 13"/>
                    <a:gd name="T1" fmla="*/ 0 h 22"/>
                    <a:gd name="T2" fmla="*/ 0 w 13"/>
                    <a:gd name="T3" fmla="*/ 0 h 22"/>
                    <a:gd name="T4" fmla="*/ 0 w 13"/>
                    <a:gd name="T5" fmla="*/ 0 h 22"/>
                    <a:gd name="T6" fmla="*/ 0 w 13"/>
                    <a:gd name="T7" fmla="*/ 0 h 22"/>
                    <a:gd name="T8" fmla="*/ 0 w 13"/>
                    <a:gd name="T9" fmla="*/ 0 h 22"/>
                    <a:gd name="T10" fmla="*/ 0 w 13"/>
                    <a:gd name="T11" fmla="*/ 0 h 22"/>
                    <a:gd name="T12" fmla="*/ 0 w 13"/>
                    <a:gd name="T13" fmla="*/ 0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22"/>
                    <a:gd name="T23" fmla="*/ 13 w 13"/>
                    <a:gd name="T24" fmla="*/ 22 h 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22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8" y="12"/>
                      </a:lnTo>
                      <a:lnTo>
                        <a:pt x="10" y="22"/>
                      </a:lnTo>
                      <a:lnTo>
                        <a:pt x="13" y="9"/>
                      </a:lnTo>
                      <a:lnTo>
                        <a:pt x="13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sp>
              <p:nvSpPr>
                <p:cNvPr id="16454" name="Freeform 262"/>
                <p:cNvSpPr>
                  <a:spLocks noChangeArrowheads="1"/>
                </p:cNvSpPr>
                <p:nvPr/>
              </p:nvSpPr>
              <p:spPr bwMode="auto">
                <a:xfrm>
                  <a:off x="5024" y="1720"/>
                  <a:ext cx="4" cy="8"/>
                </a:xfrm>
                <a:custGeom>
                  <a:avLst/>
                  <a:gdLst>
                    <a:gd name="T0" fmla="*/ 0 w 14"/>
                    <a:gd name="T1" fmla="*/ 0 h 42"/>
                    <a:gd name="T2" fmla="*/ 0 w 14"/>
                    <a:gd name="T3" fmla="*/ 0 h 42"/>
                    <a:gd name="T4" fmla="*/ 0 w 14"/>
                    <a:gd name="T5" fmla="*/ 0 h 42"/>
                    <a:gd name="T6" fmla="*/ 0 w 14"/>
                    <a:gd name="T7" fmla="*/ 0 h 42"/>
                    <a:gd name="T8" fmla="*/ 0 w 14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42"/>
                    <a:gd name="T17" fmla="*/ 14 w 14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42">
                      <a:moveTo>
                        <a:pt x="14" y="0"/>
                      </a:moveTo>
                      <a:lnTo>
                        <a:pt x="4" y="24"/>
                      </a:lnTo>
                      <a:lnTo>
                        <a:pt x="0" y="42"/>
                      </a:lnTo>
                      <a:lnTo>
                        <a:pt x="7" y="3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sp>
              <p:nvSpPr>
                <p:cNvPr id="16455" name="Freeform 263"/>
                <p:cNvSpPr>
                  <a:spLocks noChangeArrowheads="1"/>
                </p:cNvSpPr>
                <p:nvPr/>
              </p:nvSpPr>
              <p:spPr bwMode="auto">
                <a:xfrm>
                  <a:off x="5028" y="1715"/>
                  <a:ext cx="13" cy="5"/>
                </a:xfrm>
                <a:custGeom>
                  <a:avLst/>
                  <a:gdLst>
                    <a:gd name="T0" fmla="*/ 0 w 54"/>
                    <a:gd name="T1" fmla="*/ 0 h 35"/>
                    <a:gd name="T2" fmla="*/ 0 w 54"/>
                    <a:gd name="T3" fmla="*/ 0 h 35"/>
                    <a:gd name="T4" fmla="*/ 0 w 54"/>
                    <a:gd name="T5" fmla="*/ 0 h 35"/>
                    <a:gd name="T6" fmla="*/ 0 w 54"/>
                    <a:gd name="T7" fmla="*/ 0 h 35"/>
                    <a:gd name="T8" fmla="*/ 0 w 54"/>
                    <a:gd name="T9" fmla="*/ 0 h 35"/>
                    <a:gd name="T10" fmla="*/ 0 w 54"/>
                    <a:gd name="T11" fmla="*/ 0 h 35"/>
                    <a:gd name="T12" fmla="*/ 0 w 54"/>
                    <a:gd name="T13" fmla="*/ 0 h 35"/>
                    <a:gd name="T14" fmla="*/ 0 w 54"/>
                    <a:gd name="T15" fmla="*/ 0 h 35"/>
                    <a:gd name="T16" fmla="*/ 0 w 54"/>
                    <a:gd name="T17" fmla="*/ 0 h 35"/>
                    <a:gd name="T18" fmla="*/ 0 w 54"/>
                    <a:gd name="T19" fmla="*/ 0 h 35"/>
                    <a:gd name="T20" fmla="*/ 0 w 54"/>
                    <a:gd name="T21" fmla="*/ 0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4"/>
                    <a:gd name="T34" fmla="*/ 0 h 35"/>
                    <a:gd name="T35" fmla="*/ 54 w 54"/>
                    <a:gd name="T36" fmla="*/ 35 h 3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4" h="35">
                      <a:moveTo>
                        <a:pt x="0" y="0"/>
                      </a:moveTo>
                      <a:lnTo>
                        <a:pt x="11" y="19"/>
                      </a:lnTo>
                      <a:lnTo>
                        <a:pt x="9" y="24"/>
                      </a:lnTo>
                      <a:lnTo>
                        <a:pt x="9" y="28"/>
                      </a:lnTo>
                      <a:lnTo>
                        <a:pt x="6" y="35"/>
                      </a:lnTo>
                      <a:lnTo>
                        <a:pt x="13" y="23"/>
                      </a:lnTo>
                      <a:lnTo>
                        <a:pt x="24" y="23"/>
                      </a:lnTo>
                      <a:lnTo>
                        <a:pt x="35" y="19"/>
                      </a:lnTo>
                      <a:lnTo>
                        <a:pt x="54" y="18"/>
                      </a:lnTo>
                      <a:lnTo>
                        <a:pt x="35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sp>
              <p:nvSpPr>
                <p:cNvPr id="16456" name="Freeform 264"/>
                <p:cNvSpPr>
                  <a:spLocks noChangeArrowheads="1"/>
                </p:cNvSpPr>
                <p:nvPr/>
              </p:nvSpPr>
              <p:spPr bwMode="auto">
                <a:xfrm>
                  <a:off x="5024" y="1707"/>
                  <a:ext cx="23" cy="5"/>
                </a:xfrm>
                <a:custGeom>
                  <a:avLst/>
                  <a:gdLst>
                    <a:gd name="T0" fmla="*/ 0 w 91"/>
                    <a:gd name="T1" fmla="*/ 0 h 33"/>
                    <a:gd name="T2" fmla="*/ 0 w 91"/>
                    <a:gd name="T3" fmla="*/ 0 h 33"/>
                    <a:gd name="T4" fmla="*/ 0 w 91"/>
                    <a:gd name="T5" fmla="*/ 0 h 33"/>
                    <a:gd name="T6" fmla="*/ 0 w 91"/>
                    <a:gd name="T7" fmla="*/ 0 h 33"/>
                    <a:gd name="T8" fmla="*/ 0 w 91"/>
                    <a:gd name="T9" fmla="*/ 0 h 33"/>
                    <a:gd name="T10" fmla="*/ 0 w 91"/>
                    <a:gd name="T11" fmla="*/ 0 h 33"/>
                    <a:gd name="T12" fmla="*/ 0 w 91"/>
                    <a:gd name="T13" fmla="*/ 0 h 33"/>
                    <a:gd name="T14" fmla="*/ 0 w 91"/>
                    <a:gd name="T15" fmla="*/ 0 h 33"/>
                    <a:gd name="T16" fmla="*/ 0 w 91"/>
                    <a:gd name="T17" fmla="*/ 0 h 33"/>
                    <a:gd name="T18" fmla="*/ 0 w 91"/>
                    <a:gd name="T19" fmla="*/ 0 h 33"/>
                    <a:gd name="T20" fmla="*/ 0 w 91"/>
                    <a:gd name="T21" fmla="*/ 0 h 33"/>
                    <a:gd name="T22" fmla="*/ 0 w 91"/>
                    <a:gd name="T23" fmla="*/ 0 h 33"/>
                    <a:gd name="T24" fmla="*/ 0 w 91"/>
                    <a:gd name="T25" fmla="*/ 0 h 33"/>
                    <a:gd name="T26" fmla="*/ 0 w 91"/>
                    <a:gd name="T27" fmla="*/ 0 h 33"/>
                    <a:gd name="T28" fmla="*/ 0 w 91"/>
                    <a:gd name="T29" fmla="*/ 0 h 3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1"/>
                    <a:gd name="T46" fmla="*/ 0 h 33"/>
                    <a:gd name="T47" fmla="*/ 91 w 91"/>
                    <a:gd name="T48" fmla="*/ 33 h 3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1" h="33">
                      <a:moveTo>
                        <a:pt x="0" y="17"/>
                      </a:moveTo>
                      <a:lnTo>
                        <a:pt x="4" y="29"/>
                      </a:lnTo>
                      <a:lnTo>
                        <a:pt x="13" y="33"/>
                      </a:lnTo>
                      <a:lnTo>
                        <a:pt x="28" y="23"/>
                      </a:lnTo>
                      <a:lnTo>
                        <a:pt x="46" y="17"/>
                      </a:lnTo>
                      <a:lnTo>
                        <a:pt x="76" y="16"/>
                      </a:lnTo>
                      <a:lnTo>
                        <a:pt x="91" y="18"/>
                      </a:lnTo>
                      <a:lnTo>
                        <a:pt x="67" y="8"/>
                      </a:lnTo>
                      <a:lnTo>
                        <a:pt x="51" y="4"/>
                      </a:lnTo>
                      <a:lnTo>
                        <a:pt x="53" y="0"/>
                      </a:lnTo>
                      <a:lnTo>
                        <a:pt x="38" y="6"/>
                      </a:lnTo>
                      <a:lnTo>
                        <a:pt x="40" y="2"/>
                      </a:lnTo>
                      <a:lnTo>
                        <a:pt x="27" y="8"/>
                      </a:lnTo>
                      <a:lnTo>
                        <a:pt x="15" y="8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sp>
              <p:nvSpPr>
                <p:cNvPr id="16457" name="Freeform 265"/>
                <p:cNvSpPr>
                  <a:spLocks noChangeArrowheads="1"/>
                </p:cNvSpPr>
                <p:nvPr/>
              </p:nvSpPr>
              <p:spPr bwMode="auto">
                <a:xfrm>
                  <a:off x="5071" y="1715"/>
                  <a:ext cx="13" cy="16"/>
                </a:xfrm>
                <a:custGeom>
                  <a:avLst/>
                  <a:gdLst>
                    <a:gd name="T0" fmla="*/ 0 w 53"/>
                    <a:gd name="T1" fmla="*/ 0 h 107"/>
                    <a:gd name="T2" fmla="*/ 0 w 53"/>
                    <a:gd name="T3" fmla="*/ 0 h 107"/>
                    <a:gd name="T4" fmla="*/ 0 w 53"/>
                    <a:gd name="T5" fmla="*/ 0 h 107"/>
                    <a:gd name="T6" fmla="*/ 0 w 53"/>
                    <a:gd name="T7" fmla="*/ 0 h 107"/>
                    <a:gd name="T8" fmla="*/ 0 w 53"/>
                    <a:gd name="T9" fmla="*/ 0 h 107"/>
                    <a:gd name="T10" fmla="*/ 0 w 53"/>
                    <a:gd name="T11" fmla="*/ 0 h 107"/>
                    <a:gd name="T12" fmla="*/ 0 w 53"/>
                    <a:gd name="T13" fmla="*/ 0 h 107"/>
                    <a:gd name="T14" fmla="*/ 0 w 53"/>
                    <a:gd name="T15" fmla="*/ 0 h 107"/>
                    <a:gd name="T16" fmla="*/ 0 w 53"/>
                    <a:gd name="T17" fmla="*/ 0 h 107"/>
                    <a:gd name="T18" fmla="*/ 0 w 53"/>
                    <a:gd name="T19" fmla="*/ 0 h 107"/>
                    <a:gd name="T20" fmla="*/ 0 w 53"/>
                    <a:gd name="T21" fmla="*/ 0 h 107"/>
                    <a:gd name="T22" fmla="*/ 0 w 53"/>
                    <a:gd name="T23" fmla="*/ 0 h 107"/>
                    <a:gd name="T24" fmla="*/ 0 w 53"/>
                    <a:gd name="T25" fmla="*/ 0 h 107"/>
                    <a:gd name="T26" fmla="*/ 0 w 53"/>
                    <a:gd name="T27" fmla="*/ 0 h 107"/>
                    <a:gd name="T28" fmla="*/ 0 w 53"/>
                    <a:gd name="T29" fmla="*/ 0 h 107"/>
                    <a:gd name="T30" fmla="*/ 0 w 53"/>
                    <a:gd name="T31" fmla="*/ 0 h 107"/>
                    <a:gd name="T32" fmla="*/ 0 w 53"/>
                    <a:gd name="T33" fmla="*/ 0 h 107"/>
                    <a:gd name="T34" fmla="*/ 0 w 53"/>
                    <a:gd name="T35" fmla="*/ 0 h 107"/>
                    <a:gd name="T36" fmla="*/ 0 w 53"/>
                    <a:gd name="T37" fmla="*/ 0 h 107"/>
                    <a:gd name="T38" fmla="*/ 0 w 53"/>
                    <a:gd name="T39" fmla="*/ 0 h 107"/>
                    <a:gd name="T40" fmla="*/ 0 w 53"/>
                    <a:gd name="T41" fmla="*/ 0 h 107"/>
                    <a:gd name="T42" fmla="*/ 0 w 53"/>
                    <a:gd name="T43" fmla="*/ 0 h 107"/>
                    <a:gd name="T44" fmla="*/ 0 w 53"/>
                    <a:gd name="T45" fmla="*/ 0 h 10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3"/>
                    <a:gd name="T70" fmla="*/ 0 h 107"/>
                    <a:gd name="T71" fmla="*/ 53 w 53"/>
                    <a:gd name="T72" fmla="*/ 107 h 10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3" h="107">
                      <a:moveTo>
                        <a:pt x="0" y="20"/>
                      </a:moveTo>
                      <a:lnTo>
                        <a:pt x="16" y="7"/>
                      </a:lnTo>
                      <a:lnTo>
                        <a:pt x="35" y="10"/>
                      </a:lnTo>
                      <a:lnTo>
                        <a:pt x="46" y="28"/>
                      </a:lnTo>
                      <a:lnTo>
                        <a:pt x="48" y="52"/>
                      </a:lnTo>
                      <a:lnTo>
                        <a:pt x="46" y="71"/>
                      </a:lnTo>
                      <a:lnTo>
                        <a:pt x="39" y="87"/>
                      </a:lnTo>
                      <a:lnTo>
                        <a:pt x="30" y="62"/>
                      </a:lnTo>
                      <a:lnTo>
                        <a:pt x="21" y="49"/>
                      </a:lnTo>
                      <a:lnTo>
                        <a:pt x="3" y="40"/>
                      </a:lnTo>
                      <a:lnTo>
                        <a:pt x="17" y="59"/>
                      </a:lnTo>
                      <a:lnTo>
                        <a:pt x="32" y="75"/>
                      </a:lnTo>
                      <a:lnTo>
                        <a:pt x="33" y="91"/>
                      </a:lnTo>
                      <a:lnTo>
                        <a:pt x="27" y="105"/>
                      </a:lnTo>
                      <a:lnTo>
                        <a:pt x="19" y="107"/>
                      </a:lnTo>
                      <a:lnTo>
                        <a:pt x="41" y="102"/>
                      </a:lnTo>
                      <a:lnTo>
                        <a:pt x="52" y="79"/>
                      </a:lnTo>
                      <a:lnTo>
                        <a:pt x="53" y="49"/>
                      </a:lnTo>
                      <a:lnTo>
                        <a:pt x="52" y="22"/>
                      </a:lnTo>
                      <a:lnTo>
                        <a:pt x="39" y="5"/>
                      </a:lnTo>
                      <a:lnTo>
                        <a:pt x="23" y="0"/>
                      </a:lnTo>
                      <a:lnTo>
                        <a:pt x="7" y="3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sp>
              <p:nvSpPr>
                <p:cNvPr id="16458" name="Freeform 266"/>
                <p:cNvSpPr>
                  <a:spLocks noChangeArrowheads="1"/>
                </p:cNvSpPr>
                <p:nvPr/>
              </p:nvSpPr>
              <p:spPr bwMode="auto">
                <a:xfrm>
                  <a:off x="5068" y="1712"/>
                  <a:ext cx="23" cy="21"/>
                </a:xfrm>
                <a:custGeom>
                  <a:avLst/>
                  <a:gdLst>
                    <a:gd name="T0" fmla="*/ 0 w 87"/>
                    <a:gd name="T1" fmla="*/ 0 h 144"/>
                    <a:gd name="T2" fmla="*/ 0 w 87"/>
                    <a:gd name="T3" fmla="*/ 0 h 144"/>
                    <a:gd name="T4" fmla="*/ 0 w 87"/>
                    <a:gd name="T5" fmla="*/ 0 h 144"/>
                    <a:gd name="T6" fmla="*/ 0 w 87"/>
                    <a:gd name="T7" fmla="*/ 0 h 144"/>
                    <a:gd name="T8" fmla="*/ 0 w 87"/>
                    <a:gd name="T9" fmla="*/ 0 h 144"/>
                    <a:gd name="T10" fmla="*/ 0 w 87"/>
                    <a:gd name="T11" fmla="*/ 0 h 144"/>
                    <a:gd name="T12" fmla="*/ 0 w 87"/>
                    <a:gd name="T13" fmla="*/ 0 h 144"/>
                    <a:gd name="T14" fmla="*/ 0 w 87"/>
                    <a:gd name="T15" fmla="*/ 0 h 144"/>
                    <a:gd name="T16" fmla="*/ 0 w 87"/>
                    <a:gd name="T17" fmla="*/ 0 h 144"/>
                    <a:gd name="T18" fmla="*/ 0 w 87"/>
                    <a:gd name="T19" fmla="*/ 0 h 144"/>
                    <a:gd name="T20" fmla="*/ 0 w 87"/>
                    <a:gd name="T21" fmla="*/ 0 h 144"/>
                    <a:gd name="T22" fmla="*/ 0 w 87"/>
                    <a:gd name="T23" fmla="*/ 0 h 144"/>
                    <a:gd name="T24" fmla="*/ 0 w 87"/>
                    <a:gd name="T25" fmla="*/ 0 h 144"/>
                    <a:gd name="T26" fmla="*/ 0 w 87"/>
                    <a:gd name="T27" fmla="*/ 0 h 144"/>
                    <a:gd name="T28" fmla="*/ 0 w 87"/>
                    <a:gd name="T29" fmla="*/ 0 h 144"/>
                    <a:gd name="T30" fmla="*/ 0 w 87"/>
                    <a:gd name="T31" fmla="*/ 0 h 144"/>
                    <a:gd name="T32" fmla="*/ 0 w 87"/>
                    <a:gd name="T33" fmla="*/ 0 h 144"/>
                    <a:gd name="T34" fmla="*/ 0 w 87"/>
                    <a:gd name="T35" fmla="*/ 0 h 144"/>
                    <a:gd name="T36" fmla="*/ 0 w 87"/>
                    <a:gd name="T37" fmla="*/ 0 h 144"/>
                    <a:gd name="T38" fmla="*/ 0 w 87"/>
                    <a:gd name="T39" fmla="*/ 0 h 144"/>
                    <a:gd name="T40" fmla="*/ 0 w 87"/>
                    <a:gd name="T41" fmla="*/ 0 h 144"/>
                    <a:gd name="T42" fmla="*/ 0 w 87"/>
                    <a:gd name="T43" fmla="*/ 0 h 144"/>
                    <a:gd name="T44" fmla="*/ 0 w 87"/>
                    <a:gd name="T45" fmla="*/ 0 h 144"/>
                    <a:gd name="T46" fmla="*/ 0 w 87"/>
                    <a:gd name="T47" fmla="*/ 0 h 144"/>
                    <a:gd name="T48" fmla="*/ 0 w 87"/>
                    <a:gd name="T49" fmla="*/ 0 h 144"/>
                    <a:gd name="T50" fmla="*/ 0 w 87"/>
                    <a:gd name="T51" fmla="*/ 0 h 144"/>
                    <a:gd name="T52" fmla="*/ 0 w 87"/>
                    <a:gd name="T53" fmla="*/ 0 h 1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87"/>
                    <a:gd name="T82" fmla="*/ 0 h 144"/>
                    <a:gd name="T83" fmla="*/ 87 w 87"/>
                    <a:gd name="T84" fmla="*/ 144 h 1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87" h="144">
                      <a:moveTo>
                        <a:pt x="0" y="35"/>
                      </a:moveTo>
                      <a:lnTo>
                        <a:pt x="14" y="12"/>
                      </a:lnTo>
                      <a:lnTo>
                        <a:pt x="37" y="6"/>
                      </a:lnTo>
                      <a:lnTo>
                        <a:pt x="64" y="10"/>
                      </a:lnTo>
                      <a:lnTo>
                        <a:pt x="74" y="23"/>
                      </a:lnTo>
                      <a:lnTo>
                        <a:pt x="81" y="45"/>
                      </a:lnTo>
                      <a:lnTo>
                        <a:pt x="81" y="62"/>
                      </a:lnTo>
                      <a:lnTo>
                        <a:pt x="77" y="74"/>
                      </a:lnTo>
                      <a:lnTo>
                        <a:pt x="77" y="92"/>
                      </a:lnTo>
                      <a:lnTo>
                        <a:pt x="73" y="113"/>
                      </a:lnTo>
                      <a:lnTo>
                        <a:pt x="54" y="133"/>
                      </a:lnTo>
                      <a:lnTo>
                        <a:pt x="43" y="133"/>
                      </a:lnTo>
                      <a:lnTo>
                        <a:pt x="28" y="133"/>
                      </a:lnTo>
                      <a:lnTo>
                        <a:pt x="28" y="136"/>
                      </a:lnTo>
                      <a:lnTo>
                        <a:pt x="39" y="144"/>
                      </a:lnTo>
                      <a:lnTo>
                        <a:pt x="52" y="142"/>
                      </a:lnTo>
                      <a:lnTo>
                        <a:pt x="69" y="135"/>
                      </a:lnTo>
                      <a:lnTo>
                        <a:pt x="82" y="115"/>
                      </a:lnTo>
                      <a:lnTo>
                        <a:pt x="83" y="80"/>
                      </a:lnTo>
                      <a:lnTo>
                        <a:pt x="87" y="58"/>
                      </a:lnTo>
                      <a:lnTo>
                        <a:pt x="87" y="39"/>
                      </a:lnTo>
                      <a:lnTo>
                        <a:pt x="79" y="21"/>
                      </a:lnTo>
                      <a:lnTo>
                        <a:pt x="70" y="6"/>
                      </a:lnTo>
                      <a:lnTo>
                        <a:pt x="47" y="0"/>
                      </a:lnTo>
                      <a:lnTo>
                        <a:pt x="14" y="4"/>
                      </a:lnTo>
                      <a:lnTo>
                        <a:pt x="2" y="12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sp>
              <p:nvSpPr>
                <p:cNvPr id="16459" name="Freeform 267"/>
                <p:cNvSpPr>
                  <a:spLocks noChangeArrowheads="1"/>
                </p:cNvSpPr>
                <p:nvPr/>
              </p:nvSpPr>
              <p:spPr bwMode="auto">
                <a:xfrm>
                  <a:off x="5057" y="1736"/>
                  <a:ext cx="20" cy="18"/>
                </a:xfrm>
                <a:custGeom>
                  <a:avLst/>
                  <a:gdLst>
                    <a:gd name="T0" fmla="*/ 0 w 80"/>
                    <a:gd name="T1" fmla="*/ 0 h 120"/>
                    <a:gd name="T2" fmla="*/ 0 w 80"/>
                    <a:gd name="T3" fmla="*/ 0 h 120"/>
                    <a:gd name="T4" fmla="*/ 0 w 80"/>
                    <a:gd name="T5" fmla="*/ 0 h 120"/>
                    <a:gd name="T6" fmla="*/ 0 w 80"/>
                    <a:gd name="T7" fmla="*/ 0 h 120"/>
                    <a:gd name="T8" fmla="*/ 0 w 80"/>
                    <a:gd name="T9" fmla="*/ 0 h 120"/>
                    <a:gd name="T10" fmla="*/ 0 w 80"/>
                    <a:gd name="T11" fmla="*/ 0 h 120"/>
                    <a:gd name="T12" fmla="*/ 0 w 80"/>
                    <a:gd name="T13" fmla="*/ 0 h 120"/>
                    <a:gd name="T14" fmla="*/ 0 w 80"/>
                    <a:gd name="T15" fmla="*/ 0 h 120"/>
                    <a:gd name="T16" fmla="*/ 0 w 80"/>
                    <a:gd name="T17" fmla="*/ 0 h 120"/>
                    <a:gd name="T18" fmla="*/ 0 w 80"/>
                    <a:gd name="T19" fmla="*/ 0 h 1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0"/>
                    <a:gd name="T31" fmla="*/ 0 h 120"/>
                    <a:gd name="T32" fmla="*/ 80 w 80"/>
                    <a:gd name="T33" fmla="*/ 120 h 12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0" h="120">
                      <a:moveTo>
                        <a:pt x="80" y="0"/>
                      </a:moveTo>
                      <a:lnTo>
                        <a:pt x="70" y="26"/>
                      </a:lnTo>
                      <a:lnTo>
                        <a:pt x="53" y="54"/>
                      </a:lnTo>
                      <a:lnTo>
                        <a:pt x="35" y="78"/>
                      </a:lnTo>
                      <a:lnTo>
                        <a:pt x="11" y="110"/>
                      </a:lnTo>
                      <a:lnTo>
                        <a:pt x="0" y="120"/>
                      </a:lnTo>
                      <a:lnTo>
                        <a:pt x="27" y="106"/>
                      </a:lnTo>
                      <a:lnTo>
                        <a:pt x="47" y="77"/>
                      </a:lnTo>
                      <a:lnTo>
                        <a:pt x="68" y="45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sp>
              <p:nvSpPr>
                <p:cNvPr id="16460" name="Freeform 268"/>
                <p:cNvSpPr>
                  <a:spLocks noChangeArrowheads="1"/>
                </p:cNvSpPr>
                <p:nvPr/>
              </p:nvSpPr>
              <p:spPr bwMode="auto">
                <a:xfrm>
                  <a:off x="5028" y="1673"/>
                  <a:ext cx="106" cy="69"/>
                </a:xfrm>
                <a:custGeom>
                  <a:avLst/>
                  <a:gdLst>
                    <a:gd name="T0" fmla="*/ 0 w 447"/>
                    <a:gd name="T1" fmla="*/ 0 h 445"/>
                    <a:gd name="T2" fmla="*/ 0 w 447"/>
                    <a:gd name="T3" fmla="*/ 0 h 445"/>
                    <a:gd name="T4" fmla="*/ 0 w 447"/>
                    <a:gd name="T5" fmla="*/ 0 h 445"/>
                    <a:gd name="T6" fmla="*/ 0 w 447"/>
                    <a:gd name="T7" fmla="*/ 0 h 445"/>
                    <a:gd name="T8" fmla="*/ 0 w 447"/>
                    <a:gd name="T9" fmla="*/ 0 h 445"/>
                    <a:gd name="T10" fmla="*/ 0 w 447"/>
                    <a:gd name="T11" fmla="*/ 0 h 445"/>
                    <a:gd name="T12" fmla="*/ 0 w 447"/>
                    <a:gd name="T13" fmla="*/ 0 h 445"/>
                    <a:gd name="T14" fmla="*/ 0 w 447"/>
                    <a:gd name="T15" fmla="*/ 0 h 445"/>
                    <a:gd name="T16" fmla="*/ 0 w 447"/>
                    <a:gd name="T17" fmla="*/ 0 h 445"/>
                    <a:gd name="T18" fmla="*/ 0 w 447"/>
                    <a:gd name="T19" fmla="*/ 0 h 445"/>
                    <a:gd name="T20" fmla="*/ 0 w 447"/>
                    <a:gd name="T21" fmla="*/ 0 h 445"/>
                    <a:gd name="T22" fmla="*/ 0 w 447"/>
                    <a:gd name="T23" fmla="*/ 0 h 445"/>
                    <a:gd name="T24" fmla="*/ 0 w 447"/>
                    <a:gd name="T25" fmla="*/ 0 h 445"/>
                    <a:gd name="T26" fmla="*/ 0 w 447"/>
                    <a:gd name="T27" fmla="*/ 0 h 445"/>
                    <a:gd name="T28" fmla="*/ 0 w 447"/>
                    <a:gd name="T29" fmla="*/ 0 h 445"/>
                    <a:gd name="T30" fmla="*/ 0 w 447"/>
                    <a:gd name="T31" fmla="*/ 0 h 445"/>
                    <a:gd name="T32" fmla="*/ 0 w 447"/>
                    <a:gd name="T33" fmla="*/ 0 h 445"/>
                    <a:gd name="T34" fmla="*/ 0 w 447"/>
                    <a:gd name="T35" fmla="*/ 0 h 445"/>
                    <a:gd name="T36" fmla="*/ 0 w 447"/>
                    <a:gd name="T37" fmla="*/ 0 h 445"/>
                    <a:gd name="T38" fmla="*/ 0 w 447"/>
                    <a:gd name="T39" fmla="*/ 0 h 445"/>
                    <a:gd name="T40" fmla="*/ 0 w 447"/>
                    <a:gd name="T41" fmla="*/ 0 h 445"/>
                    <a:gd name="T42" fmla="*/ 0 w 447"/>
                    <a:gd name="T43" fmla="*/ 0 h 445"/>
                    <a:gd name="T44" fmla="*/ 0 w 447"/>
                    <a:gd name="T45" fmla="*/ 0 h 445"/>
                    <a:gd name="T46" fmla="*/ 0 w 447"/>
                    <a:gd name="T47" fmla="*/ 0 h 445"/>
                    <a:gd name="T48" fmla="*/ 0 w 447"/>
                    <a:gd name="T49" fmla="*/ 0 h 445"/>
                    <a:gd name="T50" fmla="*/ 0 w 447"/>
                    <a:gd name="T51" fmla="*/ 0 h 445"/>
                    <a:gd name="T52" fmla="*/ 0 w 447"/>
                    <a:gd name="T53" fmla="*/ 0 h 445"/>
                    <a:gd name="T54" fmla="*/ 0 w 447"/>
                    <a:gd name="T55" fmla="*/ 0 h 445"/>
                    <a:gd name="T56" fmla="*/ 0 w 447"/>
                    <a:gd name="T57" fmla="*/ 0 h 445"/>
                    <a:gd name="T58" fmla="*/ 0 w 447"/>
                    <a:gd name="T59" fmla="*/ 0 h 445"/>
                    <a:gd name="T60" fmla="*/ 0 w 447"/>
                    <a:gd name="T61" fmla="*/ 0 h 445"/>
                    <a:gd name="T62" fmla="*/ 0 w 447"/>
                    <a:gd name="T63" fmla="*/ 0 h 445"/>
                    <a:gd name="T64" fmla="*/ 0 w 447"/>
                    <a:gd name="T65" fmla="*/ 0 h 445"/>
                    <a:gd name="T66" fmla="*/ 0 w 447"/>
                    <a:gd name="T67" fmla="*/ 0 h 445"/>
                    <a:gd name="T68" fmla="*/ 0 w 447"/>
                    <a:gd name="T69" fmla="*/ 0 h 445"/>
                    <a:gd name="T70" fmla="*/ 0 w 447"/>
                    <a:gd name="T71" fmla="*/ 0 h 445"/>
                    <a:gd name="T72" fmla="*/ 0 w 447"/>
                    <a:gd name="T73" fmla="*/ 0 h 445"/>
                    <a:gd name="T74" fmla="*/ 0 w 447"/>
                    <a:gd name="T75" fmla="*/ 0 h 44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447"/>
                    <a:gd name="T115" fmla="*/ 0 h 445"/>
                    <a:gd name="T116" fmla="*/ 447 w 447"/>
                    <a:gd name="T117" fmla="*/ 445 h 44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447" h="445">
                      <a:moveTo>
                        <a:pt x="35" y="128"/>
                      </a:moveTo>
                      <a:lnTo>
                        <a:pt x="103" y="118"/>
                      </a:lnTo>
                      <a:lnTo>
                        <a:pt x="149" y="124"/>
                      </a:lnTo>
                      <a:lnTo>
                        <a:pt x="176" y="155"/>
                      </a:lnTo>
                      <a:lnTo>
                        <a:pt x="159" y="193"/>
                      </a:lnTo>
                      <a:lnTo>
                        <a:pt x="138" y="207"/>
                      </a:lnTo>
                      <a:lnTo>
                        <a:pt x="132" y="243"/>
                      </a:lnTo>
                      <a:lnTo>
                        <a:pt x="145" y="266"/>
                      </a:lnTo>
                      <a:lnTo>
                        <a:pt x="134" y="301"/>
                      </a:lnTo>
                      <a:lnTo>
                        <a:pt x="161" y="301"/>
                      </a:lnTo>
                      <a:lnTo>
                        <a:pt x="169" y="261"/>
                      </a:lnTo>
                      <a:lnTo>
                        <a:pt x="187" y="243"/>
                      </a:lnTo>
                      <a:lnTo>
                        <a:pt x="220" y="243"/>
                      </a:lnTo>
                      <a:lnTo>
                        <a:pt x="252" y="251"/>
                      </a:lnTo>
                      <a:lnTo>
                        <a:pt x="262" y="278"/>
                      </a:lnTo>
                      <a:lnTo>
                        <a:pt x="266" y="315"/>
                      </a:lnTo>
                      <a:lnTo>
                        <a:pt x="262" y="344"/>
                      </a:lnTo>
                      <a:lnTo>
                        <a:pt x="262" y="364"/>
                      </a:lnTo>
                      <a:lnTo>
                        <a:pt x="264" y="387"/>
                      </a:lnTo>
                      <a:lnTo>
                        <a:pt x="285" y="408"/>
                      </a:lnTo>
                      <a:lnTo>
                        <a:pt x="301" y="420"/>
                      </a:lnTo>
                      <a:lnTo>
                        <a:pt x="340" y="445"/>
                      </a:lnTo>
                      <a:lnTo>
                        <a:pt x="414" y="371"/>
                      </a:lnTo>
                      <a:lnTo>
                        <a:pt x="435" y="309"/>
                      </a:lnTo>
                      <a:lnTo>
                        <a:pt x="443" y="212"/>
                      </a:lnTo>
                      <a:lnTo>
                        <a:pt x="447" y="143"/>
                      </a:lnTo>
                      <a:lnTo>
                        <a:pt x="439" y="76"/>
                      </a:lnTo>
                      <a:lnTo>
                        <a:pt x="420" y="39"/>
                      </a:lnTo>
                      <a:lnTo>
                        <a:pt x="375" y="14"/>
                      </a:lnTo>
                      <a:lnTo>
                        <a:pt x="334" y="6"/>
                      </a:lnTo>
                      <a:lnTo>
                        <a:pt x="256" y="0"/>
                      </a:lnTo>
                      <a:lnTo>
                        <a:pt x="181" y="4"/>
                      </a:lnTo>
                      <a:lnTo>
                        <a:pt x="86" y="20"/>
                      </a:lnTo>
                      <a:lnTo>
                        <a:pt x="42" y="41"/>
                      </a:lnTo>
                      <a:lnTo>
                        <a:pt x="21" y="62"/>
                      </a:lnTo>
                      <a:lnTo>
                        <a:pt x="0" y="93"/>
                      </a:lnTo>
                      <a:lnTo>
                        <a:pt x="4" y="110"/>
                      </a:lnTo>
                      <a:lnTo>
                        <a:pt x="35" y="128"/>
                      </a:lnTo>
                      <a:close/>
                    </a:path>
                  </a:pathLst>
                </a:custGeom>
                <a:solidFill>
                  <a:srgbClr val="603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sp>
              <p:nvSpPr>
                <p:cNvPr id="16461" name="Freeform 269"/>
                <p:cNvSpPr>
                  <a:spLocks noChangeArrowheads="1"/>
                </p:cNvSpPr>
                <p:nvPr/>
              </p:nvSpPr>
              <p:spPr bwMode="auto">
                <a:xfrm>
                  <a:off x="5031" y="1673"/>
                  <a:ext cx="99" cy="66"/>
                </a:xfrm>
                <a:custGeom>
                  <a:avLst/>
                  <a:gdLst>
                    <a:gd name="T0" fmla="*/ 0 w 425"/>
                    <a:gd name="T1" fmla="*/ 0 h 427"/>
                    <a:gd name="T2" fmla="*/ 0 w 425"/>
                    <a:gd name="T3" fmla="*/ 0 h 427"/>
                    <a:gd name="T4" fmla="*/ 0 w 425"/>
                    <a:gd name="T5" fmla="*/ 0 h 427"/>
                    <a:gd name="T6" fmla="*/ 0 w 425"/>
                    <a:gd name="T7" fmla="*/ 0 h 427"/>
                    <a:gd name="T8" fmla="*/ 0 w 425"/>
                    <a:gd name="T9" fmla="*/ 0 h 427"/>
                    <a:gd name="T10" fmla="*/ 0 w 425"/>
                    <a:gd name="T11" fmla="*/ 0 h 427"/>
                    <a:gd name="T12" fmla="*/ 0 w 425"/>
                    <a:gd name="T13" fmla="*/ 0 h 427"/>
                    <a:gd name="T14" fmla="*/ 0 w 425"/>
                    <a:gd name="T15" fmla="*/ 0 h 427"/>
                    <a:gd name="T16" fmla="*/ 0 w 425"/>
                    <a:gd name="T17" fmla="*/ 0 h 427"/>
                    <a:gd name="T18" fmla="*/ 0 w 425"/>
                    <a:gd name="T19" fmla="*/ 0 h 427"/>
                    <a:gd name="T20" fmla="*/ 0 w 425"/>
                    <a:gd name="T21" fmla="*/ 0 h 427"/>
                    <a:gd name="T22" fmla="*/ 0 w 425"/>
                    <a:gd name="T23" fmla="*/ 0 h 427"/>
                    <a:gd name="T24" fmla="*/ 0 w 425"/>
                    <a:gd name="T25" fmla="*/ 0 h 427"/>
                    <a:gd name="T26" fmla="*/ 0 w 425"/>
                    <a:gd name="T27" fmla="*/ 0 h 427"/>
                    <a:gd name="T28" fmla="*/ 0 w 425"/>
                    <a:gd name="T29" fmla="*/ 0 h 427"/>
                    <a:gd name="T30" fmla="*/ 0 w 425"/>
                    <a:gd name="T31" fmla="*/ 0 h 427"/>
                    <a:gd name="T32" fmla="*/ 0 w 425"/>
                    <a:gd name="T33" fmla="*/ 0 h 427"/>
                    <a:gd name="T34" fmla="*/ 0 w 425"/>
                    <a:gd name="T35" fmla="*/ 0 h 427"/>
                    <a:gd name="T36" fmla="*/ 0 w 425"/>
                    <a:gd name="T37" fmla="*/ 0 h 427"/>
                    <a:gd name="T38" fmla="*/ 0 w 425"/>
                    <a:gd name="T39" fmla="*/ 0 h 427"/>
                    <a:gd name="T40" fmla="*/ 0 w 425"/>
                    <a:gd name="T41" fmla="*/ 0 h 427"/>
                    <a:gd name="T42" fmla="*/ 0 w 425"/>
                    <a:gd name="T43" fmla="*/ 0 h 427"/>
                    <a:gd name="T44" fmla="*/ 0 w 425"/>
                    <a:gd name="T45" fmla="*/ 0 h 427"/>
                    <a:gd name="T46" fmla="*/ 0 w 425"/>
                    <a:gd name="T47" fmla="*/ 0 h 427"/>
                    <a:gd name="T48" fmla="*/ 0 w 425"/>
                    <a:gd name="T49" fmla="*/ 0 h 427"/>
                    <a:gd name="T50" fmla="*/ 0 w 425"/>
                    <a:gd name="T51" fmla="*/ 0 h 427"/>
                    <a:gd name="T52" fmla="*/ 0 w 425"/>
                    <a:gd name="T53" fmla="*/ 0 h 427"/>
                    <a:gd name="T54" fmla="*/ 0 w 425"/>
                    <a:gd name="T55" fmla="*/ 0 h 427"/>
                    <a:gd name="T56" fmla="*/ 0 w 425"/>
                    <a:gd name="T57" fmla="*/ 0 h 427"/>
                    <a:gd name="T58" fmla="*/ 0 w 425"/>
                    <a:gd name="T59" fmla="*/ 0 h 427"/>
                    <a:gd name="T60" fmla="*/ 0 w 425"/>
                    <a:gd name="T61" fmla="*/ 0 h 427"/>
                    <a:gd name="T62" fmla="*/ 0 w 425"/>
                    <a:gd name="T63" fmla="*/ 0 h 427"/>
                    <a:gd name="T64" fmla="*/ 0 w 425"/>
                    <a:gd name="T65" fmla="*/ 0 h 427"/>
                    <a:gd name="T66" fmla="*/ 0 w 425"/>
                    <a:gd name="T67" fmla="*/ 0 h 427"/>
                    <a:gd name="T68" fmla="*/ 0 w 425"/>
                    <a:gd name="T69" fmla="*/ 0 h 427"/>
                    <a:gd name="T70" fmla="*/ 0 w 425"/>
                    <a:gd name="T71" fmla="*/ 0 h 427"/>
                    <a:gd name="T72" fmla="*/ 0 w 425"/>
                    <a:gd name="T73" fmla="*/ 0 h 427"/>
                    <a:gd name="T74" fmla="*/ 0 w 425"/>
                    <a:gd name="T75" fmla="*/ 0 h 427"/>
                    <a:gd name="T76" fmla="*/ 0 w 425"/>
                    <a:gd name="T77" fmla="*/ 0 h 427"/>
                    <a:gd name="T78" fmla="*/ 0 w 425"/>
                    <a:gd name="T79" fmla="*/ 0 h 427"/>
                    <a:gd name="T80" fmla="*/ 0 w 425"/>
                    <a:gd name="T81" fmla="*/ 0 h 427"/>
                    <a:gd name="T82" fmla="*/ 0 w 425"/>
                    <a:gd name="T83" fmla="*/ 0 h 427"/>
                    <a:gd name="T84" fmla="*/ 0 w 425"/>
                    <a:gd name="T85" fmla="*/ 0 h 427"/>
                    <a:gd name="T86" fmla="*/ 0 w 425"/>
                    <a:gd name="T87" fmla="*/ 0 h 42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25"/>
                    <a:gd name="T133" fmla="*/ 0 h 427"/>
                    <a:gd name="T134" fmla="*/ 425 w 425"/>
                    <a:gd name="T135" fmla="*/ 427 h 42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25" h="427">
                      <a:moveTo>
                        <a:pt x="70" y="27"/>
                      </a:moveTo>
                      <a:lnTo>
                        <a:pt x="34" y="41"/>
                      </a:lnTo>
                      <a:lnTo>
                        <a:pt x="17" y="64"/>
                      </a:lnTo>
                      <a:lnTo>
                        <a:pt x="7" y="79"/>
                      </a:lnTo>
                      <a:lnTo>
                        <a:pt x="0" y="91"/>
                      </a:lnTo>
                      <a:lnTo>
                        <a:pt x="9" y="100"/>
                      </a:lnTo>
                      <a:lnTo>
                        <a:pt x="27" y="112"/>
                      </a:lnTo>
                      <a:lnTo>
                        <a:pt x="74" y="104"/>
                      </a:lnTo>
                      <a:lnTo>
                        <a:pt x="108" y="104"/>
                      </a:lnTo>
                      <a:lnTo>
                        <a:pt x="130" y="93"/>
                      </a:lnTo>
                      <a:lnTo>
                        <a:pt x="164" y="85"/>
                      </a:lnTo>
                      <a:lnTo>
                        <a:pt x="194" y="83"/>
                      </a:lnTo>
                      <a:lnTo>
                        <a:pt x="229" y="85"/>
                      </a:lnTo>
                      <a:lnTo>
                        <a:pt x="179" y="91"/>
                      </a:lnTo>
                      <a:lnTo>
                        <a:pt x="153" y="97"/>
                      </a:lnTo>
                      <a:lnTo>
                        <a:pt x="135" y="104"/>
                      </a:lnTo>
                      <a:lnTo>
                        <a:pt x="130" y="106"/>
                      </a:lnTo>
                      <a:lnTo>
                        <a:pt x="143" y="112"/>
                      </a:lnTo>
                      <a:lnTo>
                        <a:pt x="153" y="122"/>
                      </a:lnTo>
                      <a:lnTo>
                        <a:pt x="171" y="112"/>
                      </a:lnTo>
                      <a:lnTo>
                        <a:pt x="186" y="108"/>
                      </a:lnTo>
                      <a:lnTo>
                        <a:pt x="217" y="102"/>
                      </a:lnTo>
                      <a:lnTo>
                        <a:pt x="227" y="102"/>
                      </a:lnTo>
                      <a:lnTo>
                        <a:pt x="196" y="114"/>
                      </a:lnTo>
                      <a:lnTo>
                        <a:pt x="173" y="124"/>
                      </a:lnTo>
                      <a:lnTo>
                        <a:pt x="160" y="133"/>
                      </a:lnTo>
                      <a:lnTo>
                        <a:pt x="171" y="143"/>
                      </a:lnTo>
                      <a:lnTo>
                        <a:pt x="196" y="135"/>
                      </a:lnTo>
                      <a:lnTo>
                        <a:pt x="217" y="131"/>
                      </a:lnTo>
                      <a:lnTo>
                        <a:pt x="179" y="149"/>
                      </a:lnTo>
                      <a:lnTo>
                        <a:pt x="167" y="158"/>
                      </a:lnTo>
                      <a:lnTo>
                        <a:pt x="162" y="176"/>
                      </a:lnTo>
                      <a:lnTo>
                        <a:pt x="155" y="185"/>
                      </a:lnTo>
                      <a:lnTo>
                        <a:pt x="179" y="174"/>
                      </a:lnTo>
                      <a:lnTo>
                        <a:pt x="200" y="170"/>
                      </a:lnTo>
                      <a:lnTo>
                        <a:pt x="233" y="168"/>
                      </a:lnTo>
                      <a:lnTo>
                        <a:pt x="183" y="183"/>
                      </a:lnTo>
                      <a:lnTo>
                        <a:pt x="151" y="195"/>
                      </a:lnTo>
                      <a:lnTo>
                        <a:pt x="130" y="206"/>
                      </a:lnTo>
                      <a:lnTo>
                        <a:pt x="128" y="222"/>
                      </a:lnTo>
                      <a:lnTo>
                        <a:pt x="153" y="210"/>
                      </a:lnTo>
                      <a:lnTo>
                        <a:pt x="188" y="199"/>
                      </a:lnTo>
                      <a:lnTo>
                        <a:pt x="204" y="199"/>
                      </a:lnTo>
                      <a:lnTo>
                        <a:pt x="167" y="212"/>
                      </a:lnTo>
                      <a:lnTo>
                        <a:pt x="137" y="224"/>
                      </a:lnTo>
                      <a:lnTo>
                        <a:pt x="126" y="235"/>
                      </a:lnTo>
                      <a:lnTo>
                        <a:pt x="130" y="245"/>
                      </a:lnTo>
                      <a:lnTo>
                        <a:pt x="153" y="237"/>
                      </a:lnTo>
                      <a:lnTo>
                        <a:pt x="175" y="228"/>
                      </a:lnTo>
                      <a:lnTo>
                        <a:pt x="219" y="226"/>
                      </a:lnTo>
                      <a:lnTo>
                        <a:pt x="236" y="228"/>
                      </a:lnTo>
                      <a:lnTo>
                        <a:pt x="277" y="230"/>
                      </a:lnTo>
                      <a:lnTo>
                        <a:pt x="326" y="224"/>
                      </a:lnTo>
                      <a:lnTo>
                        <a:pt x="297" y="235"/>
                      </a:lnTo>
                      <a:lnTo>
                        <a:pt x="246" y="243"/>
                      </a:lnTo>
                      <a:lnTo>
                        <a:pt x="256" y="260"/>
                      </a:lnTo>
                      <a:lnTo>
                        <a:pt x="293" y="251"/>
                      </a:lnTo>
                      <a:lnTo>
                        <a:pt x="328" y="239"/>
                      </a:lnTo>
                      <a:lnTo>
                        <a:pt x="351" y="228"/>
                      </a:lnTo>
                      <a:lnTo>
                        <a:pt x="307" y="260"/>
                      </a:lnTo>
                      <a:lnTo>
                        <a:pt x="279" y="268"/>
                      </a:lnTo>
                      <a:lnTo>
                        <a:pt x="256" y="276"/>
                      </a:lnTo>
                      <a:lnTo>
                        <a:pt x="258" y="293"/>
                      </a:lnTo>
                      <a:lnTo>
                        <a:pt x="293" y="287"/>
                      </a:lnTo>
                      <a:lnTo>
                        <a:pt x="320" y="280"/>
                      </a:lnTo>
                      <a:lnTo>
                        <a:pt x="303" y="291"/>
                      </a:lnTo>
                      <a:lnTo>
                        <a:pt x="273" y="299"/>
                      </a:lnTo>
                      <a:lnTo>
                        <a:pt x="258" y="301"/>
                      </a:lnTo>
                      <a:lnTo>
                        <a:pt x="258" y="340"/>
                      </a:lnTo>
                      <a:lnTo>
                        <a:pt x="291" y="327"/>
                      </a:lnTo>
                      <a:lnTo>
                        <a:pt x="316" y="316"/>
                      </a:lnTo>
                      <a:lnTo>
                        <a:pt x="289" y="338"/>
                      </a:lnTo>
                      <a:lnTo>
                        <a:pt x="254" y="352"/>
                      </a:lnTo>
                      <a:lnTo>
                        <a:pt x="256" y="369"/>
                      </a:lnTo>
                      <a:lnTo>
                        <a:pt x="275" y="389"/>
                      </a:lnTo>
                      <a:lnTo>
                        <a:pt x="293" y="367"/>
                      </a:lnTo>
                      <a:lnTo>
                        <a:pt x="316" y="340"/>
                      </a:lnTo>
                      <a:lnTo>
                        <a:pt x="332" y="312"/>
                      </a:lnTo>
                      <a:lnTo>
                        <a:pt x="316" y="354"/>
                      </a:lnTo>
                      <a:lnTo>
                        <a:pt x="303" y="369"/>
                      </a:lnTo>
                      <a:lnTo>
                        <a:pt x="279" y="398"/>
                      </a:lnTo>
                      <a:lnTo>
                        <a:pt x="297" y="417"/>
                      </a:lnTo>
                      <a:lnTo>
                        <a:pt x="324" y="394"/>
                      </a:lnTo>
                      <a:lnTo>
                        <a:pt x="343" y="367"/>
                      </a:lnTo>
                      <a:lnTo>
                        <a:pt x="361" y="338"/>
                      </a:lnTo>
                      <a:lnTo>
                        <a:pt x="345" y="381"/>
                      </a:lnTo>
                      <a:lnTo>
                        <a:pt x="328" y="400"/>
                      </a:lnTo>
                      <a:lnTo>
                        <a:pt x="311" y="419"/>
                      </a:lnTo>
                      <a:lnTo>
                        <a:pt x="326" y="427"/>
                      </a:lnTo>
                      <a:lnTo>
                        <a:pt x="361" y="398"/>
                      </a:lnTo>
                      <a:lnTo>
                        <a:pt x="393" y="352"/>
                      </a:lnTo>
                      <a:lnTo>
                        <a:pt x="406" y="316"/>
                      </a:lnTo>
                      <a:lnTo>
                        <a:pt x="414" y="255"/>
                      </a:lnTo>
                      <a:lnTo>
                        <a:pt x="419" y="210"/>
                      </a:lnTo>
                      <a:lnTo>
                        <a:pt x="425" y="158"/>
                      </a:lnTo>
                      <a:lnTo>
                        <a:pt x="388" y="168"/>
                      </a:lnTo>
                      <a:lnTo>
                        <a:pt x="349" y="183"/>
                      </a:lnTo>
                      <a:lnTo>
                        <a:pt x="289" y="197"/>
                      </a:lnTo>
                      <a:lnTo>
                        <a:pt x="343" y="176"/>
                      </a:lnTo>
                      <a:lnTo>
                        <a:pt x="363" y="164"/>
                      </a:lnTo>
                      <a:lnTo>
                        <a:pt x="402" y="151"/>
                      </a:lnTo>
                      <a:lnTo>
                        <a:pt x="421" y="147"/>
                      </a:lnTo>
                      <a:lnTo>
                        <a:pt x="421" y="120"/>
                      </a:lnTo>
                      <a:lnTo>
                        <a:pt x="416" y="85"/>
                      </a:lnTo>
                      <a:lnTo>
                        <a:pt x="368" y="93"/>
                      </a:lnTo>
                      <a:lnTo>
                        <a:pt x="338" y="102"/>
                      </a:lnTo>
                      <a:lnTo>
                        <a:pt x="299" y="120"/>
                      </a:lnTo>
                      <a:lnTo>
                        <a:pt x="334" y="93"/>
                      </a:lnTo>
                      <a:lnTo>
                        <a:pt x="374" y="81"/>
                      </a:lnTo>
                      <a:lnTo>
                        <a:pt x="414" y="72"/>
                      </a:lnTo>
                      <a:lnTo>
                        <a:pt x="406" y="45"/>
                      </a:lnTo>
                      <a:lnTo>
                        <a:pt x="393" y="29"/>
                      </a:lnTo>
                      <a:lnTo>
                        <a:pt x="357" y="18"/>
                      </a:lnTo>
                      <a:lnTo>
                        <a:pt x="322" y="27"/>
                      </a:lnTo>
                      <a:lnTo>
                        <a:pt x="289" y="50"/>
                      </a:lnTo>
                      <a:lnTo>
                        <a:pt x="311" y="23"/>
                      </a:lnTo>
                      <a:lnTo>
                        <a:pt x="345" y="10"/>
                      </a:lnTo>
                      <a:lnTo>
                        <a:pt x="307" y="4"/>
                      </a:lnTo>
                      <a:lnTo>
                        <a:pt x="279" y="2"/>
                      </a:lnTo>
                      <a:lnTo>
                        <a:pt x="240" y="8"/>
                      </a:lnTo>
                      <a:lnTo>
                        <a:pt x="213" y="25"/>
                      </a:lnTo>
                      <a:lnTo>
                        <a:pt x="171" y="33"/>
                      </a:lnTo>
                      <a:lnTo>
                        <a:pt x="200" y="21"/>
                      </a:lnTo>
                      <a:lnTo>
                        <a:pt x="221" y="8"/>
                      </a:lnTo>
                      <a:lnTo>
                        <a:pt x="233" y="0"/>
                      </a:lnTo>
                      <a:lnTo>
                        <a:pt x="192" y="2"/>
                      </a:lnTo>
                      <a:lnTo>
                        <a:pt x="155" y="4"/>
                      </a:lnTo>
                      <a:lnTo>
                        <a:pt x="133" y="14"/>
                      </a:lnTo>
                      <a:lnTo>
                        <a:pt x="110" y="35"/>
                      </a:lnTo>
                      <a:lnTo>
                        <a:pt x="91" y="62"/>
                      </a:lnTo>
                      <a:lnTo>
                        <a:pt x="101" y="31"/>
                      </a:lnTo>
                      <a:lnTo>
                        <a:pt x="124" y="10"/>
                      </a:lnTo>
                      <a:lnTo>
                        <a:pt x="70" y="27"/>
                      </a:lnTo>
                      <a:close/>
                    </a:path>
                  </a:pathLst>
                </a:custGeom>
                <a:solidFill>
                  <a:srgbClr val="A05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grpSp>
              <p:nvGrpSpPr>
                <p:cNvPr id="16462" name="Group 270"/>
                <p:cNvGrpSpPr>
                  <a:grpSpLocks/>
                </p:cNvGrpSpPr>
                <p:nvPr/>
              </p:nvGrpSpPr>
              <p:grpSpPr bwMode="auto">
                <a:xfrm>
                  <a:off x="4819" y="1839"/>
                  <a:ext cx="107" cy="43"/>
                  <a:chOff x="4819" y="1839"/>
                  <a:chExt cx="107" cy="43"/>
                </a:xfrm>
              </p:grpSpPr>
              <p:sp>
                <p:nvSpPr>
                  <p:cNvPr id="16483" name="Freeform 271"/>
                  <p:cNvSpPr>
                    <a:spLocks noChangeArrowheads="1"/>
                  </p:cNvSpPr>
                  <p:nvPr/>
                </p:nvSpPr>
                <p:spPr bwMode="auto">
                  <a:xfrm>
                    <a:off x="4819" y="1839"/>
                    <a:ext cx="108" cy="44"/>
                  </a:xfrm>
                  <a:custGeom>
                    <a:avLst/>
                    <a:gdLst>
                      <a:gd name="T0" fmla="*/ 0 w 463"/>
                      <a:gd name="T1" fmla="*/ 0 h 282"/>
                      <a:gd name="T2" fmla="*/ 0 w 463"/>
                      <a:gd name="T3" fmla="*/ 0 h 282"/>
                      <a:gd name="T4" fmla="*/ 0 w 463"/>
                      <a:gd name="T5" fmla="*/ 0 h 282"/>
                      <a:gd name="T6" fmla="*/ 0 w 463"/>
                      <a:gd name="T7" fmla="*/ 0 h 282"/>
                      <a:gd name="T8" fmla="*/ 0 w 463"/>
                      <a:gd name="T9" fmla="*/ 0 h 282"/>
                      <a:gd name="T10" fmla="*/ 0 w 463"/>
                      <a:gd name="T11" fmla="*/ 0 h 282"/>
                      <a:gd name="T12" fmla="*/ 0 w 463"/>
                      <a:gd name="T13" fmla="*/ 0 h 282"/>
                      <a:gd name="T14" fmla="*/ 0 w 463"/>
                      <a:gd name="T15" fmla="*/ 0 h 282"/>
                      <a:gd name="T16" fmla="*/ 0 w 463"/>
                      <a:gd name="T17" fmla="*/ 0 h 282"/>
                      <a:gd name="T18" fmla="*/ 0 w 463"/>
                      <a:gd name="T19" fmla="*/ 0 h 282"/>
                      <a:gd name="T20" fmla="*/ 0 w 463"/>
                      <a:gd name="T21" fmla="*/ 0 h 282"/>
                      <a:gd name="T22" fmla="*/ 0 w 463"/>
                      <a:gd name="T23" fmla="*/ 0 h 282"/>
                      <a:gd name="T24" fmla="*/ 0 w 463"/>
                      <a:gd name="T25" fmla="*/ 0 h 282"/>
                      <a:gd name="T26" fmla="*/ 0 w 463"/>
                      <a:gd name="T27" fmla="*/ 0 h 282"/>
                      <a:gd name="T28" fmla="*/ 0 w 463"/>
                      <a:gd name="T29" fmla="*/ 0 h 282"/>
                      <a:gd name="T30" fmla="*/ 0 w 463"/>
                      <a:gd name="T31" fmla="*/ 0 h 282"/>
                      <a:gd name="T32" fmla="*/ 0 w 463"/>
                      <a:gd name="T33" fmla="*/ 0 h 282"/>
                      <a:gd name="T34" fmla="*/ 0 w 463"/>
                      <a:gd name="T35" fmla="*/ 0 h 282"/>
                      <a:gd name="T36" fmla="*/ 0 w 463"/>
                      <a:gd name="T37" fmla="*/ 0 h 282"/>
                      <a:gd name="T38" fmla="*/ 0 w 463"/>
                      <a:gd name="T39" fmla="*/ 0 h 282"/>
                      <a:gd name="T40" fmla="*/ 0 w 463"/>
                      <a:gd name="T41" fmla="*/ 0 h 282"/>
                      <a:gd name="T42" fmla="*/ 0 w 463"/>
                      <a:gd name="T43" fmla="*/ 0 h 282"/>
                      <a:gd name="T44" fmla="*/ 0 w 463"/>
                      <a:gd name="T45" fmla="*/ 0 h 282"/>
                      <a:gd name="T46" fmla="*/ 0 w 463"/>
                      <a:gd name="T47" fmla="*/ 0 h 282"/>
                      <a:gd name="T48" fmla="*/ 0 w 463"/>
                      <a:gd name="T49" fmla="*/ 0 h 282"/>
                      <a:gd name="T50" fmla="*/ 0 w 463"/>
                      <a:gd name="T51" fmla="*/ 0 h 282"/>
                      <a:gd name="T52" fmla="*/ 0 w 463"/>
                      <a:gd name="T53" fmla="*/ 0 h 282"/>
                      <a:gd name="T54" fmla="*/ 0 w 463"/>
                      <a:gd name="T55" fmla="*/ 0 h 282"/>
                      <a:gd name="T56" fmla="*/ 0 w 463"/>
                      <a:gd name="T57" fmla="*/ 0 h 282"/>
                      <a:gd name="T58" fmla="*/ 0 w 463"/>
                      <a:gd name="T59" fmla="*/ 0 h 282"/>
                      <a:gd name="T60" fmla="*/ 0 w 463"/>
                      <a:gd name="T61" fmla="*/ 0 h 282"/>
                      <a:gd name="T62" fmla="*/ 0 w 463"/>
                      <a:gd name="T63" fmla="*/ 0 h 282"/>
                      <a:gd name="T64" fmla="*/ 0 w 463"/>
                      <a:gd name="T65" fmla="*/ 0 h 282"/>
                      <a:gd name="T66" fmla="*/ 0 w 463"/>
                      <a:gd name="T67" fmla="*/ 0 h 282"/>
                      <a:gd name="T68" fmla="*/ 0 w 463"/>
                      <a:gd name="T69" fmla="*/ 0 h 282"/>
                      <a:gd name="T70" fmla="*/ 0 w 463"/>
                      <a:gd name="T71" fmla="*/ 0 h 282"/>
                      <a:gd name="T72" fmla="*/ 0 w 463"/>
                      <a:gd name="T73" fmla="*/ 0 h 282"/>
                      <a:gd name="T74" fmla="*/ 0 w 463"/>
                      <a:gd name="T75" fmla="*/ 0 h 282"/>
                      <a:gd name="T76" fmla="*/ 0 w 463"/>
                      <a:gd name="T77" fmla="*/ 0 h 282"/>
                      <a:gd name="T78" fmla="*/ 0 w 463"/>
                      <a:gd name="T79" fmla="*/ 0 h 282"/>
                      <a:gd name="T80" fmla="*/ 0 w 463"/>
                      <a:gd name="T81" fmla="*/ 0 h 282"/>
                      <a:gd name="T82" fmla="*/ 0 w 463"/>
                      <a:gd name="T83" fmla="*/ 0 h 282"/>
                      <a:gd name="T84" fmla="*/ 0 w 463"/>
                      <a:gd name="T85" fmla="*/ 0 h 282"/>
                      <a:gd name="T86" fmla="*/ 0 w 463"/>
                      <a:gd name="T87" fmla="*/ 0 h 282"/>
                      <a:gd name="T88" fmla="*/ 0 w 463"/>
                      <a:gd name="T89" fmla="*/ 0 h 282"/>
                      <a:gd name="T90" fmla="*/ 0 w 463"/>
                      <a:gd name="T91" fmla="*/ 0 h 282"/>
                      <a:gd name="T92" fmla="*/ 0 w 463"/>
                      <a:gd name="T93" fmla="*/ 0 h 282"/>
                      <a:gd name="T94" fmla="*/ 0 w 463"/>
                      <a:gd name="T95" fmla="*/ 0 h 282"/>
                      <a:gd name="T96" fmla="*/ 0 w 463"/>
                      <a:gd name="T97" fmla="*/ 0 h 282"/>
                      <a:gd name="T98" fmla="*/ 0 w 463"/>
                      <a:gd name="T99" fmla="*/ 0 h 282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463"/>
                      <a:gd name="T151" fmla="*/ 0 h 282"/>
                      <a:gd name="T152" fmla="*/ 463 w 463"/>
                      <a:gd name="T153" fmla="*/ 282 h 282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463" h="282">
                        <a:moveTo>
                          <a:pt x="463" y="168"/>
                        </a:moveTo>
                        <a:lnTo>
                          <a:pt x="406" y="155"/>
                        </a:lnTo>
                        <a:lnTo>
                          <a:pt x="385" y="151"/>
                        </a:lnTo>
                        <a:lnTo>
                          <a:pt x="372" y="139"/>
                        </a:lnTo>
                        <a:lnTo>
                          <a:pt x="357" y="121"/>
                        </a:lnTo>
                        <a:lnTo>
                          <a:pt x="330" y="95"/>
                        </a:lnTo>
                        <a:lnTo>
                          <a:pt x="280" y="52"/>
                        </a:lnTo>
                        <a:lnTo>
                          <a:pt x="271" y="38"/>
                        </a:lnTo>
                        <a:lnTo>
                          <a:pt x="258" y="25"/>
                        </a:lnTo>
                        <a:lnTo>
                          <a:pt x="230" y="21"/>
                        </a:lnTo>
                        <a:lnTo>
                          <a:pt x="150" y="7"/>
                        </a:lnTo>
                        <a:lnTo>
                          <a:pt x="127" y="0"/>
                        </a:lnTo>
                        <a:lnTo>
                          <a:pt x="107" y="9"/>
                        </a:lnTo>
                        <a:lnTo>
                          <a:pt x="97" y="18"/>
                        </a:lnTo>
                        <a:lnTo>
                          <a:pt x="50" y="34"/>
                        </a:lnTo>
                        <a:lnTo>
                          <a:pt x="32" y="41"/>
                        </a:lnTo>
                        <a:lnTo>
                          <a:pt x="25" y="48"/>
                        </a:lnTo>
                        <a:lnTo>
                          <a:pt x="15" y="76"/>
                        </a:lnTo>
                        <a:lnTo>
                          <a:pt x="10" y="89"/>
                        </a:lnTo>
                        <a:lnTo>
                          <a:pt x="6" y="97"/>
                        </a:lnTo>
                        <a:lnTo>
                          <a:pt x="0" y="110"/>
                        </a:lnTo>
                        <a:lnTo>
                          <a:pt x="0" y="120"/>
                        </a:lnTo>
                        <a:lnTo>
                          <a:pt x="9" y="127"/>
                        </a:lnTo>
                        <a:lnTo>
                          <a:pt x="29" y="126"/>
                        </a:lnTo>
                        <a:lnTo>
                          <a:pt x="59" y="112"/>
                        </a:lnTo>
                        <a:lnTo>
                          <a:pt x="97" y="105"/>
                        </a:lnTo>
                        <a:lnTo>
                          <a:pt x="131" y="110"/>
                        </a:lnTo>
                        <a:lnTo>
                          <a:pt x="95" y="119"/>
                        </a:lnTo>
                        <a:lnTo>
                          <a:pt x="70" y="127"/>
                        </a:lnTo>
                        <a:lnTo>
                          <a:pt x="41" y="139"/>
                        </a:lnTo>
                        <a:lnTo>
                          <a:pt x="34" y="149"/>
                        </a:lnTo>
                        <a:lnTo>
                          <a:pt x="34" y="160"/>
                        </a:lnTo>
                        <a:lnTo>
                          <a:pt x="45" y="168"/>
                        </a:lnTo>
                        <a:lnTo>
                          <a:pt x="58" y="166"/>
                        </a:lnTo>
                        <a:lnTo>
                          <a:pt x="99" y="155"/>
                        </a:lnTo>
                        <a:lnTo>
                          <a:pt x="136" y="153"/>
                        </a:lnTo>
                        <a:lnTo>
                          <a:pt x="165" y="155"/>
                        </a:lnTo>
                        <a:lnTo>
                          <a:pt x="181" y="166"/>
                        </a:lnTo>
                        <a:lnTo>
                          <a:pt x="200" y="185"/>
                        </a:lnTo>
                        <a:lnTo>
                          <a:pt x="214" y="206"/>
                        </a:lnTo>
                        <a:lnTo>
                          <a:pt x="229" y="227"/>
                        </a:lnTo>
                        <a:lnTo>
                          <a:pt x="242" y="243"/>
                        </a:lnTo>
                        <a:lnTo>
                          <a:pt x="265" y="258"/>
                        </a:lnTo>
                        <a:lnTo>
                          <a:pt x="286" y="263"/>
                        </a:lnTo>
                        <a:lnTo>
                          <a:pt x="309" y="265"/>
                        </a:lnTo>
                        <a:lnTo>
                          <a:pt x="337" y="263"/>
                        </a:lnTo>
                        <a:lnTo>
                          <a:pt x="358" y="261"/>
                        </a:lnTo>
                        <a:lnTo>
                          <a:pt x="387" y="268"/>
                        </a:lnTo>
                        <a:lnTo>
                          <a:pt x="463" y="282"/>
                        </a:lnTo>
                        <a:lnTo>
                          <a:pt x="463" y="168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1440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84" name="Freeform 272"/>
                  <p:cNvSpPr>
                    <a:spLocks noChangeArrowheads="1"/>
                  </p:cNvSpPr>
                  <p:nvPr/>
                </p:nvSpPr>
                <p:spPr bwMode="auto">
                  <a:xfrm>
                    <a:off x="4822" y="1847"/>
                    <a:ext cx="37" cy="5"/>
                  </a:xfrm>
                  <a:custGeom>
                    <a:avLst/>
                    <a:gdLst>
                      <a:gd name="T0" fmla="*/ 0 w 150"/>
                      <a:gd name="T1" fmla="*/ 0 h 37"/>
                      <a:gd name="T2" fmla="*/ 0 w 150"/>
                      <a:gd name="T3" fmla="*/ 0 h 37"/>
                      <a:gd name="T4" fmla="*/ 0 w 150"/>
                      <a:gd name="T5" fmla="*/ 0 h 37"/>
                      <a:gd name="T6" fmla="*/ 0 w 150"/>
                      <a:gd name="T7" fmla="*/ 0 h 37"/>
                      <a:gd name="T8" fmla="*/ 0 w 150"/>
                      <a:gd name="T9" fmla="*/ 0 h 37"/>
                      <a:gd name="T10" fmla="*/ 0 w 150"/>
                      <a:gd name="T11" fmla="*/ 0 h 37"/>
                      <a:gd name="T12" fmla="*/ 0 w 150"/>
                      <a:gd name="T13" fmla="*/ 0 h 37"/>
                      <a:gd name="T14" fmla="*/ 0 w 150"/>
                      <a:gd name="T15" fmla="*/ 0 h 37"/>
                      <a:gd name="T16" fmla="*/ 0 w 150"/>
                      <a:gd name="T17" fmla="*/ 0 h 37"/>
                      <a:gd name="T18" fmla="*/ 0 w 150"/>
                      <a:gd name="T19" fmla="*/ 0 h 37"/>
                      <a:gd name="T20" fmla="*/ 0 w 150"/>
                      <a:gd name="T21" fmla="*/ 0 h 37"/>
                      <a:gd name="T22" fmla="*/ 0 w 150"/>
                      <a:gd name="T23" fmla="*/ 0 h 37"/>
                      <a:gd name="T24" fmla="*/ 0 w 150"/>
                      <a:gd name="T25" fmla="*/ 0 h 3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50"/>
                      <a:gd name="T40" fmla="*/ 0 h 37"/>
                      <a:gd name="T41" fmla="*/ 150 w 150"/>
                      <a:gd name="T42" fmla="*/ 37 h 3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50" h="37">
                        <a:moveTo>
                          <a:pt x="0" y="37"/>
                        </a:moveTo>
                        <a:lnTo>
                          <a:pt x="26" y="25"/>
                        </a:lnTo>
                        <a:lnTo>
                          <a:pt x="47" y="21"/>
                        </a:lnTo>
                        <a:lnTo>
                          <a:pt x="72" y="14"/>
                        </a:lnTo>
                        <a:lnTo>
                          <a:pt x="93" y="7"/>
                        </a:lnTo>
                        <a:lnTo>
                          <a:pt x="127" y="11"/>
                        </a:lnTo>
                        <a:lnTo>
                          <a:pt x="150" y="14"/>
                        </a:lnTo>
                        <a:lnTo>
                          <a:pt x="115" y="5"/>
                        </a:lnTo>
                        <a:lnTo>
                          <a:pt x="85" y="0"/>
                        </a:lnTo>
                        <a:lnTo>
                          <a:pt x="47" y="18"/>
                        </a:lnTo>
                        <a:lnTo>
                          <a:pt x="26" y="20"/>
                        </a:lnTo>
                        <a:lnTo>
                          <a:pt x="3" y="32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85" name="Freeform 273"/>
                  <p:cNvSpPr>
                    <a:spLocks noChangeArrowheads="1"/>
                  </p:cNvSpPr>
                  <p:nvPr/>
                </p:nvSpPr>
                <p:spPr bwMode="auto">
                  <a:xfrm>
                    <a:off x="4842" y="1842"/>
                    <a:ext cx="29" cy="5"/>
                  </a:xfrm>
                  <a:custGeom>
                    <a:avLst/>
                    <a:gdLst>
                      <a:gd name="T0" fmla="*/ 0 w 126"/>
                      <a:gd name="T1" fmla="*/ 0 h 25"/>
                      <a:gd name="T2" fmla="*/ 0 w 126"/>
                      <a:gd name="T3" fmla="*/ 0 h 25"/>
                      <a:gd name="T4" fmla="*/ 0 w 126"/>
                      <a:gd name="T5" fmla="*/ 0 h 25"/>
                      <a:gd name="T6" fmla="*/ 0 w 126"/>
                      <a:gd name="T7" fmla="*/ 0 h 25"/>
                      <a:gd name="T8" fmla="*/ 0 w 126"/>
                      <a:gd name="T9" fmla="*/ 0 h 25"/>
                      <a:gd name="T10" fmla="*/ 0 w 126"/>
                      <a:gd name="T11" fmla="*/ 0 h 25"/>
                      <a:gd name="T12" fmla="*/ 0 w 126"/>
                      <a:gd name="T13" fmla="*/ 0 h 25"/>
                      <a:gd name="T14" fmla="*/ 0 w 126"/>
                      <a:gd name="T15" fmla="*/ 0 h 25"/>
                      <a:gd name="T16" fmla="*/ 0 w 126"/>
                      <a:gd name="T17" fmla="*/ 0 h 25"/>
                      <a:gd name="T18" fmla="*/ 0 w 126"/>
                      <a:gd name="T19" fmla="*/ 0 h 25"/>
                      <a:gd name="T20" fmla="*/ 0 w 126"/>
                      <a:gd name="T21" fmla="*/ 0 h 25"/>
                      <a:gd name="T22" fmla="*/ 0 w 126"/>
                      <a:gd name="T23" fmla="*/ 0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6"/>
                      <a:gd name="T37" fmla="*/ 0 h 25"/>
                      <a:gd name="T38" fmla="*/ 126 w 126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6" h="25">
                        <a:moveTo>
                          <a:pt x="35" y="0"/>
                        </a:moveTo>
                        <a:lnTo>
                          <a:pt x="19" y="1"/>
                        </a:lnTo>
                        <a:lnTo>
                          <a:pt x="0" y="8"/>
                        </a:lnTo>
                        <a:lnTo>
                          <a:pt x="13" y="6"/>
                        </a:lnTo>
                        <a:lnTo>
                          <a:pt x="33" y="3"/>
                        </a:lnTo>
                        <a:lnTo>
                          <a:pt x="74" y="14"/>
                        </a:lnTo>
                        <a:lnTo>
                          <a:pt x="97" y="21"/>
                        </a:lnTo>
                        <a:lnTo>
                          <a:pt x="122" y="25"/>
                        </a:lnTo>
                        <a:lnTo>
                          <a:pt x="126" y="21"/>
                        </a:lnTo>
                        <a:lnTo>
                          <a:pt x="99" y="15"/>
                        </a:lnTo>
                        <a:lnTo>
                          <a:pt x="66" y="8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86" name="Freeform 274"/>
                  <p:cNvSpPr>
                    <a:spLocks noChangeArrowheads="1"/>
                  </p:cNvSpPr>
                  <p:nvPr/>
                </p:nvSpPr>
                <p:spPr bwMode="auto">
                  <a:xfrm>
                    <a:off x="4849" y="1855"/>
                    <a:ext cx="10" cy="3"/>
                  </a:xfrm>
                  <a:custGeom>
                    <a:avLst/>
                    <a:gdLst>
                      <a:gd name="T0" fmla="*/ 0 w 53"/>
                      <a:gd name="T1" fmla="*/ 0 h 13"/>
                      <a:gd name="T2" fmla="*/ 0 w 53"/>
                      <a:gd name="T3" fmla="*/ 0 h 13"/>
                      <a:gd name="T4" fmla="*/ 0 w 53"/>
                      <a:gd name="T5" fmla="*/ 0 h 13"/>
                      <a:gd name="T6" fmla="*/ 0 w 53"/>
                      <a:gd name="T7" fmla="*/ 0 h 13"/>
                      <a:gd name="T8" fmla="*/ 0 w 53"/>
                      <a:gd name="T9" fmla="*/ 0 h 13"/>
                      <a:gd name="T10" fmla="*/ 0 w 53"/>
                      <a:gd name="T11" fmla="*/ 0 h 13"/>
                      <a:gd name="T12" fmla="*/ 0 w 53"/>
                      <a:gd name="T13" fmla="*/ 0 h 1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53"/>
                      <a:gd name="T22" fmla="*/ 0 h 13"/>
                      <a:gd name="T23" fmla="*/ 53 w 53"/>
                      <a:gd name="T24" fmla="*/ 13 h 1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53" h="13">
                        <a:moveTo>
                          <a:pt x="0" y="6"/>
                        </a:moveTo>
                        <a:lnTo>
                          <a:pt x="6" y="13"/>
                        </a:lnTo>
                        <a:lnTo>
                          <a:pt x="26" y="9"/>
                        </a:lnTo>
                        <a:lnTo>
                          <a:pt x="47" y="9"/>
                        </a:lnTo>
                        <a:lnTo>
                          <a:pt x="53" y="0"/>
                        </a:lnTo>
                        <a:lnTo>
                          <a:pt x="38" y="3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87" name="Freeform 275"/>
                  <p:cNvSpPr>
                    <a:spLocks noChangeArrowheads="1"/>
                  </p:cNvSpPr>
                  <p:nvPr/>
                </p:nvSpPr>
                <p:spPr bwMode="auto">
                  <a:xfrm>
                    <a:off x="4822" y="1855"/>
                    <a:ext cx="4" cy="3"/>
                  </a:xfrm>
                  <a:custGeom>
                    <a:avLst/>
                    <a:gdLst>
                      <a:gd name="T0" fmla="*/ 0 w 14"/>
                      <a:gd name="T1" fmla="*/ 0 h 23"/>
                      <a:gd name="T2" fmla="*/ 0 w 14"/>
                      <a:gd name="T3" fmla="*/ 0 h 23"/>
                      <a:gd name="T4" fmla="*/ 0 w 14"/>
                      <a:gd name="T5" fmla="*/ 0 h 23"/>
                      <a:gd name="T6" fmla="*/ 0 w 14"/>
                      <a:gd name="T7" fmla="*/ 0 h 23"/>
                      <a:gd name="T8" fmla="*/ 0 w 14"/>
                      <a:gd name="T9" fmla="*/ 0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23"/>
                      <a:gd name="T17" fmla="*/ 14 w 14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23">
                        <a:moveTo>
                          <a:pt x="14" y="0"/>
                        </a:moveTo>
                        <a:lnTo>
                          <a:pt x="14" y="7"/>
                        </a:lnTo>
                        <a:lnTo>
                          <a:pt x="11" y="17"/>
                        </a:lnTo>
                        <a:lnTo>
                          <a:pt x="0" y="2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88" name="Freeform 276"/>
                  <p:cNvSpPr>
                    <a:spLocks noChangeArrowheads="1"/>
                  </p:cNvSpPr>
                  <p:nvPr/>
                </p:nvSpPr>
                <p:spPr bwMode="auto">
                  <a:xfrm>
                    <a:off x="4832" y="1862"/>
                    <a:ext cx="3" cy="3"/>
                  </a:xfrm>
                  <a:custGeom>
                    <a:avLst/>
                    <a:gdLst>
                      <a:gd name="T0" fmla="*/ 0 w 11"/>
                      <a:gd name="T1" fmla="*/ 0 h 14"/>
                      <a:gd name="T2" fmla="*/ 0 w 11"/>
                      <a:gd name="T3" fmla="*/ 0 h 14"/>
                      <a:gd name="T4" fmla="*/ 0 w 11"/>
                      <a:gd name="T5" fmla="*/ 0 h 14"/>
                      <a:gd name="T6" fmla="*/ 0 w 11"/>
                      <a:gd name="T7" fmla="*/ 0 h 1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"/>
                      <a:gd name="T13" fmla="*/ 0 h 14"/>
                      <a:gd name="T14" fmla="*/ 11 w 11"/>
                      <a:gd name="T15" fmla="*/ 14 h 1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" h="14">
                        <a:moveTo>
                          <a:pt x="11" y="0"/>
                        </a:moveTo>
                        <a:lnTo>
                          <a:pt x="9" y="7"/>
                        </a:lnTo>
                        <a:lnTo>
                          <a:pt x="0" y="14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89" name="Freeform 277"/>
                  <p:cNvSpPr>
                    <a:spLocks noChangeArrowheads="1"/>
                  </p:cNvSpPr>
                  <p:nvPr/>
                </p:nvSpPr>
                <p:spPr bwMode="auto">
                  <a:xfrm>
                    <a:off x="4871" y="1849"/>
                    <a:ext cx="4" cy="5"/>
                  </a:xfrm>
                  <a:custGeom>
                    <a:avLst/>
                    <a:gdLst>
                      <a:gd name="T0" fmla="*/ 0 w 25"/>
                      <a:gd name="T1" fmla="*/ 0 h 30"/>
                      <a:gd name="T2" fmla="*/ 0 w 25"/>
                      <a:gd name="T3" fmla="*/ 0 h 30"/>
                      <a:gd name="T4" fmla="*/ 0 w 25"/>
                      <a:gd name="T5" fmla="*/ 0 h 30"/>
                      <a:gd name="T6" fmla="*/ 0 w 25"/>
                      <a:gd name="T7" fmla="*/ 0 h 30"/>
                      <a:gd name="T8" fmla="*/ 0 w 25"/>
                      <a:gd name="T9" fmla="*/ 0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"/>
                      <a:gd name="T16" fmla="*/ 0 h 30"/>
                      <a:gd name="T17" fmla="*/ 25 w 25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" h="30">
                        <a:moveTo>
                          <a:pt x="0" y="0"/>
                        </a:moveTo>
                        <a:lnTo>
                          <a:pt x="4" y="10"/>
                        </a:lnTo>
                        <a:lnTo>
                          <a:pt x="4" y="17"/>
                        </a:lnTo>
                        <a:lnTo>
                          <a:pt x="25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90" name="Freeform 278"/>
                  <p:cNvSpPr>
                    <a:spLocks noChangeArrowheads="1"/>
                  </p:cNvSpPr>
                  <p:nvPr/>
                </p:nvSpPr>
                <p:spPr bwMode="auto">
                  <a:xfrm>
                    <a:off x="4881" y="1849"/>
                    <a:ext cx="16" cy="13"/>
                  </a:xfrm>
                  <a:custGeom>
                    <a:avLst/>
                    <a:gdLst>
                      <a:gd name="T0" fmla="*/ 0 w 76"/>
                      <a:gd name="T1" fmla="*/ 0 h 77"/>
                      <a:gd name="T2" fmla="*/ 0 w 76"/>
                      <a:gd name="T3" fmla="*/ 0 h 77"/>
                      <a:gd name="T4" fmla="*/ 0 w 76"/>
                      <a:gd name="T5" fmla="*/ 0 h 77"/>
                      <a:gd name="T6" fmla="*/ 0 w 76"/>
                      <a:gd name="T7" fmla="*/ 0 h 77"/>
                      <a:gd name="T8" fmla="*/ 0 w 76"/>
                      <a:gd name="T9" fmla="*/ 0 h 77"/>
                      <a:gd name="T10" fmla="*/ 0 w 76"/>
                      <a:gd name="T11" fmla="*/ 0 h 7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6"/>
                      <a:gd name="T19" fmla="*/ 0 h 77"/>
                      <a:gd name="T20" fmla="*/ 76 w 76"/>
                      <a:gd name="T21" fmla="*/ 77 h 7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6" h="77">
                        <a:moveTo>
                          <a:pt x="0" y="0"/>
                        </a:moveTo>
                        <a:lnTo>
                          <a:pt x="13" y="24"/>
                        </a:lnTo>
                        <a:lnTo>
                          <a:pt x="28" y="43"/>
                        </a:lnTo>
                        <a:lnTo>
                          <a:pt x="76" y="77"/>
                        </a:lnTo>
                        <a:lnTo>
                          <a:pt x="31" y="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91" name="Freeform 279"/>
                  <p:cNvSpPr>
                    <a:spLocks noChangeArrowheads="1"/>
                  </p:cNvSpPr>
                  <p:nvPr/>
                </p:nvSpPr>
                <p:spPr bwMode="auto">
                  <a:xfrm>
                    <a:off x="4905" y="1868"/>
                    <a:ext cx="3" cy="8"/>
                  </a:xfrm>
                  <a:custGeom>
                    <a:avLst/>
                    <a:gdLst>
                      <a:gd name="T0" fmla="*/ 0 w 20"/>
                      <a:gd name="T1" fmla="*/ 0 h 56"/>
                      <a:gd name="T2" fmla="*/ 0 w 20"/>
                      <a:gd name="T3" fmla="*/ 0 h 56"/>
                      <a:gd name="T4" fmla="*/ 0 w 20"/>
                      <a:gd name="T5" fmla="*/ 0 h 56"/>
                      <a:gd name="T6" fmla="*/ 0 w 20"/>
                      <a:gd name="T7" fmla="*/ 0 h 56"/>
                      <a:gd name="T8" fmla="*/ 0 w 20"/>
                      <a:gd name="T9" fmla="*/ 0 h 56"/>
                      <a:gd name="T10" fmla="*/ 0 w 20"/>
                      <a:gd name="T11" fmla="*/ 0 h 56"/>
                      <a:gd name="T12" fmla="*/ 0 w 20"/>
                      <a:gd name="T13" fmla="*/ 0 h 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0"/>
                      <a:gd name="T22" fmla="*/ 0 h 56"/>
                      <a:gd name="T23" fmla="*/ 20 w 20"/>
                      <a:gd name="T24" fmla="*/ 56 h 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0" h="56">
                        <a:moveTo>
                          <a:pt x="20" y="0"/>
                        </a:moveTo>
                        <a:lnTo>
                          <a:pt x="7" y="20"/>
                        </a:lnTo>
                        <a:lnTo>
                          <a:pt x="3" y="39"/>
                        </a:lnTo>
                        <a:lnTo>
                          <a:pt x="2" y="56"/>
                        </a:lnTo>
                        <a:lnTo>
                          <a:pt x="0" y="32"/>
                        </a:lnTo>
                        <a:lnTo>
                          <a:pt x="2" y="14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92" name="Freeform 280"/>
                  <p:cNvSpPr>
                    <a:spLocks noChangeArrowheads="1"/>
                  </p:cNvSpPr>
                  <p:nvPr/>
                </p:nvSpPr>
                <p:spPr bwMode="auto">
                  <a:xfrm>
                    <a:off x="4865" y="1858"/>
                    <a:ext cx="3" cy="5"/>
                  </a:xfrm>
                  <a:custGeom>
                    <a:avLst/>
                    <a:gdLst>
                      <a:gd name="T0" fmla="*/ 0 w 11"/>
                      <a:gd name="T1" fmla="*/ 0 h 21"/>
                      <a:gd name="T2" fmla="*/ 0 w 11"/>
                      <a:gd name="T3" fmla="*/ 0 h 21"/>
                      <a:gd name="T4" fmla="*/ 0 w 11"/>
                      <a:gd name="T5" fmla="*/ 0 h 21"/>
                      <a:gd name="T6" fmla="*/ 0 w 11"/>
                      <a:gd name="T7" fmla="*/ 0 h 2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"/>
                      <a:gd name="T13" fmla="*/ 0 h 21"/>
                      <a:gd name="T14" fmla="*/ 11 w 11"/>
                      <a:gd name="T15" fmla="*/ 21 h 2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" h="21">
                        <a:moveTo>
                          <a:pt x="9" y="0"/>
                        </a:moveTo>
                        <a:lnTo>
                          <a:pt x="11" y="9"/>
                        </a:lnTo>
                        <a:lnTo>
                          <a:pt x="0" y="21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</p:grpSp>
            <p:grpSp>
              <p:nvGrpSpPr>
                <p:cNvPr id="16463" name="Group 281"/>
                <p:cNvGrpSpPr>
                  <a:grpSpLocks/>
                </p:cNvGrpSpPr>
                <p:nvPr/>
              </p:nvGrpSpPr>
              <p:grpSpPr bwMode="auto">
                <a:xfrm>
                  <a:off x="4911" y="1744"/>
                  <a:ext cx="251" cy="186"/>
                  <a:chOff x="4911" y="1744"/>
                  <a:chExt cx="251" cy="186"/>
                </a:xfrm>
              </p:grpSpPr>
              <p:sp>
                <p:nvSpPr>
                  <p:cNvPr id="16469" name="Freeform 282"/>
                  <p:cNvSpPr>
                    <a:spLocks noChangeArrowheads="1"/>
                  </p:cNvSpPr>
                  <p:nvPr/>
                </p:nvSpPr>
                <p:spPr bwMode="auto">
                  <a:xfrm>
                    <a:off x="5021" y="1744"/>
                    <a:ext cx="7" cy="5"/>
                  </a:xfrm>
                  <a:custGeom>
                    <a:avLst/>
                    <a:gdLst>
                      <a:gd name="T0" fmla="*/ 0 w 35"/>
                      <a:gd name="T1" fmla="*/ 0 h 25"/>
                      <a:gd name="T2" fmla="*/ 0 w 35"/>
                      <a:gd name="T3" fmla="*/ 0 h 25"/>
                      <a:gd name="T4" fmla="*/ 0 w 35"/>
                      <a:gd name="T5" fmla="*/ 0 h 25"/>
                      <a:gd name="T6" fmla="*/ 0 w 35"/>
                      <a:gd name="T7" fmla="*/ 0 h 25"/>
                      <a:gd name="T8" fmla="*/ 0 w 35"/>
                      <a:gd name="T9" fmla="*/ 0 h 25"/>
                      <a:gd name="T10" fmla="*/ 0 w 35"/>
                      <a:gd name="T11" fmla="*/ 0 h 25"/>
                      <a:gd name="T12" fmla="*/ 0 w 35"/>
                      <a:gd name="T13" fmla="*/ 0 h 25"/>
                      <a:gd name="T14" fmla="*/ 0 w 35"/>
                      <a:gd name="T15" fmla="*/ 0 h 2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5"/>
                      <a:gd name="T25" fmla="*/ 0 h 25"/>
                      <a:gd name="T26" fmla="*/ 35 w 35"/>
                      <a:gd name="T27" fmla="*/ 25 h 2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5" h="25">
                        <a:moveTo>
                          <a:pt x="0" y="0"/>
                        </a:moveTo>
                        <a:lnTo>
                          <a:pt x="10" y="7"/>
                        </a:lnTo>
                        <a:lnTo>
                          <a:pt x="20" y="11"/>
                        </a:lnTo>
                        <a:lnTo>
                          <a:pt x="30" y="16"/>
                        </a:lnTo>
                        <a:lnTo>
                          <a:pt x="35" y="25"/>
                        </a:lnTo>
                        <a:lnTo>
                          <a:pt x="27" y="22"/>
                        </a:lnTo>
                        <a:lnTo>
                          <a:pt x="10" y="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70" name="Freeform 283"/>
                  <p:cNvSpPr>
                    <a:spLocks noChangeArrowheads="1"/>
                  </p:cNvSpPr>
                  <p:nvPr/>
                </p:nvSpPr>
                <p:spPr bwMode="auto">
                  <a:xfrm>
                    <a:off x="5021" y="1749"/>
                    <a:ext cx="3" cy="2"/>
                  </a:xfrm>
                  <a:custGeom>
                    <a:avLst/>
                    <a:gdLst>
                      <a:gd name="T0" fmla="*/ 0 w 11"/>
                      <a:gd name="T1" fmla="*/ 0 h 17"/>
                      <a:gd name="T2" fmla="*/ 0 w 11"/>
                      <a:gd name="T3" fmla="*/ 0 h 17"/>
                      <a:gd name="T4" fmla="*/ 0 w 11"/>
                      <a:gd name="T5" fmla="*/ 0 h 17"/>
                      <a:gd name="T6" fmla="*/ 0 w 11"/>
                      <a:gd name="T7" fmla="*/ 0 h 1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"/>
                      <a:gd name="T13" fmla="*/ 0 h 17"/>
                      <a:gd name="T14" fmla="*/ 11 w 11"/>
                      <a:gd name="T15" fmla="*/ 17 h 1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" h="17">
                        <a:moveTo>
                          <a:pt x="0" y="0"/>
                        </a:moveTo>
                        <a:lnTo>
                          <a:pt x="11" y="0"/>
                        </a:lnTo>
                        <a:lnTo>
                          <a:pt x="11" y="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71" name="Freeform 284"/>
                  <p:cNvSpPr>
                    <a:spLocks noChangeArrowheads="1"/>
                  </p:cNvSpPr>
                  <p:nvPr/>
                </p:nvSpPr>
                <p:spPr bwMode="auto">
                  <a:xfrm>
                    <a:off x="4988" y="1768"/>
                    <a:ext cx="69" cy="110"/>
                  </a:xfrm>
                  <a:custGeom>
                    <a:avLst/>
                    <a:gdLst>
                      <a:gd name="T0" fmla="*/ 0 w 286"/>
                      <a:gd name="T1" fmla="*/ 0 h 712"/>
                      <a:gd name="T2" fmla="*/ 0 w 286"/>
                      <a:gd name="T3" fmla="*/ 0 h 712"/>
                      <a:gd name="T4" fmla="*/ 0 w 286"/>
                      <a:gd name="T5" fmla="*/ 0 h 712"/>
                      <a:gd name="T6" fmla="*/ 0 w 286"/>
                      <a:gd name="T7" fmla="*/ 0 h 712"/>
                      <a:gd name="T8" fmla="*/ 0 w 286"/>
                      <a:gd name="T9" fmla="*/ 0 h 712"/>
                      <a:gd name="T10" fmla="*/ 0 w 286"/>
                      <a:gd name="T11" fmla="*/ 0 h 712"/>
                      <a:gd name="T12" fmla="*/ 0 w 286"/>
                      <a:gd name="T13" fmla="*/ 0 h 712"/>
                      <a:gd name="T14" fmla="*/ 0 w 286"/>
                      <a:gd name="T15" fmla="*/ 0 h 712"/>
                      <a:gd name="T16" fmla="*/ 0 w 286"/>
                      <a:gd name="T17" fmla="*/ 0 h 712"/>
                      <a:gd name="T18" fmla="*/ 0 w 286"/>
                      <a:gd name="T19" fmla="*/ 0 h 71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86"/>
                      <a:gd name="T31" fmla="*/ 0 h 712"/>
                      <a:gd name="T32" fmla="*/ 286 w 286"/>
                      <a:gd name="T33" fmla="*/ 712 h 71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86" h="712">
                        <a:moveTo>
                          <a:pt x="244" y="0"/>
                        </a:moveTo>
                        <a:lnTo>
                          <a:pt x="217" y="29"/>
                        </a:lnTo>
                        <a:lnTo>
                          <a:pt x="209" y="71"/>
                        </a:lnTo>
                        <a:lnTo>
                          <a:pt x="168" y="112"/>
                        </a:lnTo>
                        <a:lnTo>
                          <a:pt x="83" y="304"/>
                        </a:lnTo>
                        <a:lnTo>
                          <a:pt x="37" y="478"/>
                        </a:lnTo>
                        <a:lnTo>
                          <a:pt x="0" y="712"/>
                        </a:lnTo>
                        <a:lnTo>
                          <a:pt x="118" y="608"/>
                        </a:lnTo>
                        <a:lnTo>
                          <a:pt x="286" y="92"/>
                        </a:lnTo>
                        <a:lnTo>
                          <a:pt x="244" y="0"/>
                        </a:lnTo>
                        <a:close/>
                      </a:path>
                    </a:pathLst>
                  </a:custGeom>
                  <a:solidFill>
                    <a:srgbClr val="40000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72" name="Freeform 285"/>
                  <p:cNvSpPr>
                    <a:spLocks noChangeArrowheads="1"/>
                  </p:cNvSpPr>
                  <p:nvPr/>
                </p:nvSpPr>
                <p:spPr bwMode="auto">
                  <a:xfrm>
                    <a:off x="4911" y="1746"/>
                    <a:ext cx="252" cy="184"/>
                  </a:xfrm>
                  <a:custGeom>
                    <a:avLst/>
                    <a:gdLst>
                      <a:gd name="T0" fmla="*/ 0 w 1067"/>
                      <a:gd name="T1" fmla="*/ 0 h 1186"/>
                      <a:gd name="T2" fmla="*/ 0 w 1067"/>
                      <a:gd name="T3" fmla="*/ 0 h 1186"/>
                      <a:gd name="T4" fmla="*/ 0 w 1067"/>
                      <a:gd name="T5" fmla="*/ 0 h 1186"/>
                      <a:gd name="T6" fmla="*/ 0 w 1067"/>
                      <a:gd name="T7" fmla="*/ 0 h 1186"/>
                      <a:gd name="T8" fmla="*/ 0 w 1067"/>
                      <a:gd name="T9" fmla="*/ 0 h 1186"/>
                      <a:gd name="T10" fmla="*/ 0 w 1067"/>
                      <a:gd name="T11" fmla="*/ 0 h 1186"/>
                      <a:gd name="T12" fmla="*/ 0 w 1067"/>
                      <a:gd name="T13" fmla="*/ 0 h 1186"/>
                      <a:gd name="T14" fmla="*/ 0 w 1067"/>
                      <a:gd name="T15" fmla="*/ 0 h 1186"/>
                      <a:gd name="T16" fmla="*/ 0 w 1067"/>
                      <a:gd name="T17" fmla="*/ 0 h 1186"/>
                      <a:gd name="T18" fmla="*/ 0 w 1067"/>
                      <a:gd name="T19" fmla="*/ 0 h 1186"/>
                      <a:gd name="T20" fmla="*/ 0 w 1067"/>
                      <a:gd name="T21" fmla="*/ 0 h 1186"/>
                      <a:gd name="T22" fmla="*/ 0 w 1067"/>
                      <a:gd name="T23" fmla="*/ 0 h 1186"/>
                      <a:gd name="T24" fmla="*/ 0 w 1067"/>
                      <a:gd name="T25" fmla="*/ 0 h 1186"/>
                      <a:gd name="T26" fmla="*/ 0 w 1067"/>
                      <a:gd name="T27" fmla="*/ 0 h 1186"/>
                      <a:gd name="T28" fmla="*/ 0 w 1067"/>
                      <a:gd name="T29" fmla="*/ 0 h 1186"/>
                      <a:gd name="T30" fmla="*/ 0 w 1067"/>
                      <a:gd name="T31" fmla="*/ 0 h 1186"/>
                      <a:gd name="T32" fmla="*/ 0 w 1067"/>
                      <a:gd name="T33" fmla="*/ 0 h 1186"/>
                      <a:gd name="T34" fmla="*/ 0 w 1067"/>
                      <a:gd name="T35" fmla="*/ 0 h 1186"/>
                      <a:gd name="T36" fmla="*/ 0 w 1067"/>
                      <a:gd name="T37" fmla="*/ 0 h 1186"/>
                      <a:gd name="T38" fmla="*/ 0 w 1067"/>
                      <a:gd name="T39" fmla="*/ 0 h 1186"/>
                      <a:gd name="T40" fmla="*/ 0 w 1067"/>
                      <a:gd name="T41" fmla="*/ 0 h 1186"/>
                      <a:gd name="T42" fmla="*/ 0 w 1067"/>
                      <a:gd name="T43" fmla="*/ 0 h 1186"/>
                      <a:gd name="T44" fmla="*/ 0 w 1067"/>
                      <a:gd name="T45" fmla="*/ 0 h 1186"/>
                      <a:gd name="T46" fmla="*/ 0 w 1067"/>
                      <a:gd name="T47" fmla="*/ 0 h 1186"/>
                      <a:gd name="T48" fmla="*/ 0 w 1067"/>
                      <a:gd name="T49" fmla="*/ 0 h 1186"/>
                      <a:gd name="T50" fmla="*/ 0 w 1067"/>
                      <a:gd name="T51" fmla="*/ 0 h 1186"/>
                      <a:gd name="T52" fmla="*/ 0 w 1067"/>
                      <a:gd name="T53" fmla="*/ 0 h 1186"/>
                      <a:gd name="T54" fmla="*/ 0 w 1067"/>
                      <a:gd name="T55" fmla="*/ 0 h 1186"/>
                      <a:gd name="T56" fmla="*/ 0 w 1067"/>
                      <a:gd name="T57" fmla="*/ 0 h 1186"/>
                      <a:gd name="T58" fmla="*/ 0 w 1067"/>
                      <a:gd name="T59" fmla="*/ 0 h 1186"/>
                      <a:gd name="T60" fmla="*/ 0 w 1067"/>
                      <a:gd name="T61" fmla="*/ 0 h 1186"/>
                      <a:gd name="T62" fmla="*/ 0 w 1067"/>
                      <a:gd name="T63" fmla="*/ 0 h 1186"/>
                      <a:gd name="T64" fmla="*/ 0 w 1067"/>
                      <a:gd name="T65" fmla="*/ 0 h 1186"/>
                      <a:gd name="T66" fmla="*/ 0 w 1067"/>
                      <a:gd name="T67" fmla="*/ 0 h 1186"/>
                      <a:gd name="T68" fmla="*/ 0 w 1067"/>
                      <a:gd name="T69" fmla="*/ 0 h 1186"/>
                      <a:gd name="T70" fmla="*/ 0 w 1067"/>
                      <a:gd name="T71" fmla="*/ 0 h 1186"/>
                      <a:gd name="T72" fmla="*/ 0 w 1067"/>
                      <a:gd name="T73" fmla="*/ 0 h 1186"/>
                      <a:gd name="T74" fmla="*/ 0 w 1067"/>
                      <a:gd name="T75" fmla="*/ 0 h 1186"/>
                      <a:gd name="T76" fmla="*/ 0 w 1067"/>
                      <a:gd name="T77" fmla="*/ 0 h 1186"/>
                      <a:gd name="T78" fmla="*/ 0 w 1067"/>
                      <a:gd name="T79" fmla="*/ 0 h 1186"/>
                      <a:gd name="T80" fmla="*/ 0 w 1067"/>
                      <a:gd name="T81" fmla="*/ 0 h 1186"/>
                      <a:gd name="T82" fmla="*/ 0 w 1067"/>
                      <a:gd name="T83" fmla="*/ 0 h 1186"/>
                      <a:gd name="T84" fmla="*/ 0 w 1067"/>
                      <a:gd name="T85" fmla="*/ 0 h 1186"/>
                      <a:gd name="T86" fmla="*/ 0 w 1067"/>
                      <a:gd name="T87" fmla="*/ 0 h 1186"/>
                      <a:gd name="T88" fmla="*/ 0 w 1067"/>
                      <a:gd name="T89" fmla="*/ 0 h 1186"/>
                      <a:gd name="T90" fmla="*/ 0 w 1067"/>
                      <a:gd name="T91" fmla="*/ 0 h 118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1067"/>
                      <a:gd name="T139" fmla="*/ 0 h 1186"/>
                      <a:gd name="T140" fmla="*/ 1067 w 1067"/>
                      <a:gd name="T141" fmla="*/ 1186 h 118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1067" h="1186">
                        <a:moveTo>
                          <a:pt x="869" y="62"/>
                        </a:moveTo>
                        <a:lnTo>
                          <a:pt x="836" y="0"/>
                        </a:lnTo>
                        <a:lnTo>
                          <a:pt x="576" y="108"/>
                        </a:lnTo>
                        <a:lnTo>
                          <a:pt x="564" y="191"/>
                        </a:lnTo>
                        <a:lnTo>
                          <a:pt x="542" y="220"/>
                        </a:lnTo>
                        <a:lnTo>
                          <a:pt x="513" y="253"/>
                        </a:lnTo>
                        <a:lnTo>
                          <a:pt x="496" y="312"/>
                        </a:lnTo>
                        <a:lnTo>
                          <a:pt x="438" y="449"/>
                        </a:lnTo>
                        <a:lnTo>
                          <a:pt x="391" y="611"/>
                        </a:lnTo>
                        <a:lnTo>
                          <a:pt x="370" y="720"/>
                        </a:lnTo>
                        <a:lnTo>
                          <a:pt x="160" y="724"/>
                        </a:lnTo>
                        <a:lnTo>
                          <a:pt x="127" y="745"/>
                        </a:lnTo>
                        <a:lnTo>
                          <a:pt x="30" y="745"/>
                        </a:lnTo>
                        <a:lnTo>
                          <a:pt x="4" y="787"/>
                        </a:lnTo>
                        <a:lnTo>
                          <a:pt x="0" y="837"/>
                        </a:lnTo>
                        <a:lnTo>
                          <a:pt x="9" y="882"/>
                        </a:lnTo>
                        <a:lnTo>
                          <a:pt x="98" y="899"/>
                        </a:lnTo>
                        <a:lnTo>
                          <a:pt x="139" y="961"/>
                        </a:lnTo>
                        <a:lnTo>
                          <a:pt x="223" y="982"/>
                        </a:lnTo>
                        <a:lnTo>
                          <a:pt x="285" y="982"/>
                        </a:lnTo>
                        <a:lnTo>
                          <a:pt x="357" y="995"/>
                        </a:lnTo>
                        <a:lnTo>
                          <a:pt x="361" y="1024"/>
                        </a:lnTo>
                        <a:lnTo>
                          <a:pt x="357" y="1086"/>
                        </a:lnTo>
                        <a:lnTo>
                          <a:pt x="365" y="1128"/>
                        </a:lnTo>
                        <a:lnTo>
                          <a:pt x="403" y="1132"/>
                        </a:lnTo>
                        <a:lnTo>
                          <a:pt x="450" y="1140"/>
                        </a:lnTo>
                        <a:lnTo>
                          <a:pt x="496" y="1182"/>
                        </a:lnTo>
                        <a:lnTo>
                          <a:pt x="550" y="1182"/>
                        </a:lnTo>
                        <a:lnTo>
                          <a:pt x="601" y="1177"/>
                        </a:lnTo>
                        <a:lnTo>
                          <a:pt x="677" y="1153"/>
                        </a:lnTo>
                        <a:lnTo>
                          <a:pt x="760" y="1161"/>
                        </a:lnTo>
                        <a:lnTo>
                          <a:pt x="845" y="1186"/>
                        </a:lnTo>
                        <a:lnTo>
                          <a:pt x="925" y="1169"/>
                        </a:lnTo>
                        <a:lnTo>
                          <a:pt x="978" y="1107"/>
                        </a:lnTo>
                        <a:lnTo>
                          <a:pt x="974" y="1040"/>
                        </a:lnTo>
                        <a:lnTo>
                          <a:pt x="995" y="957"/>
                        </a:lnTo>
                        <a:lnTo>
                          <a:pt x="1007" y="849"/>
                        </a:lnTo>
                        <a:lnTo>
                          <a:pt x="1033" y="749"/>
                        </a:lnTo>
                        <a:lnTo>
                          <a:pt x="1067" y="599"/>
                        </a:lnTo>
                        <a:lnTo>
                          <a:pt x="1062" y="449"/>
                        </a:lnTo>
                        <a:lnTo>
                          <a:pt x="1062" y="316"/>
                        </a:lnTo>
                        <a:lnTo>
                          <a:pt x="1054" y="224"/>
                        </a:lnTo>
                        <a:lnTo>
                          <a:pt x="1033" y="183"/>
                        </a:lnTo>
                        <a:lnTo>
                          <a:pt x="986" y="150"/>
                        </a:lnTo>
                        <a:lnTo>
                          <a:pt x="932" y="95"/>
                        </a:lnTo>
                        <a:lnTo>
                          <a:pt x="869" y="62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73" name="Freeform 286"/>
                  <p:cNvSpPr>
                    <a:spLocks noChangeArrowheads="1"/>
                  </p:cNvSpPr>
                  <p:nvPr/>
                </p:nvSpPr>
                <p:spPr bwMode="auto">
                  <a:xfrm>
                    <a:off x="5001" y="1760"/>
                    <a:ext cx="159" cy="171"/>
                  </a:xfrm>
                  <a:custGeom>
                    <a:avLst/>
                    <a:gdLst>
                      <a:gd name="T0" fmla="*/ 0 w 676"/>
                      <a:gd name="T1" fmla="*/ 0 h 1106"/>
                      <a:gd name="T2" fmla="*/ 0 w 676"/>
                      <a:gd name="T3" fmla="*/ 0 h 1106"/>
                      <a:gd name="T4" fmla="*/ 0 w 676"/>
                      <a:gd name="T5" fmla="*/ 0 h 1106"/>
                      <a:gd name="T6" fmla="*/ 0 w 676"/>
                      <a:gd name="T7" fmla="*/ 0 h 1106"/>
                      <a:gd name="T8" fmla="*/ 0 w 676"/>
                      <a:gd name="T9" fmla="*/ 0 h 1106"/>
                      <a:gd name="T10" fmla="*/ 0 w 676"/>
                      <a:gd name="T11" fmla="*/ 0 h 1106"/>
                      <a:gd name="T12" fmla="*/ 0 w 676"/>
                      <a:gd name="T13" fmla="*/ 0 h 1106"/>
                      <a:gd name="T14" fmla="*/ 0 w 676"/>
                      <a:gd name="T15" fmla="*/ 0 h 1106"/>
                      <a:gd name="T16" fmla="*/ 0 w 676"/>
                      <a:gd name="T17" fmla="*/ 0 h 1106"/>
                      <a:gd name="T18" fmla="*/ 0 w 676"/>
                      <a:gd name="T19" fmla="*/ 0 h 1106"/>
                      <a:gd name="T20" fmla="*/ 0 w 676"/>
                      <a:gd name="T21" fmla="*/ 0 h 1106"/>
                      <a:gd name="T22" fmla="*/ 0 w 676"/>
                      <a:gd name="T23" fmla="*/ 0 h 1106"/>
                      <a:gd name="T24" fmla="*/ 0 w 676"/>
                      <a:gd name="T25" fmla="*/ 0 h 1106"/>
                      <a:gd name="T26" fmla="*/ 0 w 676"/>
                      <a:gd name="T27" fmla="*/ 0 h 1106"/>
                      <a:gd name="T28" fmla="*/ 0 w 676"/>
                      <a:gd name="T29" fmla="*/ 0 h 1106"/>
                      <a:gd name="T30" fmla="*/ 0 w 676"/>
                      <a:gd name="T31" fmla="*/ 0 h 1106"/>
                      <a:gd name="T32" fmla="*/ 0 w 676"/>
                      <a:gd name="T33" fmla="*/ 0 h 1106"/>
                      <a:gd name="T34" fmla="*/ 0 w 676"/>
                      <a:gd name="T35" fmla="*/ 0 h 1106"/>
                      <a:gd name="T36" fmla="*/ 0 w 676"/>
                      <a:gd name="T37" fmla="*/ 0 h 1106"/>
                      <a:gd name="T38" fmla="*/ 0 w 676"/>
                      <a:gd name="T39" fmla="*/ 0 h 1106"/>
                      <a:gd name="T40" fmla="*/ 0 w 676"/>
                      <a:gd name="T41" fmla="*/ 0 h 1106"/>
                      <a:gd name="T42" fmla="*/ 0 w 676"/>
                      <a:gd name="T43" fmla="*/ 0 h 1106"/>
                      <a:gd name="T44" fmla="*/ 0 w 676"/>
                      <a:gd name="T45" fmla="*/ 0 h 1106"/>
                      <a:gd name="T46" fmla="*/ 0 w 676"/>
                      <a:gd name="T47" fmla="*/ 0 h 1106"/>
                      <a:gd name="T48" fmla="*/ 0 w 676"/>
                      <a:gd name="T49" fmla="*/ 0 h 1106"/>
                      <a:gd name="T50" fmla="*/ 0 w 676"/>
                      <a:gd name="T51" fmla="*/ 0 h 1106"/>
                      <a:gd name="T52" fmla="*/ 0 w 676"/>
                      <a:gd name="T53" fmla="*/ 0 h 1106"/>
                      <a:gd name="T54" fmla="*/ 0 w 676"/>
                      <a:gd name="T55" fmla="*/ 0 h 1106"/>
                      <a:gd name="T56" fmla="*/ 0 w 676"/>
                      <a:gd name="T57" fmla="*/ 0 h 1106"/>
                      <a:gd name="T58" fmla="*/ 0 w 676"/>
                      <a:gd name="T59" fmla="*/ 0 h 1106"/>
                      <a:gd name="T60" fmla="*/ 0 w 676"/>
                      <a:gd name="T61" fmla="*/ 0 h 1106"/>
                      <a:gd name="T62" fmla="*/ 0 w 676"/>
                      <a:gd name="T63" fmla="*/ 0 h 1106"/>
                      <a:gd name="T64" fmla="*/ 0 w 676"/>
                      <a:gd name="T65" fmla="*/ 0 h 1106"/>
                      <a:gd name="T66" fmla="*/ 0 w 676"/>
                      <a:gd name="T67" fmla="*/ 0 h 1106"/>
                      <a:gd name="T68" fmla="*/ 0 w 676"/>
                      <a:gd name="T69" fmla="*/ 0 h 1106"/>
                      <a:gd name="T70" fmla="*/ 0 w 676"/>
                      <a:gd name="T71" fmla="*/ 0 h 1106"/>
                      <a:gd name="T72" fmla="*/ 0 w 676"/>
                      <a:gd name="T73" fmla="*/ 0 h 1106"/>
                      <a:gd name="T74" fmla="*/ 0 w 676"/>
                      <a:gd name="T75" fmla="*/ 0 h 1106"/>
                      <a:gd name="T76" fmla="*/ 0 w 676"/>
                      <a:gd name="T77" fmla="*/ 0 h 110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676"/>
                      <a:gd name="T118" fmla="*/ 0 h 1106"/>
                      <a:gd name="T119" fmla="*/ 676 w 676"/>
                      <a:gd name="T120" fmla="*/ 1106 h 1106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676" h="1106">
                        <a:moveTo>
                          <a:pt x="0" y="928"/>
                        </a:moveTo>
                        <a:lnTo>
                          <a:pt x="88" y="915"/>
                        </a:lnTo>
                        <a:lnTo>
                          <a:pt x="163" y="911"/>
                        </a:lnTo>
                        <a:lnTo>
                          <a:pt x="247" y="903"/>
                        </a:lnTo>
                        <a:lnTo>
                          <a:pt x="340" y="890"/>
                        </a:lnTo>
                        <a:lnTo>
                          <a:pt x="382" y="861"/>
                        </a:lnTo>
                        <a:lnTo>
                          <a:pt x="495" y="720"/>
                        </a:lnTo>
                        <a:lnTo>
                          <a:pt x="437" y="761"/>
                        </a:lnTo>
                        <a:lnTo>
                          <a:pt x="398" y="795"/>
                        </a:lnTo>
                        <a:lnTo>
                          <a:pt x="420" y="695"/>
                        </a:lnTo>
                        <a:lnTo>
                          <a:pt x="462" y="657"/>
                        </a:lnTo>
                        <a:lnTo>
                          <a:pt x="524" y="553"/>
                        </a:lnTo>
                        <a:lnTo>
                          <a:pt x="466" y="603"/>
                        </a:lnTo>
                        <a:lnTo>
                          <a:pt x="428" y="616"/>
                        </a:lnTo>
                        <a:lnTo>
                          <a:pt x="437" y="544"/>
                        </a:lnTo>
                        <a:lnTo>
                          <a:pt x="478" y="490"/>
                        </a:lnTo>
                        <a:lnTo>
                          <a:pt x="520" y="449"/>
                        </a:lnTo>
                        <a:lnTo>
                          <a:pt x="563" y="328"/>
                        </a:lnTo>
                        <a:lnTo>
                          <a:pt x="482" y="428"/>
                        </a:lnTo>
                        <a:lnTo>
                          <a:pt x="437" y="465"/>
                        </a:lnTo>
                        <a:lnTo>
                          <a:pt x="432" y="311"/>
                        </a:lnTo>
                        <a:lnTo>
                          <a:pt x="420" y="249"/>
                        </a:lnTo>
                        <a:lnTo>
                          <a:pt x="394" y="220"/>
                        </a:lnTo>
                        <a:lnTo>
                          <a:pt x="357" y="174"/>
                        </a:lnTo>
                        <a:lnTo>
                          <a:pt x="298" y="153"/>
                        </a:lnTo>
                        <a:lnTo>
                          <a:pt x="268" y="141"/>
                        </a:lnTo>
                        <a:lnTo>
                          <a:pt x="352" y="62"/>
                        </a:lnTo>
                        <a:lnTo>
                          <a:pt x="441" y="83"/>
                        </a:lnTo>
                        <a:lnTo>
                          <a:pt x="499" y="116"/>
                        </a:lnTo>
                        <a:lnTo>
                          <a:pt x="520" y="149"/>
                        </a:lnTo>
                        <a:lnTo>
                          <a:pt x="503" y="99"/>
                        </a:lnTo>
                        <a:lnTo>
                          <a:pt x="470" y="83"/>
                        </a:lnTo>
                        <a:lnTo>
                          <a:pt x="416" y="62"/>
                        </a:lnTo>
                        <a:lnTo>
                          <a:pt x="373" y="54"/>
                        </a:lnTo>
                        <a:lnTo>
                          <a:pt x="398" y="41"/>
                        </a:lnTo>
                        <a:lnTo>
                          <a:pt x="441" y="29"/>
                        </a:lnTo>
                        <a:lnTo>
                          <a:pt x="478" y="16"/>
                        </a:lnTo>
                        <a:lnTo>
                          <a:pt x="499" y="0"/>
                        </a:lnTo>
                        <a:lnTo>
                          <a:pt x="550" y="33"/>
                        </a:lnTo>
                        <a:lnTo>
                          <a:pt x="579" y="62"/>
                        </a:lnTo>
                        <a:lnTo>
                          <a:pt x="608" y="99"/>
                        </a:lnTo>
                        <a:lnTo>
                          <a:pt x="651" y="120"/>
                        </a:lnTo>
                        <a:lnTo>
                          <a:pt x="659" y="158"/>
                        </a:lnTo>
                        <a:lnTo>
                          <a:pt x="676" y="220"/>
                        </a:lnTo>
                        <a:lnTo>
                          <a:pt x="676" y="316"/>
                        </a:lnTo>
                        <a:lnTo>
                          <a:pt x="672" y="415"/>
                        </a:lnTo>
                        <a:lnTo>
                          <a:pt x="668" y="528"/>
                        </a:lnTo>
                        <a:lnTo>
                          <a:pt x="647" y="645"/>
                        </a:lnTo>
                        <a:lnTo>
                          <a:pt x="621" y="766"/>
                        </a:lnTo>
                        <a:lnTo>
                          <a:pt x="608" y="870"/>
                        </a:lnTo>
                        <a:lnTo>
                          <a:pt x="588" y="944"/>
                        </a:lnTo>
                        <a:lnTo>
                          <a:pt x="592" y="1011"/>
                        </a:lnTo>
                        <a:lnTo>
                          <a:pt x="583" y="1048"/>
                        </a:lnTo>
                        <a:lnTo>
                          <a:pt x="554" y="1077"/>
                        </a:lnTo>
                        <a:lnTo>
                          <a:pt x="516" y="1102"/>
                        </a:lnTo>
                        <a:lnTo>
                          <a:pt x="466" y="1106"/>
                        </a:lnTo>
                        <a:lnTo>
                          <a:pt x="441" y="1094"/>
                        </a:lnTo>
                        <a:lnTo>
                          <a:pt x="407" y="1090"/>
                        </a:lnTo>
                        <a:lnTo>
                          <a:pt x="327" y="1073"/>
                        </a:lnTo>
                        <a:lnTo>
                          <a:pt x="361" y="1032"/>
                        </a:lnTo>
                        <a:lnTo>
                          <a:pt x="398" y="973"/>
                        </a:lnTo>
                        <a:lnTo>
                          <a:pt x="344" y="1015"/>
                        </a:lnTo>
                        <a:lnTo>
                          <a:pt x="302" y="1052"/>
                        </a:lnTo>
                        <a:lnTo>
                          <a:pt x="272" y="1073"/>
                        </a:lnTo>
                        <a:lnTo>
                          <a:pt x="231" y="1094"/>
                        </a:lnTo>
                        <a:lnTo>
                          <a:pt x="185" y="1094"/>
                        </a:lnTo>
                        <a:lnTo>
                          <a:pt x="138" y="1094"/>
                        </a:lnTo>
                        <a:lnTo>
                          <a:pt x="113" y="1082"/>
                        </a:lnTo>
                        <a:lnTo>
                          <a:pt x="101" y="1069"/>
                        </a:lnTo>
                        <a:lnTo>
                          <a:pt x="159" y="1036"/>
                        </a:lnTo>
                        <a:lnTo>
                          <a:pt x="218" y="982"/>
                        </a:lnTo>
                        <a:lnTo>
                          <a:pt x="235" y="957"/>
                        </a:lnTo>
                        <a:lnTo>
                          <a:pt x="189" y="969"/>
                        </a:lnTo>
                        <a:lnTo>
                          <a:pt x="117" y="1023"/>
                        </a:lnTo>
                        <a:lnTo>
                          <a:pt x="88" y="1048"/>
                        </a:lnTo>
                        <a:lnTo>
                          <a:pt x="21" y="1052"/>
                        </a:lnTo>
                        <a:lnTo>
                          <a:pt x="0" y="1040"/>
                        </a:lnTo>
                        <a:lnTo>
                          <a:pt x="0" y="1011"/>
                        </a:lnTo>
                        <a:lnTo>
                          <a:pt x="0" y="928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74" name="Freeform 287"/>
                  <p:cNvSpPr>
                    <a:spLocks noChangeArrowheads="1"/>
                  </p:cNvSpPr>
                  <p:nvPr/>
                </p:nvSpPr>
                <p:spPr bwMode="auto">
                  <a:xfrm>
                    <a:off x="5100" y="1844"/>
                    <a:ext cx="46" cy="79"/>
                  </a:xfrm>
                  <a:custGeom>
                    <a:avLst/>
                    <a:gdLst>
                      <a:gd name="T0" fmla="*/ 0 w 197"/>
                      <a:gd name="T1" fmla="*/ 0 h 513"/>
                      <a:gd name="T2" fmla="*/ 0 w 197"/>
                      <a:gd name="T3" fmla="*/ 0 h 513"/>
                      <a:gd name="T4" fmla="*/ 0 w 197"/>
                      <a:gd name="T5" fmla="*/ 0 h 513"/>
                      <a:gd name="T6" fmla="*/ 0 w 197"/>
                      <a:gd name="T7" fmla="*/ 0 h 513"/>
                      <a:gd name="T8" fmla="*/ 0 w 197"/>
                      <a:gd name="T9" fmla="*/ 0 h 513"/>
                      <a:gd name="T10" fmla="*/ 0 w 197"/>
                      <a:gd name="T11" fmla="*/ 0 h 513"/>
                      <a:gd name="T12" fmla="*/ 0 w 197"/>
                      <a:gd name="T13" fmla="*/ 0 h 513"/>
                      <a:gd name="T14" fmla="*/ 0 w 197"/>
                      <a:gd name="T15" fmla="*/ 0 h 513"/>
                      <a:gd name="T16" fmla="*/ 0 w 197"/>
                      <a:gd name="T17" fmla="*/ 0 h 513"/>
                      <a:gd name="T18" fmla="*/ 0 w 197"/>
                      <a:gd name="T19" fmla="*/ 0 h 513"/>
                      <a:gd name="T20" fmla="*/ 0 w 197"/>
                      <a:gd name="T21" fmla="*/ 0 h 513"/>
                      <a:gd name="T22" fmla="*/ 0 w 197"/>
                      <a:gd name="T23" fmla="*/ 0 h 513"/>
                      <a:gd name="T24" fmla="*/ 0 w 197"/>
                      <a:gd name="T25" fmla="*/ 0 h 513"/>
                      <a:gd name="T26" fmla="*/ 0 w 197"/>
                      <a:gd name="T27" fmla="*/ 0 h 513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97"/>
                      <a:gd name="T43" fmla="*/ 0 h 513"/>
                      <a:gd name="T44" fmla="*/ 197 w 197"/>
                      <a:gd name="T45" fmla="*/ 513 h 513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97" h="513">
                        <a:moveTo>
                          <a:pt x="0" y="513"/>
                        </a:moveTo>
                        <a:lnTo>
                          <a:pt x="34" y="496"/>
                        </a:lnTo>
                        <a:lnTo>
                          <a:pt x="71" y="455"/>
                        </a:lnTo>
                        <a:lnTo>
                          <a:pt x="105" y="380"/>
                        </a:lnTo>
                        <a:lnTo>
                          <a:pt x="122" y="317"/>
                        </a:lnTo>
                        <a:lnTo>
                          <a:pt x="147" y="247"/>
                        </a:lnTo>
                        <a:lnTo>
                          <a:pt x="160" y="180"/>
                        </a:lnTo>
                        <a:lnTo>
                          <a:pt x="180" y="76"/>
                        </a:lnTo>
                        <a:lnTo>
                          <a:pt x="197" y="0"/>
                        </a:lnTo>
                        <a:lnTo>
                          <a:pt x="155" y="151"/>
                        </a:lnTo>
                        <a:lnTo>
                          <a:pt x="122" y="267"/>
                        </a:lnTo>
                        <a:lnTo>
                          <a:pt x="84" y="346"/>
                        </a:lnTo>
                        <a:lnTo>
                          <a:pt x="25" y="430"/>
                        </a:lnTo>
                        <a:lnTo>
                          <a:pt x="0" y="513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75" name="Freeform 288"/>
                  <p:cNvSpPr>
                    <a:spLocks noChangeArrowheads="1"/>
                  </p:cNvSpPr>
                  <p:nvPr/>
                </p:nvSpPr>
                <p:spPr bwMode="auto">
                  <a:xfrm>
                    <a:off x="4915" y="1781"/>
                    <a:ext cx="185" cy="118"/>
                  </a:xfrm>
                  <a:custGeom>
                    <a:avLst/>
                    <a:gdLst>
                      <a:gd name="T0" fmla="*/ 0 w 781"/>
                      <a:gd name="T1" fmla="*/ 0 h 770"/>
                      <a:gd name="T2" fmla="*/ 0 w 781"/>
                      <a:gd name="T3" fmla="*/ 0 h 770"/>
                      <a:gd name="T4" fmla="*/ 0 w 781"/>
                      <a:gd name="T5" fmla="*/ 0 h 770"/>
                      <a:gd name="T6" fmla="*/ 0 w 781"/>
                      <a:gd name="T7" fmla="*/ 0 h 770"/>
                      <a:gd name="T8" fmla="*/ 0 w 781"/>
                      <a:gd name="T9" fmla="*/ 0 h 770"/>
                      <a:gd name="T10" fmla="*/ 0 w 781"/>
                      <a:gd name="T11" fmla="*/ 0 h 770"/>
                      <a:gd name="T12" fmla="*/ 0 w 781"/>
                      <a:gd name="T13" fmla="*/ 0 h 770"/>
                      <a:gd name="T14" fmla="*/ 0 w 781"/>
                      <a:gd name="T15" fmla="*/ 0 h 770"/>
                      <a:gd name="T16" fmla="*/ 0 w 781"/>
                      <a:gd name="T17" fmla="*/ 0 h 770"/>
                      <a:gd name="T18" fmla="*/ 0 w 781"/>
                      <a:gd name="T19" fmla="*/ 0 h 770"/>
                      <a:gd name="T20" fmla="*/ 0 w 781"/>
                      <a:gd name="T21" fmla="*/ 0 h 770"/>
                      <a:gd name="T22" fmla="*/ 0 w 781"/>
                      <a:gd name="T23" fmla="*/ 0 h 770"/>
                      <a:gd name="T24" fmla="*/ 0 w 781"/>
                      <a:gd name="T25" fmla="*/ 0 h 770"/>
                      <a:gd name="T26" fmla="*/ 0 w 781"/>
                      <a:gd name="T27" fmla="*/ 0 h 770"/>
                      <a:gd name="T28" fmla="*/ 0 w 781"/>
                      <a:gd name="T29" fmla="*/ 0 h 770"/>
                      <a:gd name="T30" fmla="*/ 0 w 781"/>
                      <a:gd name="T31" fmla="*/ 0 h 770"/>
                      <a:gd name="T32" fmla="*/ 0 w 781"/>
                      <a:gd name="T33" fmla="*/ 0 h 770"/>
                      <a:gd name="T34" fmla="*/ 0 w 781"/>
                      <a:gd name="T35" fmla="*/ 0 h 770"/>
                      <a:gd name="T36" fmla="*/ 0 w 781"/>
                      <a:gd name="T37" fmla="*/ 0 h 770"/>
                      <a:gd name="T38" fmla="*/ 0 w 781"/>
                      <a:gd name="T39" fmla="*/ 0 h 770"/>
                      <a:gd name="T40" fmla="*/ 0 w 781"/>
                      <a:gd name="T41" fmla="*/ 0 h 770"/>
                      <a:gd name="T42" fmla="*/ 0 w 781"/>
                      <a:gd name="T43" fmla="*/ 0 h 770"/>
                      <a:gd name="T44" fmla="*/ 0 w 781"/>
                      <a:gd name="T45" fmla="*/ 0 h 770"/>
                      <a:gd name="T46" fmla="*/ 0 w 781"/>
                      <a:gd name="T47" fmla="*/ 0 h 770"/>
                      <a:gd name="T48" fmla="*/ 0 w 781"/>
                      <a:gd name="T49" fmla="*/ 0 h 770"/>
                      <a:gd name="T50" fmla="*/ 0 w 781"/>
                      <a:gd name="T51" fmla="*/ 0 h 770"/>
                      <a:gd name="T52" fmla="*/ 0 w 781"/>
                      <a:gd name="T53" fmla="*/ 0 h 770"/>
                      <a:gd name="T54" fmla="*/ 0 w 781"/>
                      <a:gd name="T55" fmla="*/ 0 h 770"/>
                      <a:gd name="T56" fmla="*/ 0 w 781"/>
                      <a:gd name="T57" fmla="*/ 0 h 770"/>
                      <a:gd name="T58" fmla="*/ 0 w 781"/>
                      <a:gd name="T59" fmla="*/ 0 h 770"/>
                      <a:gd name="T60" fmla="*/ 0 w 781"/>
                      <a:gd name="T61" fmla="*/ 0 h 770"/>
                      <a:gd name="T62" fmla="*/ 0 w 781"/>
                      <a:gd name="T63" fmla="*/ 0 h 770"/>
                      <a:gd name="T64" fmla="*/ 0 w 781"/>
                      <a:gd name="T65" fmla="*/ 0 h 770"/>
                      <a:gd name="T66" fmla="*/ 0 w 781"/>
                      <a:gd name="T67" fmla="*/ 0 h 770"/>
                      <a:gd name="T68" fmla="*/ 0 w 781"/>
                      <a:gd name="T69" fmla="*/ 0 h 770"/>
                      <a:gd name="T70" fmla="*/ 0 w 781"/>
                      <a:gd name="T71" fmla="*/ 0 h 770"/>
                      <a:gd name="T72" fmla="*/ 0 w 781"/>
                      <a:gd name="T73" fmla="*/ 0 h 770"/>
                      <a:gd name="T74" fmla="*/ 0 w 781"/>
                      <a:gd name="T75" fmla="*/ 0 h 770"/>
                      <a:gd name="T76" fmla="*/ 0 w 781"/>
                      <a:gd name="T77" fmla="*/ 0 h 770"/>
                      <a:gd name="T78" fmla="*/ 0 w 781"/>
                      <a:gd name="T79" fmla="*/ 0 h 770"/>
                      <a:gd name="T80" fmla="*/ 0 w 781"/>
                      <a:gd name="T81" fmla="*/ 0 h 770"/>
                      <a:gd name="T82" fmla="*/ 0 w 781"/>
                      <a:gd name="T83" fmla="*/ 0 h 770"/>
                      <a:gd name="T84" fmla="*/ 0 w 781"/>
                      <a:gd name="T85" fmla="*/ 0 h 770"/>
                      <a:gd name="T86" fmla="*/ 0 w 781"/>
                      <a:gd name="T87" fmla="*/ 0 h 770"/>
                      <a:gd name="T88" fmla="*/ 0 w 781"/>
                      <a:gd name="T89" fmla="*/ 0 h 770"/>
                      <a:gd name="T90" fmla="*/ 0 w 781"/>
                      <a:gd name="T91" fmla="*/ 0 h 770"/>
                      <a:gd name="T92" fmla="*/ 0 w 781"/>
                      <a:gd name="T93" fmla="*/ 0 h 770"/>
                      <a:gd name="T94" fmla="*/ 0 w 781"/>
                      <a:gd name="T95" fmla="*/ 0 h 770"/>
                      <a:gd name="T96" fmla="*/ 0 w 781"/>
                      <a:gd name="T97" fmla="*/ 0 h 770"/>
                      <a:gd name="T98" fmla="*/ 0 w 781"/>
                      <a:gd name="T99" fmla="*/ 0 h 770"/>
                      <a:gd name="T100" fmla="*/ 0 w 781"/>
                      <a:gd name="T101" fmla="*/ 0 h 770"/>
                      <a:gd name="T102" fmla="*/ 0 w 781"/>
                      <a:gd name="T103" fmla="*/ 0 h 770"/>
                      <a:gd name="T104" fmla="*/ 0 w 781"/>
                      <a:gd name="T105" fmla="*/ 0 h 770"/>
                      <a:gd name="T106" fmla="*/ 0 w 781"/>
                      <a:gd name="T107" fmla="*/ 0 h 770"/>
                      <a:gd name="T108" fmla="*/ 0 w 781"/>
                      <a:gd name="T109" fmla="*/ 0 h 770"/>
                      <a:gd name="T110" fmla="*/ 0 w 781"/>
                      <a:gd name="T111" fmla="*/ 0 h 77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781"/>
                      <a:gd name="T169" fmla="*/ 0 h 770"/>
                      <a:gd name="T170" fmla="*/ 781 w 781"/>
                      <a:gd name="T171" fmla="*/ 770 h 77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781" h="770">
                        <a:moveTo>
                          <a:pt x="638" y="0"/>
                        </a:moveTo>
                        <a:lnTo>
                          <a:pt x="546" y="29"/>
                        </a:lnTo>
                        <a:lnTo>
                          <a:pt x="503" y="66"/>
                        </a:lnTo>
                        <a:lnTo>
                          <a:pt x="478" y="141"/>
                        </a:lnTo>
                        <a:lnTo>
                          <a:pt x="478" y="212"/>
                        </a:lnTo>
                        <a:lnTo>
                          <a:pt x="491" y="253"/>
                        </a:lnTo>
                        <a:lnTo>
                          <a:pt x="483" y="324"/>
                        </a:lnTo>
                        <a:lnTo>
                          <a:pt x="483" y="378"/>
                        </a:lnTo>
                        <a:lnTo>
                          <a:pt x="495" y="391"/>
                        </a:lnTo>
                        <a:lnTo>
                          <a:pt x="483" y="411"/>
                        </a:lnTo>
                        <a:lnTo>
                          <a:pt x="474" y="432"/>
                        </a:lnTo>
                        <a:lnTo>
                          <a:pt x="491" y="454"/>
                        </a:lnTo>
                        <a:lnTo>
                          <a:pt x="491" y="475"/>
                        </a:lnTo>
                        <a:lnTo>
                          <a:pt x="458" y="483"/>
                        </a:lnTo>
                        <a:lnTo>
                          <a:pt x="462" y="504"/>
                        </a:lnTo>
                        <a:lnTo>
                          <a:pt x="429" y="516"/>
                        </a:lnTo>
                        <a:lnTo>
                          <a:pt x="398" y="508"/>
                        </a:lnTo>
                        <a:lnTo>
                          <a:pt x="378" y="516"/>
                        </a:lnTo>
                        <a:lnTo>
                          <a:pt x="285" y="529"/>
                        </a:lnTo>
                        <a:lnTo>
                          <a:pt x="202" y="525"/>
                        </a:lnTo>
                        <a:lnTo>
                          <a:pt x="147" y="529"/>
                        </a:lnTo>
                        <a:lnTo>
                          <a:pt x="113" y="550"/>
                        </a:lnTo>
                        <a:lnTo>
                          <a:pt x="29" y="550"/>
                        </a:lnTo>
                        <a:lnTo>
                          <a:pt x="0" y="579"/>
                        </a:lnTo>
                        <a:lnTo>
                          <a:pt x="0" y="612"/>
                        </a:lnTo>
                        <a:lnTo>
                          <a:pt x="4" y="666"/>
                        </a:lnTo>
                        <a:lnTo>
                          <a:pt x="71" y="683"/>
                        </a:lnTo>
                        <a:lnTo>
                          <a:pt x="71" y="649"/>
                        </a:lnTo>
                        <a:lnTo>
                          <a:pt x="76" y="620"/>
                        </a:lnTo>
                        <a:lnTo>
                          <a:pt x="88" y="608"/>
                        </a:lnTo>
                        <a:lnTo>
                          <a:pt x="93" y="641"/>
                        </a:lnTo>
                        <a:lnTo>
                          <a:pt x="97" y="683"/>
                        </a:lnTo>
                        <a:lnTo>
                          <a:pt x="113" y="708"/>
                        </a:lnTo>
                        <a:lnTo>
                          <a:pt x="142" y="741"/>
                        </a:lnTo>
                        <a:lnTo>
                          <a:pt x="214" y="757"/>
                        </a:lnTo>
                        <a:lnTo>
                          <a:pt x="268" y="766"/>
                        </a:lnTo>
                        <a:lnTo>
                          <a:pt x="332" y="770"/>
                        </a:lnTo>
                        <a:lnTo>
                          <a:pt x="252" y="724"/>
                        </a:lnTo>
                        <a:lnTo>
                          <a:pt x="198" y="683"/>
                        </a:lnTo>
                        <a:lnTo>
                          <a:pt x="184" y="649"/>
                        </a:lnTo>
                        <a:lnTo>
                          <a:pt x="193" y="620"/>
                        </a:lnTo>
                        <a:lnTo>
                          <a:pt x="239" y="616"/>
                        </a:lnTo>
                        <a:lnTo>
                          <a:pt x="256" y="649"/>
                        </a:lnTo>
                        <a:lnTo>
                          <a:pt x="268" y="687"/>
                        </a:lnTo>
                        <a:lnTo>
                          <a:pt x="311" y="728"/>
                        </a:lnTo>
                        <a:lnTo>
                          <a:pt x="357" y="762"/>
                        </a:lnTo>
                        <a:lnTo>
                          <a:pt x="403" y="766"/>
                        </a:lnTo>
                        <a:lnTo>
                          <a:pt x="474" y="762"/>
                        </a:lnTo>
                        <a:lnTo>
                          <a:pt x="398" y="703"/>
                        </a:lnTo>
                        <a:lnTo>
                          <a:pt x="344" y="674"/>
                        </a:lnTo>
                        <a:lnTo>
                          <a:pt x="302" y="641"/>
                        </a:lnTo>
                        <a:lnTo>
                          <a:pt x="289" y="616"/>
                        </a:lnTo>
                        <a:lnTo>
                          <a:pt x="293" y="591"/>
                        </a:lnTo>
                        <a:lnTo>
                          <a:pt x="319" y="587"/>
                        </a:lnTo>
                        <a:lnTo>
                          <a:pt x="348" y="612"/>
                        </a:lnTo>
                        <a:lnTo>
                          <a:pt x="365" y="645"/>
                        </a:lnTo>
                        <a:lnTo>
                          <a:pt x="403" y="687"/>
                        </a:lnTo>
                        <a:lnTo>
                          <a:pt x="449" y="708"/>
                        </a:lnTo>
                        <a:lnTo>
                          <a:pt x="483" y="728"/>
                        </a:lnTo>
                        <a:lnTo>
                          <a:pt x="520" y="745"/>
                        </a:lnTo>
                        <a:lnTo>
                          <a:pt x="563" y="753"/>
                        </a:lnTo>
                        <a:lnTo>
                          <a:pt x="613" y="753"/>
                        </a:lnTo>
                        <a:lnTo>
                          <a:pt x="662" y="744"/>
                        </a:lnTo>
                        <a:lnTo>
                          <a:pt x="554" y="708"/>
                        </a:lnTo>
                        <a:lnTo>
                          <a:pt x="512" y="687"/>
                        </a:lnTo>
                        <a:lnTo>
                          <a:pt x="483" y="649"/>
                        </a:lnTo>
                        <a:lnTo>
                          <a:pt x="478" y="616"/>
                        </a:lnTo>
                        <a:lnTo>
                          <a:pt x="503" y="616"/>
                        </a:lnTo>
                        <a:lnTo>
                          <a:pt x="516" y="645"/>
                        </a:lnTo>
                        <a:lnTo>
                          <a:pt x="538" y="670"/>
                        </a:lnTo>
                        <a:lnTo>
                          <a:pt x="571" y="696"/>
                        </a:lnTo>
                        <a:lnTo>
                          <a:pt x="609" y="721"/>
                        </a:lnTo>
                        <a:lnTo>
                          <a:pt x="659" y="742"/>
                        </a:lnTo>
                        <a:lnTo>
                          <a:pt x="697" y="728"/>
                        </a:lnTo>
                        <a:lnTo>
                          <a:pt x="714" y="708"/>
                        </a:lnTo>
                        <a:lnTo>
                          <a:pt x="743" y="657"/>
                        </a:lnTo>
                        <a:lnTo>
                          <a:pt x="689" y="645"/>
                        </a:lnTo>
                        <a:lnTo>
                          <a:pt x="584" y="633"/>
                        </a:lnTo>
                        <a:lnTo>
                          <a:pt x="520" y="604"/>
                        </a:lnTo>
                        <a:lnTo>
                          <a:pt x="487" y="575"/>
                        </a:lnTo>
                        <a:lnTo>
                          <a:pt x="474" y="541"/>
                        </a:lnTo>
                        <a:lnTo>
                          <a:pt x="470" y="525"/>
                        </a:lnTo>
                        <a:lnTo>
                          <a:pt x="487" y="525"/>
                        </a:lnTo>
                        <a:lnTo>
                          <a:pt x="508" y="550"/>
                        </a:lnTo>
                        <a:lnTo>
                          <a:pt x="542" y="595"/>
                        </a:lnTo>
                        <a:lnTo>
                          <a:pt x="617" y="620"/>
                        </a:lnTo>
                        <a:lnTo>
                          <a:pt x="689" y="642"/>
                        </a:lnTo>
                        <a:lnTo>
                          <a:pt x="743" y="657"/>
                        </a:lnTo>
                        <a:lnTo>
                          <a:pt x="764" y="570"/>
                        </a:lnTo>
                        <a:lnTo>
                          <a:pt x="769" y="508"/>
                        </a:lnTo>
                        <a:lnTo>
                          <a:pt x="769" y="453"/>
                        </a:lnTo>
                        <a:lnTo>
                          <a:pt x="697" y="491"/>
                        </a:lnTo>
                        <a:lnTo>
                          <a:pt x="613" y="508"/>
                        </a:lnTo>
                        <a:lnTo>
                          <a:pt x="546" y="504"/>
                        </a:lnTo>
                        <a:lnTo>
                          <a:pt x="528" y="496"/>
                        </a:lnTo>
                        <a:lnTo>
                          <a:pt x="520" y="475"/>
                        </a:lnTo>
                        <a:lnTo>
                          <a:pt x="559" y="475"/>
                        </a:lnTo>
                        <a:lnTo>
                          <a:pt x="600" y="487"/>
                        </a:lnTo>
                        <a:lnTo>
                          <a:pt x="699" y="491"/>
                        </a:lnTo>
                        <a:lnTo>
                          <a:pt x="769" y="454"/>
                        </a:lnTo>
                        <a:lnTo>
                          <a:pt x="773" y="374"/>
                        </a:lnTo>
                        <a:lnTo>
                          <a:pt x="777" y="320"/>
                        </a:lnTo>
                        <a:lnTo>
                          <a:pt x="781" y="266"/>
                        </a:lnTo>
                        <a:lnTo>
                          <a:pt x="773" y="174"/>
                        </a:lnTo>
                        <a:lnTo>
                          <a:pt x="751" y="141"/>
                        </a:lnTo>
                        <a:lnTo>
                          <a:pt x="689" y="100"/>
                        </a:lnTo>
                        <a:lnTo>
                          <a:pt x="709" y="104"/>
                        </a:lnTo>
                        <a:lnTo>
                          <a:pt x="773" y="133"/>
                        </a:lnTo>
                        <a:lnTo>
                          <a:pt x="747" y="75"/>
                        </a:lnTo>
                        <a:lnTo>
                          <a:pt x="726" y="45"/>
                        </a:lnTo>
                        <a:lnTo>
                          <a:pt x="709" y="25"/>
                        </a:lnTo>
                        <a:lnTo>
                          <a:pt x="638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76" name="Freeform 289"/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1823"/>
                    <a:ext cx="46" cy="29"/>
                  </a:xfrm>
                  <a:custGeom>
                    <a:avLst/>
                    <a:gdLst>
                      <a:gd name="T0" fmla="*/ 0 w 198"/>
                      <a:gd name="T1" fmla="*/ 0 h 176"/>
                      <a:gd name="T2" fmla="*/ 0 w 198"/>
                      <a:gd name="T3" fmla="*/ 0 h 176"/>
                      <a:gd name="T4" fmla="*/ 0 w 198"/>
                      <a:gd name="T5" fmla="*/ 0 h 176"/>
                      <a:gd name="T6" fmla="*/ 0 w 198"/>
                      <a:gd name="T7" fmla="*/ 0 h 176"/>
                      <a:gd name="T8" fmla="*/ 0 w 198"/>
                      <a:gd name="T9" fmla="*/ 0 h 176"/>
                      <a:gd name="T10" fmla="*/ 0 w 198"/>
                      <a:gd name="T11" fmla="*/ 0 h 176"/>
                      <a:gd name="T12" fmla="*/ 0 w 198"/>
                      <a:gd name="T13" fmla="*/ 0 h 176"/>
                      <a:gd name="T14" fmla="*/ 0 w 198"/>
                      <a:gd name="T15" fmla="*/ 0 h 176"/>
                      <a:gd name="T16" fmla="*/ 0 w 198"/>
                      <a:gd name="T17" fmla="*/ 0 h 176"/>
                      <a:gd name="T18" fmla="*/ 0 w 198"/>
                      <a:gd name="T19" fmla="*/ 0 h 176"/>
                      <a:gd name="T20" fmla="*/ 0 w 198"/>
                      <a:gd name="T21" fmla="*/ 0 h 176"/>
                      <a:gd name="T22" fmla="*/ 0 w 198"/>
                      <a:gd name="T23" fmla="*/ 0 h 176"/>
                      <a:gd name="T24" fmla="*/ 0 w 198"/>
                      <a:gd name="T25" fmla="*/ 0 h 176"/>
                      <a:gd name="T26" fmla="*/ 0 w 198"/>
                      <a:gd name="T27" fmla="*/ 0 h 176"/>
                      <a:gd name="T28" fmla="*/ 0 w 198"/>
                      <a:gd name="T29" fmla="*/ 0 h 176"/>
                      <a:gd name="T30" fmla="*/ 0 w 198"/>
                      <a:gd name="T31" fmla="*/ 0 h 176"/>
                      <a:gd name="T32" fmla="*/ 0 w 198"/>
                      <a:gd name="T33" fmla="*/ 0 h 176"/>
                      <a:gd name="T34" fmla="*/ 0 w 198"/>
                      <a:gd name="T35" fmla="*/ 0 h 176"/>
                      <a:gd name="T36" fmla="*/ 0 w 198"/>
                      <a:gd name="T37" fmla="*/ 0 h 176"/>
                      <a:gd name="T38" fmla="*/ 0 w 198"/>
                      <a:gd name="T39" fmla="*/ 0 h 176"/>
                      <a:gd name="T40" fmla="*/ 0 w 198"/>
                      <a:gd name="T41" fmla="*/ 0 h 176"/>
                      <a:gd name="T42" fmla="*/ 0 w 198"/>
                      <a:gd name="T43" fmla="*/ 0 h 176"/>
                      <a:gd name="T44" fmla="*/ 0 w 198"/>
                      <a:gd name="T45" fmla="*/ 0 h 17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98"/>
                      <a:gd name="T70" fmla="*/ 0 h 176"/>
                      <a:gd name="T71" fmla="*/ 198 w 198"/>
                      <a:gd name="T72" fmla="*/ 176 h 17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98" h="176">
                        <a:moveTo>
                          <a:pt x="0" y="0"/>
                        </a:moveTo>
                        <a:lnTo>
                          <a:pt x="0" y="14"/>
                        </a:lnTo>
                        <a:lnTo>
                          <a:pt x="26" y="48"/>
                        </a:lnTo>
                        <a:lnTo>
                          <a:pt x="51" y="66"/>
                        </a:lnTo>
                        <a:lnTo>
                          <a:pt x="103" y="105"/>
                        </a:lnTo>
                        <a:lnTo>
                          <a:pt x="125" y="121"/>
                        </a:lnTo>
                        <a:lnTo>
                          <a:pt x="175" y="159"/>
                        </a:lnTo>
                        <a:lnTo>
                          <a:pt x="120" y="142"/>
                        </a:lnTo>
                        <a:lnTo>
                          <a:pt x="66" y="125"/>
                        </a:lnTo>
                        <a:lnTo>
                          <a:pt x="12" y="121"/>
                        </a:lnTo>
                        <a:lnTo>
                          <a:pt x="16" y="138"/>
                        </a:lnTo>
                        <a:lnTo>
                          <a:pt x="103" y="154"/>
                        </a:lnTo>
                        <a:lnTo>
                          <a:pt x="150" y="172"/>
                        </a:lnTo>
                        <a:lnTo>
                          <a:pt x="175" y="176"/>
                        </a:lnTo>
                        <a:lnTo>
                          <a:pt x="196" y="169"/>
                        </a:lnTo>
                        <a:lnTo>
                          <a:pt x="198" y="148"/>
                        </a:lnTo>
                        <a:lnTo>
                          <a:pt x="181" y="133"/>
                        </a:lnTo>
                        <a:lnTo>
                          <a:pt x="157" y="108"/>
                        </a:lnTo>
                        <a:lnTo>
                          <a:pt x="127" y="75"/>
                        </a:lnTo>
                        <a:lnTo>
                          <a:pt x="97" y="37"/>
                        </a:lnTo>
                        <a:lnTo>
                          <a:pt x="62" y="12"/>
                        </a:lnTo>
                        <a:lnTo>
                          <a:pt x="24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77" name="Freeform 290"/>
                  <p:cNvSpPr>
                    <a:spLocks noChangeArrowheads="1"/>
                  </p:cNvSpPr>
                  <p:nvPr/>
                </p:nvSpPr>
                <p:spPr bwMode="auto">
                  <a:xfrm>
                    <a:off x="5044" y="1802"/>
                    <a:ext cx="43" cy="34"/>
                  </a:xfrm>
                  <a:custGeom>
                    <a:avLst/>
                    <a:gdLst>
                      <a:gd name="T0" fmla="*/ 0 w 180"/>
                      <a:gd name="T1" fmla="*/ 0 h 229"/>
                      <a:gd name="T2" fmla="*/ 0 w 180"/>
                      <a:gd name="T3" fmla="*/ 0 h 229"/>
                      <a:gd name="T4" fmla="*/ 0 w 180"/>
                      <a:gd name="T5" fmla="*/ 0 h 229"/>
                      <a:gd name="T6" fmla="*/ 0 w 180"/>
                      <a:gd name="T7" fmla="*/ 0 h 229"/>
                      <a:gd name="T8" fmla="*/ 0 w 180"/>
                      <a:gd name="T9" fmla="*/ 0 h 229"/>
                      <a:gd name="T10" fmla="*/ 0 w 180"/>
                      <a:gd name="T11" fmla="*/ 0 h 229"/>
                      <a:gd name="T12" fmla="*/ 0 w 180"/>
                      <a:gd name="T13" fmla="*/ 0 h 229"/>
                      <a:gd name="T14" fmla="*/ 0 w 180"/>
                      <a:gd name="T15" fmla="*/ 0 h 229"/>
                      <a:gd name="T16" fmla="*/ 0 w 180"/>
                      <a:gd name="T17" fmla="*/ 0 h 229"/>
                      <a:gd name="T18" fmla="*/ 0 w 180"/>
                      <a:gd name="T19" fmla="*/ 0 h 229"/>
                      <a:gd name="T20" fmla="*/ 0 w 180"/>
                      <a:gd name="T21" fmla="*/ 0 h 229"/>
                      <a:gd name="T22" fmla="*/ 0 w 180"/>
                      <a:gd name="T23" fmla="*/ 0 h 229"/>
                      <a:gd name="T24" fmla="*/ 0 w 180"/>
                      <a:gd name="T25" fmla="*/ 0 h 229"/>
                      <a:gd name="T26" fmla="*/ 0 w 180"/>
                      <a:gd name="T27" fmla="*/ 0 h 229"/>
                      <a:gd name="T28" fmla="*/ 0 w 180"/>
                      <a:gd name="T29" fmla="*/ 0 h 229"/>
                      <a:gd name="T30" fmla="*/ 0 w 180"/>
                      <a:gd name="T31" fmla="*/ 0 h 229"/>
                      <a:gd name="T32" fmla="*/ 0 w 180"/>
                      <a:gd name="T33" fmla="*/ 0 h 22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80"/>
                      <a:gd name="T52" fmla="*/ 0 h 229"/>
                      <a:gd name="T53" fmla="*/ 180 w 180"/>
                      <a:gd name="T54" fmla="*/ 229 h 22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80" h="229">
                        <a:moveTo>
                          <a:pt x="33" y="0"/>
                        </a:moveTo>
                        <a:lnTo>
                          <a:pt x="8" y="4"/>
                        </a:lnTo>
                        <a:lnTo>
                          <a:pt x="0" y="25"/>
                        </a:lnTo>
                        <a:lnTo>
                          <a:pt x="2" y="43"/>
                        </a:lnTo>
                        <a:lnTo>
                          <a:pt x="17" y="67"/>
                        </a:lnTo>
                        <a:lnTo>
                          <a:pt x="37" y="74"/>
                        </a:lnTo>
                        <a:lnTo>
                          <a:pt x="77" y="99"/>
                        </a:lnTo>
                        <a:lnTo>
                          <a:pt x="115" y="130"/>
                        </a:lnTo>
                        <a:lnTo>
                          <a:pt x="142" y="172"/>
                        </a:lnTo>
                        <a:lnTo>
                          <a:pt x="172" y="216"/>
                        </a:lnTo>
                        <a:lnTo>
                          <a:pt x="180" y="229"/>
                        </a:lnTo>
                        <a:lnTo>
                          <a:pt x="172" y="178"/>
                        </a:lnTo>
                        <a:lnTo>
                          <a:pt x="165" y="132"/>
                        </a:lnTo>
                        <a:lnTo>
                          <a:pt x="151" y="93"/>
                        </a:lnTo>
                        <a:lnTo>
                          <a:pt x="126" y="56"/>
                        </a:lnTo>
                        <a:lnTo>
                          <a:pt x="60" y="6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78" name="Freeform 291"/>
                  <p:cNvSpPr>
                    <a:spLocks noChangeArrowheads="1"/>
                  </p:cNvSpPr>
                  <p:nvPr/>
                </p:nvSpPr>
                <p:spPr bwMode="auto">
                  <a:xfrm>
                    <a:off x="5037" y="1768"/>
                    <a:ext cx="43" cy="21"/>
                  </a:xfrm>
                  <a:custGeom>
                    <a:avLst/>
                    <a:gdLst>
                      <a:gd name="T0" fmla="*/ 0 w 193"/>
                      <a:gd name="T1" fmla="*/ 0 h 133"/>
                      <a:gd name="T2" fmla="*/ 0 w 193"/>
                      <a:gd name="T3" fmla="*/ 0 h 133"/>
                      <a:gd name="T4" fmla="*/ 0 w 193"/>
                      <a:gd name="T5" fmla="*/ 0 h 133"/>
                      <a:gd name="T6" fmla="*/ 0 w 193"/>
                      <a:gd name="T7" fmla="*/ 0 h 133"/>
                      <a:gd name="T8" fmla="*/ 0 w 193"/>
                      <a:gd name="T9" fmla="*/ 0 h 133"/>
                      <a:gd name="T10" fmla="*/ 0 w 193"/>
                      <a:gd name="T11" fmla="*/ 0 h 133"/>
                      <a:gd name="T12" fmla="*/ 0 w 193"/>
                      <a:gd name="T13" fmla="*/ 0 h 133"/>
                      <a:gd name="T14" fmla="*/ 0 w 193"/>
                      <a:gd name="T15" fmla="*/ 0 h 133"/>
                      <a:gd name="T16" fmla="*/ 0 w 193"/>
                      <a:gd name="T17" fmla="*/ 0 h 133"/>
                      <a:gd name="T18" fmla="*/ 0 w 193"/>
                      <a:gd name="T19" fmla="*/ 0 h 13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93"/>
                      <a:gd name="T31" fmla="*/ 0 h 133"/>
                      <a:gd name="T32" fmla="*/ 193 w 193"/>
                      <a:gd name="T33" fmla="*/ 133 h 13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93" h="133">
                        <a:moveTo>
                          <a:pt x="0" y="133"/>
                        </a:moveTo>
                        <a:lnTo>
                          <a:pt x="34" y="104"/>
                        </a:lnTo>
                        <a:lnTo>
                          <a:pt x="88" y="83"/>
                        </a:lnTo>
                        <a:lnTo>
                          <a:pt x="125" y="74"/>
                        </a:lnTo>
                        <a:lnTo>
                          <a:pt x="193" y="0"/>
                        </a:lnTo>
                        <a:lnTo>
                          <a:pt x="142" y="29"/>
                        </a:lnTo>
                        <a:lnTo>
                          <a:pt x="96" y="49"/>
                        </a:lnTo>
                        <a:lnTo>
                          <a:pt x="63" y="66"/>
                        </a:lnTo>
                        <a:lnTo>
                          <a:pt x="46" y="83"/>
                        </a:lnTo>
                        <a:lnTo>
                          <a:pt x="0" y="133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79" name="Freeform 292"/>
                  <p:cNvSpPr>
                    <a:spLocks noChangeArrowheads="1"/>
                  </p:cNvSpPr>
                  <p:nvPr/>
                </p:nvSpPr>
                <p:spPr bwMode="auto">
                  <a:xfrm>
                    <a:off x="5001" y="1804"/>
                    <a:ext cx="27" cy="53"/>
                  </a:xfrm>
                  <a:custGeom>
                    <a:avLst/>
                    <a:gdLst>
                      <a:gd name="T0" fmla="*/ 0 w 109"/>
                      <a:gd name="T1" fmla="*/ 0 h 342"/>
                      <a:gd name="T2" fmla="*/ 0 w 109"/>
                      <a:gd name="T3" fmla="*/ 0 h 342"/>
                      <a:gd name="T4" fmla="*/ 0 w 109"/>
                      <a:gd name="T5" fmla="*/ 0 h 342"/>
                      <a:gd name="T6" fmla="*/ 0 w 109"/>
                      <a:gd name="T7" fmla="*/ 0 h 342"/>
                      <a:gd name="T8" fmla="*/ 0 w 109"/>
                      <a:gd name="T9" fmla="*/ 0 h 342"/>
                      <a:gd name="T10" fmla="*/ 0 w 109"/>
                      <a:gd name="T11" fmla="*/ 0 h 342"/>
                      <a:gd name="T12" fmla="*/ 0 w 109"/>
                      <a:gd name="T13" fmla="*/ 0 h 342"/>
                      <a:gd name="T14" fmla="*/ 0 w 109"/>
                      <a:gd name="T15" fmla="*/ 0 h 342"/>
                      <a:gd name="T16" fmla="*/ 0 w 109"/>
                      <a:gd name="T17" fmla="*/ 0 h 342"/>
                      <a:gd name="T18" fmla="*/ 0 w 109"/>
                      <a:gd name="T19" fmla="*/ 0 h 342"/>
                      <a:gd name="T20" fmla="*/ 0 w 109"/>
                      <a:gd name="T21" fmla="*/ 0 h 342"/>
                      <a:gd name="T22" fmla="*/ 0 w 109"/>
                      <a:gd name="T23" fmla="*/ 0 h 342"/>
                      <a:gd name="T24" fmla="*/ 0 w 109"/>
                      <a:gd name="T25" fmla="*/ 0 h 342"/>
                      <a:gd name="T26" fmla="*/ 0 w 109"/>
                      <a:gd name="T27" fmla="*/ 0 h 342"/>
                      <a:gd name="T28" fmla="*/ 0 w 109"/>
                      <a:gd name="T29" fmla="*/ 0 h 342"/>
                      <a:gd name="T30" fmla="*/ 0 w 109"/>
                      <a:gd name="T31" fmla="*/ 0 h 342"/>
                      <a:gd name="T32" fmla="*/ 0 w 109"/>
                      <a:gd name="T33" fmla="*/ 0 h 342"/>
                      <a:gd name="T34" fmla="*/ 0 w 109"/>
                      <a:gd name="T35" fmla="*/ 0 h 342"/>
                      <a:gd name="T36" fmla="*/ 0 w 109"/>
                      <a:gd name="T37" fmla="*/ 0 h 342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09"/>
                      <a:gd name="T58" fmla="*/ 0 h 342"/>
                      <a:gd name="T59" fmla="*/ 109 w 109"/>
                      <a:gd name="T60" fmla="*/ 342 h 342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09" h="342">
                        <a:moveTo>
                          <a:pt x="0" y="342"/>
                        </a:moveTo>
                        <a:lnTo>
                          <a:pt x="54" y="342"/>
                        </a:lnTo>
                        <a:lnTo>
                          <a:pt x="72" y="338"/>
                        </a:lnTo>
                        <a:lnTo>
                          <a:pt x="72" y="325"/>
                        </a:lnTo>
                        <a:lnTo>
                          <a:pt x="84" y="313"/>
                        </a:lnTo>
                        <a:lnTo>
                          <a:pt x="101" y="300"/>
                        </a:lnTo>
                        <a:lnTo>
                          <a:pt x="93" y="287"/>
                        </a:lnTo>
                        <a:lnTo>
                          <a:pt x="93" y="270"/>
                        </a:lnTo>
                        <a:lnTo>
                          <a:pt x="105" y="249"/>
                        </a:lnTo>
                        <a:lnTo>
                          <a:pt x="105" y="228"/>
                        </a:lnTo>
                        <a:lnTo>
                          <a:pt x="97" y="203"/>
                        </a:lnTo>
                        <a:lnTo>
                          <a:pt x="97" y="149"/>
                        </a:lnTo>
                        <a:lnTo>
                          <a:pt x="109" y="100"/>
                        </a:lnTo>
                        <a:lnTo>
                          <a:pt x="105" y="62"/>
                        </a:lnTo>
                        <a:lnTo>
                          <a:pt x="105" y="0"/>
                        </a:lnTo>
                        <a:lnTo>
                          <a:pt x="72" y="95"/>
                        </a:lnTo>
                        <a:lnTo>
                          <a:pt x="42" y="183"/>
                        </a:lnTo>
                        <a:lnTo>
                          <a:pt x="21" y="278"/>
                        </a:lnTo>
                        <a:lnTo>
                          <a:pt x="0" y="34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80" name="Freeform 293"/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1862"/>
                    <a:ext cx="46" cy="8"/>
                  </a:xfrm>
                  <a:custGeom>
                    <a:avLst/>
                    <a:gdLst>
                      <a:gd name="T0" fmla="*/ 0 w 194"/>
                      <a:gd name="T1" fmla="*/ 0 h 66"/>
                      <a:gd name="T2" fmla="*/ 0 w 194"/>
                      <a:gd name="T3" fmla="*/ 0 h 66"/>
                      <a:gd name="T4" fmla="*/ 0 w 194"/>
                      <a:gd name="T5" fmla="*/ 0 h 66"/>
                      <a:gd name="T6" fmla="*/ 0 w 194"/>
                      <a:gd name="T7" fmla="*/ 0 h 66"/>
                      <a:gd name="T8" fmla="*/ 0 w 194"/>
                      <a:gd name="T9" fmla="*/ 0 h 66"/>
                      <a:gd name="T10" fmla="*/ 0 w 194"/>
                      <a:gd name="T11" fmla="*/ 0 h 66"/>
                      <a:gd name="T12" fmla="*/ 0 w 194"/>
                      <a:gd name="T13" fmla="*/ 0 h 66"/>
                      <a:gd name="T14" fmla="*/ 0 w 194"/>
                      <a:gd name="T15" fmla="*/ 0 h 66"/>
                      <a:gd name="T16" fmla="*/ 0 w 194"/>
                      <a:gd name="T17" fmla="*/ 0 h 66"/>
                      <a:gd name="T18" fmla="*/ 0 w 194"/>
                      <a:gd name="T19" fmla="*/ 0 h 66"/>
                      <a:gd name="T20" fmla="*/ 0 w 194"/>
                      <a:gd name="T21" fmla="*/ 0 h 6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94"/>
                      <a:gd name="T34" fmla="*/ 0 h 66"/>
                      <a:gd name="T35" fmla="*/ 194 w 194"/>
                      <a:gd name="T36" fmla="*/ 66 h 6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94" h="66">
                        <a:moveTo>
                          <a:pt x="156" y="32"/>
                        </a:moveTo>
                        <a:lnTo>
                          <a:pt x="112" y="13"/>
                        </a:lnTo>
                        <a:lnTo>
                          <a:pt x="74" y="3"/>
                        </a:lnTo>
                        <a:lnTo>
                          <a:pt x="22" y="0"/>
                        </a:lnTo>
                        <a:lnTo>
                          <a:pt x="0" y="4"/>
                        </a:lnTo>
                        <a:lnTo>
                          <a:pt x="9" y="25"/>
                        </a:lnTo>
                        <a:lnTo>
                          <a:pt x="30" y="41"/>
                        </a:lnTo>
                        <a:lnTo>
                          <a:pt x="76" y="54"/>
                        </a:lnTo>
                        <a:lnTo>
                          <a:pt x="148" y="66"/>
                        </a:lnTo>
                        <a:lnTo>
                          <a:pt x="194" y="62"/>
                        </a:lnTo>
                        <a:lnTo>
                          <a:pt x="156" y="32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81" name="Freeform 294"/>
                  <p:cNvSpPr>
                    <a:spLocks noChangeArrowheads="1"/>
                  </p:cNvSpPr>
                  <p:nvPr/>
                </p:nvSpPr>
                <p:spPr bwMode="auto">
                  <a:xfrm>
                    <a:off x="5001" y="1868"/>
                    <a:ext cx="30" cy="21"/>
                  </a:xfrm>
                  <a:custGeom>
                    <a:avLst/>
                    <a:gdLst>
                      <a:gd name="T0" fmla="*/ 0 w 118"/>
                      <a:gd name="T1" fmla="*/ 0 h 144"/>
                      <a:gd name="T2" fmla="*/ 0 w 118"/>
                      <a:gd name="T3" fmla="*/ 0 h 144"/>
                      <a:gd name="T4" fmla="*/ 0 w 118"/>
                      <a:gd name="T5" fmla="*/ 0 h 144"/>
                      <a:gd name="T6" fmla="*/ 0 w 118"/>
                      <a:gd name="T7" fmla="*/ 0 h 144"/>
                      <a:gd name="T8" fmla="*/ 0 w 118"/>
                      <a:gd name="T9" fmla="*/ 0 h 144"/>
                      <a:gd name="T10" fmla="*/ 0 w 118"/>
                      <a:gd name="T11" fmla="*/ 0 h 144"/>
                      <a:gd name="T12" fmla="*/ 0 w 118"/>
                      <a:gd name="T13" fmla="*/ 0 h 144"/>
                      <a:gd name="T14" fmla="*/ 0 w 118"/>
                      <a:gd name="T15" fmla="*/ 0 h 144"/>
                      <a:gd name="T16" fmla="*/ 0 w 118"/>
                      <a:gd name="T17" fmla="*/ 0 h 144"/>
                      <a:gd name="T18" fmla="*/ 0 w 118"/>
                      <a:gd name="T19" fmla="*/ 0 h 144"/>
                      <a:gd name="T20" fmla="*/ 0 w 118"/>
                      <a:gd name="T21" fmla="*/ 0 h 144"/>
                      <a:gd name="T22" fmla="*/ 0 w 118"/>
                      <a:gd name="T23" fmla="*/ 0 h 144"/>
                      <a:gd name="T24" fmla="*/ 0 w 118"/>
                      <a:gd name="T25" fmla="*/ 0 h 14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18"/>
                      <a:gd name="T40" fmla="*/ 0 h 144"/>
                      <a:gd name="T41" fmla="*/ 118 w 118"/>
                      <a:gd name="T42" fmla="*/ 144 h 14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18" h="144">
                        <a:moveTo>
                          <a:pt x="54" y="40"/>
                        </a:moveTo>
                        <a:lnTo>
                          <a:pt x="40" y="9"/>
                        </a:lnTo>
                        <a:lnTo>
                          <a:pt x="17" y="0"/>
                        </a:lnTo>
                        <a:lnTo>
                          <a:pt x="2" y="7"/>
                        </a:lnTo>
                        <a:lnTo>
                          <a:pt x="0" y="23"/>
                        </a:lnTo>
                        <a:lnTo>
                          <a:pt x="10" y="52"/>
                        </a:lnTo>
                        <a:lnTo>
                          <a:pt x="27" y="77"/>
                        </a:lnTo>
                        <a:lnTo>
                          <a:pt x="48" y="100"/>
                        </a:lnTo>
                        <a:lnTo>
                          <a:pt x="76" y="124"/>
                        </a:lnTo>
                        <a:lnTo>
                          <a:pt x="118" y="144"/>
                        </a:lnTo>
                        <a:lnTo>
                          <a:pt x="80" y="102"/>
                        </a:lnTo>
                        <a:lnTo>
                          <a:pt x="68" y="73"/>
                        </a:lnTo>
                        <a:lnTo>
                          <a:pt x="54" y="4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82" name="Freeform 295"/>
                  <p:cNvSpPr>
                    <a:spLocks noChangeArrowheads="1"/>
                  </p:cNvSpPr>
                  <p:nvPr/>
                </p:nvSpPr>
                <p:spPr bwMode="auto">
                  <a:xfrm>
                    <a:off x="5047" y="1749"/>
                    <a:ext cx="66" cy="26"/>
                  </a:xfrm>
                  <a:custGeom>
                    <a:avLst/>
                    <a:gdLst>
                      <a:gd name="T0" fmla="*/ 0 w 279"/>
                      <a:gd name="T1" fmla="*/ 0 h 173"/>
                      <a:gd name="T2" fmla="*/ 0 w 279"/>
                      <a:gd name="T3" fmla="*/ 0 h 173"/>
                      <a:gd name="T4" fmla="*/ 0 w 279"/>
                      <a:gd name="T5" fmla="*/ 0 h 173"/>
                      <a:gd name="T6" fmla="*/ 0 w 279"/>
                      <a:gd name="T7" fmla="*/ 0 h 173"/>
                      <a:gd name="T8" fmla="*/ 0 w 279"/>
                      <a:gd name="T9" fmla="*/ 0 h 173"/>
                      <a:gd name="T10" fmla="*/ 0 w 279"/>
                      <a:gd name="T11" fmla="*/ 0 h 173"/>
                      <a:gd name="T12" fmla="*/ 0 w 279"/>
                      <a:gd name="T13" fmla="*/ 0 h 173"/>
                      <a:gd name="T14" fmla="*/ 0 w 279"/>
                      <a:gd name="T15" fmla="*/ 0 h 173"/>
                      <a:gd name="T16" fmla="*/ 0 w 279"/>
                      <a:gd name="T17" fmla="*/ 0 h 173"/>
                      <a:gd name="T18" fmla="*/ 0 w 279"/>
                      <a:gd name="T19" fmla="*/ 0 h 173"/>
                      <a:gd name="T20" fmla="*/ 0 w 279"/>
                      <a:gd name="T21" fmla="*/ 0 h 173"/>
                      <a:gd name="T22" fmla="*/ 0 w 279"/>
                      <a:gd name="T23" fmla="*/ 0 h 17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79"/>
                      <a:gd name="T37" fmla="*/ 0 h 173"/>
                      <a:gd name="T38" fmla="*/ 279 w 279"/>
                      <a:gd name="T39" fmla="*/ 173 h 17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79" h="173">
                        <a:moveTo>
                          <a:pt x="0" y="173"/>
                        </a:moveTo>
                        <a:lnTo>
                          <a:pt x="9" y="102"/>
                        </a:lnTo>
                        <a:lnTo>
                          <a:pt x="67" y="77"/>
                        </a:lnTo>
                        <a:lnTo>
                          <a:pt x="147" y="46"/>
                        </a:lnTo>
                        <a:lnTo>
                          <a:pt x="203" y="23"/>
                        </a:lnTo>
                        <a:lnTo>
                          <a:pt x="258" y="0"/>
                        </a:lnTo>
                        <a:lnTo>
                          <a:pt x="279" y="50"/>
                        </a:lnTo>
                        <a:lnTo>
                          <a:pt x="229" y="79"/>
                        </a:lnTo>
                        <a:lnTo>
                          <a:pt x="168" y="100"/>
                        </a:lnTo>
                        <a:lnTo>
                          <a:pt x="122" y="113"/>
                        </a:lnTo>
                        <a:lnTo>
                          <a:pt x="65" y="144"/>
                        </a:lnTo>
                        <a:lnTo>
                          <a:pt x="0" y="173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</p:grpSp>
            <p:grpSp>
              <p:nvGrpSpPr>
                <p:cNvPr id="16464" name="Group 296"/>
                <p:cNvGrpSpPr>
                  <a:grpSpLocks/>
                </p:cNvGrpSpPr>
                <p:nvPr/>
              </p:nvGrpSpPr>
              <p:grpSpPr bwMode="auto">
                <a:xfrm>
                  <a:off x="5051" y="1876"/>
                  <a:ext cx="133" cy="118"/>
                  <a:chOff x="5051" y="1876"/>
                  <a:chExt cx="133" cy="118"/>
                </a:xfrm>
              </p:grpSpPr>
              <p:sp>
                <p:nvSpPr>
                  <p:cNvPr id="16467" name="Freeform 297"/>
                  <p:cNvSpPr>
                    <a:spLocks noChangeArrowheads="1"/>
                  </p:cNvSpPr>
                  <p:nvPr/>
                </p:nvSpPr>
                <p:spPr bwMode="auto">
                  <a:xfrm>
                    <a:off x="5051" y="1876"/>
                    <a:ext cx="134" cy="119"/>
                  </a:xfrm>
                  <a:custGeom>
                    <a:avLst/>
                    <a:gdLst>
                      <a:gd name="T0" fmla="*/ 0 w 575"/>
                      <a:gd name="T1" fmla="*/ 0 h 770"/>
                      <a:gd name="T2" fmla="*/ 0 w 575"/>
                      <a:gd name="T3" fmla="*/ 0 h 770"/>
                      <a:gd name="T4" fmla="*/ 0 w 575"/>
                      <a:gd name="T5" fmla="*/ 0 h 770"/>
                      <a:gd name="T6" fmla="*/ 0 w 575"/>
                      <a:gd name="T7" fmla="*/ 0 h 770"/>
                      <a:gd name="T8" fmla="*/ 0 w 575"/>
                      <a:gd name="T9" fmla="*/ 0 h 770"/>
                      <a:gd name="T10" fmla="*/ 0 w 575"/>
                      <a:gd name="T11" fmla="*/ 0 h 770"/>
                      <a:gd name="T12" fmla="*/ 0 w 575"/>
                      <a:gd name="T13" fmla="*/ 0 h 770"/>
                      <a:gd name="T14" fmla="*/ 0 w 575"/>
                      <a:gd name="T15" fmla="*/ 0 h 770"/>
                      <a:gd name="T16" fmla="*/ 0 w 575"/>
                      <a:gd name="T17" fmla="*/ 0 h 770"/>
                      <a:gd name="T18" fmla="*/ 0 w 575"/>
                      <a:gd name="T19" fmla="*/ 0 h 770"/>
                      <a:gd name="T20" fmla="*/ 0 w 575"/>
                      <a:gd name="T21" fmla="*/ 0 h 770"/>
                      <a:gd name="T22" fmla="*/ 0 w 575"/>
                      <a:gd name="T23" fmla="*/ 0 h 770"/>
                      <a:gd name="T24" fmla="*/ 0 w 575"/>
                      <a:gd name="T25" fmla="*/ 0 h 770"/>
                      <a:gd name="T26" fmla="*/ 0 w 575"/>
                      <a:gd name="T27" fmla="*/ 0 h 770"/>
                      <a:gd name="T28" fmla="*/ 0 w 575"/>
                      <a:gd name="T29" fmla="*/ 0 h 770"/>
                      <a:gd name="T30" fmla="*/ 0 w 575"/>
                      <a:gd name="T31" fmla="*/ 0 h 770"/>
                      <a:gd name="T32" fmla="*/ 0 w 575"/>
                      <a:gd name="T33" fmla="*/ 0 h 770"/>
                      <a:gd name="T34" fmla="*/ 0 w 575"/>
                      <a:gd name="T35" fmla="*/ 0 h 770"/>
                      <a:gd name="T36" fmla="*/ 0 w 575"/>
                      <a:gd name="T37" fmla="*/ 0 h 770"/>
                      <a:gd name="T38" fmla="*/ 0 w 575"/>
                      <a:gd name="T39" fmla="*/ 0 h 770"/>
                      <a:gd name="T40" fmla="*/ 0 w 575"/>
                      <a:gd name="T41" fmla="*/ 0 h 770"/>
                      <a:gd name="T42" fmla="*/ 0 w 575"/>
                      <a:gd name="T43" fmla="*/ 0 h 770"/>
                      <a:gd name="T44" fmla="*/ 0 w 575"/>
                      <a:gd name="T45" fmla="*/ 0 h 770"/>
                      <a:gd name="T46" fmla="*/ 0 w 575"/>
                      <a:gd name="T47" fmla="*/ 0 h 77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575"/>
                      <a:gd name="T73" fmla="*/ 0 h 770"/>
                      <a:gd name="T74" fmla="*/ 575 w 575"/>
                      <a:gd name="T75" fmla="*/ 770 h 770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575" h="770">
                        <a:moveTo>
                          <a:pt x="256" y="113"/>
                        </a:moveTo>
                        <a:lnTo>
                          <a:pt x="361" y="104"/>
                        </a:lnTo>
                        <a:lnTo>
                          <a:pt x="425" y="88"/>
                        </a:lnTo>
                        <a:lnTo>
                          <a:pt x="445" y="59"/>
                        </a:lnTo>
                        <a:lnTo>
                          <a:pt x="445" y="34"/>
                        </a:lnTo>
                        <a:lnTo>
                          <a:pt x="462" y="13"/>
                        </a:lnTo>
                        <a:lnTo>
                          <a:pt x="520" y="0"/>
                        </a:lnTo>
                        <a:lnTo>
                          <a:pt x="575" y="4"/>
                        </a:lnTo>
                        <a:lnTo>
                          <a:pt x="508" y="599"/>
                        </a:lnTo>
                        <a:lnTo>
                          <a:pt x="462" y="654"/>
                        </a:lnTo>
                        <a:lnTo>
                          <a:pt x="403" y="708"/>
                        </a:lnTo>
                        <a:lnTo>
                          <a:pt x="320" y="750"/>
                        </a:lnTo>
                        <a:lnTo>
                          <a:pt x="223" y="762"/>
                        </a:lnTo>
                        <a:lnTo>
                          <a:pt x="93" y="770"/>
                        </a:lnTo>
                        <a:lnTo>
                          <a:pt x="17" y="758"/>
                        </a:lnTo>
                        <a:lnTo>
                          <a:pt x="0" y="716"/>
                        </a:lnTo>
                        <a:lnTo>
                          <a:pt x="9" y="662"/>
                        </a:lnTo>
                        <a:lnTo>
                          <a:pt x="63" y="495"/>
                        </a:lnTo>
                        <a:lnTo>
                          <a:pt x="109" y="329"/>
                        </a:lnTo>
                        <a:lnTo>
                          <a:pt x="130" y="204"/>
                        </a:lnTo>
                        <a:lnTo>
                          <a:pt x="130" y="171"/>
                        </a:lnTo>
                        <a:lnTo>
                          <a:pt x="159" y="125"/>
                        </a:lnTo>
                        <a:lnTo>
                          <a:pt x="194" y="113"/>
                        </a:lnTo>
                        <a:lnTo>
                          <a:pt x="256" y="113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68" name="Freeform 298"/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81"/>
                    <a:ext cx="118" cy="108"/>
                  </a:xfrm>
                  <a:custGeom>
                    <a:avLst/>
                    <a:gdLst>
                      <a:gd name="T0" fmla="*/ 0 w 496"/>
                      <a:gd name="T1" fmla="*/ 0 h 708"/>
                      <a:gd name="T2" fmla="*/ 0 w 496"/>
                      <a:gd name="T3" fmla="*/ 0 h 708"/>
                      <a:gd name="T4" fmla="*/ 0 w 496"/>
                      <a:gd name="T5" fmla="*/ 0 h 708"/>
                      <a:gd name="T6" fmla="*/ 0 w 496"/>
                      <a:gd name="T7" fmla="*/ 0 h 708"/>
                      <a:gd name="T8" fmla="*/ 0 w 496"/>
                      <a:gd name="T9" fmla="*/ 0 h 708"/>
                      <a:gd name="T10" fmla="*/ 0 w 496"/>
                      <a:gd name="T11" fmla="*/ 0 h 708"/>
                      <a:gd name="T12" fmla="*/ 0 w 496"/>
                      <a:gd name="T13" fmla="*/ 0 h 708"/>
                      <a:gd name="T14" fmla="*/ 0 w 496"/>
                      <a:gd name="T15" fmla="*/ 0 h 708"/>
                      <a:gd name="T16" fmla="*/ 0 w 496"/>
                      <a:gd name="T17" fmla="*/ 0 h 708"/>
                      <a:gd name="T18" fmla="*/ 0 w 496"/>
                      <a:gd name="T19" fmla="*/ 0 h 708"/>
                      <a:gd name="T20" fmla="*/ 0 w 496"/>
                      <a:gd name="T21" fmla="*/ 0 h 708"/>
                      <a:gd name="T22" fmla="*/ 0 w 496"/>
                      <a:gd name="T23" fmla="*/ 0 h 708"/>
                      <a:gd name="T24" fmla="*/ 0 w 496"/>
                      <a:gd name="T25" fmla="*/ 0 h 708"/>
                      <a:gd name="T26" fmla="*/ 0 w 496"/>
                      <a:gd name="T27" fmla="*/ 0 h 708"/>
                      <a:gd name="T28" fmla="*/ 0 w 496"/>
                      <a:gd name="T29" fmla="*/ 0 h 708"/>
                      <a:gd name="T30" fmla="*/ 0 w 496"/>
                      <a:gd name="T31" fmla="*/ 0 h 708"/>
                      <a:gd name="T32" fmla="*/ 0 w 496"/>
                      <a:gd name="T33" fmla="*/ 0 h 708"/>
                      <a:gd name="T34" fmla="*/ 0 w 496"/>
                      <a:gd name="T35" fmla="*/ 0 h 708"/>
                      <a:gd name="T36" fmla="*/ 0 w 496"/>
                      <a:gd name="T37" fmla="*/ 0 h 708"/>
                      <a:gd name="T38" fmla="*/ 0 w 496"/>
                      <a:gd name="T39" fmla="*/ 0 h 708"/>
                      <a:gd name="T40" fmla="*/ 0 w 496"/>
                      <a:gd name="T41" fmla="*/ 0 h 70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96"/>
                      <a:gd name="T64" fmla="*/ 0 h 708"/>
                      <a:gd name="T65" fmla="*/ 496 w 496"/>
                      <a:gd name="T66" fmla="*/ 708 h 70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96" h="708">
                        <a:moveTo>
                          <a:pt x="172" y="141"/>
                        </a:moveTo>
                        <a:lnTo>
                          <a:pt x="265" y="137"/>
                        </a:lnTo>
                        <a:lnTo>
                          <a:pt x="362" y="120"/>
                        </a:lnTo>
                        <a:lnTo>
                          <a:pt x="420" y="91"/>
                        </a:lnTo>
                        <a:lnTo>
                          <a:pt x="453" y="66"/>
                        </a:lnTo>
                        <a:lnTo>
                          <a:pt x="496" y="0"/>
                        </a:lnTo>
                        <a:lnTo>
                          <a:pt x="433" y="544"/>
                        </a:lnTo>
                        <a:lnTo>
                          <a:pt x="391" y="594"/>
                        </a:lnTo>
                        <a:lnTo>
                          <a:pt x="344" y="641"/>
                        </a:lnTo>
                        <a:lnTo>
                          <a:pt x="286" y="674"/>
                        </a:lnTo>
                        <a:lnTo>
                          <a:pt x="235" y="691"/>
                        </a:lnTo>
                        <a:lnTo>
                          <a:pt x="172" y="699"/>
                        </a:lnTo>
                        <a:lnTo>
                          <a:pt x="113" y="708"/>
                        </a:lnTo>
                        <a:lnTo>
                          <a:pt x="47" y="708"/>
                        </a:lnTo>
                        <a:lnTo>
                          <a:pt x="17" y="699"/>
                        </a:lnTo>
                        <a:lnTo>
                          <a:pt x="0" y="674"/>
                        </a:lnTo>
                        <a:lnTo>
                          <a:pt x="8" y="633"/>
                        </a:lnTo>
                        <a:lnTo>
                          <a:pt x="51" y="536"/>
                        </a:lnTo>
                        <a:lnTo>
                          <a:pt x="122" y="212"/>
                        </a:lnTo>
                        <a:lnTo>
                          <a:pt x="135" y="166"/>
                        </a:lnTo>
                        <a:lnTo>
                          <a:pt x="172" y="141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</p:grpSp>
            <p:sp>
              <p:nvSpPr>
                <p:cNvPr id="16465" name="Freeform 299"/>
                <p:cNvSpPr>
                  <a:spLocks noChangeArrowheads="1"/>
                </p:cNvSpPr>
                <p:nvPr/>
              </p:nvSpPr>
              <p:spPr bwMode="auto">
                <a:xfrm>
                  <a:off x="4845" y="2011"/>
                  <a:ext cx="10" cy="100"/>
                </a:xfrm>
                <a:custGeom>
                  <a:avLst/>
                  <a:gdLst>
                    <a:gd name="T0" fmla="*/ 0 w 43"/>
                    <a:gd name="T1" fmla="*/ 0 h 650"/>
                    <a:gd name="T2" fmla="*/ 0 w 43"/>
                    <a:gd name="T3" fmla="*/ 0 h 650"/>
                    <a:gd name="T4" fmla="*/ 0 w 43"/>
                    <a:gd name="T5" fmla="*/ 0 h 650"/>
                    <a:gd name="T6" fmla="*/ 0 w 43"/>
                    <a:gd name="T7" fmla="*/ 0 h 650"/>
                    <a:gd name="T8" fmla="*/ 0 w 43"/>
                    <a:gd name="T9" fmla="*/ 0 h 650"/>
                    <a:gd name="T10" fmla="*/ 0 w 43"/>
                    <a:gd name="T11" fmla="*/ 0 h 650"/>
                    <a:gd name="T12" fmla="*/ 0 w 43"/>
                    <a:gd name="T13" fmla="*/ 0 h 650"/>
                    <a:gd name="T14" fmla="*/ 0 w 43"/>
                    <a:gd name="T15" fmla="*/ 0 h 650"/>
                    <a:gd name="T16" fmla="*/ 0 w 43"/>
                    <a:gd name="T17" fmla="*/ 0 h 650"/>
                    <a:gd name="T18" fmla="*/ 0 w 43"/>
                    <a:gd name="T19" fmla="*/ 0 h 650"/>
                    <a:gd name="T20" fmla="*/ 0 w 43"/>
                    <a:gd name="T21" fmla="*/ 0 h 650"/>
                    <a:gd name="T22" fmla="*/ 0 w 43"/>
                    <a:gd name="T23" fmla="*/ 0 h 650"/>
                    <a:gd name="T24" fmla="*/ 0 w 43"/>
                    <a:gd name="T25" fmla="*/ 0 h 650"/>
                    <a:gd name="T26" fmla="*/ 0 w 43"/>
                    <a:gd name="T27" fmla="*/ 0 h 650"/>
                    <a:gd name="T28" fmla="*/ 0 w 43"/>
                    <a:gd name="T29" fmla="*/ 0 h 65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"/>
                    <a:gd name="T46" fmla="*/ 0 h 650"/>
                    <a:gd name="T47" fmla="*/ 43 w 43"/>
                    <a:gd name="T48" fmla="*/ 650 h 65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" h="650">
                      <a:moveTo>
                        <a:pt x="14" y="0"/>
                      </a:moveTo>
                      <a:lnTo>
                        <a:pt x="0" y="33"/>
                      </a:lnTo>
                      <a:lnTo>
                        <a:pt x="16" y="58"/>
                      </a:lnTo>
                      <a:lnTo>
                        <a:pt x="29" y="112"/>
                      </a:lnTo>
                      <a:lnTo>
                        <a:pt x="12" y="163"/>
                      </a:lnTo>
                      <a:lnTo>
                        <a:pt x="21" y="453"/>
                      </a:lnTo>
                      <a:lnTo>
                        <a:pt x="21" y="641"/>
                      </a:lnTo>
                      <a:lnTo>
                        <a:pt x="43" y="650"/>
                      </a:lnTo>
                      <a:lnTo>
                        <a:pt x="41" y="263"/>
                      </a:lnTo>
                      <a:lnTo>
                        <a:pt x="21" y="170"/>
                      </a:lnTo>
                      <a:lnTo>
                        <a:pt x="34" y="126"/>
                      </a:lnTo>
                      <a:lnTo>
                        <a:pt x="39" y="110"/>
                      </a:lnTo>
                      <a:lnTo>
                        <a:pt x="31" y="63"/>
                      </a:lnTo>
                      <a:lnTo>
                        <a:pt x="16" y="37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sp>
              <p:nvSpPr>
                <p:cNvPr id="16466" name="Freeform 300"/>
                <p:cNvSpPr>
                  <a:spLocks noChangeArrowheads="1"/>
                </p:cNvSpPr>
                <p:nvPr/>
              </p:nvSpPr>
              <p:spPr bwMode="auto">
                <a:xfrm>
                  <a:off x="4869" y="2011"/>
                  <a:ext cx="26" cy="8"/>
                </a:xfrm>
                <a:custGeom>
                  <a:avLst/>
                  <a:gdLst>
                    <a:gd name="T0" fmla="*/ 0 w 106"/>
                    <a:gd name="T1" fmla="*/ 0 h 35"/>
                    <a:gd name="T2" fmla="*/ 0 w 106"/>
                    <a:gd name="T3" fmla="*/ 0 h 35"/>
                    <a:gd name="T4" fmla="*/ 0 w 106"/>
                    <a:gd name="T5" fmla="*/ 0 h 35"/>
                    <a:gd name="T6" fmla="*/ 0 w 106"/>
                    <a:gd name="T7" fmla="*/ 0 h 35"/>
                    <a:gd name="T8" fmla="*/ 0 w 106"/>
                    <a:gd name="T9" fmla="*/ 0 h 35"/>
                    <a:gd name="T10" fmla="*/ 0 w 106"/>
                    <a:gd name="T11" fmla="*/ 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6"/>
                    <a:gd name="T19" fmla="*/ 0 h 35"/>
                    <a:gd name="T20" fmla="*/ 106 w 106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6" h="35">
                      <a:moveTo>
                        <a:pt x="0" y="0"/>
                      </a:moveTo>
                      <a:lnTo>
                        <a:pt x="52" y="26"/>
                      </a:lnTo>
                      <a:lnTo>
                        <a:pt x="97" y="35"/>
                      </a:lnTo>
                      <a:lnTo>
                        <a:pt x="106" y="35"/>
                      </a:lnTo>
                      <a:lnTo>
                        <a:pt x="78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</p:grpSp>
        </p:grpSp>
        <p:sp>
          <p:nvSpPr>
            <p:cNvPr id="16400" name="Text Box 301"/>
            <p:cNvSpPr txBox="1">
              <a:spLocks noChangeArrowheads="1"/>
            </p:cNvSpPr>
            <p:nvPr/>
          </p:nvSpPr>
          <p:spPr bwMode="auto">
            <a:xfrm>
              <a:off x="5104021" y="3108176"/>
              <a:ext cx="1419768" cy="433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i="1" dirty="0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Service Delivery</a:t>
              </a:r>
              <a:endParaRPr lang="en-US" sz="1100" b="1" i="1" dirty="0">
                <a:solidFill>
                  <a:srgbClr val="0000FF"/>
                </a:solidFill>
                <a:latin typeface="+mj-lt"/>
                <a:cs typeface="Arial" pitchFamily="34" charset="0"/>
              </a:endParaRP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i="1" dirty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Interfaces</a:t>
              </a:r>
            </a:p>
          </p:txBody>
        </p:sp>
        <p:sp>
          <p:nvSpPr>
            <p:cNvPr id="16401" name="Line 302"/>
            <p:cNvSpPr>
              <a:spLocks noChangeShapeType="1"/>
            </p:cNvSpPr>
            <p:nvPr/>
          </p:nvSpPr>
          <p:spPr bwMode="auto">
            <a:xfrm flipH="1">
              <a:off x="5145321" y="3372274"/>
              <a:ext cx="1317502" cy="366891"/>
            </a:xfrm>
            <a:prstGeom prst="line">
              <a:avLst/>
            </a:prstGeom>
            <a:noFill/>
            <a:ln w="7632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402" name="Rectangle 303"/>
            <p:cNvSpPr>
              <a:spLocks noChangeArrowheads="1"/>
            </p:cNvSpPr>
            <p:nvPr/>
          </p:nvSpPr>
          <p:spPr bwMode="auto">
            <a:xfrm>
              <a:off x="4656417" y="3572477"/>
              <a:ext cx="457157" cy="3048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90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SD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90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I/F</a:t>
              </a:r>
            </a:p>
          </p:txBody>
        </p:sp>
        <p:cxnSp>
          <p:nvCxnSpPr>
            <p:cNvPr id="16406" name="AutoShape 307"/>
            <p:cNvCxnSpPr>
              <a:cxnSpLocks noChangeShapeType="1"/>
              <a:stCxn id="16392" idx="1"/>
              <a:endCxn id="16404" idx="1"/>
            </p:cNvCxnSpPr>
            <p:nvPr/>
          </p:nvCxnSpPr>
          <p:spPr bwMode="auto">
            <a:xfrm rot="5400000" flipH="1" flipV="1">
              <a:off x="3769479" y="1922246"/>
              <a:ext cx="115886" cy="1664337"/>
            </a:xfrm>
            <a:prstGeom prst="bentConnector2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403" name="Line 304"/>
            <p:cNvSpPr>
              <a:spLocks noChangeShapeType="1"/>
            </p:cNvSpPr>
            <p:nvPr/>
          </p:nvSpPr>
          <p:spPr bwMode="auto">
            <a:xfrm flipH="1">
              <a:off x="5143733" y="2304180"/>
              <a:ext cx="1347661" cy="390703"/>
            </a:xfrm>
            <a:prstGeom prst="line">
              <a:avLst/>
            </a:prstGeom>
            <a:noFill/>
            <a:ln w="7632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cxnSp>
          <p:nvCxnSpPr>
            <p:cNvPr id="16407" name="AutoShape 308"/>
            <p:cNvCxnSpPr>
              <a:cxnSpLocks noChangeShapeType="1"/>
              <a:endCxn id="16404" idx="1"/>
            </p:cNvCxnSpPr>
            <p:nvPr/>
          </p:nvCxnSpPr>
          <p:spPr bwMode="auto">
            <a:xfrm flipV="1">
              <a:off x="4210371" y="2696471"/>
              <a:ext cx="449220" cy="112713"/>
            </a:xfrm>
            <a:prstGeom prst="bentConnector3">
              <a:avLst>
                <a:gd name="adj1" fmla="val -2477"/>
              </a:avLst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405" name="Text Box 306"/>
            <p:cNvSpPr txBox="1">
              <a:spLocks noChangeArrowheads="1"/>
            </p:cNvSpPr>
            <p:nvPr/>
          </p:nvSpPr>
          <p:spPr bwMode="auto">
            <a:xfrm>
              <a:off x="5143500" y="2209800"/>
              <a:ext cx="1477848" cy="602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i="1" dirty="0">
                  <a:solidFill>
                    <a:srgbClr val="FF0000"/>
                  </a:solidFill>
                  <a:latin typeface="+mj-lt"/>
                  <a:cs typeface="Arial" pitchFamily="34" charset="0"/>
                </a:rPr>
                <a:t>Service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i="1" dirty="0">
                  <a:solidFill>
                    <a:srgbClr val="FF0000"/>
                  </a:solidFill>
                  <a:latin typeface="+mj-lt"/>
                  <a:cs typeface="Arial" pitchFamily="34" charset="0"/>
                </a:rPr>
                <a:t>Management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i="1" dirty="0">
                  <a:solidFill>
                    <a:srgbClr val="FF0000"/>
                  </a:solidFill>
                  <a:latin typeface="+mj-lt"/>
                  <a:cs typeface="Arial" pitchFamily="34" charset="0"/>
                </a:rPr>
                <a:t>Interface</a:t>
              </a:r>
            </a:p>
          </p:txBody>
        </p:sp>
        <p:sp>
          <p:nvSpPr>
            <p:cNvPr id="16408" name="Line 309"/>
            <p:cNvSpPr>
              <a:spLocks noChangeShapeType="1"/>
            </p:cNvSpPr>
            <p:nvPr/>
          </p:nvSpPr>
          <p:spPr bwMode="auto">
            <a:xfrm>
              <a:off x="2353170" y="3307659"/>
              <a:ext cx="1620686" cy="20637"/>
            </a:xfrm>
            <a:prstGeom prst="line">
              <a:avLst/>
            </a:prstGeom>
            <a:noFill/>
            <a:ln w="2844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409" name="Line 310"/>
            <p:cNvSpPr>
              <a:spLocks noChangeShapeType="1"/>
            </p:cNvSpPr>
            <p:nvPr/>
          </p:nvSpPr>
          <p:spPr bwMode="auto">
            <a:xfrm>
              <a:off x="2353170" y="4001396"/>
              <a:ext cx="1620686" cy="20638"/>
            </a:xfrm>
            <a:prstGeom prst="line">
              <a:avLst/>
            </a:prstGeom>
            <a:noFill/>
            <a:ln w="2844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410" name="Line 311"/>
            <p:cNvSpPr>
              <a:spLocks noChangeShapeType="1"/>
            </p:cNvSpPr>
            <p:nvPr/>
          </p:nvSpPr>
          <p:spPr bwMode="auto">
            <a:xfrm>
              <a:off x="2365869" y="4723709"/>
              <a:ext cx="1620686" cy="20637"/>
            </a:xfrm>
            <a:prstGeom prst="line">
              <a:avLst/>
            </a:prstGeom>
            <a:noFill/>
            <a:ln w="2844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411" name="Line 312"/>
            <p:cNvSpPr>
              <a:spLocks noChangeShapeType="1"/>
            </p:cNvSpPr>
            <p:nvPr/>
          </p:nvSpPr>
          <p:spPr bwMode="auto">
            <a:xfrm>
              <a:off x="2357931" y="5442846"/>
              <a:ext cx="644465" cy="20638"/>
            </a:xfrm>
            <a:prstGeom prst="line">
              <a:avLst/>
            </a:prstGeom>
            <a:noFill/>
            <a:ln w="2844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412" name="Line 313"/>
            <p:cNvSpPr>
              <a:spLocks noChangeShapeType="1"/>
            </p:cNvSpPr>
            <p:nvPr/>
          </p:nvSpPr>
          <p:spPr bwMode="auto">
            <a:xfrm flipV="1">
              <a:off x="2356345" y="3291784"/>
              <a:ext cx="1587" cy="2157412"/>
            </a:xfrm>
            <a:prstGeom prst="line">
              <a:avLst/>
            </a:prstGeom>
            <a:noFill/>
            <a:ln w="2844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413" name="Line 314"/>
            <p:cNvSpPr>
              <a:spLocks noChangeShapeType="1"/>
            </p:cNvSpPr>
            <p:nvPr/>
          </p:nvSpPr>
          <p:spPr bwMode="auto">
            <a:xfrm>
              <a:off x="2051573" y="4269684"/>
              <a:ext cx="322232" cy="4762"/>
            </a:xfrm>
            <a:prstGeom prst="line">
              <a:avLst/>
            </a:prstGeom>
            <a:noFill/>
            <a:ln w="2844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414" name="Text Box 315"/>
            <p:cNvSpPr txBox="1">
              <a:spLocks noChangeArrowheads="1"/>
            </p:cNvSpPr>
            <p:nvPr/>
          </p:nvSpPr>
          <p:spPr bwMode="auto">
            <a:xfrm>
              <a:off x="1935696" y="5744471"/>
              <a:ext cx="1584386" cy="279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0033CC"/>
                  </a:solidFill>
                  <a:latin typeface="+mj-lt"/>
                  <a:cs typeface="Arial" pitchFamily="34" charset="0"/>
                </a:rPr>
                <a:t>Service</a:t>
              </a:r>
              <a:r>
                <a:rPr lang="en-US" sz="1200" b="1" dirty="0">
                  <a:solidFill>
                    <a:srgbClr val="0033CC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1200" b="1" i="1" dirty="0">
                  <a:solidFill>
                    <a:srgbClr val="0033CC"/>
                  </a:solidFill>
                  <a:latin typeface="+mj-lt"/>
                  <a:cs typeface="Arial" pitchFamily="34" charset="0"/>
                </a:rPr>
                <a:t>Production</a:t>
              </a:r>
            </a:p>
          </p:txBody>
        </p:sp>
        <p:cxnSp>
          <p:nvCxnSpPr>
            <p:cNvPr id="16419" name="AutoShape 320"/>
            <p:cNvCxnSpPr>
              <a:cxnSpLocks noChangeShapeType="1"/>
              <a:stCxn id="16426" idx="3"/>
            </p:cNvCxnSpPr>
            <p:nvPr/>
          </p:nvCxnSpPr>
          <p:spPr bwMode="auto">
            <a:xfrm flipV="1">
              <a:off x="6908869" y="3119362"/>
              <a:ext cx="412680" cy="252912"/>
            </a:xfrm>
            <a:prstGeom prst="straightConnector1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420" name="AutoShape 321"/>
            <p:cNvCxnSpPr>
              <a:cxnSpLocks noChangeShapeType="1"/>
              <a:stCxn id="16427" idx="3"/>
            </p:cNvCxnSpPr>
            <p:nvPr/>
          </p:nvCxnSpPr>
          <p:spPr bwMode="auto">
            <a:xfrm>
              <a:off x="6843787" y="2345455"/>
              <a:ext cx="676975" cy="497682"/>
            </a:xfrm>
            <a:prstGeom prst="straightConnector1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94" name="Text Box 322"/>
            <p:cNvSpPr txBox="1">
              <a:spLocks noChangeArrowheads="1"/>
            </p:cNvSpPr>
            <p:nvPr/>
          </p:nvSpPr>
          <p:spPr bwMode="auto">
            <a:xfrm>
              <a:off x="6651823" y="1380402"/>
              <a:ext cx="1831248" cy="463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ja-JP"/>
              </a:defPPr>
              <a:lvl1pPr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 b="1" i="1">
                  <a:solidFill>
                    <a:srgbClr val="FF0000"/>
                  </a:solidFill>
                  <a:cs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200" i="0" dirty="0">
                  <a:latin typeface="+mj-lt"/>
                  <a:ea typeface="ＭＳ Ｐゴシック" pitchFamily="34" charset="-128"/>
                </a:rPr>
                <a:t>CCSDS Cross Support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200" i="0" dirty="0">
                  <a:latin typeface="+mj-lt"/>
                  <a:ea typeface="ＭＳ Ｐゴシック" pitchFamily="34" charset="-128"/>
                </a:rPr>
                <a:t>Service Management</a:t>
              </a:r>
            </a:p>
          </p:txBody>
        </p:sp>
        <p:sp>
          <p:nvSpPr>
            <p:cNvPr id="16422" name="Text Box 323"/>
            <p:cNvSpPr txBox="1">
              <a:spLocks noChangeArrowheads="1"/>
            </p:cNvSpPr>
            <p:nvPr/>
          </p:nvSpPr>
          <p:spPr bwMode="auto">
            <a:xfrm>
              <a:off x="6356473" y="3746538"/>
              <a:ext cx="1874529" cy="463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CCSDS Cross Support 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Transfer </a:t>
              </a:r>
              <a:r>
                <a:rPr lang="en-US" sz="1200" b="1" dirty="0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Services</a:t>
              </a:r>
              <a:endParaRPr lang="en-US" sz="1200" b="1" dirty="0">
                <a:solidFill>
                  <a:srgbClr val="0000FF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423" name="AutoShape 324"/>
            <p:cNvSpPr>
              <a:spLocks noChangeArrowheads="1"/>
            </p:cNvSpPr>
            <p:nvPr/>
          </p:nvSpPr>
          <p:spPr bwMode="auto">
            <a:xfrm rot="16200000" flipH="1">
              <a:off x="5710844" y="1512519"/>
              <a:ext cx="765839" cy="817486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7 w 21600"/>
                <a:gd name="T13" fmla="*/ 3751 h 21600"/>
                <a:gd name="T14" fmla="*/ 19017 w 21600"/>
                <a:gd name="T15" fmla="*/ 84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4854" y="0"/>
                  </a:lnTo>
                  <a:lnTo>
                    <a:pt x="14854" y="3751"/>
                  </a:lnTo>
                  <a:lnTo>
                    <a:pt x="12427" y="3751"/>
                  </a:lnTo>
                  <a:cubicBezTo>
                    <a:pt x="5564" y="3751"/>
                    <a:pt x="0" y="7515"/>
                    <a:pt x="0" y="12158"/>
                  </a:cubicBezTo>
                  <a:lnTo>
                    <a:pt x="0" y="21600"/>
                  </a:lnTo>
                  <a:lnTo>
                    <a:pt x="4759" y="21600"/>
                  </a:lnTo>
                  <a:lnTo>
                    <a:pt x="4759" y="12158"/>
                  </a:lnTo>
                  <a:cubicBezTo>
                    <a:pt x="4759" y="10086"/>
                    <a:pt x="8192" y="8407"/>
                    <a:pt x="12427" y="8407"/>
                  </a:cubicBezTo>
                  <a:lnTo>
                    <a:pt x="14854" y="8407"/>
                  </a:lnTo>
                  <a:lnTo>
                    <a:pt x="14854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009999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425" name="Line 326"/>
            <p:cNvSpPr>
              <a:spLocks noChangeShapeType="1"/>
            </p:cNvSpPr>
            <p:nvPr/>
          </p:nvSpPr>
          <p:spPr bwMode="auto">
            <a:xfrm>
              <a:off x="4419902" y="3720115"/>
              <a:ext cx="234928" cy="1587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424" name="AutoShape 325"/>
            <p:cNvSpPr>
              <a:spLocks noChangeArrowheads="1"/>
            </p:cNvSpPr>
            <p:nvPr/>
          </p:nvSpPr>
          <p:spPr bwMode="auto">
            <a:xfrm rot="5400000" flipH="1" flipV="1">
              <a:off x="5759643" y="3500924"/>
              <a:ext cx="553958" cy="639703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7 w 21600"/>
                <a:gd name="T13" fmla="*/ 3323 h 21600"/>
                <a:gd name="T14" fmla="*/ 18380 w 21600"/>
                <a:gd name="T15" fmla="*/ 88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4498" y="0"/>
                  </a:lnTo>
                  <a:lnTo>
                    <a:pt x="14498" y="3323"/>
                  </a:lnTo>
                  <a:lnTo>
                    <a:pt x="12427" y="3323"/>
                  </a:lnTo>
                  <a:cubicBezTo>
                    <a:pt x="5564" y="3323"/>
                    <a:pt x="0" y="7279"/>
                    <a:pt x="0" y="12158"/>
                  </a:cubicBezTo>
                  <a:lnTo>
                    <a:pt x="0" y="21600"/>
                  </a:lnTo>
                  <a:lnTo>
                    <a:pt x="5634" y="21600"/>
                  </a:lnTo>
                  <a:lnTo>
                    <a:pt x="5634" y="12158"/>
                  </a:lnTo>
                  <a:cubicBezTo>
                    <a:pt x="5634" y="10323"/>
                    <a:pt x="8675" y="8835"/>
                    <a:pt x="12427" y="8835"/>
                  </a:cubicBezTo>
                  <a:lnTo>
                    <a:pt x="14498" y="8835"/>
                  </a:lnTo>
                  <a:lnTo>
                    <a:pt x="14498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0000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426" name="Rectangle 327"/>
            <p:cNvSpPr>
              <a:spLocks noChangeArrowheads="1"/>
            </p:cNvSpPr>
            <p:nvPr/>
          </p:nvSpPr>
          <p:spPr bwMode="auto">
            <a:xfrm>
              <a:off x="6451712" y="3219874"/>
              <a:ext cx="457157" cy="3048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90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SD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90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I/F</a:t>
              </a:r>
            </a:p>
          </p:txBody>
        </p:sp>
        <p:sp>
          <p:nvSpPr>
            <p:cNvPr id="16427" name="Rectangle 328"/>
            <p:cNvSpPr>
              <a:spLocks noChangeArrowheads="1"/>
            </p:cNvSpPr>
            <p:nvPr/>
          </p:nvSpPr>
          <p:spPr bwMode="auto">
            <a:xfrm>
              <a:off x="6462823" y="2193055"/>
              <a:ext cx="380964" cy="3048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90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SM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90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I/F</a:t>
              </a:r>
            </a:p>
          </p:txBody>
        </p:sp>
        <p:sp>
          <p:nvSpPr>
            <p:cNvPr id="16428" name="Rectangle 335"/>
            <p:cNvSpPr>
              <a:spLocks noChangeArrowheads="1"/>
            </p:cNvSpPr>
            <p:nvPr/>
          </p:nvSpPr>
          <p:spPr bwMode="auto">
            <a:xfrm>
              <a:off x="6053302" y="800145"/>
              <a:ext cx="3017369" cy="883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80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SSI Earth Routing Node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10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(CSSE Service Provider)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800" dirty="0">
                <a:solidFill>
                  <a:srgbClr val="000000"/>
                </a:solidFill>
                <a:latin typeface="+mj-lt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29" name="Rectangle 331"/>
            <p:cNvSpPr>
              <a:spLocks noChangeArrowheads="1"/>
            </p:cNvSpPr>
            <p:nvPr/>
          </p:nvSpPr>
          <p:spPr bwMode="auto">
            <a:xfrm>
              <a:off x="45329" y="800145"/>
              <a:ext cx="186781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80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SSI Space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80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Routing Node</a:t>
              </a:r>
            </a:p>
          </p:txBody>
        </p:sp>
        <p:sp>
          <p:nvSpPr>
            <p:cNvPr id="16430" name="Rectangle 337"/>
            <p:cNvSpPr>
              <a:spLocks noChangeArrowheads="1"/>
            </p:cNvSpPr>
            <p:nvPr/>
          </p:nvSpPr>
          <p:spPr bwMode="auto">
            <a:xfrm>
              <a:off x="1549115" y="800145"/>
              <a:ext cx="3944689" cy="599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800" b="1" dirty="0" smtClean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SSI ESLT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100" b="1" dirty="0" smtClean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(CSSE </a:t>
              </a:r>
              <a:r>
                <a:rPr kumimoji="1" lang="en-US" sz="110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Service Provider)</a:t>
              </a:r>
            </a:p>
          </p:txBody>
        </p:sp>
        <p:sp>
          <p:nvSpPr>
            <p:cNvPr id="16431" name="Rectangle 338"/>
            <p:cNvSpPr>
              <a:spLocks noChangeArrowheads="1"/>
            </p:cNvSpPr>
            <p:nvPr/>
          </p:nvSpPr>
          <p:spPr bwMode="auto">
            <a:xfrm>
              <a:off x="805429" y="3634754"/>
              <a:ext cx="6367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20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Space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20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Links </a:t>
              </a:r>
              <a:endParaRPr kumimoji="1" lang="en-US" sz="1200" dirty="0">
                <a:solidFill>
                  <a:srgbClr val="000000"/>
                </a:solidFill>
                <a:latin typeface="+mj-lt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37" name="Text Box 315"/>
            <p:cNvSpPr txBox="1">
              <a:spLocks noChangeArrowheads="1"/>
            </p:cNvSpPr>
            <p:nvPr/>
          </p:nvSpPr>
          <p:spPr bwMode="auto">
            <a:xfrm>
              <a:off x="2774213" y="2436757"/>
              <a:ext cx="1709420" cy="279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+mj-lt"/>
                  <a:cs typeface="Arial" pitchFamily="34" charset="0"/>
                </a:rPr>
                <a:t>Service</a:t>
              </a:r>
              <a:r>
                <a:rPr lang="en-US" sz="1200" b="1" dirty="0">
                  <a:solidFill>
                    <a:srgbClr val="FF0000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1200" b="1" i="1" dirty="0" smtClean="0">
                  <a:solidFill>
                    <a:srgbClr val="FF0000"/>
                  </a:solidFill>
                  <a:latin typeface="+mj-lt"/>
                  <a:cs typeface="Arial" pitchFamily="34" charset="0"/>
                </a:rPr>
                <a:t>Management</a:t>
              </a:r>
              <a:endParaRPr lang="en-US" sz="1200" b="1" i="1" dirty="0">
                <a:solidFill>
                  <a:srgbClr val="FF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393" name="Rectangle 4"/>
            <p:cNvSpPr>
              <a:spLocks noChangeArrowheads="1"/>
            </p:cNvSpPr>
            <p:nvPr/>
          </p:nvSpPr>
          <p:spPr bwMode="auto">
            <a:xfrm rot="5400000">
              <a:off x="2628427" y="4170485"/>
              <a:ext cx="3175000" cy="458745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200" b="1" i="1" dirty="0">
                  <a:solidFill>
                    <a:srgbClr val="0033CC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Service</a:t>
              </a:r>
              <a:r>
                <a:rPr kumimoji="1" lang="en-US" sz="1200" b="1" dirty="0">
                  <a:solidFill>
                    <a:srgbClr val="0033CC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kumimoji="1" lang="en-US" sz="1200" b="1" i="1" dirty="0">
                  <a:solidFill>
                    <a:srgbClr val="0033CC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Provision</a:t>
              </a:r>
            </a:p>
          </p:txBody>
        </p:sp>
        <p:sp>
          <p:nvSpPr>
            <p:cNvPr id="16415" name="Rectangle 316"/>
            <p:cNvSpPr>
              <a:spLocks noChangeArrowheads="1"/>
            </p:cNvSpPr>
            <p:nvPr/>
          </p:nvSpPr>
          <p:spPr bwMode="auto">
            <a:xfrm>
              <a:off x="2488094" y="5139634"/>
              <a:ext cx="1554480" cy="620712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100" b="1" i="1" dirty="0">
                  <a:solidFill>
                    <a:srgbClr val="0033CC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Position &amp; Timing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100" b="1" i="1" dirty="0">
                  <a:solidFill>
                    <a:srgbClr val="0033CC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Services</a:t>
              </a:r>
            </a:p>
          </p:txBody>
        </p:sp>
        <p:sp>
          <p:nvSpPr>
            <p:cNvPr id="16416" name="Rectangle 317"/>
            <p:cNvSpPr>
              <a:spLocks noChangeArrowheads="1"/>
            </p:cNvSpPr>
            <p:nvPr/>
          </p:nvSpPr>
          <p:spPr bwMode="auto">
            <a:xfrm>
              <a:off x="2488094" y="4423671"/>
              <a:ext cx="1554480" cy="620713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100" b="1" i="1" dirty="0">
                  <a:solidFill>
                    <a:srgbClr val="0033CC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Radiometric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100" b="1" i="1" dirty="0">
                  <a:solidFill>
                    <a:srgbClr val="0033CC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Services</a:t>
              </a:r>
            </a:p>
          </p:txBody>
        </p:sp>
        <p:sp>
          <p:nvSpPr>
            <p:cNvPr id="16417" name="Rectangle 318"/>
            <p:cNvSpPr>
              <a:spLocks noChangeArrowheads="1"/>
            </p:cNvSpPr>
            <p:nvPr/>
          </p:nvSpPr>
          <p:spPr bwMode="auto">
            <a:xfrm>
              <a:off x="2488094" y="3721996"/>
              <a:ext cx="1554480" cy="620713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100" b="1" dirty="0">
                  <a:solidFill>
                    <a:srgbClr val="0033CC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Return Data 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100" b="1" dirty="0">
                  <a:solidFill>
                    <a:srgbClr val="0033CC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Delivery Services</a:t>
              </a:r>
            </a:p>
          </p:txBody>
        </p:sp>
        <p:sp>
          <p:nvSpPr>
            <p:cNvPr id="16418" name="Rectangle 319"/>
            <p:cNvSpPr>
              <a:spLocks noChangeArrowheads="1"/>
            </p:cNvSpPr>
            <p:nvPr/>
          </p:nvSpPr>
          <p:spPr bwMode="auto">
            <a:xfrm>
              <a:off x="2488094" y="3020321"/>
              <a:ext cx="1554480" cy="620713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100" b="1" dirty="0">
                  <a:solidFill>
                    <a:srgbClr val="0033CC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Forward Data 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100" b="1" dirty="0">
                  <a:solidFill>
                    <a:srgbClr val="0033CC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Delivery Services</a:t>
              </a:r>
            </a:p>
          </p:txBody>
        </p:sp>
        <p:pic>
          <p:nvPicPr>
            <p:cNvPr id="338" name="Picture 337" descr="MRO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235" y="1852152"/>
              <a:ext cx="737394" cy="656742"/>
            </a:xfrm>
            <a:prstGeom prst="rect">
              <a:avLst/>
            </a:prstGeom>
          </p:spPr>
        </p:pic>
        <p:sp>
          <p:nvSpPr>
            <p:cNvPr id="339" name="Rectangle 331"/>
            <p:cNvSpPr>
              <a:spLocks noChangeArrowheads="1"/>
            </p:cNvSpPr>
            <p:nvPr/>
          </p:nvSpPr>
          <p:spPr bwMode="auto">
            <a:xfrm>
              <a:off x="252118" y="6089937"/>
              <a:ext cx="146867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80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SSI Space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80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User Node</a:t>
              </a:r>
            </a:p>
          </p:txBody>
        </p:sp>
        <p:sp>
          <p:nvSpPr>
            <p:cNvPr id="340" name="Line 20"/>
            <p:cNvSpPr>
              <a:spLocks noChangeShapeType="1"/>
            </p:cNvSpPr>
            <p:nvPr/>
          </p:nvSpPr>
          <p:spPr bwMode="auto">
            <a:xfrm flipV="1">
              <a:off x="774650" y="2508892"/>
              <a:ext cx="32413" cy="2519733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000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41" name="AutoShape 6"/>
            <p:cNvSpPr>
              <a:spLocks noChangeArrowheads="1"/>
            </p:cNvSpPr>
            <p:nvPr/>
          </p:nvSpPr>
          <p:spPr bwMode="auto">
            <a:xfrm>
              <a:off x="6583268" y="4317575"/>
              <a:ext cx="2243722" cy="1776413"/>
            </a:xfrm>
            <a:prstGeom prst="cube">
              <a:avLst>
                <a:gd name="adj" fmla="val 9741"/>
              </a:avLst>
            </a:prstGeom>
            <a:solidFill>
              <a:srgbClr val="CCFF66"/>
            </a:solidFill>
            <a:ln w="19080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 dirty="0">
                <a:solidFill>
                  <a:srgbClr val="000000"/>
                </a:solidFill>
                <a:latin typeface="+mj-lt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42" name="Text Box 7"/>
            <p:cNvSpPr txBox="1">
              <a:spLocks noChangeArrowheads="1"/>
            </p:cNvSpPr>
            <p:nvPr/>
          </p:nvSpPr>
          <p:spPr bwMode="auto">
            <a:xfrm>
              <a:off x="6531562" y="4262001"/>
              <a:ext cx="234713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EUN (e.g., SSI User MOC)</a:t>
              </a:r>
              <a:endParaRPr lang="en-US" sz="1100" b="1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43" name="Text Box 301"/>
            <p:cNvSpPr txBox="1">
              <a:spLocks noChangeArrowheads="1"/>
            </p:cNvSpPr>
            <p:nvPr/>
          </p:nvSpPr>
          <p:spPr bwMode="auto">
            <a:xfrm>
              <a:off x="5133902" y="4921659"/>
              <a:ext cx="1419768" cy="433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i="1" dirty="0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SSI Service</a:t>
              </a:r>
              <a:endParaRPr lang="en-US" sz="1100" b="1" i="1" dirty="0">
                <a:solidFill>
                  <a:srgbClr val="0000FF"/>
                </a:solidFill>
                <a:latin typeface="+mj-lt"/>
                <a:cs typeface="Arial" pitchFamily="34" charset="0"/>
              </a:endParaRP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i="1" dirty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Interfaces</a:t>
              </a:r>
            </a:p>
          </p:txBody>
        </p:sp>
        <p:sp>
          <p:nvSpPr>
            <p:cNvPr id="344" name="Line 302"/>
            <p:cNvSpPr>
              <a:spLocks noChangeShapeType="1"/>
            </p:cNvSpPr>
            <p:nvPr/>
          </p:nvSpPr>
          <p:spPr bwMode="auto">
            <a:xfrm flipH="1">
              <a:off x="5175202" y="5405117"/>
              <a:ext cx="1357186" cy="3175"/>
            </a:xfrm>
            <a:prstGeom prst="line">
              <a:avLst/>
            </a:prstGeom>
            <a:noFill/>
            <a:ln w="7632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cxnSp>
          <p:nvCxnSpPr>
            <p:cNvPr id="346" name="AutoShape 320"/>
            <p:cNvCxnSpPr>
              <a:cxnSpLocks noChangeShapeType="1"/>
            </p:cNvCxnSpPr>
            <p:nvPr/>
          </p:nvCxnSpPr>
          <p:spPr bwMode="auto">
            <a:xfrm>
              <a:off x="6843787" y="5399503"/>
              <a:ext cx="530175" cy="50800"/>
            </a:xfrm>
            <a:prstGeom prst="straightConnector1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8" name="Line 326"/>
            <p:cNvSpPr>
              <a:spLocks noChangeShapeType="1"/>
            </p:cNvSpPr>
            <p:nvPr/>
          </p:nvSpPr>
          <p:spPr bwMode="auto">
            <a:xfrm>
              <a:off x="4449783" y="5389242"/>
              <a:ext cx="234928" cy="1587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351" name="Freeform 159"/>
            <p:cNvSpPr>
              <a:spLocks noChangeArrowheads="1"/>
            </p:cNvSpPr>
            <p:nvPr/>
          </p:nvSpPr>
          <p:spPr bwMode="auto">
            <a:xfrm>
              <a:off x="7315200" y="5502689"/>
              <a:ext cx="411124" cy="431800"/>
            </a:xfrm>
            <a:custGeom>
              <a:avLst/>
              <a:gdLst>
                <a:gd name="T0" fmla="*/ 0 w 1082"/>
                <a:gd name="T1" fmla="*/ 0 h 1746"/>
                <a:gd name="T2" fmla="*/ 0 w 1082"/>
                <a:gd name="T3" fmla="*/ 0 h 1746"/>
                <a:gd name="T4" fmla="*/ 0 w 1082"/>
                <a:gd name="T5" fmla="*/ 0 h 1746"/>
                <a:gd name="T6" fmla="*/ 0 w 1082"/>
                <a:gd name="T7" fmla="*/ 0 h 17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2"/>
                <a:gd name="T13" fmla="*/ 0 h 1746"/>
                <a:gd name="T14" fmla="*/ 1082 w 1082"/>
                <a:gd name="T15" fmla="*/ 1746 h 17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2" h="1746">
                  <a:moveTo>
                    <a:pt x="468" y="0"/>
                  </a:moveTo>
                  <a:lnTo>
                    <a:pt x="0" y="1458"/>
                  </a:lnTo>
                  <a:lnTo>
                    <a:pt x="1082" y="1746"/>
                  </a:lnTo>
                  <a:lnTo>
                    <a:pt x="904" y="32"/>
                  </a:lnTo>
                </a:path>
              </a:pathLst>
            </a:custGeom>
            <a:noFill/>
            <a:ln w="46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352" name="Freeform 160"/>
            <p:cNvSpPr>
              <a:spLocks noChangeArrowheads="1"/>
            </p:cNvSpPr>
            <p:nvPr/>
          </p:nvSpPr>
          <p:spPr bwMode="auto">
            <a:xfrm>
              <a:off x="7715213" y="5475702"/>
              <a:ext cx="342868" cy="336550"/>
            </a:xfrm>
            <a:custGeom>
              <a:avLst/>
              <a:gdLst>
                <a:gd name="T0" fmla="*/ 0 w 911"/>
                <a:gd name="T1" fmla="*/ 0 h 1361"/>
                <a:gd name="T2" fmla="*/ 0 w 911"/>
                <a:gd name="T3" fmla="*/ 0 h 1361"/>
                <a:gd name="T4" fmla="*/ 0 w 911"/>
                <a:gd name="T5" fmla="*/ 0 h 1361"/>
                <a:gd name="T6" fmla="*/ 0 w 911"/>
                <a:gd name="T7" fmla="*/ 0 h 13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1"/>
                <a:gd name="T13" fmla="*/ 0 h 1361"/>
                <a:gd name="T14" fmla="*/ 911 w 911"/>
                <a:gd name="T15" fmla="*/ 1361 h 13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1" h="1361">
                  <a:moveTo>
                    <a:pt x="306" y="24"/>
                  </a:moveTo>
                  <a:lnTo>
                    <a:pt x="0" y="1241"/>
                  </a:lnTo>
                  <a:lnTo>
                    <a:pt x="911" y="1361"/>
                  </a:lnTo>
                  <a:lnTo>
                    <a:pt x="677" y="0"/>
                  </a:lnTo>
                </a:path>
              </a:pathLst>
            </a:custGeom>
            <a:noFill/>
            <a:ln w="46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000000"/>
                </a:solidFill>
                <a:latin typeface="+mj-lt"/>
                <a:ea typeface="ＭＳ Ｐゴシック" pitchFamily="34" charset="-128"/>
              </a:endParaRPr>
            </a:p>
          </p:txBody>
        </p:sp>
        <p:grpSp>
          <p:nvGrpSpPr>
            <p:cNvPr id="353" name="Group 161"/>
            <p:cNvGrpSpPr>
              <a:grpSpLocks/>
            </p:cNvGrpSpPr>
            <p:nvPr/>
          </p:nvGrpSpPr>
          <p:grpSpPr bwMode="auto">
            <a:xfrm>
              <a:off x="7315200" y="5409027"/>
              <a:ext cx="963522" cy="136525"/>
              <a:chOff x="4464" y="1826"/>
              <a:chExt cx="607" cy="86"/>
            </a:xfrm>
          </p:grpSpPr>
          <p:sp>
            <p:nvSpPr>
              <p:cNvPr id="490" name="Freeform 162"/>
              <p:cNvSpPr>
                <a:spLocks noChangeArrowheads="1"/>
              </p:cNvSpPr>
              <p:nvPr/>
            </p:nvSpPr>
            <p:spPr bwMode="auto">
              <a:xfrm>
                <a:off x="4464" y="1826"/>
                <a:ext cx="608" cy="73"/>
              </a:xfrm>
              <a:custGeom>
                <a:avLst/>
                <a:gdLst>
                  <a:gd name="T0" fmla="*/ 0 w 2559"/>
                  <a:gd name="T1" fmla="*/ 0 h 481"/>
                  <a:gd name="T2" fmla="*/ 0 w 2559"/>
                  <a:gd name="T3" fmla="*/ 0 h 481"/>
                  <a:gd name="T4" fmla="*/ 0 w 2559"/>
                  <a:gd name="T5" fmla="*/ 0 h 481"/>
                  <a:gd name="T6" fmla="*/ 0 w 2559"/>
                  <a:gd name="T7" fmla="*/ 0 h 481"/>
                  <a:gd name="T8" fmla="*/ 0 w 2559"/>
                  <a:gd name="T9" fmla="*/ 0 h 4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59"/>
                  <a:gd name="T16" fmla="*/ 0 h 481"/>
                  <a:gd name="T17" fmla="*/ 2559 w 2559"/>
                  <a:gd name="T18" fmla="*/ 481 h 4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59" h="481">
                    <a:moveTo>
                      <a:pt x="0" y="249"/>
                    </a:moveTo>
                    <a:lnTo>
                      <a:pt x="1614" y="481"/>
                    </a:lnTo>
                    <a:lnTo>
                      <a:pt x="2559" y="120"/>
                    </a:lnTo>
                    <a:lnTo>
                      <a:pt x="1348" y="0"/>
                    </a:lnTo>
                    <a:lnTo>
                      <a:pt x="0" y="249"/>
                    </a:lnTo>
                    <a:close/>
                  </a:path>
                </a:pathLst>
              </a:custGeom>
              <a:solidFill>
                <a:srgbClr val="FFFFFF"/>
              </a:solidFill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000000"/>
                  </a:solidFill>
                  <a:latin typeface="+mj-lt"/>
                  <a:ea typeface="ＭＳ Ｐゴシック" pitchFamily="34" charset="-128"/>
                </a:endParaRPr>
              </a:p>
            </p:txBody>
          </p:sp>
          <p:sp>
            <p:nvSpPr>
              <p:cNvPr id="491" name="Freeform 163"/>
              <p:cNvSpPr>
                <a:spLocks noChangeArrowheads="1"/>
              </p:cNvSpPr>
              <p:nvPr/>
            </p:nvSpPr>
            <p:spPr bwMode="auto">
              <a:xfrm>
                <a:off x="4468" y="1866"/>
                <a:ext cx="382" cy="47"/>
              </a:xfrm>
              <a:custGeom>
                <a:avLst/>
                <a:gdLst>
                  <a:gd name="T0" fmla="*/ 0 w 1608"/>
                  <a:gd name="T1" fmla="*/ 0 h 311"/>
                  <a:gd name="T2" fmla="*/ 0 w 1608"/>
                  <a:gd name="T3" fmla="*/ 0 h 311"/>
                  <a:gd name="T4" fmla="*/ 0 w 1608"/>
                  <a:gd name="T5" fmla="*/ 0 h 311"/>
                  <a:gd name="T6" fmla="*/ 0 w 1608"/>
                  <a:gd name="T7" fmla="*/ 0 h 311"/>
                  <a:gd name="T8" fmla="*/ 0 w 1608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08"/>
                  <a:gd name="T16" fmla="*/ 0 h 311"/>
                  <a:gd name="T17" fmla="*/ 1608 w 1608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08" h="311">
                    <a:moveTo>
                      <a:pt x="0" y="0"/>
                    </a:moveTo>
                    <a:lnTo>
                      <a:pt x="1608" y="231"/>
                    </a:lnTo>
                    <a:lnTo>
                      <a:pt x="1608" y="31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000000"/>
                  </a:solidFill>
                  <a:latin typeface="+mj-lt"/>
                  <a:ea typeface="ＭＳ Ｐゴシック" pitchFamily="34" charset="-128"/>
                </a:endParaRPr>
              </a:p>
            </p:txBody>
          </p:sp>
          <p:sp>
            <p:nvSpPr>
              <p:cNvPr id="492" name="Freeform 164"/>
              <p:cNvSpPr>
                <a:spLocks noChangeArrowheads="1"/>
              </p:cNvSpPr>
              <p:nvPr/>
            </p:nvSpPr>
            <p:spPr bwMode="auto">
              <a:xfrm>
                <a:off x="4850" y="1845"/>
                <a:ext cx="222" cy="68"/>
              </a:xfrm>
              <a:custGeom>
                <a:avLst/>
                <a:gdLst>
                  <a:gd name="T0" fmla="*/ 0 w 945"/>
                  <a:gd name="T1" fmla="*/ 0 h 441"/>
                  <a:gd name="T2" fmla="*/ 0 w 945"/>
                  <a:gd name="T3" fmla="*/ 0 h 441"/>
                  <a:gd name="T4" fmla="*/ 0 w 945"/>
                  <a:gd name="T5" fmla="*/ 0 h 441"/>
                  <a:gd name="T6" fmla="*/ 0 w 945"/>
                  <a:gd name="T7" fmla="*/ 0 h 441"/>
                  <a:gd name="T8" fmla="*/ 0 w 945"/>
                  <a:gd name="T9" fmla="*/ 0 h 4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5"/>
                  <a:gd name="T16" fmla="*/ 0 h 441"/>
                  <a:gd name="T17" fmla="*/ 945 w 945"/>
                  <a:gd name="T18" fmla="*/ 441 h 4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5" h="441">
                    <a:moveTo>
                      <a:pt x="0" y="441"/>
                    </a:moveTo>
                    <a:lnTo>
                      <a:pt x="0" y="361"/>
                    </a:lnTo>
                    <a:lnTo>
                      <a:pt x="945" y="0"/>
                    </a:lnTo>
                    <a:lnTo>
                      <a:pt x="945" y="57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C0C0C0"/>
              </a:solidFill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000000"/>
                  </a:solidFill>
                  <a:latin typeface="+mj-lt"/>
                  <a:ea typeface="ＭＳ Ｐゴシック" pitchFamily="34" charset="-128"/>
                </a:endParaRPr>
              </a:p>
            </p:txBody>
          </p:sp>
        </p:grpSp>
        <p:grpSp>
          <p:nvGrpSpPr>
            <p:cNvPr id="354" name="Group 165"/>
            <p:cNvGrpSpPr>
              <a:grpSpLocks/>
            </p:cNvGrpSpPr>
            <p:nvPr/>
          </p:nvGrpSpPr>
          <p:grpSpPr bwMode="auto">
            <a:xfrm>
              <a:off x="7472348" y="5166139"/>
              <a:ext cx="985745" cy="768350"/>
              <a:chOff x="4563" y="1673"/>
              <a:chExt cx="621" cy="484"/>
            </a:xfrm>
          </p:grpSpPr>
          <p:grpSp>
            <p:nvGrpSpPr>
              <p:cNvPr id="355" name="Group 166"/>
              <p:cNvGrpSpPr>
                <a:grpSpLocks/>
              </p:cNvGrpSpPr>
              <p:nvPr/>
            </p:nvGrpSpPr>
            <p:grpSpPr bwMode="auto">
              <a:xfrm>
                <a:off x="4563" y="1699"/>
                <a:ext cx="419" cy="191"/>
                <a:chOff x="4563" y="1699"/>
                <a:chExt cx="419" cy="191"/>
              </a:xfrm>
            </p:grpSpPr>
            <p:grpSp>
              <p:nvGrpSpPr>
                <p:cNvPr id="439" name="Group 167"/>
                <p:cNvGrpSpPr>
                  <a:grpSpLocks/>
                </p:cNvGrpSpPr>
                <p:nvPr/>
              </p:nvGrpSpPr>
              <p:grpSpPr bwMode="auto">
                <a:xfrm>
                  <a:off x="4563" y="1699"/>
                  <a:ext cx="322" cy="172"/>
                  <a:chOff x="4563" y="1699"/>
                  <a:chExt cx="322" cy="172"/>
                </a:xfrm>
              </p:grpSpPr>
              <p:grpSp>
                <p:nvGrpSpPr>
                  <p:cNvPr id="472" name="Group 168"/>
                  <p:cNvGrpSpPr>
                    <a:grpSpLocks/>
                  </p:cNvGrpSpPr>
                  <p:nvPr/>
                </p:nvGrpSpPr>
                <p:grpSpPr bwMode="auto">
                  <a:xfrm>
                    <a:off x="4563" y="1699"/>
                    <a:ext cx="322" cy="172"/>
                    <a:chOff x="4563" y="1699"/>
                    <a:chExt cx="322" cy="172"/>
                  </a:xfrm>
                </p:grpSpPr>
                <p:grpSp>
                  <p:nvGrpSpPr>
                    <p:cNvPr id="481" name="Group 1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3" y="1796"/>
                      <a:ext cx="322" cy="75"/>
                      <a:chOff x="4563" y="1796"/>
                      <a:chExt cx="322" cy="75"/>
                    </a:xfrm>
                  </p:grpSpPr>
                  <p:sp>
                    <p:nvSpPr>
                      <p:cNvPr id="487" name="Freeform 1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02" y="1796"/>
                        <a:ext cx="184" cy="76"/>
                      </a:xfrm>
                      <a:custGeom>
                        <a:avLst/>
                        <a:gdLst>
                          <a:gd name="T0" fmla="*/ 0 w 790"/>
                          <a:gd name="T1" fmla="*/ 0 h 489"/>
                          <a:gd name="T2" fmla="*/ 0 w 790"/>
                          <a:gd name="T3" fmla="*/ 0 h 489"/>
                          <a:gd name="T4" fmla="*/ 0 w 790"/>
                          <a:gd name="T5" fmla="*/ 0 h 489"/>
                          <a:gd name="T6" fmla="*/ 0 w 790"/>
                          <a:gd name="T7" fmla="*/ 0 h 489"/>
                          <a:gd name="T8" fmla="*/ 0 w 790"/>
                          <a:gd name="T9" fmla="*/ 0 h 48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90"/>
                          <a:gd name="T16" fmla="*/ 0 h 489"/>
                          <a:gd name="T17" fmla="*/ 790 w 790"/>
                          <a:gd name="T18" fmla="*/ 489 h 48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90" h="489">
                            <a:moveTo>
                              <a:pt x="0" y="149"/>
                            </a:moveTo>
                            <a:lnTo>
                              <a:pt x="0" y="489"/>
                            </a:lnTo>
                            <a:lnTo>
                              <a:pt x="790" y="238"/>
                            </a:lnTo>
                            <a:lnTo>
                              <a:pt x="790" y="0"/>
                            </a:lnTo>
                            <a:lnTo>
                              <a:pt x="0" y="149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 sz="2000">
                          <a:solidFill>
                            <a:srgbClr val="000000"/>
                          </a:solidFill>
                          <a:latin typeface="+mj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488" name="Freeform 1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63" y="1814"/>
                        <a:ext cx="139" cy="57"/>
                      </a:xfrm>
                      <a:custGeom>
                        <a:avLst/>
                        <a:gdLst>
                          <a:gd name="T0" fmla="*/ 0 w 587"/>
                          <a:gd name="T1" fmla="*/ 0 h 373"/>
                          <a:gd name="T2" fmla="*/ 0 w 587"/>
                          <a:gd name="T3" fmla="*/ 0 h 373"/>
                          <a:gd name="T4" fmla="*/ 0 w 587"/>
                          <a:gd name="T5" fmla="*/ 0 h 373"/>
                          <a:gd name="T6" fmla="*/ 0 w 587"/>
                          <a:gd name="T7" fmla="*/ 0 h 373"/>
                          <a:gd name="T8" fmla="*/ 0 w 587"/>
                          <a:gd name="T9" fmla="*/ 0 h 37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87"/>
                          <a:gd name="T16" fmla="*/ 0 h 373"/>
                          <a:gd name="T17" fmla="*/ 587 w 587"/>
                          <a:gd name="T18" fmla="*/ 373 h 37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87" h="373">
                            <a:moveTo>
                              <a:pt x="587" y="33"/>
                            </a:moveTo>
                            <a:lnTo>
                              <a:pt x="587" y="373"/>
                            </a:lnTo>
                            <a:lnTo>
                              <a:pt x="0" y="289"/>
                            </a:lnTo>
                            <a:lnTo>
                              <a:pt x="0" y="0"/>
                            </a:lnTo>
                            <a:lnTo>
                              <a:pt x="587" y="33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 sz="2000">
                          <a:solidFill>
                            <a:srgbClr val="000000"/>
                          </a:solidFill>
                          <a:latin typeface="+mj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489" name="Freeform 1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63" y="1796"/>
                        <a:ext cx="323" cy="24"/>
                      </a:xfrm>
                      <a:custGeom>
                        <a:avLst/>
                        <a:gdLst>
                          <a:gd name="T0" fmla="*/ 0 w 1377"/>
                          <a:gd name="T1" fmla="*/ 0 h 149"/>
                          <a:gd name="T2" fmla="*/ 0 w 1377"/>
                          <a:gd name="T3" fmla="*/ 0 h 149"/>
                          <a:gd name="T4" fmla="*/ 0 w 1377"/>
                          <a:gd name="T5" fmla="*/ 0 h 149"/>
                          <a:gd name="T6" fmla="*/ 0 w 1377"/>
                          <a:gd name="T7" fmla="*/ 0 h 149"/>
                          <a:gd name="T8" fmla="*/ 0 w 1377"/>
                          <a:gd name="T9" fmla="*/ 0 h 14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377"/>
                          <a:gd name="T16" fmla="*/ 0 h 149"/>
                          <a:gd name="T17" fmla="*/ 1377 w 1377"/>
                          <a:gd name="T18" fmla="*/ 149 h 14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377" h="149">
                            <a:moveTo>
                              <a:pt x="0" y="116"/>
                            </a:moveTo>
                            <a:lnTo>
                              <a:pt x="593" y="149"/>
                            </a:lnTo>
                            <a:lnTo>
                              <a:pt x="1377" y="0"/>
                            </a:lnTo>
                            <a:lnTo>
                              <a:pt x="800" y="0"/>
                            </a:lnTo>
                            <a:lnTo>
                              <a:pt x="0" y="116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 sz="2000">
                          <a:solidFill>
                            <a:srgbClr val="000000"/>
                          </a:solidFill>
                          <a:latin typeface="+mj-lt"/>
                          <a:ea typeface="ＭＳ Ｐゴシック" pitchFamily="34" charset="-128"/>
                        </a:endParaRPr>
                      </a:p>
                    </p:txBody>
                  </p:sp>
                </p:grpSp>
                <p:sp>
                  <p:nvSpPr>
                    <p:cNvPr id="482" name="Freeform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9" y="1791"/>
                      <a:ext cx="115" cy="21"/>
                    </a:xfrm>
                    <a:custGeom>
                      <a:avLst/>
                      <a:gdLst>
                        <a:gd name="T0" fmla="*/ 0 w 499"/>
                        <a:gd name="T1" fmla="*/ 0 h 139"/>
                        <a:gd name="T2" fmla="*/ 0 w 499"/>
                        <a:gd name="T3" fmla="*/ 0 h 139"/>
                        <a:gd name="T4" fmla="*/ 0 w 499"/>
                        <a:gd name="T5" fmla="*/ 0 h 139"/>
                        <a:gd name="T6" fmla="*/ 0 w 499"/>
                        <a:gd name="T7" fmla="*/ 0 h 139"/>
                        <a:gd name="T8" fmla="*/ 0 w 499"/>
                        <a:gd name="T9" fmla="*/ 0 h 139"/>
                        <a:gd name="T10" fmla="*/ 0 w 499"/>
                        <a:gd name="T11" fmla="*/ 0 h 13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99"/>
                        <a:gd name="T19" fmla="*/ 0 h 139"/>
                        <a:gd name="T20" fmla="*/ 499 w 499"/>
                        <a:gd name="T21" fmla="*/ 139 h 13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99" h="139">
                          <a:moveTo>
                            <a:pt x="0" y="79"/>
                          </a:moveTo>
                          <a:lnTo>
                            <a:pt x="0" y="124"/>
                          </a:lnTo>
                          <a:lnTo>
                            <a:pt x="233" y="139"/>
                          </a:lnTo>
                          <a:lnTo>
                            <a:pt x="499" y="89"/>
                          </a:lnTo>
                          <a:lnTo>
                            <a:pt x="499" y="0"/>
                          </a:lnTo>
                          <a:lnTo>
                            <a:pt x="0" y="79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grpSp>
                  <p:nvGrpSpPr>
                    <p:cNvPr id="483" name="Group 1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86" y="1699"/>
                      <a:ext cx="262" cy="106"/>
                      <a:chOff x="4586" y="1699"/>
                      <a:chExt cx="262" cy="106"/>
                    </a:xfrm>
                  </p:grpSpPr>
                  <p:sp>
                    <p:nvSpPr>
                      <p:cNvPr id="484" name="Freeform 1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98" y="1699"/>
                        <a:ext cx="151" cy="104"/>
                      </a:xfrm>
                      <a:custGeom>
                        <a:avLst/>
                        <a:gdLst>
                          <a:gd name="T0" fmla="*/ 0 w 638"/>
                          <a:gd name="T1" fmla="*/ 0 h 682"/>
                          <a:gd name="T2" fmla="*/ 0 w 638"/>
                          <a:gd name="T3" fmla="*/ 0 h 682"/>
                          <a:gd name="T4" fmla="*/ 0 w 638"/>
                          <a:gd name="T5" fmla="*/ 0 h 682"/>
                          <a:gd name="T6" fmla="*/ 0 w 638"/>
                          <a:gd name="T7" fmla="*/ 0 h 682"/>
                          <a:gd name="T8" fmla="*/ 0 w 638"/>
                          <a:gd name="T9" fmla="*/ 0 h 68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38"/>
                          <a:gd name="T16" fmla="*/ 0 h 682"/>
                          <a:gd name="T17" fmla="*/ 638 w 638"/>
                          <a:gd name="T18" fmla="*/ 682 h 68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38" h="682">
                            <a:moveTo>
                              <a:pt x="90" y="682"/>
                            </a:moveTo>
                            <a:lnTo>
                              <a:pt x="0" y="22"/>
                            </a:lnTo>
                            <a:lnTo>
                              <a:pt x="549" y="0"/>
                            </a:lnTo>
                            <a:lnTo>
                              <a:pt x="638" y="588"/>
                            </a:lnTo>
                            <a:lnTo>
                              <a:pt x="90" y="682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 sz="2000">
                          <a:solidFill>
                            <a:srgbClr val="000000"/>
                          </a:solidFill>
                          <a:latin typeface="+mj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485" name="Freeform 1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86" y="1701"/>
                        <a:ext cx="135" cy="105"/>
                      </a:xfrm>
                      <a:custGeom>
                        <a:avLst/>
                        <a:gdLst>
                          <a:gd name="T0" fmla="*/ 0 w 566"/>
                          <a:gd name="T1" fmla="*/ 0 h 678"/>
                          <a:gd name="T2" fmla="*/ 0 w 566"/>
                          <a:gd name="T3" fmla="*/ 0 h 678"/>
                          <a:gd name="T4" fmla="*/ 0 w 566"/>
                          <a:gd name="T5" fmla="*/ 0 h 678"/>
                          <a:gd name="T6" fmla="*/ 0 w 566"/>
                          <a:gd name="T7" fmla="*/ 0 h 678"/>
                          <a:gd name="T8" fmla="*/ 0 w 566"/>
                          <a:gd name="T9" fmla="*/ 0 h 67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66"/>
                          <a:gd name="T16" fmla="*/ 0 h 678"/>
                          <a:gd name="T17" fmla="*/ 566 w 566"/>
                          <a:gd name="T18" fmla="*/ 678 h 67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66" h="678">
                            <a:moveTo>
                              <a:pt x="476" y="0"/>
                            </a:moveTo>
                            <a:lnTo>
                              <a:pt x="0" y="151"/>
                            </a:lnTo>
                            <a:lnTo>
                              <a:pt x="67" y="678"/>
                            </a:lnTo>
                            <a:lnTo>
                              <a:pt x="566" y="661"/>
                            </a:lnTo>
                            <a:lnTo>
                              <a:pt x="476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 sz="2000">
                          <a:solidFill>
                            <a:srgbClr val="000000"/>
                          </a:solidFill>
                          <a:latin typeface="+mj-lt"/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486" name="Freeform 1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25" y="1710"/>
                        <a:ext cx="109" cy="78"/>
                      </a:xfrm>
                      <a:custGeom>
                        <a:avLst/>
                        <a:gdLst>
                          <a:gd name="T0" fmla="*/ 0 w 458"/>
                          <a:gd name="T1" fmla="*/ 0 h 514"/>
                          <a:gd name="T2" fmla="*/ 0 w 458"/>
                          <a:gd name="T3" fmla="*/ 0 h 514"/>
                          <a:gd name="T4" fmla="*/ 0 w 458"/>
                          <a:gd name="T5" fmla="*/ 0 h 514"/>
                          <a:gd name="T6" fmla="*/ 0 w 458"/>
                          <a:gd name="T7" fmla="*/ 0 h 514"/>
                          <a:gd name="T8" fmla="*/ 0 w 458"/>
                          <a:gd name="T9" fmla="*/ 0 h 51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58"/>
                          <a:gd name="T16" fmla="*/ 0 h 514"/>
                          <a:gd name="T17" fmla="*/ 458 w 458"/>
                          <a:gd name="T18" fmla="*/ 514 h 51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58" h="514">
                            <a:moveTo>
                              <a:pt x="0" y="23"/>
                            </a:moveTo>
                            <a:lnTo>
                              <a:pt x="64" y="514"/>
                            </a:lnTo>
                            <a:lnTo>
                              <a:pt x="458" y="456"/>
                            </a:lnTo>
                            <a:lnTo>
                              <a:pt x="390" y="0"/>
                            </a:lnTo>
                            <a:lnTo>
                              <a:pt x="0" y="23"/>
                            </a:lnTo>
                            <a:close/>
                          </a:path>
                        </a:pathLst>
                      </a:custGeom>
                      <a:solidFill>
                        <a:srgbClr val="00C0C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 sz="2000">
                          <a:solidFill>
                            <a:srgbClr val="000000"/>
                          </a:solidFill>
                          <a:latin typeface="+mj-lt"/>
                          <a:ea typeface="ＭＳ Ｐゴシック" pitchFamily="34" charset="-128"/>
                        </a:endParaRPr>
                      </a:p>
                    </p:txBody>
                  </p:sp>
                </p:grpSp>
              </p:grpSp>
              <p:grpSp>
                <p:nvGrpSpPr>
                  <p:cNvPr id="473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4769" y="1804"/>
                    <a:ext cx="105" cy="48"/>
                    <a:chOff x="4769" y="1804"/>
                    <a:chExt cx="105" cy="48"/>
                  </a:xfrm>
                </p:grpSpPr>
                <p:sp>
                  <p:nvSpPr>
                    <p:cNvPr id="474" name="Freeform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69" y="1804"/>
                      <a:ext cx="105" cy="49"/>
                    </a:xfrm>
                    <a:custGeom>
                      <a:avLst/>
                      <a:gdLst>
                        <a:gd name="T0" fmla="*/ 0 w 448"/>
                        <a:gd name="T1" fmla="*/ 0 h 319"/>
                        <a:gd name="T2" fmla="*/ 0 w 448"/>
                        <a:gd name="T3" fmla="*/ 0 h 319"/>
                        <a:gd name="T4" fmla="*/ 0 w 448"/>
                        <a:gd name="T5" fmla="*/ 0 h 319"/>
                        <a:gd name="T6" fmla="*/ 0 w 448"/>
                        <a:gd name="T7" fmla="*/ 0 h 319"/>
                        <a:gd name="T8" fmla="*/ 0 w 448"/>
                        <a:gd name="T9" fmla="*/ 0 h 3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19"/>
                        <a:gd name="T17" fmla="*/ 448 w 448"/>
                        <a:gd name="T18" fmla="*/ 319 h 3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19">
                          <a:moveTo>
                            <a:pt x="448" y="0"/>
                          </a:moveTo>
                          <a:lnTo>
                            <a:pt x="0" y="95"/>
                          </a:lnTo>
                          <a:lnTo>
                            <a:pt x="0" y="319"/>
                          </a:lnTo>
                          <a:lnTo>
                            <a:pt x="448" y="179"/>
                          </a:lnTo>
                          <a:lnTo>
                            <a:pt x="448" y="0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75" name="Line 1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37" y="1812"/>
                      <a:ext cx="27" cy="9"/>
                    </a:xfrm>
                    <a:prstGeom prst="line">
                      <a:avLst/>
                    </a:prstGeom>
                    <a:noFill/>
                    <a:ln w="324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76" name="Line 18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86" y="1822"/>
                      <a:ext cx="37" cy="5"/>
                    </a:xfrm>
                    <a:prstGeom prst="line">
                      <a:avLst/>
                    </a:prstGeom>
                    <a:noFill/>
                    <a:ln w="324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77" name="Line 1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31" y="1809"/>
                      <a:ext cx="3" cy="3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78" name="Line 1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78" y="1817"/>
                      <a:ext cx="3" cy="34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79" name="Line 18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77" y="1817"/>
                      <a:ext cx="99" cy="16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80" name="Line 18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78" y="1810"/>
                      <a:ext cx="95" cy="17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</p:grpSp>
            </p:grpSp>
            <p:grpSp>
              <p:nvGrpSpPr>
                <p:cNvPr id="440" name="Group 186"/>
                <p:cNvGrpSpPr>
                  <a:grpSpLocks/>
                </p:cNvGrpSpPr>
                <p:nvPr/>
              </p:nvGrpSpPr>
              <p:grpSpPr bwMode="auto">
                <a:xfrm>
                  <a:off x="4729" y="1804"/>
                  <a:ext cx="253" cy="86"/>
                  <a:chOff x="4729" y="1804"/>
                  <a:chExt cx="253" cy="86"/>
                </a:xfrm>
              </p:grpSpPr>
              <p:grpSp>
                <p:nvGrpSpPr>
                  <p:cNvPr id="441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4746" y="1852"/>
                    <a:ext cx="40" cy="17"/>
                    <a:chOff x="4746" y="1852"/>
                    <a:chExt cx="40" cy="17"/>
                  </a:xfrm>
                </p:grpSpPr>
                <p:sp>
                  <p:nvSpPr>
                    <p:cNvPr id="470" name="Freeform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46" y="1852"/>
                      <a:ext cx="13" cy="18"/>
                    </a:xfrm>
                    <a:custGeom>
                      <a:avLst/>
                      <a:gdLst>
                        <a:gd name="T0" fmla="*/ 0 w 50"/>
                        <a:gd name="T1" fmla="*/ 0 h 129"/>
                        <a:gd name="T2" fmla="*/ 0 w 50"/>
                        <a:gd name="T3" fmla="*/ 0 h 129"/>
                        <a:gd name="T4" fmla="*/ 0 w 50"/>
                        <a:gd name="T5" fmla="*/ 0 h 129"/>
                        <a:gd name="T6" fmla="*/ 0 w 50"/>
                        <a:gd name="T7" fmla="*/ 0 h 129"/>
                        <a:gd name="T8" fmla="*/ 0 w 50"/>
                        <a:gd name="T9" fmla="*/ 0 h 1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0"/>
                        <a:gd name="T16" fmla="*/ 0 h 129"/>
                        <a:gd name="T17" fmla="*/ 50 w 50"/>
                        <a:gd name="T18" fmla="*/ 129 h 1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0" h="129">
                          <a:moveTo>
                            <a:pt x="15" y="0"/>
                          </a:moveTo>
                          <a:lnTo>
                            <a:pt x="0" y="121"/>
                          </a:lnTo>
                          <a:lnTo>
                            <a:pt x="36" y="129"/>
                          </a:lnTo>
                          <a:lnTo>
                            <a:pt x="50" y="6"/>
                          </a:lnTo>
                          <a:lnTo>
                            <a:pt x="15" y="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71" name="Freeform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5" y="1854"/>
                      <a:ext cx="32" cy="16"/>
                    </a:xfrm>
                    <a:custGeom>
                      <a:avLst/>
                      <a:gdLst>
                        <a:gd name="T0" fmla="*/ 0 w 138"/>
                        <a:gd name="T1" fmla="*/ 0 h 112"/>
                        <a:gd name="T2" fmla="*/ 0 w 138"/>
                        <a:gd name="T3" fmla="*/ 0 h 112"/>
                        <a:gd name="T4" fmla="*/ 0 w 138"/>
                        <a:gd name="T5" fmla="*/ 0 h 112"/>
                        <a:gd name="T6" fmla="*/ 0 w 138"/>
                        <a:gd name="T7" fmla="*/ 0 h 112"/>
                        <a:gd name="T8" fmla="*/ 0 w 138"/>
                        <a:gd name="T9" fmla="*/ 0 h 112"/>
                        <a:gd name="T10" fmla="*/ 0 w 138"/>
                        <a:gd name="T11" fmla="*/ 0 h 112"/>
                        <a:gd name="T12" fmla="*/ 0 w 138"/>
                        <a:gd name="T13" fmla="*/ 0 h 11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38"/>
                        <a:gd name="T22" fmla="*/ 0 h 112"/>
                        <a:gd name="T23" fmla="*/ 138 w 138"/>
                        <a:gd name="T24" fmla="*/ 112 h 11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38" h="112">
                          <a:moveTo>
                            <a:pt x="12" y="4"/>
                          </a:moveTo>
                          <a:lnTo>
                            <a:pt x="0" y="112"/>
                          </a:lnTo>
                          <a:lnTo>
                            <a:pt x="138" y="56"/>
                          </a:lnTo>
                          <a:lnTo>
                            <a:pt x="84" y="39"/>
                          </a:lnTo>
                          <a:lnTo>
                            <a:pt x="35" y="64"/>
                          </a:lnTo>
                          <a:lnTo>
                            <a:pt x="50" y="0"/>
                          </a:lnTo>
                          <a:lnTo>
                            <a:pt x="12" y="4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</p:grpSp>
              <p:grpSp>
                <p:nvGrpSpPr>
                  <p:cNvPr id="442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4729" y="1804"/>
                    <a:ext cx="253" cy="86"/>
                    <a:chOff x="4729" y="1804"/>
                    <a:chExt cx="253" cy="86"/>
                  </a:xfrm>
                </p:grpSpPr>
                <p:sp>
                  <p:nvSpPr>
                    <p:cNvPr id="443" name="Freeform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36" y="1804"/>
                      <a:ext cx="247" cy="76"/>
                    </a:xfrm>
                    <a:custGeom>
                      <a:avLst/>
                      <a:gdLst>
                        <a:gd name="T0" fmla="*/ 0 w 1052"/>
                        <a:gd name="T1" fmla="*/ 0 h 484"/>
                        <a:gd name="T2" fmla="*/ 0 w 1052"/>
                        <a:gd name="T3" fmla="*/ 0 h 484"/>
                        <a:gd name="T4" fmla="*/ 0 w 1052"/>
                        <a:gd name="T5" fmla="*/ 0 h 484"/>
                        <a:gd name="T6" fmla="*/ 0 w 1052"/>
                        <a:gd name="T7" fmla="*/ 0 h 484"/>
                        <a:gd name="T8" fmla="*/ 0 w 1052"/>
                        <a:gd name="T9" fmla="*/ 0 h 4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52"/>
                        <a:gd name="T16" fmla="*/ 0 h 484"/>
                        <a:gd name="T17" fmla="*/ 1052 w 1052"/>
                        <a:gd name="T18" fmla="*/ 484 h 4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52" h="484">
                          <a:moveTo>
                            <a:pt x="0" y="205"/>
                          </a:moveTo>
                          <a:lnTo>
                            <a:pt x="505" y="484"/>
                          </a:lnTo>
                          <a:lnTo>
                            <a:pt x="1052" y="211"/>
                          </a:lnTo>
                          <a:lnTo>
                            <a:pt x="633" y="0"/>
                          </a:lnTo>
                          <a:lnTo>
                            <a:pt x="0" y="205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44" name="Freeform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29" y="1836"/>
                      <a:ext cx="125" cy="53"/>
                    </a:xfrm>
                    <a:custGeom>
                      <a:avLst/>
                      <a:gdLst>
                        <a:gd name="T0" fmla="*/ 0 w 527"/>
                        <a:gd name="T1" fmla="*/ 0 h 342"/>
                        <a:gd name="T2" fmla="*/ 0 w 527"/>
                        <a:gd name="T3" fmla="*/ 0 h 342"/>
                        <a:gd name="T4" fmla="*/ 0 w 527"/>
                        <a:gd name="T5" fmla="*/ 0 h 342"/>
                        <a:gd name="T6" fmla="*/ 0 w 527"/>
                        <a:gd name="T7" fmla="*/ 0 h 342"/>
                        <a:gd name="T8" fmla="*/ 0 w 527"/>
                        <a:gd name="T9" fmla="*/ 0 h 34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27"/>
                        <a:gd name="T16" fmla="*/ 0 h 342"/>
                        <a:gd name="T17" fmla="*/ 527 w 527"/>
                        <a:gd name="T18" fmla="*/ 342 h 34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27" h="342">
                          <a:moveTo>
                            <a:pt x="18" y="0"/>
                          </a:moveTo>
                          <a:lnTo>
                            <a:pt x="527" y="283"/>
                          </a:lnTo>
                          <a:lnTo>
                            <a:pt x="512" y="342"/>
                          </a:lnTo>
                          <a:lnTo>
                            <a:pt x="0" y="54"/>
                          </a:lnTo>
                          <a:lnTo>
                            <a:pt x="18" y="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45" name="Freeform 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51" y="1839"/>
                      <a:ext cx="132" cy="52"/>
                    </a:xfrm>
                    <a:custGeom>
                      <a:avLst/>
                      <a:gdLst>
                        <a:gd name="T0" fmla="*/ 0 w 562"/>
                        <a:gd name="T1" fmla="*/ 0 h 336"/>
                        <a:gd name="T2" fmla="*/ 0 w 562"/>
                        <a:gd name="T3" fmla="*/ 0 h 336"/>
                        <a:gd name="T4" fmla="*/ 0 w 562"/>
                        <a:gd name="T5" fmla="*/ 0 h 336"/>
                        <a:gd name="T6" fmla="*/ 0 w 562"/>
                        <a:gd name="T7" fmla="*/ 0 h 336"/>
                        <a:gd name="T8" fmla="*/ 0 w 562"/>
                        <a:gd name="T9" fmla="*/ 0 h 33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2"/>
                        <a:gd name="T16" fmla="*/ 0 h 336"/>
                        <a:gd name="T17" fmla="*/ 562 w 562"/>
                        <a:gd name="T18" fmla="*/ 336 h 3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2" h="336">
                          <a:moveTo>
                            <a:pt x="0" y="336"/>
                          </a:moveTo>
                          <a:lnTo>
                            <a:pt x="17" y="273"/>
                          </a:lnTo>
                          <a:lnTo>
                            <a:pt x="562" y="0"/>
                          </a:lnTo>
                          <a:lnTo>
                            <a:pt x="543" y="50"/>
                          </a:lnTo>
                          <a:lnTo>
                            <a:pt x="0" y="336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46" name="Freeform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81" y="1841"/>
                      <a:ext cx="102" cy="31"/>
                    </a:xfrm>
                    <a:custGeom>
                      <a:avLst/>
                      <a:gdLst>
                        <a:gd name="T0" fmla="*/ 0 w 425"/>
                        <a:gd name="T1" fmla="*/ 0 h 215"/>
                        <a:gd name="T2" fmla="*/ 0 w 425"/>
                        <a:gd name="T3" fmla="*/ 0 h 215"/>
                        <a:gd name="T4" fmla="*/ 0 w 425"/>
                        <a:gd name="T5" fmla="*/ 0 h 215"/>
                        <a:gd name="T6" fmla="*/ 0 w 425"/>
                        <a:gd name="T7" fmla="*/ 0 h 215"/>
                        <a:gd name="T8" fmla="*/ 0 w 425"/>
                        <a:gd name="T9" fmla="*/ 0 h 21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25"/>
                        <a:gd name="T16" fmla="*/ 0 h 215"/>
                        <a:gd name="T17" fmla="*/ 425 w 425"/>
                        <a:gd name="T18" fmla="*/ 215 h 21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25" h="215">
                          <a:moveTo>
                            <a:pt x="0" y="57"/>
                          </a:moveTo>
                          <a:lnTo>
                            <a:pt x="147" y="0"/>
                          </a:lnTo>
                          <a:lnTo>
                            <a:pt x="425" y="150"/>
                          </a:lnTo>
                          <a:lnTo>
                            <a:pt x="283" y="215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47" name="Freeform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5" y="1817"/>
                      <a:ext cx="145" cy="44"/>
                    </a:xfrm>
                    <a:custGeom>
                      <a:avLst/>
                      <a:gdLst>
                        <a:gd name="T0" fmla="*/ 0 w 625"/>
                        <a:gd name="T1" fmla="*/ 0 h 288"/>
                        <a:gd name="T2" fmla="*/ 0 w 625"/>
                        <a:gd name="T3" fmla="*/ 0 h 288"/>
                        <a:gd name="T4" fmla="*/ 0 w 625"/>
                        <a:gd name="T5" fmla="*/ 0 h 288"/>
                        <a:gd name="T6" fmla="*/ 0 w 625"/>
                        <a:gd name="T7" fmla="*/ 0 h 288"/>
                        <a:gd name="T8" fmla="*/ 0 w 625"/>
                        <a:gd name="T9" fmla="*/ 0 h 2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25"/>
                        <a:gd name="T16" fmla="*/ 0 h 288"/>
                        <a:gd name="T17" fmla="*/ 625 w 625"/>
                        <a:gd name="T18" fmla="*/ 288 h 2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25" h="288">
                          <a:moveTo>
                            <a:pt x="0" y="139"/>
                          </a:moveTo>
                          <a:lnTo>
                            <a:pt x="273" y="288"/>
                          </a:lnTo>
                          <a:lnTo>
                            <a:pt x="625" y="123"/>
                          </a:lnTo>
                          <a:lnTo>
                            <a:pt x="369" y="0"/>
                          </a:lnTo>
                          <a:lnTo>
                            <a:pt x="0" y="139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48" name="Freeform 1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46" y="1807"/>
                      <a:ext cx="161" cy="41"/>
                    </a:xfrm>
                    <a:custGeom>
                      <a:avLst/>
                      <a:gdLst>
                        <a:gd name="T0" fmla="*/ 0 w 689"/>
                        <a:gd name="T1" fmla="*/ 0 h 262"/>
                        <a:gd name="T2" fmla="*/ 0 w 689"/>
                        <a:gd name="T3" fmla="*/ 0 h 262"/>
                        <a:gd name="T4" fmla="*/ 0 w 689"/>
                        <a:gd name="T5" fmla="*/ 0 h 262"/>
                        <a:gd name="T6" fmla="*/ 0 w 689"/>
                        <a:gd name="T7" fmla="*/ 0 h 262"/>
                        <a:gd name="T8" fmla="*/ 0 w 689"/>
                        <a:gd name="T9" fmla="*/ 0 h 26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89"/>
                        <a:gd name="T16" fmla="*/ 0 h 262"/>
                        <a:gd name="T17" fmla="*/ 689 w 689"/>
                        <a:gd name="T18" fmla="*/ 262 h 26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89" h="262">
                          <a:moveTo>
                            <a:pt x="143" y="262"/>
                          </a:moveTo>
                          <a:lnTo>
                            <a:pt x="0" y="189"/>
                          </a:lnTo>
                          <a:lnTo>
                            <a:pt x="578" y="0"/>
                          </a:lnTo>
                          <a:lnTo>
                            <a:pt x="689" y="54"/>
                          </a:lnTo>
                          <a:lnTo>
                            <a:pt x="143" y="262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49" name="Line 19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52" y="1808"/>
                      <a:ext cx="138" cy="35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50" name="Line 19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62" y="1811"/>
                      <a:ext cx="135" cy="35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51" name="Line 19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72" y="1813"/>
                      <a:ext cx="132" cy="35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52" name="Line 20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92" y="1818"/>
                      <a:ext cx="129" cy="38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53" name="Line 2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02" y="1821"/>
                      <a:ext cx="129" cy="38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54" name="Line 20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11" y="1824"/>
                      <a:ext cx="129" cy="40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55" name="Line 20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25" y="1825"/>
                      <a:ext cx="122" cy="4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56" name="Line 20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35" y="1831"/>
                      <a:ext cx="125" cy="4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57" name="Line 2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95" y="1846"/>
                      <a:ext cx="66" cy="24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58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8" y="1844"/>
                      <a:ext cx="66" cy="23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59" name="Line 2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38" y="1836"/>
                      <a:ext cx="63" cy="2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60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51" y="1831"/>
                      <a:ext cx="63" cy="23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61" name="Line 2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7" y="1828"/>
                      <a:ext cx="59" cy="24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62" name="Line 2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81" y="1826"/>
                      <a:ext cx="59" cy="2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63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94" y="1820"/>
                      <a:ext cx="60" cy="2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64" name="Line 2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65" y="1833"/>
                      <a:ext cx="33" cy="1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65" name="Line 2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88" y="1828"/>
                      <a:ext cx="30" cy="1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66" name="Line 2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5" y="1826"/>
                      <a:ext cx="30" cy="7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67" name="Line 2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25" y="1820"/>
                      <a:ext cx="29" cy="1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68" name="Line 2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44" y="1815"/>
                      <a:ext cx="26" cy="1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69" name="Line 2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4" y="1813"/>
                      <a:ext cx="26" cy="7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356" name="Group 218"/>
              <p:cNvGrpSpPr>
                <a:grpSpLocks/>
              </p:cNvGrpSpPr>
              <p:nvPr/>
            </p:nvGrpSpPr>
            <p:grpSpPr bwMode="auto">
              <a:xfrm>
                <a:off x="4739" y="1673"/>
                <a:ext cx="445" cy="484"/>
                <a:chOff x="4739" y="1673"/>
                <a:chExt cx="445" cy="484"/>
              </a:xfrm>
            </p:grpSpPr>
            <p:grpSp>
              <p:nvGrpSpPr>
                <p:cNvPr id="357" name="Group 219"/>
                <p:cNvGrpSpPr>
                  <a:grpSpLocks/>
                </p:cNvGrpSpPr>
                <p:nvPr/>
              </p:nvGrpSpPr>
              <p:grpSpPr bwMode="auto">
                <a:xfrm>
                  <a:off x="4776" y="2093"/>
                  <a:ext cx="150" cy="49"/>
                  <a:chOff x="4776" y="2093"/>
                  <a:chExt cx="150" cy="49"/>
                </a:xfrm>
              </p:grpSpPr>
              <p:sp>
                <p:nvSpPr>
                  <p:cNvPr id="434" name="Freeform 220"/>
                  <p:cNvSpPr>
                    <a:spLocks noChangeArrowheads="1"/>
                  </p:cNvSpPr>
                  <p:nvPr/>
                </p:nvSpPr>
                <p:spPr bwMode="auto">
                  <a:xfrm>
                    <a:off x="4776" y="2093"/>
                    <a:ext cx="151" cy="50"/>
                  </a:xfrm>
                  <a:custGeom>
                    <a:avLst/>
                    <a:gdLst>
                      <a:gd name="T0" fmla="*/ 0 w 643"/>
                      <a:gd name="T1" fmla="*/ 0 h 328"/>
                      <a:gd name="T2" fmla="*/ 0 w 643"/>
                      <a:gd name="T3" fmla="*/ 0 h 328"/>
                      <a:gd name="T4" fmla="*/ 0 w 643"/>
                      <a:gd name="T5" fmla="*/ 0 h 328"/>
                      <a:gd name="T6" fmla="*/ 0 w 643"/>
                      <a:gd name="T7" fmla="*/ 0 h 328"/>
                      <a:gd name="T8" fmla="*/ 0 w 643"/>
                      <a:gd name="T9" fmla="*/ 0 h 328"/>
                      <a:gd name="T10" fmla="*/ 0 w 643"/>
                      <a:gd name="T11" fmla="*/ 0 h 328"/>
                      <a:gd name="T12" fmla="*/ 0 w 643"/>
                      <a:gd name="T13" fmla="*/ 0 h 328"/>
                      <a:gd name="T14" fmla="*/ 0 w 643"/>
                      <a:gd name="T15" fmla="*/ 0 h 328"/>
                      <a:gd name="T16" fmla="*/ 0 w 643"/>
                      <a:gd name="T17" fmla="*/ 0 h 328"/>
                      <a:gd name="T18" fmla="*/ 0 w 643"/>
                      <a:gd name="T19" fmla="*/ 0 h 328"/>
                      <a:gd name="T20" fmla="*/ 0 w 643"/>
                      <a:gd name="T21" fmla="*/ 0 h 328"/>
                      <a:gd name="T22" fmla="*/ 0 w 643"/>
                      <a:gd name="T23" fmla="*/ 0 h 328"/>
                      <a:gd name="T24" fmla="*/ 0 w 643"/>
                      <a:gd name="T25" fmla="*/ 0 h 328"/>
                      <a:gd name="T26" fmla="*/ 0 w 643"/>
                      <a:gd name="T27" fmla="*/ 0 h 328"/>
                      <a:gd name="T28" fmla="*/ 0 w 643"/>
                      <a:gd name="T29" fmla="*/ 0 h 328"/>
                      <a:gd name="T30" fmla="*/ 0 w 643"/>
                      <a:gd name="T31" fmla="*/ 0 h 328"/>
                      <a:gd name="T32" fmla="*/ 0 w 643"/>
                      <a:gd name="T33" fmla="*/ 0 h 328"/>
                      <a:gd name="T34" fmla="*/ 0 w 643"/>
                      <a:gd name="T35" fmla="*/ 0 h 328"/>
                      <a:gd name="T36" fmla="*/ 0 w 643"/>
                      <a:gd name="T37" fmla="*/ 0 h 328"/>
                      <a:gd name="T38" fmla="*/ 0 w 643"/>
                      <a:gd name="T39" fmla="*/ 0 h 32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643"/>
                      <a:gd name="T61" fmla="*/ 0 h 328"/>
                      <a:gd name="T62" fmla="*/ 643 w 643"/>
                      <a:gd name="T63" fmla="*/ 328 h 328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643" h="328">
                        <a:moveTo>
                          <a:pt x="383" y="11"/>
                        </a:moveTo>
                        <a:lnTo>
                          <a:pt x="389" y="97"/>
                        </a:lnTo>
                        <a:lnTo>
                          <a:pt x="220" y="176"/>
                        </a:lnTo>
                        <a:lnTo>
                          <a:pt x="78" y="210"/>
                        </a:lnTo>
                        <a:lnTo>
                          <a:pt x="0" y="244"/>
                        </a:lnTo>
                        <a:lnTo>
                          <a:pt x="5" y="289"/>
                        </a:lnTo>
                        <a:lnTo>
                          <a:pt x="107" y="318"/>
                        </a:lnTo>
                        <a:lnTo>
                          <a:pt x="259" y="328"/>
                        </a:lnTo>
                        <a:lnTo>
                          <a:pt x="389" y="306"/>
                        </a:lnTo>
                        <a:lnTo>
                          <a:pt x="468" y="284"/>
                        </a:lnTo>
                        <a:lnTo>
                          <a:pt x="473" y="309"/>
                        </a:lnTo>
                        <a:lnTo>
                          <a:pt x="575" y="306"/>
                        </a:lnTo>
                        <a:lnTo>
                          <a:pt x="637" y="295"/>
                        </a:lnTo>
                        <a:lnTo>
                          <a:pt x="637" y="250"/>
                        </a:lnTo>
                        <a:lnTo>
                          <a:pt x="643" y="224"/>
                        </a:lnTo>
                        <a:lnTo>
                          <a:pt x="643" y="161"/>
                        </a:lnTo>
                        <a:lnTo>
                          <a:pt x="626" y="125"/>
                        </a:lnTo>
                        <a:lnTo>
                          <a:pt x="594" y="86"/>
                        </a:lnTo>
                        <a:lnTo>
                          <a:pt x="587" y="0"/>
                        </a:lnTo>
                        <a:lnTo>
                          <a:pt x="383" y="11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35" name="Freeform 221"/>
                  <p:cNvSpPr>
                    <a:spLocks noChangeArrowheads="1"/>
                  </p:cNvSpPr>
                  <p:nvPr/>
                </p:nvSpPr>
                <p:spPr bwMode="auto">
                  <a:xfrm>
                    <a:off x="4832" y="2111"/>
                    <a:ext cx="46" cy="15"/>
                  </a:xfrm>
                  <a:custGeom>
                    <a:avLst/>
                    <a:gdLst>
                      <a:gd name="T0" fmla="*/ 0 w 195"/>
                      <a:gd name="T1" fmla="*/ 0 h 104"/>
                      <a:gd name="T2" fmla="*/ 0 w 195"/>
                      <a:gd name="T3" fmla="*/ 0 h 104"/>
                      <a:gd name="T4" fmla="*/ 0 w 195"/>
                      <a:gd name="T5" fmla="*/ 0 h 104"/>
                      <a:gd name="T6" fmla="*/ 0 w 195"/>
                      <a:gd name="T7" fmla="*/ 0 h 104"/>
                      <a:gd name="T8" fmla="*/ 0 w 195"/>
                      <a:gd name="T9" fmla="*/ 0 h 1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5"/>
                      <a:gd name="T16" fmla="*/ 0 h 104"/>
                      <a:gd name="T17" fmla="*/ 195 w 195"/>
                      <a:gd name="T18" fmla="*/ 104 h 1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5" h="104">
                        <a:moveTo>
                          <a:pt x="146" y="0"/>
                        </a:moveTo>
                        <a:lnTo>
                          <a:pt x="195" y="55"/>
                        </a:lnTo>
                        <a:lnTo>
                          <a:pt x="20" y="104"/>
                        </a:lnTo>
                        <a:lnTo>
                          <a:pt x="0" y="66"/>
                        </a:lnTo>
                        <a:lnTo>
                          <a:pt x="146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36" name="Freeform 222"/>
                  <p:cNvSpPr>
                    <a:spLocks noChangeArrowheads="1"/>
                  </p:cNvSpPr>
                  <p:nvPr/>
                </p:nvSpPr>
                <p:spPr bwMode="auto">
                  <a:xfrm>
                    <a:off x="4782" y="2121"/>
                    <a:ext cx="50" cy="10"/>
                  </a:xfrm>
                  <a:custGeom>
                    <a:avLst/>
                    <a:gdLst>
                      <a:gd name="T0" fmla="*/ 0 w 220"/>
                      <a:gd name="T1" fmla="*/ 0 h 64"/>
                      <a:gd name="T2" fmla="*/ 0 w 220"/>
                      <a:gd name="T3" fmla="*/ 0 h 64"/>
                      <a:gd name="T4" fmla="*/ 0 w 220"/>
                      <a:gd name="T5" fmla="*/ 0 h 64"/>
                      <a:gd name="T6" fmla="*/ 0 w 220"/>
                      <a:gd name="T7" fmla="*/ 0 h 64"/>
                      <a:gd name="T8" fmla="*/ 0 w 220"/>
                      <a:gd name="T9" fmla="*/ 0 h 64"/>
                      <a:gd name="T10" fmla="*/ 0 w 220"/>
                      <a:gd name="T11" fmla="*/ 0 h 64"/>
                      <a:gd name="T12" fmla="*/ 0 w 220"/>
                      <a:gd name="T13" fmla="*/ 0 h 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0"/>
                      <a:gd name="T22" fmla="*/ 0 h 64"/>
                      <a:gd name="T23" fmla="*/ 220 w 220"/>
                      <a:gd name="T24" fmla="*/ 64 h 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0" h="64">
                        <a:moveTo>
                          <a:pt x="195" y="0"/>
                        </a:moveTo>
                        <a:lnTo>
                          <a:pt x="220" y="30"/>
                        </a:lnTo>
                        <a:lnTo>
                          <a:pt x="112" y="58"/>
                        </a:lnTo>
                        <a:lnTo>
                          <a:pt x="61" y="64"/>
                        </a:lnTo>
                        <a:lnTo>
                          <a:pt x="0" y="60"/>
                        </a:lnTo>
                        <a:lnTo>
                          <a:pt x="66" y="28"/>
                        </a:lnTo>
                        <a:lnTo>
                          <a:pt x="195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37" name="Freeform 223"/>
                  <p:cNvSpPr>
                    <a:spLocks noChangeArrowheads="1"/>
                  </p:cNvSpPr>
                  <p:nvPr/>
                </p:nvSpPr>
                <p:spPr bwMode="auto">
                  <a:xfrm>
                    <a:off x="4779" y="2111"/>
                    <a:ext cx="148" cy="31"/>
                  </a:xfrm>
                  <a:custGeom>
                    <a:avLst/>
                    <a:gdLst>
                      <a:gd name="T0" fmla="*/ 0 w 625"/>
                      <a:gd name="T1" fmla="*/ 0 h 195"/>
                      <a:gd name="T2" fmla="*/ 0 w 625"/>
                      <a:gd name="T3" fmla="*/ 0 h 195"/>
                      <a:gd name="T4" fmla="*/ 0 w 625"/>
                      <a:gd name="T5" fmla="*/ 0 h 195"/>
                      <a:gd name="T6" fmla="*/ 0 w 625"/>
                      <a:gd name="T7" fmla="*/ 0 h 195"/>
                      <a:gd name="T8" fmla="*/ 0 w 625"/>
                      <a:gd name="T9" fmla="*/ 0 h 195"/>
                      <a:gd name="T10" fmla="*/ 0 w 625"/>
                      <a:gd name="T11" fmla="*/ 0 h 195"/>
                      <a:gd name="T12" fmla="*/ 0 w 625"/>
                      <a:gd name="T13" fmla="*/ 0 h 195"/>
                      <a:gd name="T14" fmla="*/ 0 w 625"/>
                      <a:gd name="T15" fmla="*/ 0 h 195"/>
                      <a:gd name="T16" fmla="*/ 0 w 625"/>
                      <a:gd name="T17" fmla="*/ 0 h 195"/>
                      <a:gd name="T18" fmla="*/ 0 w 625"/>
                      <a:gd name="T19" fmla="*/ 0 h 195"/>
                      <a:gd name="T20" fmla="*/ 0 w 625"/>
                      <a:gd name="T21" fmla="*/ 0 h 195"/>
                      <a:gd name="T22" fmla="*/ 0 w 625"/>
                      <a:gd name="T23" fmla="*/ 0 h 195"/>
                      <a:gd name="T24" fmla="*/ 0 w 625"/>
                      <a:gd name="T25" fmla="*/ 0 h 195"/>
                      <a:gd name="T26" fmla="*/ 0 w 625"/>
                      <a:gd name="T27" fmla="*/ 0 h 195"/>
                      <a:gd name="T28" fmla="*/ 0 w 625"/>
                      <a:gd name="T29" fmla="*/ 0 h 195"/>
                      <a:gd name="T30" fmla="*/ 0 w 625"/>
                      <a:gd name="T31" fmla="*/ 0 h 195"/>
                      <a:gd name="T32" fmla="*/ 0 w 625"/>
                      <a:gd name="T33" fmla="*/ 0 h 195"/>
                      <a:gd name="T34" fmla="*/ 0 w 625"/>
                      <a:gd name="T35" fmla="*/ 0 h 195"/>
                      <a:gd name="T36" fmla="*/ 0 w 625"/>
                      <a:gd name="T37" fmla="*/ 0 h 19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25"/>
                      <a:gd name="T58" fmla="*/ 0 h 195"/>
                      <a:gd name="T59" fmla="*/ 625 w 625"/>
                      <a:gd name="T60" fmla="*/ 195 h 19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25" h="195">
                        <a:moveTo>
                          <a:pt x="0" y="166"/>
                        </a:moveTo>
                        <a:lnTo>
                          <a:pt x="0" y="136"/>
                        </a:lnTo>
                        <a:lnTo>
                          <a:pt x="82" y="144"/>
                        </a:lnTo>
                        <a:lnTo>
                          <a:pt x="214" y="125"/>
                        </a:lnTo>
                        <a:lnTo>
                          <a:pt x="288" y="108"/>
                        </a:lnTo>
                        <a:lnTo>
                          <a:pt x="433" y="62"/>
                        </a:lnTo>
                        <a:lnTo>
                          <a:pt x="495" y="55"/>
                        </a:lnTo>
                        <a:lnTo>
                          <a:pt x="557" y="32"/>
                        </a:lnTo>
                        <a:lnTo>
                          <a:pt x="588" y="0"/>
                        </a:lnTo>
                        <a:lnTo>
                          <a:pt x="625" y="40"/>
                        </a:lnTo>
                        <a:lnTo>
                          <a:pt x="625" y="123"/>
                        </a:lnTo>
                        <a:lnTo>
                          <a:pt x="579" y="136"/>
                        </a:lnTo>
                        <a:lnTo>
                          <a:pt x="466" y="151"/>
                        </a:lnTo>
                        <a:lnTo>
                          <a:pt x="422" y="157"/>
                        </a:lnTo>
                        <a:lnTo>
                          <a:pt x="347" y="183"/>
                        </a:lnTo>
                        <a:lnTo>
                          <a:pt x="263" y="195"/>
                        </a:lnTo>
                        <a:lnTo>
                          <a:pt x="204" y="195"/>
                        </a:lnTo>
                        <a:lnTo>
                          <a:pt x="109" y="195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38" name="Freeform 224"/>
                  <p:cNvSpPr>
                    <a:spLocks noChangeArrowheads="1"/>
                  </p:cNvSpPr>
                  <p:nvPr/>
                </p:nvSpPr>
                <p:spPr bwMode="auto">
                  <a:xfrm>
                    <a:off x="4868" y="2095"/>
                    <a:ext cx="49" cy="24"/>
                  </a:xfrm>
                  <a:custGeom>
                    <a:avLst/>
                    <a:gdLst>
                      <a:gd name="T0" fmla="*/ 0 w 207"/>
                      <a:gd name="T1" fmla="*/ 0 h 160"/>
                      <a:gd name="T2" fmla="*/ 0 w 207"/>
                      <a:gd name="T3" fmla="*/ 0 h 160"/>
                      <a:gd name="T4" fmla="*/ 0 w 207"/>
                      <a:gd name="T5" fmla="*/ 0 h 160"/>
                      <a:gd name="T6" fmla="*/ 0 w 207"/>
                      <a:gd name="T7" fmla="*/ 0 h 160"/>
                      <a:gd name="T8" fmla="*/ 0 w 207"/>
                      <a:gd name="T9" fmla="*/ 0 h 160"/>
                      <a:gd name="T10" fmla="*/ 0 w 207"/>
                      <a:gd name="T11" fmla="*/ 0 h 160"/>
                      <a:gd name="T12" fmla="*/ 0 w 207"/>
                      <a:gd name="T13" fmla="*/ 0 h 160"/>
                      <a:gd name="T14" fmla="*/ 0 w 207"/>
                      <a:gd name="T15" fmla="*/ 0 h 160"/>
                      <a:gd name="T16" fmla="*/ 0 w 207"/>
                      <a:gd name="T17" fmla="*/ 0 h 160"/>
                      <a:gd name="T18" fmla="*/ 0 w 207"/>
                      <a:gd name="T19" fmla="*/ 0 h 16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07"/>
                      <a:gd name="T31" fmla="*/ 0 h 160"/>
                      <a:gd name="T32" fmla="*/ 207 w 207"/>
                      <a:gd name="T33" fmla="*/ 160 h 16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07" h="160">
                        <a:moveTo>
                          <a:pt x="6" y="10"/>
                        </a:moveTo>
                        <a:lnTo>
                          <a:pt x="12" y="90"/>
                        </a:lnTo>
                        <a:lnTo>
                          <a:pt x="0" y="107"/>
                        </a:lnTo>
                        <a:lnTo>
                          <a:pt x="47" y="160"/>
                        </a:lnTo>
                        <a:lnTo>
                          <a:pt x="110" y="160"/>
                        </a:lnTo>
                        <a:lnTo>
                          <a:pt x="182" y="137"/>
                        </a:lnTo>
                        <a:lnTo>
                          <a:pt x="207" y="105"/>
                        </a:lnTo>
                        <a:lnTo>
                          <a:pt x="193" y="84"/>
                        </a:lnTo>
                        <a:lnTo>
                          <a:pt x="189" y="0"/>
                        </a:lnTo>
                        <a:lnTo>
                          <a:pt x="6" y="10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</p:grpSp>
            <p:grpSp>
              <p:nvGrpSpPr>
                <p:cNvPr id="358" name="Group 225"/>
                <p:cNvGrpSpPr>
                  <a:grpSpLocks/>
                </p:cNvGrpSpPr>
                <p:nvPr/>
              </p:nvGrpSpPr>
              <p:grpSpPr bwMode="auto">
                <a:xfrm>
                  <a:off x="4862" y="2003"/>
                  <a:ext cx="64" cy="102"/>
                  <a:chOff x="4862" y="2003"/>
                  <a:chExt cx="64" cy="102"/>
                </a:xfrm>
              </p:grpSpPr>
              <p:sp>
                <p:nvSpPr>
                  <p:cNvPr id="432" name="Freeform 226"/>
                  <p:cNvSpPr>
                    <a:spLocks noChangeArrowheads="1"/>
                  </p:cNvSpPr>
                  <p:nvPr/>
                </p:nvSpPr>
                <p:spPr bwMode="auto">
                  <a:xfrm>
                    <a:off x="4862" y="2003"/>
                    <a:ext cx="65" cy="103"/>
                  </a:xfrm>
                  <a:custGeom>
                    <a:avLst/>
                    <a:gdLst>
                      <a:gd name="T0" fmla="*/ 0 w 271"/>
                      <a:gd name="T1" fmla="*/ 0 h 654"/>
                      <a:gd name="T2" fmla="*/ 0 w 271"/>
                      <a:gd name="T3" fmla="*/ 0 h 654"/>
                      <a:gd name="T4" fmla="*/ 0 w 271"/>
                      <a:gd name="T5" fmla="*/ 0 h 654"/>
                      <a:gd name="T6" fmla="*/ 0 w 271"/>
                      <a:gd name="T7" fmla="*/ 0 h 654"/>
                      <a:gd name="T8" fmla="*/ 0 w 271"/>
                      <a:gd name="T9" fmla="*/ 0 h 654"/>
                      <a:gd name="T10" fmla="*/ 0 w 271"/>
                      <a:gd name="T11" fmla="*/ 0 h 654"/>
                      <a:gd name="T12" fmla="*/ 0 w 271"/>
                      <a:gd name="T13" fmla="*/ 0 h 654"/>
                      <a:gd name="T14" fmla="*/ 0 w 271"/>
                      <a:gd name="T15" fmla="*/ 0 h 6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1"/>
                      <a:gd name="T25" fmla="*/ 0 h 654"/>
                      <a:gd name="T26" fmla="*/ 271 w 271"/>
                      <a:gd name="T27" fmla="*/ 654 h 65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1" h="654">
                        <a:moveTo>
                          <a:pt x="249" y="14"/>
                        </a:moveTo>
                        <a:lnTo>
                          <a:pt x="266" y="235"/>
                        </a:lnTo>
                        <a:lnTo>
                          <a:pt x="262" y="418"/>
                        </a:lnTo>
                        <a:lnTo>
                          <a:pt x="271" y="625"/>
                        </a:lnTo>
                        <a:lnTo>
                          <a:pt x="138" y="654"/>
                        </a:lnTo>
                        <a:lnTo>
                          <a:pt x="9" y="654"/>
                        </a:lnTo>
                        <a:lnTo>
                          <a:pt x="0" y="0"/>
                        </a:lnTo>
                        <a:lnTo>
                          <a:pt x="249" y="14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33" name="Freeform 227"/>
                  <p:cNvSpPr>
                    <a:spLocks noChangeArrowheads="1"/>
                  </p:cNvSpPr>
                  <p:nvPr/>
                </p:nvSpPr>
                <p:spPr bwMode="auto">
                  <a:xfrm>
                    <a:off x="4865" y="2006"/>
                    <a:ext cx="56" cy="97"/>
                  </a:xfrm>
                  <a:custGeom>
                    <a:avLst/>
                    <a:gdLst>
                      <a:gd name="T0" fmla="*/ 0 w 236"/>
                      <a:gd name="T1" fmla="*/ 0 h 631"/>
                      <a:gd name="T2" fmla="*/ 0 w 236"/>
                      <a:gd name="T3" fmla="*/ 0 h 631"/>
                      <a:gd name="T4" fmla="*/ 0 w 236"/>
                      <a:gd name="T5" fmla="*/ 0 h 631"/>
                      <a:gd name="T6" fmla="*/ 0 w 236"/>
                      <a:gd name="T7" fmla="*/ 0 h 631"/>
                      <a:gd name="T8" fmla="*/ 0 w 236"/>
                      <a:gd name="T9" fmla="*/ 0 h 631"/>
                      <a:gd name="T10" fmla="*/ 0 w 236"/>
                      <a:gd name="T11" fmla="*/ 0 h 631"/>
                      <a:gd name="T12" fmla="*/ 0 w 236"/>
                      <a:gd name="T13" fmla="*/ 0 h 631"/>
                      <a:gd name="T14" fmla="*/ 0 w 236"/>
                      <a:gd name="T15" fmla="*/ 0 h 63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36"/>
                      <a:gd name="T25" fmla="*/ 0 h 631"/>
                      <a:gd name="T26" fmla="*/ 236 w 236"/>
                      <a:gd name="T27" fmla="*/ 631 h 63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36" h="631">
                        <a:moveTo>
                          <a:pt x="215" y="20"/>
                        </a:moveTo>
                        <a:lnTo>
                          <a:pt x="236" y="207"/>
                        </a:lnTo>
                        <a:lnTo>
                          <a:pt x="232" y="356"/>
                        </a:lnTo>
                        <a:lnTo>
                          <a:pt x="232" y="586"/>
                        </a:lnTo>
                        <a:lnTo>
                          <a:pt x="116" y="631"/>
                        </a:lnTo>
                        <a:lnTo>
                          <a:pt x="13" y="631"/>
                        </a:lnTo>
                        <a:lnTo>
                          <a:pt x="0" y="0"/>
                        </a:lnTo>
                        <a:lnTo>
                          <a:pt x="215" y="2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</p:grpSp>
            <p:grpSp>
              <p:nvGrpSpPr>
                <p:cNvPr id="359" name="Group 228"/>
                <p:cNvGrpSpPr>
                  <a:grpSpLocks/>
                </p:cNvGrpSpPr>
                <p:nvPr/>
              </p:nvGrpSpPr>
              <p:grpSpPr bwMode="auto">
                <a:xfrm>
                  <a:off x="4739" y="2109"/>
                  <a:ext cx="151" cy="48"/>
                  <a:chOff x="4739" y="2109"/>
                  <a:chExt cx="151" cy="48"/>
                </a:xfrm>
              </p:grpSpPr>
              <p:sp>
                <p:nvSpPr>
                  <p:cNvPr id="427" name="Freeform 229"/>
                  <p:cNvSpPr>
                    <a:spLocks noChangeArrowheads="1"/>
                  </p:cNvSpPr>
                  <p:nvPr/>
                </p:nvSpPr>
                <p:spPr bwMode="auto">
                  <a:xfrm>
                    <a:off x="4739" y="2109"/>
                    <a:ext cx="152" cy="49"/>
                  </a:xfrm>
                  <a:custGeom>
                    <a:avLst/>
                    <a:gdLst>
                      <a:gd name="T0" fmla="*/ 0 w 654"/>
                      <a:gd name="T1" fmla="*/ 0 h 328"/>
                      <a:gd name="T2" fmla="*/ 0 w 654"/>
                      <a:gd name="T3" fmla="*/ 0 h 328"/>
                      <a:gd name="T4" fmla="*/ 0 w 654"/>
                      <a:gd name="T5" fmla="*/ 0 h 328"/>
                      <a:gd name="T6" fmla="*/ 0 w 654"/>
                      <a:gd name="T7" fmla="*/ 0 h 328"/>
                      <a:gd name="T8" fmla="*/ 0 w 654"/>
                      <a:gd name="T9" fmla="*/ 0 h 328"/>
                      <a:gd name="T10" fmla="*/ 0 w 654"/>
                      <a:gd name="T11" fmla="*/ 0 h 328"/>
                      <a:gd name="T12" fmla="*/ 0 w 654"/>
                      <a:gd name="T13" fmla="*/ 0 h 328"/>
                      <a:gd name="T14" fmla="*/ 0 w 654"/>
                      <a:gd name="T15" fmla="*/ 0 h 328"/>
                      <a:gd name="T16" fmla="*/ 0 w 654"/>
                      <a:gd name="T17" fmla="*/ 0 h 328"/>
                      <a:gd name="T18" fmla="*/ 0 w 654"/>
                      <a:gd name="T19" fmla="*/ 0 h 328"/>
                      <a:gd name="T20" fmla="*/ 0 w 654"/>
                      <a:gd name="T21" fmla="*/ 0 h 328"/>
                      <a:gd name="T22" fmla="*/ 0 w 654"/>
                      <a:gd name="T23" fmla="*/ 0 h 328"/>
                      <a:gd name="T24" fmla="*/ 0 w 654"/>
                      <a:gd name="T25" fmla="*/ 0 h 328"/>
                      <a:gd name="T26" fmla="*/ 0 w 654"/>
                      <a:gd name="T27" fmla="*/ 0 h 328"/>
                      <a:gd name="T28" fmla="*/ 0 w 654"/>
                      <a:gd name="T29" fmla="*/ 0 h 328"/>
                      <a:gd name="T30" fmla="*/ 0 w 654"/>
                      <a:gd name="T31" fmla="*/ 0 h 328"/>
                      <a:gd name="T32" fmla="*/ 0 w 654"/>
                      <a:gd name="T33" fmla="*/ 0 h 328"/>
                      <a:gd name="T34" fmla="*/ 0 w 654"/>
                      <a:gd name="T35" fmla="*/ 0 h 328"/>
                      <a:gd name="T36" fmla="*/ 0 w 654"/>
                      <a:gd name="T37" fmla="*/ 0 h 328"/>
                      <a:gd name="T38" fmla="*/ 0 w 654"/>
                      <a:gd name="T39" fmla="*/ 0 h 32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654"/>
                      <a:gd name="T61" fmla="*/ 0 h 328"/>
                      <a:gd name="T62" fmla="*/ 654 w 654"/>
                      <a:gd name="T63" fmla="*/ 328 h 328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654" h="328">
                        <a:moveTo>
                          <a:pt x="389" y="11"/>
                        </a:moveTo>
                        <a:lnTo>
                          <a:pt x="395" y="96"/>
                        </a:lnTo>
                        <a:lnTo>
                          <a:pt x="223" y="175"/>
                        </a:lnTo>
                        <a:lnTo>
                          <a:pt x="80" y="209"/>
                        </a:lnTo>
                        <a:lnTo>
                          <a:pt x="0" y="243"/>
                        </a:lnTo>
                        <a:lnTo>
                          <a:pt x="5" y="289"/>
                        </a:lnTo>
                        <a:lnTo>
                          <a:pt x="108" y="317"/>
                        </a:lnTo>
                        <a:lnTo>
                          <a:pt x="264" y="328"/>
                        </a:lnTo>
                        <a:lnTo>
                          <a:pt x="395" y="306"/>
                        </a:lnTo>
                        <a:lnTo>
                          <a:pt x="474" y="283"/>
                        </a:lnTo>
                        <a:lnTo>
                          <a:pt x="480" y="308"/>
                        </a:lnTo>
                        <a:lnTo>
                          <a:pt x="583" y="306"/>
                        </a:lnTo>
                        <a:lnTo>
                          <a:pt x="647" y="294"/>
                        </a:lnTo>
                        <a:lnTo>
                          <a:pt x="647" y="249"/>
                        </a:lnTo>
                        <a:lnTo>
                          <a:pt x="654" y="224"/>
                        </a:lnTo>
                        <a:lnTo>
                          <a:pt x="654" y="160"/>
                        </a:lnTo>
                        <a:lnTo>
                          <a:pt x="635" y="125"/>
                        </a:lnTo>
                        <a:lnTo>
                          <a:pt x="603" y="86"/>
                        </a:lnTo>
                        <a:lnTo>
                          <a:pt x="596" y="0"/>
                        </a:lnTo>
                        <a:lnTo>
                          <a:pt x="389" y="11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28" name="Freeform 230"/>
                  <p:cNvSpPr>
                    <a:spLocks noChangeArrowheads="1"/>
                  </p:cNvSpPr>
                  <p:nvPr/>
                </p:nvSpPr>
                <p:spPr bwMode="auto">
                  <a:xfrm>
                    <a:off x="4795" y="2127"/>
                    <a:ext cx="46" cy="16"/>
                  </a:xfrm>
                  <a:custGeom>
                    <a:avLst/>
                    <a:gdLst>
                      <a:gd name="T0" fmla="*/ 0 w 198"/>
                      <a:gd name="T1" fmla="*/ 0 h 104"/>
                      <a:gd name="T2" fmla="*/ 0 w 198"/>
                      <a:gd name="T3" fmla="*/ 0 h 104"/>
                      <a:gd name="T4" fmla="*/ 0 w 198"/>
                      <a:gd name="T5" fmla="*/ 0 h 104"/>
                      <a:gd name="T6" fmla="*/ 0 w 198"/>
                      <a:gd name="T7" fmla="*/ 0 h 104"/>
                      <a:gd name="T8" fmla="*/ 0 w 198"/>
                      <a:gd name="T9" fmla="*/ 0 h 1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8"/>
                      <a:gd name="T16" fmla="*/ 0 h 104"/>
                      <a:gd name="T17" fmla="*/ 198 w 198"/>
                      <a:gd name="T18" fmla="*/ 104 h 1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8" h="104">
                        <a:moveTo>
                          <a:pt x="149" y="0"/>
                        </a:moveTo>
                        <a:lnTo>
                          <a:pt x="198" y="56"/>
                        </a:lnTo>
                        <a:lnTo>
                          <a:pt x="22" y="104"/>
                        </a:lnTo>
                        <a:lnTo>
                          <a:pt x="0" y="66"/>
                        </a:lnTo>
                        <a:lnTo>
                          <a:pt x="149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29" name="Freeform 231"/>
                  <p:cNvSpPr>
                    <a:spLocks noChangeArrowheads="1"/>
                  </p:cNvSpPr>
                  <p:nvPr/>
                </p:nvSpPr>
                <p:spPr bwMode="auto">
                  <a:xfrm>
                    <a:off x="4743" y="2137"/>
                    <a:ext cx="52" cy="11"/>
                  </a:xfrm>
                  <a:custGeom>
                    <a:avLst/>
                    <a:gdLst>
                      <a:gd name="T0" fmla="*/ 0 w 222"/>
                      <a:gd name="T1" fmla="*/ 0 h 63"/>
                      <a:gd name="T2" fmla="*/ 0 w 222"/>
                      <a:gd name="T3" fmla="*/ 0 h 63"/>
                      <a:gd name="T4" fmla="*/ 0 w 222"/>
                      <a:gd name="T5" fmla="*/ 0 h 63"/>
                      <a:gd name="T6" fmla="*/ 0 w 222"/>
                      <a:gd name="T7" fmla="*/ 0 h 63"/>
                      <a:gd name="T8" fmla="*/ 0 w 222"/>
                      <a:gd name="T9" fmla="*/ 0 h 63"/>
                      <a:gd name="T10" fmla="*/ 0 w 222"/>
                      <a:gd name="T11" fmla="*/ 0 h 63"/>
                      <a:gd name="T12" fmla="*/ 0 w 222"/>
                      <a:gd name="T13" fmla="*/ 0 h 6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2"/>
                      <a:gd name="T22" fmla="*/ 0 h 63"/>
                      <a:gd name="T23" fmla="*/ 222 w 222"/>
                      <a:gd name="T24" fmla="*/ 63 h 6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2" h="63">
                        <a:moveTo>
                          <a:pt x="197" y="0"/>
                        </a:moveTo>
                        <a:lnTo>
                          <a:pt x="222" y="29"/>
                        </a:lnTo>
                        <a:lnTo>
                          <a:pt x="114" y="57"/>
                        </a:lnTo>
                        <a:lnTo>
                          <a:pt x="62" y="63"/>
                        </a:lnTo>
                        <a:lnTo>
                          <a:pt x="0" y="59"/>
                        </a:lnTo>
                        <a:lnTo>
                          <a:pt x="66" y="27"/>
                        </a:lnTo>
                        <a:lnTo>
                          <a:pt x="197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30" name="Freeform 232"/>
                  <p:cNvSpPr>
                    <a:spLocks noChangeArrowheads="1"/>
                  </p:cNvSpPr>
                  <p:nvPr/>
                </p:nvSpPr>
                <p:spPr bwMode="auto">
                  <a:xfrm>
                    <a:off x="4743" y="2127"/>
                    <a:ext cx="148" cy="29"/>
                  </a:xfrm>
                  <a:custGeom>
                    <a:avLst/>
                    <a:gdLst>
                      <a:gd name="T0" fmla="*/ 0 w 632"/>
                      <a:gd name="T1" fmla="*/ 0 h 196"/>
                      <a:gd name="T2" fmla="*/ 0 w 632"/>
                      <a:gd name="T3" fmla="*/ 0 h 196"/>
                      <a:gd name="T4" fmla="*/ 0 w 632"/>
                      <a:gd name="T5" fmla="*/ 0 h 196"/>
                      <a:gd name="T6" fmla="*/ 0 w 632"/>
                      <a:gd name="T7" fmla="*/ 0 h 196"/>
                      <a:gd name="T8" fmla="*/ 0 w 632"/>
                      <a:gd name="T9" fmla="*/ 0 h 196"/>
                      <a:gd name="T10" fmla="*/ 0 w 632"/>
                      <a:gd name="T11" fmla="*/ 0 h 196"/>
                      <a:gd name="T12" fmla="*/ 0 w 632"/>
                      <a:gd name="T13" fmla="*/ 0 h 196"/>
                      <a:gd name="T14" fmla="*/ 0 w 632"/>
                      <a:gd name="T15" fmla="*/ 0 h 196"/>
                      <a:gd name="T16" fmla="*/ 0 w 632"/>
                      <a:gd name="T17" fmla="*/ 0 h 196"/>
                      <a:gd name="T18" fmla="*/ 0 w 632"/>
                      <a:gd name="T19" fmla="*/ 0 h 196"/>
                      <a:gd name="T20" fmla="*/ 0 w 632"/>
                      <a:gd name="T21" fmla="*/ 0 h 196"/>
                      <a:gd name="T22" fmla="*/ 0 w 632"/>
                      <a:gd name="T23" fmla="*/ 0 h 196"/>
                      <a:gd name="T24" fmla="*/ 0 w 632"/>
                      <a:gd name="T25" fmla="*/ 0 h 196"/>
                      <a:gd name="T26" fmla="*/ 0 w 632"/>
                      <a:gd name="T27" fmla="*/ 0 h 196"/>
                      <a:gd name="T28" fmla="*/ 0 w 632"/>
                      <a:gd name="T29" fmla="*/ 0 h 196"/>
                      <a:gd name="T30" fmla="*/ 0 w 632"/>
                      <a:gd name="T31" fmla="*/ 0 h 196"/>
                      <a:gd name="T32" fmla="*/ 0 w 632"/>
                      <a:gd name="T33" fmla="*/ 0 h 196"/>
                      <a:gd name="T34" fmla="*/ 0 w 632"/>
                      <a:gd name="T35" fmla="*/ 0 h 196"/>
                      <a:gd name="T36" fmla="*/ 0 w 632"/>
                      <a:gd name="T37" fmla="*/ 0 h 19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32"/>
                      <a:gd name="T58" fmla="*/ 0 h 196"/>
                      <a:gd name="T59" fmla="*/ 632 w 632"/>
                      <a:gd name="T60" fmla="*/ 196 h 19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32" h="196">
                        <a:moveTo>
                          <a:pt x="0" y="166"/>
                        </a:moveTo>
                        <a:lnTo>
                          <a:pt x="0" y="136"/>
                        </a:lnTo>
                        <a:lnTo>
                          <a:pt x="81" y="145"/>
                        </a:lnTo>
                        <a:lnTo>
                          <a:pt x="216" y="126"/>
                        </a:lnTo>
                        <a:lnTo>
                          <a:pt x="291" y="109"/>
                        </a:lnTo>
                        <a:lnTo>
                          <a:pt x="437" y="62"/>
                        </a:lnTo>
                        <a:lnTo>
                          <a:pt x="502" y="56"/>
                        </a:lnTo>
                        <a:lnTo>
                          <a:pt x="563" y="32"/>
                        </a:lnTo>
                        <a:lnTo>
                          <a:pt x="596" y="0"/>
                        </a:lnTo>
                        <a:lnTo>
                          <a:pt x="632" y="41"/>
                        </a:lnTo>
                        <a:lnTo>
                          <a:pt x="632" y="124"/>
                        </a:lnTo>
                        <a:lnTo>
                          <a:pt x="586" y="136"/>
                        </a:lnTo>
                        <a:lnTo>
                          <a:pt x="472" y="151"/>
                        </a:lnTo>
                        <a:lnTo>
                          <a:pt x="426" y="158"/>
                        </a:lnTo>
                        <a:lnTo>
                          <a:pt x="352" y="183"/>
                        </a:lnTo>
                        <a:lnTo>
                          <a:pt x="266" y="196"/>
                        </a:lnTo>
                        <a:lnTo>
                          <a:pt x="205" y="196"/>
                        </a:lnTo>
                        <a:lnTo>
                          <a:pt x="108" y="19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31" name="Freeform 233"/>
                  <p:cNvSpPr>
                    <a:spLocks noChangeArrowheads="1"/>
                  </p:cNvSpPr>
                  <p:nvPr/>
                </p:nvSpPr>
                <p:spPr bwMode="auto">
                  <a:xfrm>
                    <a:off x="4832" y="2109"/>
                    <a:ext cx="49" cy="23"/>
                  </a:xfrm>
                  <a:custGeom>
                    <a:avLst/>
                    <a:gdLst>
                      <a:gd name="T0" fmla="*/ 0 w 211"/>
                      <a:gd name="T1" fmla="*/ 0 h 159"/>
                      <a:gd name="T2" fmla="*/ 0 w 211"/>
                      <a:gd name="T3" fmla="*/ 0 h 159"/>
                      <a:gd name="T4" fmla="*/ 0 w 211"/>
                      <a:gd name="T5" fmla="*/ 0 h 159"/>
                      <a:gd name="T6" fmla="*/ 0 w 211"/>
                      <a:gd name="T7" fmla="*/ 0 h 159"/>
                      <a:gd name="T8" fmla="*/ 0 w 211"/>
                      <a:gd name="T9" fmla="*/ 0 h 159"/>
                      <a:gd name="T10" fmla="*/ 0 w 211"/>
                      <a:gd name="T11" fmla="*/ 0 h 159"/>
                      <a:gd name="T12" fmla="*/ 0 w 211"/>
                      <a:gd name="T13" fmla="*/ 0 h 159"/>
                      <a:gd name="T14" fmla="*/ 0 w 211"/>
                      <a:gd name="T15" fmla="*/ 0 h 159"/>
                      <a:gd name="T16" fmla="*/ 0 w 211"/>
                      <a:gd name="T17" fmla="*/ 0 h 159"/>
                      <a:gd name="T18" fmla="*/ 0 w 211"/>
                      <a:gd name="T19" fmla="*/ 0 h 15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11"/>
                      <a:gd name="T31" fmla="*/ 0 h 159"/>
                      <a:gd name="T32" fmla="*/ 211 w 211"/>
                      <a:gd name="T33" fmla="*/ 159 h 15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11" h="159">
                        <a:moveTo>
                          <a:pt x="7" y="11"/>
                        </a:moveTo>
                        <a:lnTo>
                          <a:pt x="13" y="89"/>
                        </a:lnTo>
                        <a:lnTo>
                          <a:pt x="0" y="106"/>
                        </a:lnTo>
                        <a:lnTo>
                          <a:pt x="47" y="159"/>
                        </a:lnTo>
                        <a:lnTo>
                          <a:pt x="112" y="159"/>
                        </a:lnTo>
                        <a:lnTo>
                          <a:pt x="184" y="136"/>
                        </a:lnTo>
                        <a:lnTo>
                          <a:pt x="211" y="104"/>
                        </a:lnTo>
                        <a:lnTo>
                          <a:pt x="195" y="83"/>
                        </a:lnTo>
                        <a:lnTo>
                          <a:pt x="191" y="0"/>
                        </a:lnTo>
                        <a:lnTo>
                          <a:pt x="7" y="11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</p:grpSp>
            <p:sp>
              <p:nvSpPr>
                <p:cNvPr id="360" name="Oval 234"/>
                <p:cNvSpPr>
                  <a:spLocks noChangeArrowheads="1"/>
                </p:cNvSpPr>
                <p:nvPr/>
              </p:nvSpPr>
              <p:spPr bwMode="auto">
                <a:xfrm>
                  <a:off x="4938" y="2109"/>
                  <a:ext cx="189" cy="47"/>
                </a:xfrm>
                <a:prstGeom prst="ellipse">
                  <a:avLst/>
                </a:prstGeom>
                <a:solidFill>
                  <a:srgbClr val="606060"/>
                </a:solidFill>
                <a:ln w="1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 dirty="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361" name="Rectangle 235"/>
                <p:cNvSpPr>
                  <a:spLocks noChangeArrowheads="1"/>
                </p:cNvSpPr>
                <p:nvPr/>
              </p:nvSpPr>
              <p:spPr bwMode="auto">
                <a:xfrm>
                  <a:off x="5008" y="2014"/>
                  <a:ext cx="49" cy="108"/>
                </a:xfrm>
                <a:prstGeom prst="rect">
                  <a:avLst/>
                </a:prstGeom>
                <a:solidFill>
                  <a:srgbClr val="606060"/>
                </a:solidFill>
                <a:ln w="1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 dirty="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grpSp>
              <p:nvGrpSpPr>
                <p:cNvPr id="362" name="Group 236"/>
                <p:cNvGrpSpPr>
                  <a:grpSpLocks/>
                </p:cNvGrpSpPr>
                <p:nvPr/>
              </p:nvGrpSpPr>
              <p:grpSpPr bwMode="auto">
                <a:xfrm>
                  <a:off x="4898" y="1977"/>
                  <a:ext cx="243" cy="54"/>
                  <a:chOff x="4898" y="1977"/>
                  <a:chExt cx="243" cy="54"/>
                </a:xfrm>
              </p:grpSpPr>
              <p:sp>
                <p:nvSpPr>
                  <p:cNvPr id="425" name="Freeform 237"/>
                  <p:cNvSpPr>
                    <a:spLocks noChangeArrowheads="1"/>
                  </p:cNvSpPr>
                  <p:nvPr/>
                </p:nvSpPr>
                <p:spPr bwMode="auto">
                  <a:xfrm>
                    <a:off x="4898" y="1977"/>
                    <a:ext cx="244" cy="55"/>
                  </a:xfrm>
                  <a:custGeom>
                    <a:avLst/>
                    <a:gdLst>
                      <a:gd name="T0" fmla="*/ 0 w 1028"/>
                      <a:gd name="T1" fmla="*/ 0 h 356"/>
                      <a:gd name="T2" fmla="*/ 0 w 1028"/>
                      <a:gd name="T3" fmla="*/ 0 h 356"/>
                      <a:gd name="T4" fmla="*/ 0 w 1028"/>
                      <a:gd name="T5" fmla="*/ 0 h 356"/>
                      <a:gd name="T6" fmla="*/ 0 w 1028"/>
                      <a:gd name="T7" fmla="*/ 0 h 356"/>
                      <a:gd name="T8" fmla="*/ 0 w 1028"/>
                      <a:gd name="T9" fmla="*/ 0 h 356"/>
                      <a:gd name="T10" fmla="*/ 0 w 1028"/>
                      <a:gd name="T11" fmla="*/ 0 h 356"/>
                      <a:gd name="T12" fmla="*/ 0 w 1028"/>
                      <a:gd name="T13" fmla="*/ 0 h 356"/>
                      <a:gd name="T14" fmla="*/ 0 w 1028"/>
                      <a:gd name="T15" fmla="*/ 0 h 3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028"/>
                      <a:gd name="T25" fmla="*/ 0 h 356"/>
                      <a:gd name="T26" fmla="*/ 1028 w 1028"/>
                      <a:gd name="T27" fmla="*/ 356 h 35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028" h="356">
                        <a:moveTo>
                          <a:pt x="0" y="186"/>
                        </a:moveTo>
                        <a:lnTo>
                          <a:pt x="6" y="296"/>
                        </a:lnTo>
                        <a:lnTo>
                          <a:pt x="345" y="356"/>
                        </a:lnTo>
                        <a:lnTo>
                          <a:pt x="718" y="356"/>
                        </a:lnTo>
                        <a:lnTo>
                          <a:pt x="1011" y="266"/>
                        </a:lnTo>
                        <a:lnTo>
                          <a:pt x="1028" y="9"/>
                        </a:lnTo>
                        <a:lnTo>
                          <a:pt x="448" y="0"/>
                        </a:lnTo>
                        <a:lnTo>
                          <a:pt x="0" y="186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26" name="Freeform 238"/>
                  <p:cNvSpPr>
                    <a:spLocks noChangeArrowheads="1"/>
                  </p:cNvSpPr>
                  <p:nvPr/>
                </p:nvSpPr>
                <p:spPr bwMode="auto">
                  <a:xfrm>
                    <a:off x="4905" y="1997"/>
                    <a:ext cx="231" cy="31"/>
                  </a:xfrm>
                  <a:custGeom>
                    <a:avLst/>
                    <a:gdLst>
                      <a:gd name="T0" fmla="*/ 0 w 983"/>
                      <a:gd name="T1" fmla="*/ 0 h 206"/>
                      <a:gd name="T2" fmla="*/ 0 w 983"/>
                      <a:gd name="T3" fmla="*/ 0 h 206"/>
                      <a:gd name="T4" fmla="*/ 0 w 983"/>
                      <a:gd name="T5" fmla="*/ 0 h 206"/>
                      <a:gd name="T6" fmla="*/ 0 w 983"/>
                      <a:gd name="T7" fmla="*/ 0 h 206"/>
                      <a:gd name="T8" fmla="*/ 0 w 983"/>
                      <a:gd name="T9" fmla="*/ 0 h 206"/>
                      <a:gd name="T10" fmla="*/ 0 w 983"/>
                      <a:gd name="T11" fmla="*/ 0 h 206"/>
                      <a:gd name="T12" fmla="*/ 0 w 983"/>
                      <a:gd name="T13" fmla="*/ 0 h 206"/>
                      <a:gd name="T14" fmla="*/ 0 w 983"/>
                      <a:gd name="T15" fmla="*/ 0 h 206"/>
                      <a:gd name="T16" fmla="*/ 0 w 983"/>
                      <a:gd name="T17" fmla="*/ 0 h 20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83"/>
                      <a:gd name="T28" fmla="*/ 0 h 206"/>
                      <a:gd name="T29" fmla="*/ 983 w 983"/>
                      <a:gd name="T30" fmla="*/ 206 h 20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83" h="206">
                        <a:moveTo>
                          <a:pt x="0" y="71"/>
                        </a:moveTo>
                        <a:lnTo>
                          <a:pt x="5" y="151"/>
                        </a:lnTo>
                        <a:lnTo>
                          <a:pt x="311" y="206"/>
                        </a:lnTo>
                        <a:lnTo>
                          <a:pt x="707" y="206"/>
                        </a:lnTo>
                        <a:lnTo>
                          <a:pt x="983" y="111"/>
                        </a:lnTo>
                        <a:lnTo>
                          <a:pt x="983" y="0"/>
                        </a:lnTo>
                        <a:lnTo>
                          <a:pt x="719" y="111"/>
                        </a:lnTo>
                        <a:lnTo>
                          <a:pt x="316" y="116"/>
                        </a:lnTo>
                        <a:lnTo>
                          <a:pt x="0" y="71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</p:grpSp>
            <p:sp>
              <p:nvSpPr>
                <p:cNvPr id="363" name="Freeform 239"/>
                <p:cNvSpPr>
                  <a:spLocks noChangeArrowheads="1"/>
                </p:cNvSpPr>
                <p:nvPr/>
              </p:nvSpPr>
              <p:spPr bwMode="auto">
                <a:xfrm>
                  <a:off x="4819" y="1918"/>
                  <a:ext cx="332" cy="200"/>
                </a:xfrm>
                <a:custGeom>
                  <a:avLst/>
                  <a:gdLst>
                    <a:gd name="T0" fmla="*/ 0 w 1402"/>
                    <a:gd name="T1" fmla="*/ 0 h 1293"/>
                    <a:gd name="T2" fmla="*/ 0 w 1402"/>
                    <a:gd name="T3" fmla="*/ 0 h 1293"/>
                    <a:gd name="T4" fmla="*/ 0 w 1402"/>
                    <a:gd name="T5" fmla="*/ 0 h 1293"/>
                    <a:gd name="T6" fmla="*/ 0 w 1402"/>
                    <a:gd name="T7" fmla="*/ 0 h 1293"/>
                    <a:gd name="T8" fmla="*/ 0 w 1402"/>
                    <a:gd name="T9" fmla="*/ 0 h 1293"/>
                    <a:gd name="T10" fmla="*/ 0 w 1402"/>
                    <a:gd name="T11" fmla="*/ 0 h 1293"/>
                    <a:gd name="T12" fmla="*/ 0 w 1402"/>
                    <a:gd name="T13" fmla="*/ 0 h 1293"/>
                    <a:gd name="T14" fmla="*/ 0 w 1402"/>
                    <a:gd name="T15" fmla="*/ 0 h 1293"/>
                    <a:gd name="T16" fmla="*/ 0 w 1402"/>
                    <a:gd name="T17" fmla="*/ 0 h 1293"/>
                    <a:gd name="T18" fmla="*/ 0 w 1402"/>
                    <a:gd name="T19" fmla="*/ 0 h 1293"/>
                    <a:gd name="T20" fmla="*/ 0 w 1402"/>
                    <a:gd name="T21" fmla="*/ 0 h 1293"/>
                    <a:gd name="T22" fmla="*/ 0 w 1402"/>
                    <a:gd name="T23" fmla="*/ 0 h 1293"/>
                    <a:gd name="T24" fmla="*/ 0 w 1402"/>
                    <a:gd name="T25" fmla="*/ 0 h 1293"/>
                    <a:gd name="T26" fmla="*/ 0 w 1402"/>
                    <a:gd name="T27" fmla="*/ 0 h 1293"/>
                    <a:gd name="T28" fmla="*/ 0 w 1402"/>
                    <a:gd name="T29" fmla="*/ 0 h 1293"/>
                    <a:gd name="T30" fmla="*/ 0 w 1402"/>
                    <a:gd name="T31" fmla="*/ 0 h 1293"/>
                    <a:gd name="T32" fmla="*/ 0 w 1402"/>
                    <a:gd name="T33" fmla="*/ 0 h 1293"/>
                    <a:gd name="T34" fmla="*/ 0 w 1402"/>
                    <a:gd name="T35" fmla="*/ 0 h 1293"/>
                    <a:gd name="T36" fmla="*/ 0 w 1402"/>
                    <a:gd name="T37" fmla="*/ 0 h 1293"/>
                    <a:gd name="T38" fmla="*/ 0 w 1402"/>
                    <a:gd name="T39" fmla="*/ 0 h 1293"/>
                    <a:gd name="T40" fmla="*/ 0 w 1402"/>
                    <a:gd name="T41" fmla="*/ 0 h 1293"/>
                    <a:gd name="T42" fmla="*/ 0 w 1402"/>
                    <a:gd name="T43" fmla="*/ 0 h 1293"/>
                    <a:gd name="T44" fmla="*/ 0 w 1402"/>
                    <a:gd name="T45" fmla="*/ 0 h 1293"/>
                    <a:gd name="T46" fmla="*/ 0 w 1402"/>
                    <a:gd name="T47" fmla="*/ 0 h 1293"/>
                    <a:gd name="T48" fmla="*/ 0 w 1402"/>
                    <a:gd name="T49" fmla="*/ 0 h 1293"/>
                    <a:gd name="T50" fmla="*/ 0 w 1402"/>
                    <a:gd name="T51" fmla="*/ 0 h 1293"/>
                    <a:gd name="T52" fmla="*/ 0 w 1402"/>
                    <a:gd name="T53" fmla="*/ 0 h 1293"/>
                    <a:gd name="T54" fmla="*/ 0 w 1402"/>
                    <a:gd name="T55" fmla="*/ 0 h 1293"/>
                    <a:gd name="T56" fmla="*/ 0 w 1402"/>
                    <a:gd name="T57" fmla="*/ 0 h 1293"/>
                    <a:gd name="T58" fmla="*/ 0 w 1402"/>
                    <a:gd name="T59" fmla="*/ 0 h 1293"/>
                    <a:gd name="T60" fmla="*/ 0 w 1402"/>
                    <a:gd name="T61" fmla="*/ 0 h 1293"/>
                    <a:gd name="T62" fmla="*/ 0 w 1402"/>
                    <a:gd name="T63" fmla="*/ 0 h 1293"/>
                    <a:gd name="T64" fmla="*/ 0 w 1402"/>
                    <a:gd name="T65" fmla="*/ 0 h 1293"/>
                    <a:gd name="T66" fmla="*/ 0 w 1402"/>
                    <a:gd name="T67" fmla="*/ 0 h 1293"/>
                    <a:gd name="T68" fmla="*/ 0 w 1402"/>
                    <a:gd name="T69" fmla="*/ 0 h 1293"/>
                    <a:gd name="T70" fmla="*/ 0 w 1402"/>
                    <a:gd name="T71" fmla="*/ 0 h 1293"/>
                    <a:gd name="T72" fmla="*/ 0 w 1402"/>
                    <a:gd name="T73" fmla="*/ 0 h 1293"/>
                    <a:gd name="T74" fmla="*/ 0 w 1402"/>
                    <a:gd name="T75" fmla="*/ 0 h 1293"/>
                    <a:gd name="T76" fmla="*/ 0 w 1402"/>
                    <a:gd name="T77" fmla="*/ 0 h 1293"/>
                    <a:gd name="T78" fmla="*/ 0 w 1402"/>
                    <a:gd name="T79" fmla="*/ 0 h 1293"/>
                    <a:gd name="T80" fmla="*/ 0 w 1402"/>
                    <a:gd name="T81" fmla="*/ 0 h 1293"/>
                    <a:gd name="T82" fmla="*/ 0 w 1402"/>
                    <a:gd name="T83" fmla="*/ 0 h 1293"/>
                    <a:gd name="T84" fmla="*/ 0 w 1402"/>
                    <a:gd name="T85" fmla="*/ 0 h 1293"/>
                    <a:gd name="T86" fmla="*/ 0 w 1402"/>
                    <a:gd name="T87" fmla="*/ 0 h 1293"/>
                    <a:gd name="T88" fmla="*/ 0 w 1402"/>
                    <a:gd name="T89" fmla="*/ 0 h 1293"/>
                    <a:gd name="T90" fmla="*/ 0 w 1402"/>
                    <a:gd name="T91" fmla="*/ 0 h 1293"/>
                    <a:gd name="T92" fmla="*/ 0 w 1402"/>
                    <a:gd name="T93" fmla="*/ 0 h 1293"/>
                    <a:gd name="T94" fmla="*/ 0 w 1402"/>
                    <a:gd name="T95" fmla="*/ 0 h 1293"/>
                    <a:gd name="T96" fmla="*/ 0 w 1402"/>
                    <a:gd name="T97" fmla="*/ 0 h 1293"/>
                    <a:gd name="T98" fmla="*/ 0 w 1402"/>
                    <a:gd name="T99" fmla="*/ 0 h 1293"/>
                    <a:gd name="T100" fmla="*/ 0 w 1402"/>
                    <a:gd name="T101" fmla="*/ 0 h 1293"/>
                    <a:gd name="T102" fmla="*/ 0 w 1402"/>
                    <a:gd name="T103" fmla="*/ 0 h 1293"/>
                    <a:gd name="T104" fmla="*/ 0 w 1402"/>
                    <a:gd name="T105" fmla="*/ 0 h 1293"/>
                    <a:gd name="T106" fmla="*/ 0 w 1402"/>
                    <a:gd name="T107" fmla="*/ 0 h 1293"/>
                    <a:gd name="T108" fmla="*/ 0 w 1402"/>
                    <a:gd name="T109" fmla="*/ 0 h 1293"/>
                    <a:gd name="T110" fmla="*/ 0 w 1402"/>
                    <a:gd name="T111" fmla="*/ 0 h 1293"/>
                    <a:gd name="T112" fmla="*/ 0 w 1402"/>
                    <a:gd name="T113" fmla="*/ 0 h 129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402"/>
                    <a:gd name="T172" fmla="*/ 0 h 1293"/>
                    <a:gd name="T173" fmla="*/ 1402 w 1402"/>
                    <a:gd name="T174" fmla="*/ 1293 h 129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402" h="1293">
                      <a:moveTo>
                        <a:pt x="6" y="728"/>
                      </a:moveTo>
                      <a:lnTo>
                        <a:pt x="14" y="599"/>
                      </a:lnTo>
                      <a:lnTo>
                        <a:pt x="11" y="461"/>
                      </a:lnTo>
                      <a:lnTo>
                        <a:pt x="17" y="355"/>
                      </a:lnTo>
                      <a:lnTo>
                        <a:pt x="78" y="292"/>
                      </a:lnTo>
                      <a:lnTo>
                        <a:pt x="151" y="256"/>
                      </a:lnTo>
                      <a:lnTo>
                        <a:pt x="317" y="196"/>
                      </a:lnTo>
                      <a:lnTo>
                        <a:pt x="562" y="137"/>
                      </a:lnTo>
                      <a:lnTo>
                        <a:pt x="610" y="133"/>
                      </a:lnTo>
                      <a:lnTo>
                        <a:pt x="642" y="137"/>
                      </a:lnTo>
                      <a:lnTo>
                        <a:pt x="650" y="125"/>
                      </a:lnTo>
                      <a:lnTo>
                        <a:pt x="663" y="112"/>
                      </a:lnTo>
                      <a:lnTo>
                        <a:pt x="679" y="115"/>
                      </a:lnTo>
                      <a:lnTo>
                        <a:pt x="700" y="117"/>
                      </a:lnTo>
                      <a:lnTo>
                        <a:pt x="709" y="92"/>
                      </a:lnTo>
                      <a:lnTo>
                        <a:pt x="728" y="79"/>
                      </a:lnTo>
                      <a:lnTo>
                        <a:pt x="747" y="75"/>
                      </a:lnTo>
                      <a:lnTo>
                        <a:pt x="772" y="75"/>
                      </a:lnTo>
                      <a:lnTo>
                        <a:pt x="768" y="54"/>
                      </a:lnTo>
                      <a:lnTo>
                        <a:pt x="797" y="0"/>
                      </a:lnTo>
                      <a:lnTo>
                        <a:pt x="1368" y="15"/>
                      </a:lnTo>
                      <a:lnTo>
                        <a:pt x="1366" y="73"/>
                      </a:lnTo>
                      <a:lnTo>
                        <a:pt x="1376" y="125"/>
                      </a:lnTo>
                      <a:lnTo>
                        <a:pt x="1385" y="162"/>
                      </a:lnTo>
                      <a:lnTo>
                        <a:pt x="1394" y="208"/>
                      </a:lnTo>
                      <a:lnTo>
                        <a:pt x="1402" y="283"/>
                      </a:lnTo>
                      <a:lnTo>
                        <a:pt x="1393" y="327"/>
                      </a:lnTo>
                      <a:lnTo>
                        <a:pt x="1376" y="368"/>
                      </a:lnTo>
                      <a:lnTo>
                        <a:pt x="1356" y="404"/>
                      </a:lnTo>
                      <a:lnTo>
                        <a:pt x="1330" y="417"/>
                      </a:lnTo>
                      <a:lnTo>
                        <a:pt x="1288" y="429"/>
                      </a:lnTo>
                      <a:lnTo>
                        <a:pt x="1234" y="446"/>
                      </a:lnTo>
                      <a:lnTo>
                        <a:pt x="1209" y="475"/>
                      </a:lnTo>
                      <a:lnTo>
                        <a:pt x="1179" y="500"/>
                      </a:lnTo>
                      <a:lnTo>
                        <a:pt x="1133" y="521"/>
                      </a:lnTo>
                      <a:lnTo>
                        <a:pt x="1079" y="538"/>
                      </a:lnTo>
                      <a:lnTo>
                        <a:pt x="992" y="548"/>
                      </a:lnTo>
                      <a:lnTo>
                        <a:pt x="918" y="548"/>
                      </a:lnTo>
                      <a:lnTo>
                        <a:pt x="862" y="542"/>
                      </a:lnTo>
                      <a:lnTo>
                        <a:pt x="810" y="538"/>
                      </a:lnTo>
                      <a:lnTo>
                        <a:pt x="772" y="558"/>
                      </a:lnTo>
                      <a:lnTo>
                        <a:pt x="697" y="554"/>
                      </a:lnTo>
                      <a:lnTo>
                        <a:pt x="399" y="596"/>
                      </a:lnTo>
                      <a:lnTo>
                        <a:pt x="318" y="605"/>
                      </a:lnTo>
                      <a:lnTo>
                        <a:pt x="348" y="779"/>
                      </a:lnTo>
                      <a:lnTo>
                        <a:pt x="351" y="869"/>
                      </a:lnTo>
                      <a:lnTo>
                        <a:pt x="333" y="983"/>
                      </a:lnTo>
                      <a:lnTo>
                        <a:pt x="315" y="1118"/>
                      </a:lnTo>
                      <a:lnTo>
                        <a:pt x="315" y="1257"/>
                      </a:lnTo>
                      <a:lnTo>
                        <a:pt x="245" y="1278"/>
                      </a:lnTo>
                      <a:lnTo>
                        <a:pt x="158" y="1287"/>
                      </a:lnTo>
                      <a:lnTo>
                        <a:pt x="82" y="1293"/>
                      </a:lnTo>
                      <a:lnTo>
                        <a:pt x="0" y="1284"/>
                      </a:lnTo>
                      <a:lnTo>
                        <a:pt x="6" y="1154"/>
                      </a:lnTo>
                      <a:lnTo>
                        <a:pt x="6" y="944"/>
                      </a:lnTo>
                      <a:lnTo>
                        <a:pt x="6" y="761"/>
                      </a:lnTo>
                      <a:lnTo>
                        <a:pt x="6" y="728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1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sp>
              <p:nvSpPr>
                <p:cNvPr id="364" name="Freeform 240"/>
                <p:cNvSpPr>
                  <a:spLocks noChangeArrowheads="1"/>
                </p:cNvSpPr>
                <p:nvPr/>
              </p:nvSpPr>
              <p:spPr bwMode="auto">
                <a:xfrm>
                  <a:off x="4822" y="1926"/>
                  <a:ext cx="325" cy="190"/>
                </a:xfrm>
                <a:custGeom>
                  <a:avLst/>
                  <a:gdLst>
                    <a:gd name="T0" fmla="*/ 0 w 1373"/>
                    <a:gd name="T1" fmla="*/ 0 h 1223"/>
                    <a:gd name="T2" fmla="*/ 0 w 1373"/>
                    <a:gd name="T3" fmla="*/ 0 h 1223"/>
                    <a:gd name="T4" fmla="*/ 0 w 1373"/>
                    <a:gd name="T5" fmla="*/ 0 h 1223"/>
                    <a:gd name="T6" fmla="*/ 0 w 1373"/>
                    <a:gd name="T7" fmla="*/ 0 h 1223"/>
                    <a:gd name="T8" fmla="*/ 0 w 1373"/>
                    <a:gd name="T9" fmla="*/ 0 h 1223"/>
                    <a:gd name="T10" fmla="*/ 0 w 1373"/>
                    <a:gd name="T11" fmla="*/ 0 h 1223"/>
                    <a:gd name="T12" fmla="*/ 0 w 1373"/>
                    <a:gd name="T13" fmla="*/ 0 h 1223"/>
                    <a:gd name="T14" fmla="*/ 0 w 1373"/>
                    <a:gd name="T15" fmla="*/ 0 h 1223"/>
                    <a:gd name="T16" fmla="*/ 0 w 1373"/>
                    <a:gd name="T17" fmla="*/ 0 h 1223"/>
                    <a:gd name="T18" fmla="*/ 0 w 1373"/>
                    <a:gd name="T19" fmla="*/ 0 h 1223"/>
                    <a:gd name="T20" fmla="*/ 0 w 1373"/>
                    <a:gd name="T21" fmla="*/ 0 h 1223"/>
                    <a:gd name="T22" fmla="*/ 0 w 1373"/>
                    <a:gd name="T23" fmla="*/ 0 h 1223"/>
                    <a:gd name="T24" fmla="*/ 0 w 1373"/>
                    <a:gd name="T25" fmla="*/ 0 h 1223"/>
                    <a:gd name="T26" fmla="*/ 0 w 1373"/>
                    <a:gd name="T27" fmla="*/ 0 h 1223"/>
                    <a:gd name="T28" fmla="*/ 0 w 1373"/>
                    <a:gd name="T29" fmla="*/ 0 h 1223"/>
                    <a:gd name="T30" fmla="*/ 0 w 1373"/>
                    <a:gd name="T31" fmla="*/ 0 h 1223"/>
                    <a:gd name="T32" fmla="*/ 0 w 1373"/>
                    <a:gd name="T33" fmla="*/ 0 h 1223"/>
                    <a:gd name="T34" fmla="*/ 0 w 1373"/>
                    <a:gd name="T35" fmla="*/ 0 h 1223"/>
                    <a:gd name="T36" fmla="*/ 0 w 1373"/>
                    <a:gd name="T37" fmla="*/ 0 h 1223"/>
                    <a:gd name="T38" fmla="*/ 0 w 1373"/>
                    <a:gd name="T39" fmla="*/ 0 h 1223"/>
                    <a:gd name="T40" fmla="*/ 0 w 1373"/>
                    <a:gd name="T41" fmla="*/ 0 h 1223"/>
                    <a:gd name="T42" fmla="*/ 0 w 1373"/>
                    <a:gd name="T43" fmla="*/ 0 h 1223"/>
                    <a:gd name="T44" fmla="*/ 0 w 1373"/>
                    <a:gd name="T45" fmla="*/ 0 h 1223"/>
                    <a:gd name="T46" fmla="*/ 0 w 1373"/>
                    <a:gd name="T47" fmla="*/ 0 h 1223"/>
                    <a:gd name="T48" fmla="*/ 0 w 1373"/>
                    <a:gd name="T49" fmla="*/ 0 h 1223"/>
                    <a:gd name="T50" fmla="*/ 0 w 1373"/>
                    <a:gd name="T51" fmla="*/ 0 h 1223"/>
                    <a:gd name="T52" fmla="*/ 0 w 1373"/>
                    <a:gd name="T53" fmla="*/ 0 h 1223"/>
                    <a:gd name="T54" fmla="*/ 0 w 1373"/>
                    <a:gd name="T55" fmla="*/ 0 h 1223"/>
                    <a:gd name="T56" fmla="*/ 0 w 1373"/>
                    <a:gd name="T57" fmla="*/ 0 h 1223"/>
                    <a:gd name="T58" fmla="*/ 0 w 1373"/>
                    <a:gd name="T59" fmla="*/ 0 h 1223"/>
                    <a:gd name="T60" fmla="*/ 0 w 1373"/>
                    <a:gd name="T61" fmla="*/ 0 h 1223"/>
                    <a:gd name="T62" fmla="*/ 0 w 1373"/>
                    <a:gd name="T63" fmla="*/ 0 h 1223"/>
                    <a:gd name="T64" fmla="*/ 0 w 1373"/>
                    <a:gd name="T65" fmla="*/ 0 h 1223"/>
                    <a:gd name="T66" fmla="*/ 0 w 1373"/>
                    <a:gd name="T67" fmla="*/ 0 h 1223"/>
                    <a:gd name="T68" fmla="*/ 0 w 1373"/>
                    <a:gd name="T69" fmla="*/ 0 h 1223"/>
                    <a:gd name="T70" fmla="*/ 0 w 1373"/>
                    <a:gd name="T71" fmla="*/ 0 h 1223"/>
                    <a:gd name="T72" fmla="*/ 0 w 1373"/>
                    <a:gd name="T73" fmla="*/ 0 h 1223"/>
                    <a:gd name="T74" fmla="*/ 0 w 1373"/>
                    <a:gd name="T75" fmla="*/ 0 h 1223"/>
                    <a:gd name="T76" fmla="*/ 0 w 1373"/>
                    <a:gd name="T77" fmla="*/ 0 h 122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373"/>
                    <a:gd name="T118" fmla="*/ 0 h 1223"/>
                    <a:gd name="T119" fmla="*/ 1373 w 1373"/>
                    <a:gd name="T120" fmla="*/ 1223 h 122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373" h="1223">
                      <a:moveTo>
                        <a:pt x="1328" y="21"/>
                      </a:moveTo>
                      <a:lnTo>
                        <a:pt x="1331" y="60"/>
                      </a:lnTo>
                      <a:lnTo>
                        <a:pt x="1346" y="45"/>
                      </a:lnTo>
                      <a:lnTo>
                        <a:pt x="1364" y="132"/>
                      </a:lnTo>
                      <a:lnTo>
                        <a:pt x="1373" y="234"/>
                      </a:lnTo>
                      <a:lnTo>
                        <a:pt x="1337" y="340"/>
                      </a:lnTo>
                      <a:lnTo>
                        <a:pt x="1252" y="364"/>
                      </a:lnTo>
                      <a:lnTo>
                        <a:pt x="1261" y="340"/>
                      </a:lnTo>
                      <a:lnTo>
                        <a:pt x="1216" y="376"/>
                      </a:lnTo>
                      <a:lnTo>
                        <a:pt x="1177" y="415"/>
                      </a:lnTo>
                      <a:lnTo>
                        <a:pt x="1089" y="457"/>
                      </a:lnTo>
                      <a:lnTo>
                        <a:pt x="980" y="466"/>
                      </a:lnTo>
                      <a:lnTo>
                        <a:pt x="850" y="472"/>
                      </a:lnTo>
                      <a:lnTo>
                        <a:pt x="795" y="466"/>
                      </a:lnTo>
                      <a:lnTo>
                        <a:pt x="844" y="445"/>
                      </a:lnTo>
                      <a:lnTo>
                        <a:pt x="865" y="391"/>
                      </a:lnTo>
                      <a:lnTo>
                        <a:pt x="826" y="436"/>
                      </a:lnTo>
                      <a:lnTo>
                        <a:pt x="777" y="463"/>
                      </a:lnTo>
                      <a:lnTo>
                        <a:pt x="732" y="487"/>
                      </a:lnTo>
                      <a:lnTo>
                        <a:pt x="686" y="481"/>
                      </a:lnTo>
                      <a:lnTo>
                        <a:pt x="717" y="460"/>
                      </a:lnTo>
                      <a:lnTo>
                        <a:pt x="747" y="433"/>
                      </a:lnTo>
                      <a:lnTo>
                        <a:pt x="698" y="451"/>
                      </a:lnTo>
                      <a:lnTo>
                        <a:pt x="650" y="487"/>
                      </a:lnTo>
                      <a:lnTo>
                        <a:pt x="493" y="505"/>
                      </a:lnTo>
                      <a:lnTo>
                        <a:pt x="335" y="529"/>
                      </a:lnTo>
                      <a:lnTo>
                        <a:pt x="288" y="541"/>
                      </a:lnTo>
                      <a:lnTo>
                        <a:pt x="327" y="769"/>
                      </a:lnTo>
                      <a:lnTo>
                        <a:pt x="297" y="982"/>
                      </a:lnTo>
                      <a:lnTo>
                        <a:pt x="294" y="1190"/>
                      </a:lnTo>
                      <a:lnTo>
                        <a:pt x="194" y="1211"/>
                      </a:lnTo>
                      <a:lnTo>
                        <a:pt x="106" y="1223"/>
                      </a:lnTo>
                      <a:lnTo>
                        <a:pt x="0" y="1220"/>
                      </a:lnTo>
                      <a:lnTo>
                        <a:pt x="6" y="922"/>
                      </a:lnTo>
                      <a:lnTo>
                        <a:pt x="6" y="673"/>
                      </a:lnTo>
                      <a:lnTo>
                        <a:pt x="22" y="535"/>
                      </a:lnTo>
                      <a:lnTo>
                        <a:pt x="8" y="448"/>
                      </a:lnTo>
                      <a:lnTo>
                        <a:pt x="18" y="352"/>
                      </a:lnTo>
                      <a:lnTo>
                        <a:pt x="36" y="288"/>
                      </a:lnTo>
                      <a:lnTo>
                        <a:pt x="111" y="240"/>
                      </a:lnTo>
                      <a:lnTo>
                        <a:pt x="205" y="198"/>
                      </a:lnTo>
                      <a:lnTo>
                        <a:pt x="390" y="138"/>
                      </a:lnTo>
                      <a:lnTo>
                        <a:pt x="538" y="96"/>
                      </a:lnTo>
                      <a:lnTo>
                        <a:pt x="620" y="90"/>
                      </a:lnTo>
                      <a:lnTo>
                        <a:pt x="653" y="138"/>
                      </a:lnTo>
                      <a:lnTo>
                        <a:pt x="756" y="189"/>
                      </a:lnTo>
                      <a:lnTo>
                        <a:pt x="701" y="144"/>
                      </a:lnTo>
                      <a:lnTo>
                        <a:pt x="659" y="120"/>
                      </a:lnTo>
                      <a:lnTo>
                        <a:pt x="644" y="87"/>
                      </a:lnTo>
                      <a:lnTo>
                        <a:pt x="650" y="72"/>
                      </a:lnTo>
                      <a:lnTo>
                        <a:pt x="680" y="72"/>
                      </a:lnTo>
                      <a:lnTo>
                        <a:pt x="698" y="90"/>
                      </a:lnTo>
                      <a:lnTo>
                        <a:pt x="717" y="108"/>
                      </a:lnTo>
                      <a:lnTo>
                        <a:pt x="762" y="126"/>
                      </a:lnTo>
                      <a:lnTo>
                        <a:pt x="720" y="90"/>
                      </a:lnTo>
                      <a:lnTo>
                        <a:pt x="701" y="63"/>
                      </a:lnTo>
                      <a:lnTo>
                        <a:pt x="714" y="45"/>
                      </a:lnTo>
                      <a:lnTo>
                        <a:pt x="750" y="33"/>
                      </a:lnTo>
                      <a:lnTo>
                        <a:pt x="798" y="75"/>
                      </a:lnTo>
                      <a:lnTo>
                        <a:pt x="844" y="102"/>
                      </a:lnTo>
                      <a:lnTo>
                        <a:pt x="789" y="42"/>
                      </a:lnTo>
                      <a:lnTo>
                        <a:pt x="771" y="18"/>
                      </a:lnTo>
                      <a:lnTo>
                        <a:pt x="771" y="0"/>
                      </a:lnTo>
                      <a:lnTo>
                        <a:pt x="816" y="6"/>
                      </a:lnTo>
                      <a:lnTo>
                        <a:pt x="859" y="36"/>
                      </a:lnTo>
                      <a:lnTo>
                        <a:pt x="886" y="57"/>
                      </a:lnTo>
                      <a:lnTo>
                        <a:pt x="1016" y="69"/>
                      </a:lnTo>
                      <a:lnTo>
                        <a:pt x="1013" y="36"/>
                      </a:lnTo>
                      <a:lnTo>
                        <a:pt x="1052" y="24"/>
                      </a:lnTo>
                      <a:lnTo>
                        <a:pt x="1052" y="66"/>
                      </a:lnTo>
                      <a:lnTo>
                        <a:pt x="1092" y="75"/>
                      </a:lnTo>
                      <a:lnTo>
                        <a:pt x="1177" y="87"/>
                      </a:lnTo>
                      <a:lnTo>
                        <a:pt x="1171" y="42"/>
                      </a:lnTo>
                      <a:lnTo>
                        <a:pt x="1201" y="42"/>
                      </a:lnTo>
                      <a:lnTo>
                        <a:pt x="1204" y="87"/>
                      </a:lnTo>
                      <a:lnTo>
                        <a:pt x="1252" y="84"/>
                      </a:lnTo>
                      <a:lnTo>
                        <a:pt x="1304" y="72"/>
                      </a:lnTo>
                      <a:lnTo>
                        <a:pt x="1307" y="36"/>
                      </a:lnTo>
                      <a:lnTo>
                        <a:pt x="1328" y="2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sp>
              <p:nvSpPr>
                <p:cNvPr id="365" name="Freeform 241"/>
                <p:cNvSpPr>
                  <a:spLocks noChangeArrowheads="1"/>
                </p:cNvSpPr>
                <p:nvPr/>
              </p:nvSpPr>
              <p:spPr bwMode="auto">
                <a:xfrm>
                  <a:off x="5057" y="1958"/>
                  <a:ext cx="44" cy="5"/>
                </a:xfrm>
                <a:custGeom>
                  <a:avLst/>
                  <a:gdLst>
                    <a:gd name="T0" fmla="*/ 0 w 188"/>
                    <a:gd name="T1" fmla="*/ 0 h 33"/>
                    <a:gd name="T2" fmla="*/ 0 w 188"/>
                    <a:gd name="T3" fmla="*/ 0 h 33"/>
                    <a:gd name="T4" fmla="*/ 0 w 188"/>
                    <a:gd name="T5" fmla="*/ 0 h 33"/>
                    <a:gd name="T6" fmla="*/ 0 w 188"/>
                    <a:gd name="T7" fmla="*/ 0 h 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8"/>
                    <a:gd name="T13" fmla="*/ 0 h 33"/>
                    <a:gd name="T14" fmla="*/ 188 w 188"/>
                    <a:gd name="T15" fmla="*/ 33 h 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8" h="33">
                      <a:moveTo>
                        <a:pt x="188" y="0"/>
                      </a:moveTo>
                      <a:lnTo>
                        <a:pt x="100" y="33"/>
                      </a:lnTo>
                      <a:lnTo>
                        <a:pt x="0" y="24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sp>
              <p:nvSpPr>
                <p:cNvPr id="366" name="Freeform 242"/>
                <p:cNvSpPr>
                  <a:spLocks noChangeArrowheads="1"/>
                </p:cNvSpPr>
                <p:nvPr/>
              </p:nvSpPr>
              <p:spPr bwMode="auto">
                <a:xfrm>
                  <a:off x="5117" y="1950"/>
                  <a:ext cx="26" cy="5"/>
                </a:xfrm>
                <a:custGeom>
                  <a:avLst/>
                  <a:gdLst>
                    <a:gd name="T0" fmla="*/ 0 w 115"/>
                    <a:gd name="T1" fmla="*/ 0 h 39"/>
                    <a:gd name="T2" fmla="*/ 0 w 115"/>
                    <a:gd name="T3" fmla="*/ 0 h 39"/>
                    <a:gd name="T4" fmla="*/ 0 w 115"/>
                    <a:gd name="T5" fmla="*/ 0 h 39"/>
                    <a:gd name="T6" fmla="*/ 0 w 115"/>
                    <a:gd name="T7" fmla="*/ 0 h 39"/>
                    <a:gd name="T8" fmla="*/ 0 w 115"/>
                    <a:gd name="T9" fmla="*/ 0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5"/>
                    <a:gd name="T16" fmla="*/ 0 h 39"/>
                    <a:gd name="T17" fmla="*/ 115 w 115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5" h="39">
                      <a:moveTo>
                        <a:pt x="115" y="0"/>
                      </a:moveTo>
                      <a:lnTo>
                        <a:pt x="85" y="24"/>
                      </a:lnTo>
                      <a:lnTo>
                        <a:pt x="0" y="36"/>
                      </a:lnTo>
                      <a:lnTo>
                        <a:pt x="88" y="39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sp>
              <p:nvSpPr>
                <p:cNvPr id="367" name="Freeform 243"/>
                <p:cNvSpPr>
                  <a:spLocks noChangeArrowheads="1"/>
                </p:cNvSpPr>
                <p:nvPr/>
              </p:nvSpPr>
              <p:spPr bwMode="auto">
                <a:xfrm>
                  <a:off x="4991" y="1945"/>
                  <a:ext cx="40" cy="13"/>
                </a:xfrm>
                <a:custGeom>
                  <a:avLst/>
                  <a:gdLst>
                    <a:gd name="T0" fmla="*/ 0 w 175"/>
                    <a:gd name="T1" fmla="*/ 0 h 96"/>
                    <a:gd name="T2" fmla="*/ 0 w 175"/>
                    <a:gd name="T3" fmla="*/ 0 h 96"/>
                    <a:gd name="T4" fmla="*/ 0 w 175"/>
                    <a:gd name="T5" fmla="*/ 0 h 96"/>
                    <a:gd name="T6" fmla="*/ 0 w 175"/>
                    <a:gd name="T7" fmla="*/ 0 h 96"/>
                    <a:gd name="T8" fmla="*/ 0 w 175"/>
                    <a:gd name="T9" fmla="*/ 0 h 96"/>
                    <a:gd name="T10" fmla="*/ 0 w 175"/>
                    <a:gd name="T11" fmla="*/ 0 h 96"/>
                    <a:gd name="T12" fmla="*/ 0 w 175"/>
                    <a:gd name="T13" fmla="*/ 0 h 96"/>
                    <a:gd name="T14" fmla="*/ 0 w 175"/>
                    <a:gd name="T15" fmla="*/ 0 h 96"/>
                    <a:gd name="T16" fmla="*/ 0 w 175"/>
                    <a:gd name="T17" fmla="*/ 0 h 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5"/>
                    <a:gd name="T28" fmla="*/ 0 h 96"/>
                    <a:gd name="T29" fmla="*/ 175 w 175"/>
                    <a:gd name="T30" fmla="*/ 96 h 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5" h="96">
                      <a:moveTo>
                        <a:pt x="175" y="0"/>
                      </a:moveTo>
                      <a:lnTo>
                        <a:pt x="96" y="9"/>
                      </a:lnTo>
                      <a:lnTo>
                        <a:pt x="81" y="21"/>
                      </a:lnTo>
                      <a:lnTo>
                        <a:pt x="81" y="51"/>
                      </a:lnTo>
                      <a:lnTo>
                        <a:pt x="75" y="84"/>
                      </a:lnTo>
                      <a:lnTo>
                        <a:pt x="0" y="96"/>
                      </a:lnTo>
                      <a:lnTo>
                        <a:pt x="90" y="93"/>
                      </a:lnTo>
                      <a:lnTo>
                        <a:pt x="105" y="33"/>
                      </a:lnTo>
                      <a:lnTo>
                        <a:pt x="175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sp>
              <p:nvSpPr>
                <p:cNvPr id="368" name="Freeform 244"/>
                <p:cNvSpPr>
                  <a:spLocks noChangeArrowheads="1"/>
                </p:cNvSpPr>
                <p:nvPr/>
              </p:nvSpPr>
              <p:spPr bwMode="auto">
                <a:xfrm>
                  <a:off x="4855" y="1979"/>
                  <a:ext cx="136" cy="22"/>
                </a:xfrm>
                <a:custGeom>
                  <a:avLst/>
                  <a:gdLst>
                    <a:gd name="T0" fmla="*/ 0 w 569"/>
                    <a:gd name="T1" fmla="*/ 0 h 141"/>
                    <a:gd name="T2" fmla="*/ 0 w 569"/>
                    <a:gd name="T3" fmla="*/ 0 h 141"/>
                    <a:gd name="T4" fmla="*/ 0 w 569"/>
                    <a:gd name="T5" fmla="*/ 0 h 141"/>
                    <a:gd name="T6" fmla="*/ 0 w 569"/>
                    <a:gd name="T7" fmla="*/ 0 h 141"/>
                    <a:gd name="T8" fmla="*/ 0 w 569"/>
                    <a:gd name="T9" fmla="*/ 0 h 141"/>
                    <a:gd name="T10" fmla="*/ 0 w 569"/>
                    <a:gd name="T11" fmla="*/ 0 h 141"/>
                    <a:gd name="T12" fmla="*/ 0 w 569"/>
                    <a:gd name="T13" fmla="*/ 0 h 141"/>
                    <a:gd name="T14" fmla="*/ 0 w 569"/>
                    <a:gd name="T15" fmla="*/ 0 h 141"/>
                    <a:gd name="T16" fmla="*/ 0 w 569"/>
                    <a:gd name="T17" fmla="*/ 0 h 141"/>
                    <a:gd name="T18" fmla="*/ 0 w 569"/>
                    <a:gd name="T19" fmla="*/ 0 h 141"/>
                    <a:gd name="T20" fmla="*/ 0 w 569"/>
                    <a:gd name="T21" fmla="*/ 0 h 141"/>
                    <a:gd name="T22" fmla="*/ 0 w 569"/>
                    <a:gd name="T23" fmla="*/ 0 h 141"/>
                    <a:gd name="T24" fmla="*/ 0 w 569"/>
                    <a:gd name="T25" fmla="*/ 0 h 141"/>
                    <a:gd name="T26" fmla="*/ 0 w 569"/>
                    <a:gd name="T27" fmla="*/ 0 h 14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69"/>
                    <a:gd name="T43" fmla="*/ 0 h 141"/>
                    <a:gd name="T44" fmla="*/ 569 w 569"/>
                    <a:gd name="T45" fmla="*/ 141 h 14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69" h="141">
                      <a:moveTo>
                        <a:pt x="569" y="0"/>
                      </a:moveTo>
                      <a:lnTo>
                        <a:pt x="423" y="6"/>
                      </a:lnTo>
                      <a:lnTo>
                        <a:pt x="275" y="42"/>
                      </a:lnTo>
                      <a:lnTo>
                        <a:pt x="166" y="48"/>
                      </a:lnTo>
                      <a:lnTo>
                        <a:pt x="75" y="66"/>
                      </a:lnTo>
                      <a:lnTo>
                        <a:pt x="42" y="114"/>
                      </a:lnTo>
                      <a:lnTo>
                        <a:pt x="0" y="141"/>
                      </a:lnTo>
                      <a:lnTo>
                        <a:pt x="42" y="132"/>
                      </a:lnTo>
                      <a:lnTo>
                        <a:pt x="81" y="78"/>
                      </a:lnTo>
                      <a:lnTo>
                        <a:pt x="202" y="54"/>
                      </a:lnTo>
                      <a:lnTo>
                        <a:pt x="275" y="54"/>
                      </a:lnTo>
                      <a:lnTo>
                        <a:pt x="333" y="42"/>
                      </a:lnTo>
                      <a:lnTo>
                        <a:pt x="432" y="15"/>
                      </a:lnTo>
                      <a:lnTo>
                        <a:pt x="569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grpSp>
              <p:nvGrpSpPr>
                <p:cNvPr id="369" name="Group 245"/>
                <p:cNvGrpSpPr>
                  <a:grpSpLocks/>
                </p:cNvGrpSpPr>
                <p:nvPr/>
              </p:nvGrpSpPr>
              <p:grpSpPr bwMode="auto">
                <a:xfrm>
                  <a:off x="4875" y="1813"/>
                  <a:ext cx="134" cy="48"/>
                  <a:chOff x="4875" y="1813"/>
                  <a:chExt cx="134" cy="48"/>
                </a:xfrm>
              </p:grpSpPr>
              <p:grpSp>
                <p:nvGrpSpPr>
                  <p:cNvPr id="412" name="Group 246"/>
                  <p:cNvGrpSpPr>
                    <a:grpSpLocks/>
                  </p:cNvGrpSpPr>
                  <p:nvPr/>
                </p:nvGrpSpPr>
                <p:grpSpPr bwMode="auto">
                  <a:xfrm>
                    <a:off x="4875" y="1813"/>
                    <a:ext cx="117" cy="38"/>
                    <a:chOff x="4875" y="1813"/>
                    <a:chExt cx="117" cy="38"/>
                  </a:xfrm>
                </p:grpSpPr>
                <p:sp>
                  <p:nvSpPr>
                    <p:cNvPr id="416" name="Freeform 2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75" y="1813"/>
                      <a:ext cx="118" cy="39"/>
                    </a:xfrm>
                    <a:custGeom>
                      <a:avLst/>
                      <a:gdLst>
                        <a:gd name="T0" fmla="*/ 0 w 500"/>
                        <a:gd name="T1" fmla="*/ 0 h 252"/>
                        <a:gd name="T2" fmla="*/ 0 w 500"/>
                        <a:gd name="T3" fmla="*/ 0 h 252"/>
                        <a:gd name="T4" fmla="*/ 0 w 500"/>
                        <a:gd name="T5" fmla="*/ 0 h 252"/>
                        <a:gd name="T6" fmla="*/ 0 w 500"/>
                        <a:gd name="T7" fmla="*/ 0 h 252"/>
                        <a:gd name="T8" fmla="*/ 0 w 500"/>
                        <a:gd name="T9" fmla="*/ 0 h 252"/>
                        <a:gd name="T10" fmla="*/ 0 w 500"/>
                        <a:gd name="T11" fmla="*/ 0 h 252"/>
                        <a:gd name="T12" fmla="*/ 0 w 500"/>
                        <a:gd name="T13" fmla="*/ 0 h 252"/>
                        <a:gd name="T14" fmla="*/ 0 w 500"/>
                        <a:gd name="T15" fmla="*/ 0 h 252"/>
                        <a:gd name="T16" fmla="*/ 0 w 500"/>
                        <a:gd name="T17" fmla="*/ 0 h 252"/>
                        <a:gd name="T18" fmla="*/ 0 w 500"/>
                        <a:gd name="T19" fmla="*/ 0 h 252"/>
                        <a:gd name="T20" fmla="*/ 0 w 500"/>
                        <a:gd name="T21" fmla="*/ 0 h 252"/>
                        <a:gd name="T22" fmla="*/ 0 w 500"/>
                        <a:gd name="T23" fmla="*/ 0 h 252"/>
                        <a:gd name="T24" fmla="*/ 0 w 500"/>
                        <a:gd name="T25" fmla="*/ 0 h 252"/>
                        <a:gd name="T26" fmla="*/ 0 w 500"/>
                        <a:gd name="T27" fmla="*/ 0 h 252"/>
                        <a:gd name="T28" fmla="*/ 0 w 500"/>
                        <a:gd name="T29" fmla="*/ 0 h 252"/>
                        <a:gd name="T30" fmla="*/ 0 w 500"/>
                        <a:gd name="T31" fmla="*/ 0 h 252"/>
                        <a:gd name="T32" fmla="*/ 0 w 500"/>
                        <a:gd name="T33" fmla="*/ 0 h 252"/>
                        <a:gd name="T34" fmla="*/ 0 w 500"/>
                        <a:gd name="T35" fmla="*/ 0 h 252"/>
                        <a:gd name="T36" fmla="*/ 0 w 500"/>
                        <a:gd name="T37" fmla="*/ 0 h 252"/>
                        <a:gd name="T38" fmla="*/ 0 w 500"/>
                        <a:gd name="T39" fmla="*/ 0 h 252"/>
                        <a:gd name="T40" fmla="*/ 0 w 500"/>
                        <a:gd name="T41" fmla="*/ 0 h 252"/>
                        <a:gd name="T42" fmla="*/ 0 w 500"/>
                        <a:gd name="T43" fmla="*/ 0 h 252"/>
                        <a:gd name="T44" fmla="*/ 0 w 500"/>
                        <a:gd name="T45" fmla="*/ 0 h 252"/>
                        <a:gd name="T46" fmla="*/ 0 w 500"/>
                        <a:gd name="T47" fmla="*/ 0 h 252"/>
                        <a:gd name="T48" fmla="*/ 0 w 500"/>
                        <a:gd name="T49" fmla="*/ 0 h 252"/>
                        <a:gd name="T50" fmla="*/ 0 w 500"/>
                        <a:gd name="T51" fmla="*/ 0 h 252"/>
                        <a:gd name="T52" fmla="*/ 0 w 500"/>
                        <a:gd name="T53" fmla="*/ 0 h 252"/>
                        <a:gd name="T54" fmla="*/ 0 w 500"/>
                        <a:gd name="T55" fmla="*/ 0 h 252"/>
                        <a:gd name="T56" fmla="*/ 0 w 500"/>
                        <a:gd name="T57" fmla="*/ 0 h 252"/>
                        <a:gd name="T58" fmla="*/ 0 w 500"/>
                        <a:gd name="T59" fmla="*/ 0 h 252"/>
                        <a:gd name="T60" fmla="*/ 0 w 500"/>
                        <a:gd name="T61" fmla="*/ 0 h 252"/>
                        <a:gd name="T62" fmla="*/ 0 w 500"/>
                        <a:gd name="T63" fmla="*/ 0 h 252"/>
                        <a:gd name="T64" fmla="*/ 0 w 500"/>
                        <a:gd name="T65" fmla="*/ 0 h 252"/>
                        <a:gd name="T66" fmla="*/ 0 w 500"/>
                        <a:gd name="T67" fmla="*/ 0 h 252"/>
                        <a:gd name="T68" fmla="*/ 0 w 500"/>
                        <a:gd name="T69" fmla="*/ 0 h 252"/>
                        <a:gd name="T70" fmla="*/ 0 w 500"/>
                        <a:gd name="T71" fmla="*/ 0 h 252"/>
                        <a:gd name="T72" fmla="*/ 0 w 500"/>
                        <a:gd name="T73" fmla="*/ 0 h 252"/>
                        <a:gd name="T74" fmla="*/ 0 w 500"/>
                        <a:gd name="T75" fmla="*/ 0 h 252"/>
                        <a:gd name="T76" fmla="*/ 0 w 500"/>
                        <a:gd name="T77" fmla="*/ 0 h 252"/>
                        <a:gd name="T78" fmla="*/ 0 w 500"/>
                        <a:gd name="T79" fmla="*/ 0 h 252"/>
                        <a:gd name="T80" fmla="*/ 0 w 500"/>
                        <a:gd name="T81" fmla="*/ 0 h 252"/>
                        <a:gd name="T82" fmla="*/ 0 w 500"/>
                        <a:gd name="T83" fmla="*/ 0 h 252"/>
                        <a:gd name="T84" fmla="*/ 0 w 500"/>
                        <a:gd name="T85" fmla="*/ 0 h 252"/>
                        <a:gd name="T86" fmla="*/ 0 w 500"/>
                        <a:gd name="T87" fmla="*/ 0 h 252"/>
                        <a:gd name="T88" fmla="*/ 0 w 500"/>
                        <a:gd name="T89" fmla="*/ 0 h 252"/>
                        <a:gd name="T90" fmla="*/ 0 w 500"/>
                        <a:gd name="T91" fmla="*/ 0 h 252"/>
                        <a:gd name="T92" fmla="*/ 0 w 500"/>
                        <a:gd name="T93" fmla="*/ 0 h 252"/>
                        <a:gd name="T94" fmla="*/ 0 w 500"/>
                        <a:gd name="T95" fmla="*/ 0 h 252"/>
                        <a:gd name="T96" fmla="*/ 0 w 500"/>
                        <a:gd name="T97" fmla="*/ 0 h 252"/>
                        <a:gd name="T98" fmla="*/ 0 w 500"/>
                        <a:gd name="T99" fmla="*/ 0 h 252"/>
                        <a:gd name="T100" fmla="*/ 0 w 500"/>
                        <a:gd name="T101" fmla="*/ 0 h 252"/>
                        <a:gd name="T102" fmla="*/ 0 w 500"/>
                        <a:gd name="T103" fmla="*/ 0 h 252"/>
                        <a:gd name="T104" fmla="*/ 0 w 500"/>
                        <a:gd name="T105" fmla="*/ 0 h 252"/>
                        <a:gd name="T106" fmla="*/ 0 w 500"/>
                        <a:gd name="T107" fmla="*/ 0 h 252"/>
                        <a:gd name="T108" fmla="*/ 0 w 500"/>
                        <a:gd name="T109" fmla="*/ 0 h 252"/>
                        <a:gd name="T110" fmla="*/ 0 w 500"/>
                        <a:gd name="T111" fmla="*/ 0 h 252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500"/>
                        <a:gd name="T169" fmla="*/ 0 h 252"/>
                        <a:gd name="T170" fmla="*/ 500 w 500"/>
                        <a:gd name="T171" fmla="*/ 252 h 252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500" h="252">
                          <a:moveTo>
                            <a:pt x="452" y="252"/>
                          </a:moveTo>
                          <a:lnTo>
                            <a:pt x="426" y="246"/>
                          </a:lnTo>
                          <a:lnTo>
                            <a:pt x="400" y="233"/>
                          </a:lnTo>
                          <a:lnTo>
                            <a:pt x="376" y="228"/>
                          </a:lnTo>
                          <a:lnTo>
                            <a:pt x="334" y="234"/>
                          </a:lnTo>
                          <a:lnTo>
                            <a:pt x="304" y="233"/>
                          </a:lnTo>
                          <a:lnTo>
                            <a:pt x="283" y="226"/>
                          </a:lnTo>
                          <a:lnTo>
                            <a:pt x="266" y="220"/>
                          </a:lnTo>
                          <a:lnTo>
                            <a:pt x="249" y="212"/>
                          </a:lnTo>
                          <a:lnTo>
                            <a:pt x="230" y="196"/>
                          </a:lnTo>
                          <a:lnTo>
                            <a:pt x="215" y="181"/>
                          </a:lnTo>
                          <a:lnTo>
                            <a:pt x="192" y="163"/>
                          </a:lnTo>
                          <a:lnTo>
                            <a:pt x="159" y="169"/>
                          </a:lnTo>
                          <a:lnTo>
                            <a:pt x="139" y="170"/>
                          </a:lnTo>
                          <a:lnTo>
                            <a:pt x="128" y="167"/>
                          </a:lnTo>
                          <a:lnTo>
                            <a:pt x="121" y="161"/>
                          </a:lnTo>
                          <a:lnTo>
                            <a:pt x="117" y="152"/>
                          </a:lnTo>
                          <a:lnTo>
                            <a:pt x="120" y="143"/>
                          </a:lnTo>
                          <a:lnTo>
                            <a:pt x="128" y="133"/>
                          </a:lnTo>
                          <a:lnTo>
                            <a:pt x="139" y="129"/>
                          </a:lnTo>
                          <a:lnTo>
                            <a:pt x="166" y="125"/>
                          </a:lnTo>
                          <a:lnTo>
                            <a:pt x="197" y="114"/>
                          </a:lnTo>
                          <a:lnTo>
                            <a:pt x="171" y="93"/>
                          </a:lnTo>
                          <a:lnTo>
                            <a:pt x="140" y="81"/>
                          </a:lnTo>
                          <a:lnTo>
                            <a:pt x="112" y="83"/>
                          </a:lnTo>
                          <a:lnTo>
                            <a:pt x="81" y="81"/>
                          </a:lnTo>
                          <a:lnTo>
                            <a:pt x="63" y="87"/>
                          </a:lnTo>
                          <a:lnTo>
                            <a:pt x="37" y="88"/>
                          </a:lnTo>
                          <a:lnTo>
                            <a:pt x="29" y="81"/>
                          </a:lnTo>
                          <a:lnTo>
                            <a:pt x="27" y="70"/>
                          </a:lnTo>
                          <a:lnTo>
                            <a:pt x="13" y="71"/>
                          </a:lnTo>
                          <a:lnTo>
                            <a:pt x="4" y="69"/>
                          </a:lnTo>
                          <a:lnTo>
                            <a:pt x="0" y="59"/>
                          </a:lnTo>
                          <a:lnTo>
                            <a:pt x="3" y="50"/>
                          </a:lnTo>
                          <a:lnTo>
                            <a:pt x="11" y="46"/>
                          </a:lnTo>
                          <a:lnTo>
                            <a:pt x="25" y="38"/>
                          </a:lnTo>
                          <a:lnTo>
                            <a:pt x="36" y="30"/>
                          </a:lnTo>
                          <a:lnTo>
                            <a:pt x="48" y="23"/>
                          </a:lnTo>
                          <a:lnTo>
                            <a:pt x="63" y="19"/>
                          </a:lnTo>
                          <a:lnTo>
                            <a:pt x="75" y="19"/>
                          </a:lnTo>
                          <a:lnTo>
                            <a:pt x="136" y="6"/>
                          </a:lnTo>
                          <a:lnTo>
                            <a:pt x="149" y="3"/>
                          </a:lnTo>
                          <a:lnTo>
                            <a:pt x="163" y="0"/>
                          </a:lnTo>
                          <a:lnTo>
                            <a:pt x="178" y="3"/>
                          </a:lnTo>
                          <a:lnTo>
                            <a:pt x="196" y="9"/>
                          </a:lnTo>
                          <a:lnTo>
                            <a:pt x="249" y="38"/>
                          </a:lnTo>
                          <a:lnTo>
                            <a:pt x="273" y="43"/>
                          </a:lnTo>
                          <a:lnTo>
                            <a:pt x="295" y="48"/>
                          </a:lnTo>
                          <a:lnTo>
                            <a:pt x="312" y="59"/>
                          </a:lnTo>
                          <a:lnTo>
                            <a:pt x="322" y="72"/>
                          </a:lnTo>
                          <a:lnTo>
                            <a:pt x="366" y="102"/>
                          </a:lnTo>
                          <a:lnTo>
                            <a:pt x="386" y="116"/>
                          </a:lnTo>
                          <a:lnTo>
                            <a:pt x="411" y="143"/>
                          </a:lnTo>
                          <a:lnTo>
                            <a:pt x="427" y="151"/>
                          </a:lnTo>
                          <a:lnTo>
                            <a:pt x="500" y="154"/>
                          </a:lnTo>
                          <a:lnTo>
                            <a:pt x="452" y="252"/>
                          </a:lnTo>
                          <a:close/>
                        </a:path>
                      </a:pathLst>
                    </a:custGeom>
                    <a:solidFill>
                      <a:srgbClr val="FFC080"/>
                    </a:solidFill>
                    <a:ln w="1440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17" name="Freeform 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1831"/>
                      <a:ext cx="29" cy="2"/>
                    </a:xfrm>
                    <a:custGeom>
                      <a:avLst/>
                      <a:gdLst>
                        <a:gd name="T0" fmla="*/ 0 w 120"/>
                        <a:gd name="T1" fmla="*/ 0 h 30"/>
                        <a:gd name="T2" fmla="*/ 0 w 120"/>
                        <a:gd name="T3" fmla="*/ 0 h 30"/>
                        <a:gd name="T4" fmla="*/ 0 w 120"/>
                        <a:gd name="T5" fmla="*/ 0 h 30"/>
                        <a:gd name="T6" fmla="*/ 0 w 120"/>
                        <a:gd name="T7" fmla="*/ 0 h 30"/>
                        <a:gd name="T8" fmla="*/ 0 w 120"/>
                        <a:gd name="T9" fmla="*/ 0 h 30"/>
                        <a:gd name="T10" fmla="*/ 0 w 120"/>
                        <a:gd name="T11" fmla="*/ 0 h 30"/>
                        <a:gd name="T12" fmla="*/ 0 w 120"/>
                        <a:gd name="T13" fmla="*/ 0 h 30"/>
                        <a:gd name="T14" fmla="*/ 0 w 120"/>
                        <a:gd name="T15" fmla="*/ 0 h 30"/>
                        <a:gd name="T16" fmla="*/ 0 w 120"/>
                        <a:gd name="T17" fmla="*/ 0 h 30"/>
                        <a:gd name="T18" fmla="*/ 0 w 120"/>
                        <a:gd name="T19" fmla="*/ 0 h 30"/>
                        <a:gd name="T20" fmla="*/ 0 w 120"/>
                        <a:gd name="T21" fmla="*/ 0 h 30"/>
                        <a:gd name="T22" fmla="*/ 0 w 120"/>
                        <a:gd name="T23" fmla="*/ 0 h 30"/>
                        <a:gd name="T24" fmla="*/ 0 w 120"/>
                        <a:gd name="T25" fmla="*/ 0 h 30"/>
                        <a:gd name="T26" fmla="*/ 0 w 120"/>
                        <a:gd name="T27" fmla="*/ 0 h 30"/>
                        <a:gd name="T28" fmla="*/ 0 w 120"/>
                        <a:gd name="T29" fmla="*/ 0 h 30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20"/>
                        <a:gd name="T46" fmla="*/ 0 h 30"/>
                        <a:gd name="T47" fmla="*/ 120 w 120"/>
                        <a:gd name="T48" fmla="*/ 30 h 30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20" h="30">
                          <a:moveTo>
                            <a:pt x="0" y="0"/>
                          </a:moveTo>
                          <a:lnTo>
                            <a:pt x="3" y="8"/>
                          </a:lnTo>
                          <a:lnTo>
                            <a:pt x="24" y="7"/>
                          </a:lnTo>
                          <a:lnTo>
                            <a:pt x="33" y="12"/>
                          </a:lnTo>
                          <a:lnTo>
                            <a:pt x="51" y="21"/>
                          </a:lnTo>
                          <a:lnTo>
                            <a:pt x="75" y="26"/>
                          </a:lnTo>
                          <a:lnTo>
                            <a:pt x="101" y="27"/>
                          </a:lnTo>
                          <a:lnTo>
                            <a:pt x="120" y="30"/>
                          </a:lnTo>
                          <a:lnTo>
                            <a:pt x="104" y="24"/>
                          </a:lnTo>
                          <a:lnTo>
                            <a:pt x="84" y="21"/>
                          </a:lnTo>
                          <a:lnTo>
                            <a:pt x="70" y="21"/>
                          </a:lnTo>
                          <a:lnTo>
                            <a:pt x="51" y="15"/>
                          </a:lnTo>
                          <a:lnTo>
                            <a:pt x="35" y="6"/>
                          </a:lnTo>
                          <a:lnTo>
                            <a:pt x="28" y="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18" name="Freeform 2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11" y="1833"/>
                      <a:ext cx="4" cy="2"/>
                    </a:xfrm>
                    <a:custGeom>
                      <a:avLst/>
                      <a:gdLst>
                        <a:gd name="T0" fmla="*/ 0 w 14"/>
                        <a:gd name="T1" fmla="*/ 0 h 18"/>
                        <a:gd name="T2" fmla="*/ 0 w 14"/>
                        <a:gd name="T3" fmla="*/ 0 h 18"/>
                        <a:gd name="T4" fmla="*/ 0 w 14"/>
                        <a:gd name="T5" fmla="*/ 0 h 18"/>
                        <a:gd name="T6" fmla="*/ 0 w 14"/>
                        <a:gd name="T7" fmla="*/ 0 h 18"/>
                        <a:gd name="T8" fmla="*/ 0 w 14"/>
                        <a:gd name="T9" fmla="*/ 0 h 18"/>
                        <a:gd name="T10" fmla="*/ 0 w 14"/>
                        <a:gd name="T11" fmla="*/ 0 h 18"/>
                        <a:gd name="T12" fmla="*/ 0 w 14"/>
                        <a:gd name="T13" fmla="*/ 0 h 1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"/>
                        <a:gd name="T22" fmla="*/ 0 h 18"/>
                        <a:gd name="T23" fmla="*/ 14 w 14"/>
                        <a:gd name="T24" fmla="*/ 18 h 1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" h="18">
                          <a:moveTo>
                            <a:pt x="2" y="0"/>
                          </a:moveTo>
                          <a:lnTo>
                            <a:pt x="8" y="5"/>
                          </a:lnTo>
                          <a:lnTo>
                            <a:pt x="6" y="11"/>
                          </a:lnTo>
                          <a:lnTo>
                            <a:pt x="0" y="18"/>
                          </a:lnTo>
                          <a:lnTo>
                            <a:pt x="12" y="13"/>
                          </a:lnTo>
                          <a:lnTo>
                            <a:pt x="14" y="6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19" name="Freeform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82" y="1818"/>
                      <a:ext cx="16" cy="5"/>
                    </a:xfrm>
                    <a:custGeom>
                      <a:avLst/>
                      <a:gdLst>
                        <a:gd name="T0" fmla="*/ 0 w 70"/>
                        <a:gd name="T1" fmla="*/ 0 h 33"/>
                        <a:gd name="T2" fmla="*/ 0 w 70"/>
                        <a:gd name="T3" fmla="*/ 0 h 33"/>
                        <a:gd name="T4" fmla="*/ 0 w 70"/>
                        <a:gd name="T5" fmla="*/ 0 h 33"/>
                        <a:gd name="T6" fmla="*/ 0 w 70"/>
                        <a:gd name="T7" fmla="*/ 0 h 33"/>
                        <a:gd name="T8" fmla="*/ 0 w 70"/>
                        <a:gd name="T9" fmla="*/ 0 h 33"/>
                        <a:gd name="T10" fmla="*/ 0 w 70"/>
                        <a:gd name="T11" fmla="*/ 0 h 33"/>
                        <a:gd name="T12" fmla="*/ 0 w 70"/>
                        <a:gd name="T13" fmla="*/ 0 h 33"/>
                        <a:gd name="T14" fmla="*/ 0 w 70"/>
                        <a:gd name="T15" fmla="*/ 0 h 33"/>
                        <a:gd name="T16" fmla="*/ 0 w 70"/>
                        <a:gd name="T17" fmla="*/ 0 h 33"/>
                        <a:gd name="T18" fmla="*/ 0 w 70"/>
                        <a:gd name="T19" fmla="*/ 0 h 33"/>
                        <a:gd name="T20" fmla="*/ 0 w 70"/>
                        <a:gd name="T21" fmla="*/ 0 h 33"/>
                        <a:gd name="T22" fmla="*/ 0 w 70"/>
                        <a:gd name="T23" fmla="*/ 0 h 33"/>
                        <a:gd name="T24" fmla="*/ 0 w 70"/>
                        <a:gd name="T25" fmla="*/ 0 h 33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70"/>
                        <a:gd name="T40" fmla="*/ 0 h 33"/>
                        <a:gd name="T41" fmla="*/ 70 w 70"/>
                        <a:gd name="T42" fmla="*/ 33 h 33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70" h="33">
                          <a:moveTo>
                            <a:pt x="0" y="31"/>
                          </a:moveTo>
                          <a:lnTo>
                            <a:pt x="7" y="33"/>
                          </a:lnTo>
                          <a:lnTo>
                            <a:pt x="17" y="23"/>
                          </a:lnTo>
                          <a:lnTo>
                            <a:pt x="31" y="17"/>
                          </a:lnTo>
                          <a:lnTo>
                            <a:pt x="38" y="10"/>
                          </a:lnTo>
                          <a:lnTo>
                            <a:pt x="44" y="6"/>
                          </a:lnTo>
                          <a:lnTo>
                            <a:pt x="60" y="3"/>
                          </a:lnTo>
                          <a:lnTo>
                            <a:pt x="70" y="1"/>
                          </a:lnTo>
                          <a:lnTo>
                            <a:pt x="57" y="0"/>
                          </a:lnTo>
                          <a:lnTo>
                            <a:pt x="39" y="3"/>
                          </a:lnTo>
                          <a:lnTo>
                            <a:pt x="33" y="8"/>
                          </a:lnTo>
                          <a:lnTo>
                            <a:pt x="25" y="14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20" name="Freeform 2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05" y="1818"/>
                      <a:ext cx="26" cy="3"/>
                    </a:xfrm>
                    <a:custGeom>
                      <a:avLst/>
                      <a:gdLst>
                        <a:gd name="T0" fmla="*/ 0 w 110"/>
                        <a:gd name="T1" fmla="*/ 0 h 29"/>
                        <a:gd name="T2" fmla="*/ 0 w 110"/>
                        <a:gd name="T3" fmla="*/ 0 h 29"/>
                        <a:gd name="T4" fmla="*/ 0 w 110"/>
                        <a:gd name="T5" fmla="*/ 0 h 29"/>
                        <a:gd name="T6" fmla="*/ 0 w 110"/>
                        <a:gd name="T7" fmla="*/ 0 h 29"/>
                        <a:gd name="T8" fmla="*/ 0 w 110"/>
                        <a:gd name="T9" fmla="*/ 0 h 29"/>
                        <a:gd name="T10" fmla="*/ 0 w 110"/>
                        <a:gd name="T11" fmla="*/ 0 h 29"/>
                        <a:gd name="T12" fmla="*/ 0 w 110"/>
                        <a:gd name="T13" fmla="*/ 0 h 29"/>
                        <a:gd name="T14" fmla="*/ 0 w 110"/>
                        <a:gd name="T15" fmla="*/ 0 h 29"/>
                        <a:gd name="T16" fmla="*/ 0 w 110"/>
                        <a:gd name="T17" fmla="*/ 0 h 29"/>
                        <a:gd name="T18" fmla="*/ 0 w 110"/>
                        <a:gd name="T19" fmla="*/ 0 h 29"/>
                        <a:gd name="T20" fmla="*/ 0 w 110"/>
                        <a:gd name="T21" fmla="*/ 0 h 29"/>
                        <a:gd name="T22" fmla="*/ 0 w 110"/>
                        <a:gd name="T23" fmla="*/ 0 h 29"/>
                        <a:gd name="T24" fmla="*/ 0 w 110"/>
                        <a:gd name="T25" fmla="*/ 0 h 29"/>
                        <a:gd name="T26" fmla="*/ 0 w 110"/>
                        <a:gd name="T27" fmla="*/ 0 h 29"/>
                        <a:gd name="T28" fmla="*/ 0 w 110"/>
                        <a:gd name="T29" fmla="*/ 0 h 29"/>
                        <a:gd name="T30" fmla="*/ 0 w 110"/>
                        <a:gd name="T31" fmla="*/ 0 h 29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10"/>
                        <a:gd name="T49" fmla="*/ 0 h 29"/>
                        <a:gd name="T50" fmla="*/ 110 w 110"/>
                        <a:gd name="T51" fmla="*/ 29 h 29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10" h="29">
                          <a:moveTo>
                            <a:pt x="0" y="7"/>
                          </a:moveTo>
                          <a:lnTo>
                            <a:pt x="23" y="4"/>
                          </a:lnTo>
                          <a:lnTo>
                            <a:pt x="36" y="0"/>
                          </a:lnTo>
                          <a:lnTo>
                            <a:pt x="42" y="0"/>
                          </a:lnTo>
                          <a:lnTo>
                            <a:pt x="56" y="3"/>
                          </a:lnTo>
                          <a:lnTo>
                            <a:pt x="62" y="10"/>
                          </a:lnTo>
                          <a:lnTo>
                            <a:pt x="73" y="16"/>
                          </a:lnTo>
                          <a:lnTo>
                            <a:pt x="95" y="25"/>
                          </a:lnTo>
                          <a:lnTo>
                            <a:pt x="110" y="25"/>
                          </a:lnTo>
                          <a:lnTo>
                            <a:pt x="94" y="29"/>
                          </a:lnTo>
                          <a:lnTo>
                            <a:pt x="84" y="27"/>
                          </a:lnTo>
                          <a:lnTo>
                            <a:pt x="60" y="15"/>
                          </a:lnTo>
                          <a:lnTo>
                            <a:pt x="52" y="7"/>
                          </a:lnTo>
                          <a:lnTo>
                            <a:pt x="36" y="5"/>
                          </a:lnTo>
                          <a:lnTo>
                            <a:pt x="23" y="7"/>
                          </a:lnTo>
                          <a:lnTo>
                            <a:pt x="0" y="7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21" name="Freeform 2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85" y="1821"/>
                      <a:ext cx="7" cy="5"/>
                    </a:xfrm>
                    <a:custGeom>
                      <a:avLst/>
                      <a:gdLst>
                        <a:gd name="T0" fmla="*/ 0 w 23"/>
                        <a:gd name="T1" fmla="*/ 0 h 21"/>
                        <a:gd name="T2" fmla="*/ 0 w 23"/>
                        <a:gd name="T3" fmla="*/ 0 h 21"/>
                        <a:gd name="T4" fmla="*/ 0 w 23"/>
                        <a:gd name="T5" fmla="*/ 0 h 21"/>
                        <a:gd name="T6" fmla="*/ 0 w 23"/>
                        <a:gd name="T7" fmla="*/ 0 h 21"/>
                        <a:gd name="T8" fmla="*/ 0 w 23"/>
                        <a:gd name="T9" fmla="*/ 0 h 21"/>
                        <a:gd name="T10" fmla="*/ 0 w 23"/>
                        <a:gd name="T11" fmla="*/ 0 h 2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3"/>
                        <a:gd name="T19" fmla="*/ 0 h 21"/>
                        <a:gd name="T20" fmla="*/ 23 w 23"/>
                        <a:gd name="T21" fmla="*/ 21 h 2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3" h="21">
                          <a:moveTo>
                            <a:pt x="17" y="0"/>
                          </a:moveTo>
                          <a:lnTo>
                            <a:pt x="23" y="8"/>
                          </a:lnTo>
                          <a:lnTo>
                            <a:pt x="16" y="17"/>
                          </a:lnTo>
                          <a:lnTo>
                            <a:pt x="0" y="21"/>
                          </a:lnTo>
                          <a:lnTo>
                            <a:pt x="17" y="10"/>
                          </a:lnTo>
                          <a:lnTo>
                            <a:pt x="17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22" name="Freeform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82" y="1818"/>
                      <a:ext cx="3" cy="5"/>
                    </a:xfrm>
                    <a:custGeom>
                      <a:avLst/>
                      <a:gdLst>
                        <a:gd name="T0" fmla="*/ 0 w 23"/>
                        <a:gd name="T1" fmla="*/ 0 h 20"/>
                        <a:gd name="T2" fmla="*/ 0 w 23"/>
                        <a:gd name="T3" fmla="*/ 0 h 20"/>
                        <a:gd name="T4" fmla="*/ 0 w 23"/>
                        <a:gd name="T5" fmla="*/ 0 h 20"/>
                        <a:gd name="T6" fmla="*/ 0 w 23"/>
                        <a:gd name="T7" fmla="*/ 0 h 20"/>
                        <a:gd name="T8" fmla="*/ 0 w 23"/>
                        <a:gd name="T9" fmla="*/ 0 h 20"/>
                        <a:gd name="T10" fmla="*/ 0 w 23"/>
                        <a:gd name="T11" fmla="*/ 0 h 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3"/>
                        <a:gd name="T19" fmla="*/ 0 h 20"/>
                        <a:gd name="T20" fmla="*/ 23 w 23"/>
                        <a:gd name="T21" fmla="*/ 20 h 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3" h="20">
                          <a:moveTo>
                            <a:pt x="23" y="11"/>
                          </a:moveTo>
                          <a:lnTo>
                            <a:pt x="17" y="0"/>
                          </a:lnTo>
                          <a:lnTo>
                            <a:pt x="16" y="9"/>
                          </a:lnTo>
                          <a:lnTo>
                            <a:pt x="0" y="18"/>
                          </a:lnTo>
                          <a:lnTo>
                            <a:pt x="2" y="20"/>
                          </a:lnTo>
                          <a:lnTo>
                            <a:pt x="23" y="11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23" name="Freeform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45" y="1823"/>
                      <a:ext cx="6" cy="5"/>
                    </a:xfrm>
                    <a:custGeom>
                      <a:avLst/>
                      <a:gdLst>
                        <a:gd name="T0" fmla="*/ 0 w 26"/>
                        <a:gd name="T1" fmla="*/ 0 h 29"/>
                        <a:gd name="T2" fmla="*/ 0 w 26"/>
                        <a:gd name="T3" fmla="*/ 0 h 29"/>
                        <a:gd name="T4" fmla="*/ 0 w 26"/>
                        <a:gd name="T5" fmla="*/ 0 h 29"/>
                        <a:gd name="T6" fmla="*/ 0 w 26"/>
                        <a:gd name="T7" fmla="*/ 0 h 29"/>
                        <a:gd name="T8" fmla="*/ 0 w 26"/>
                        <a:gd name="T9" fmla="*/ 0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29"/>
                        <a:gd name="T17" fmla="*/ 26 w 26"/>
                        <a:gd name="T18" fmla="*/ 29 h 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29">
                          <a:moveTo>
                            <a:pt x="0" y="0"/>
                          </a:moveTo>
                          <a:lnTo>
                            <a:pt x="6" y="15"/>
                          </a:lnTo>
                          <a:lnTo>
                            <a:pt x="16" y="27"/>
                          </a:lnTo>
                          <a:lnTo>
                            <a:pt x="26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24" name="Freeform 2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67" y="1841"/>
                      <a:ext cx="7" cy="5"/>
                    </a:xfrm>
                    <a:custGeom>
                      <a:avLst/>
                      <a:gdLst>
                        <a:gd name="T0" fmla="*/ 0 w 34"/>
                        <a:gd name="T1" fmla="*/ 0 h 27"/>
                        <a:gd name="T2" fmla="*/ 0 w 34"/>
                        <a:gd name="T3" fmla="*/ 0 h 27"/>
                        <a:gd name="T4" fmla="*/ 0 w 34"/>
                        <a:gd name="T5" fmla="*/ 0 h 27"/>
                        <a:gd name="T6" fmla="*/ 0 w 34"/>
                        <a:gd name="T7" fmla="*/ 0 h 2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4"/>
                        <a:gd name="T13" fmla="*/ 0 h 27"/>
                        <a:gd name="T14" fmla="*/ 34 w 34"/>
                        <a:gd name="T15" fmla="*/ 27 h 2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4" h="27">
                          <a:moveTo>
                            <a:pt x="34" y="0"/>
                          </a:moveTo>
                          <a:lnTo>
                            <a:pt x="12" y="10"/>
                          </a:lnTo>
                          <a:lnTo>
                            <a:pt x="0" y="27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</p:grpSp>
              <p:grpSp>
                <p:nvGrpSpPr>
                  <p:cNvPr id="413" name="Group 256"/>
                  <p:cNvGrpSpPr>
                    <a:grpSpLocks/>
                  </p:cNvGrpSpPr>
                  <p:nvPr/>
                </p:nvGrpSpPr>
                <p:grpSpPr bwMode="auto">
                  <a:xfrm>
                    <a:off x="4978" y="1834"/>
                    <a:ext cx="31" cy="27"/>
                    <a:chOff x="4978" y="1834"/>
                    <a:chExt cx="31" cy="27"/>
                  </a:xfrm>
                </p:grpSpPr>
                <p:sp>
                  <p:nvSpPr>
                    <p:cNvPr id="414" name="Freeform 2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78" y="1834"/>
                      <a:ext cx="32" cy="28"/>
                    </a:xfrm>
                    <a:custGeom>
                      <a:avLst/>
                      <a:gdLst>
                        <a:gd name="T0" fmla="*/ 0 w 145"/>
                        <a:gd name="T1" fmla="*/ 0 h 177"/>
                        <a:gd name="T2" fmla="*/ 0 w 145"/>
                        <a:gd name="T3" fmla="*/ 0 h 177"/>
                        <a:gd name="T4" fmla="*/ 0 w 145"/>
                        <a:gd name="T5" fmla="*/ 0 h 177"/>
                        <a:gd name="T6" fmla="*/ 0 w 145"/>
                        <a:gd name="T7" fmla="*/ 0 h 177"/>
                        <a:gd name="T8" fmla="*/ 0 w 145"/>
                        <a:gd name="T9" fmla="*/ 0 h 177"/>
                        <a:gd name="T10" fmla="*/ 0 w 145"/>
                        <a:gd name="T11" fmla="*/ 0 h 177"/>
                        <a:gd name="T12" fmla="*/ 0 w 145"/>
                        <a:gd name="T13" fmla="*/ 0 h 177"/>
                        <a:gd name="T14" fmla="*/ 0 w 145"/>
                        <a:gd name="T15" fmla="*/ 0 h 177"/>
                        <a:gd name="T16" fmla="*/ 0 w 145"/>
                        <a:gd name="T17" fmla="*/ 0 h 177"/>
                        <a:gd name="T18" fmla="*/ 0 w 145"/>
                        <a:gd name="T19" fmla="*/ 0 h 17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45"/>
                        <a:gd name="T31" fmla="*/ 0 h 177"/>
                        <a:gd name="T32" fmla="*/ 145 w 145"/>
                        <a:gd name="T33" fmla="*/ 177 h 17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45" h="177">
                          <a:moveTo>
                            <a:pt x="51" y="12"/>
                          </a:moveTo>
                          <a:lnTo>
                            <a:pt x="27" y="37"/>
                          </a:lnTo>
                          <a:lnTo>
                            <a:pt x="17" y="58"/>
                          </a:lnTo>
                          <a:lnTo>
                            <a:pt x="7" y="91"/>
                          </a:lnTo>
                          <a:lnTo>
                            <a:pt x="7" y="111"/>
                          </a:lnTo>
                          <a:lnTo>
                            <a:pt x="0" y="140"/>
                          </a:lnTo>
                          <a:lnTo>
                            <a:pt x="118" y="177"/>
                          </a:lnTo>
                          <a:lnTo>
                            <a:pt x="145" y="0"/>
                          </a:lnTo>
                          <a:lnTo>
                            <a:pt x="97" y="12"/>
                          </a:lnTo>
                          <a:lnTo>
                            <a:pt x="51" y="12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15" name="Freeform 2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81" y="1836"/>
                      <a:ext cx="26" cy="23"/>
                    </a:xfrm>
                    <a:custGeom>
                      <a:avLst/>
                      <a:gdLst>
                        <a:gd name="T0" fmla="*/ 0 w 118"/>
                        <a:gd name="T1" fmla="*/ 0 h 147"/>
                        <a:gd name="T2" fmla="*/ 0 w 118"/>
                        <a:gd name="T3" fmla="*/ 0 h 147"/>
                        <a:gd name="T4" fmla="*/ 0 w 118"/>
                        <a:gd name="T5" fmla="*/ 0 h 147"/>
                        <a:gd name="T6" fmla="*/ 0 w 118"/>
                        <a:gd name="T7" fmla="*/ 0 h 147"/>
                        <a:gd name="T8" fmla="*/ 0 w 118"/>
                        <a:gd name="T9" fmla="*/ 0 h 147"/>
                        <a:gd name="T10" fmla="*/ 0 w 118"/>
                        <a:gd name="T11" fmla="*/ 0 h 147"/>
                        <a:gd name="T12" fmla="*/ 0 w 118"/>
                        <a:gd name="T13" fmla="*/ 0 h 147"/>
                        <a:gd name="T14" fmla="*/ 0 w 118"/>
                        <a:gd name="T15" fmla="*/ 0 h 147"/>
                        <a:gd name="T16" fmla="*/ 0 w 118"/>
                        <a:gd name="T17" fmla="*/ 0 h 14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18"/>
                        <a:gd name="T28" fmla="*/ 0 h 147"/>
                        <a:gd name="T29" fmla="*/ 118 w 118"/>
                        <a:gd name="T30" fmla="*/ 147 h 14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18" h="147">
                          <a:moveTo>
                            <a:pt x="47" y="4"/>
                          </a:moveTo>
                          <a:lnTo>
                            <a:pt x="25" y="27"/>
                          </a:lnTo>
                          <a:lnTo>
                            <a:pt x="8" y="61"/>
                          </a:lnTo>
                          <a:lnTo>
                            <a:pt x="4" y="86"/>
                          </a:lnTo>
                          <a:lnTo>
                            <a:pt x="0" y="114"/>
                          </a:lnTo>
                          <a:lnTo>
                            <a:pt x="95" y="147"/>
                          </a:lnTo>
                          <a:lnTo>
                            <a:pt x="118" y="0"/>
                          </a:lnTo>
                          <a:lnTo>
                            <a:pt x="82" y="6"/>
                          </a:lnTo>
                          <a:lnTo>
                            <a:pt x="47" y="4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2000">
                        <a:solidFill>
                          <a:srgbClr val="000000"/>
                        </a:solidFill>
                        <a:latin typeface="+mj-lt"/>
                        <a:ea typeface="ＭＳ Ｐゴシック" pitchFamily="34" charset="-128"/>
                      </a:endParaRPr>
                    </a:p>
                  </p:txBody>
                </p:sp>
              </p:grpSp>
            </p:grpSp>
            <p:sp>
              <p:nvSpPr>
                <p:cNvPr id="370" name="Freeform 259"/>
                <p:cNvSpPr>
                  <a:spLocks noChangeArrowheads="1"/>
                </p:cNvSpPr>
                <p:nvPr/>
              </p:nvSpPr>
              <p:spPr bwMode="auto">
                <a:xfrm>
                  <a:off x="5008" y="1684"/>
                  <a:ext cx="116" cy="84"/>
                </a:xfrm>
                <a:custGeom>
                  <a:avLst/>
                  <a:gdLst>
                    <a:gd name="T0" fmla="*/ 0 w 492"/>
                    <a:gd name="T1" fmla="*/ 0 h 534"/>
                    <a:gd name="T2" fmla="*/ 0 w 492"/>
                    <a:gd name="T3" fmla="*/ 0 h 534"/>
                    <a:gd name="T4" fmla="*/ 0 w 492"/>
                    <a:gd name="T5" fmla="*/ 0 h 534"/>
                    <a:gd name="T6" fmla="*/ 0 w 492"/>
                    <a:gd name="T7" fmla="*/ 0 h 534"/>
                    <a:gd name="T8" fmla="*/ 0 w 492"/>
                    <a:gd name="T9" fmla="*/ 0 h 534"/>
                    <a:gd name="T10" fmla="*/ 0 w 492"/>
                    <a:gd name="T11" fmla="*/ 0 h 534"/>
                    <a:gd name="T12" fmla="*/ 0 w 492"/>
                    <a:gd name="T13" fmla="*/ 0 h 534"/>
                    <a:gd name="T14" fmla="*/ 0 w 492"/>
                    <a:gd name="T15" fmla="*/ 0 h 534"/>
                    <a:gd name="T16" fmla="*/ 0 w 492"/>
                    <a:gd name="T17" fmla="*/ 0 h 534"/>
                    <a:gd name="T18" fmla="*/ 0 w 492"/>
                    <a:gd name="T19" fmla="*/ 0 h 534"/>
                    <a:gd name="T20" fmla="*/ 0 w 492"/>
                    <a:gd name="T21" fmla="*/ 0 h 534"/>
                    <a:gd name="T22" fmla="*/ 0 w 492"/>
                    <a:gd name="T23" fmla="*/ 0 h 534"/>
                    <a:gd name="T24" fmla="*/ 0 w 492"/>
                    <a:gd name="T25" fmla="*/ 0 h 534"/>
                    <a:gd name="T26" fmla="*/ 0 w 492"/>
                    <a:gd name="T27" fmla="*/ 0 h 534"/>
                    <a:gd name="T28" fmla="*/ 0 w 492"/>
                    <a:gd name="T29" fmla="*/ 0 h 534"/>
                    <a:gd name="T30" fmla="*/ 0 w 492"/>
                    <a:gd name="T31" fmla="*/ 0 h 534"/>
                    <a:gd name="T32" fmla="*/ 0 w 492"/>
                    <a:gd name="T33" fmla="*/ 0 h 534"/>
                    <a:gd name="T34" fmla="*/ 0 w 492"/>
                    <a:gd name="T35" fmla="*/ 0 h 534"/>
                    <a:gd name="T36" fmla="*/ 0 w 492"/>
                    <a:gd name="T37" fmla="*/ 0 h 534"/>
                    <a:gd name="T38" fmla="*/ 0 w 492"/>
                    <a:gd name="T39" fmla="*/ 0 h 534"/>
                    <a:gd name="T40" fmla="*/ 0 w 492"/>
                    <a:gd name="T41" fmla="*/ 0 h 534"/>
                    <a:gd name="T42" fmla="*/ 0 w 492"/>
                    <a:gd name="T43" fmla="*/ 0 h 534"/>
                    <a:gd name="T44" fmla="*/ 0 w 492"/>
                    <a:gd name="T45" fmla="*/ 0 h 534"/>
                    <a:gd name="T46" fmla="*/ 0 w 492"/>
                    <a:gd name="T47" fmla="*/ 0 h 534"/>
                    <a:gd name="T48" fmla="*/ 0 w 492"/>
                    <a:gd name="T49" fmla="*/ 0 h 534"/>
                    <a:gd name="T50" fmla="*/ 0 w 492"/>
                    <a:gd name="T51" fmla="*/ 0 h 534"/>
                    <a:gd name="T52" fmla="*/ 0 w 492"/>
                    <a:gd name="T53" fmla="*/ 0 h 534"/>
                    <a:gd name="T54" fmla="*/ 0 w 492"/>
                    <a:gd name="T55" fmla="*/ 0 h 534"/>
                    <a:gd name="T56" fmla="*/ 0 w 492"/>
                    <a:gd name="T57" fmla="*/ 0 h 534"/>
                    <a:gd name="T58" fmla="*/ 0 w 492"/>
                    <a:gd name="T59" fmla="*/ 0 h 534"/>
                    <a:gd name="T60" fmla="*/ 0 w 492"/>
                    <a:gd name="T61" fmla="*/ 0 h 534"/>
                    <a:gd name="T62" fmla="*/ 0 w 492"/>
                    <a:gd name="T63" fmla="*/ 0 h 534"/>
                    <a:gd name="T64" fmla="*/ 0 w 492"/>
                    <a:gd name="T65" fmla="*/ 0 h 534"/>
                    <a:gd name="T66" fmla="*/ 0 w 492"/>
                    <a:gd name="T67" fmla="*/ 0 h 534"/>
                    <a:gd name="T68" fmla="*/ 0 w 492"/>
                    <a:gd name="T69" fmla="*/ 0 h 534"/>
                    <a:gd name="T70" fmla="*/ 0 w 492"/>
                    <a:gd name="T71" fmla="*/ 0 h 53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92"/>
                    <a:gd name="T109" fmla="*/ 0 h 534"/>
                    <a:gd name="T110" fmla="*/ 492 w 492"/>
                    <a:gd name="T111" fmla="*/ 534 h 53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92" h="534">
                      <a:moveTo>
                        <a:pt x="161" y="17"/>
                      </a:moveTo>
                      <a:lnTo>
                        <a:pt x="118" y="48"/>
                      </a:lnTo>
                      <a:lnTo>
                        <a:pt x="95" y="86"/>
                      </a:lnTo>
                      <a:lnTo>
                        <a:pt x="74" y="127"/>
                      </a:lnTo>
                      <a:lnTo>
                        <a:pt x="61" y="148"/>
                      </a:lnTo>
                      <a:lnTo>
                        <a:pt x="61" y="171"/>
                      </a:lnTo>
                      <a:lnTo>
                        <a:pt x="72" y="198"/>
                      </a:lnTo>
                      <a:lnTo>
                        <a:pt x="51" y="219"/>
                      </a:lnTo>
                      <a:lnTo>
                        <a:pt x="17" y="278"/>
                      </a:lnTo>
                      <a:lnTo>
                        <a:pt x="0" y="309"/>
                      </a:lnTo>
                      <a:lnTo>
                        <a:pt x="0" y="319"/>
                      </a:lnTo>
                      <a:lnTo>
                        <a:pt x="4" y="330"/>
                      </a:lnTo>
                      <a:lnTo>
                        <a:pt x="18" y="333"/>
                      </a:lnTo>
                      <a:lnTo>
                        <a:pt x="40" y="334"/>
                      </a:lnTo>
                      <a:lnTo>
                        <a:pt x="52" y="338"/>
                      </a:lnTo>
                      <a:lnTo>
                        <a:pt x="51" y="361"/>
                      </a:lnTo>
                      <a:lnTo>
                        <a:pt x="45" y="388"/>
                      </a:lnTo>
                      <a:lnTo>
                        <a:pt x="57" y="403"/>
                      </a:lnTo>
                      <a:lnTo>
                        <a:pt x="53" y="423"/>
                      </a:lnTo>
                      <a:lnTo>
                        <a:pt x="63" y="436"/>
                      </a:lnTo>
                      <a:lnTo>
                        <a:pt x="73" y="471"/>
                      </a:lnTo>
                      <a:lnTo>
                        <a:pt x="88" y="482"/>
                      </a:lnTo>
                      <a:lnTo>
                        <a:pt x="111" y="482"/>
                      </a:lnTo>
                      <a:lnTo>
                        <a:pt x="143" y="477"/>
                      </a:lnTo>
                      <a:lnTo>
                        <a:pt x="178" y="471"/>
                      </a:lnTo>
                      <a:lnTo>
                        <a:pt x="175" y="534"/>
                      </a:lnTo>
                      <a:lnTo>
                        <a:pt x="437" y="450"/>
                      </a:lnTo>
                      <a:lnTo>
                        <a:pt x="416" y="401"/>
                      </a:lnTo>
                      <a:lnTo>
                        <a:pt x="421" y="363"/>
                      </a:lnTo>
                      <a:lnTo>
                        <a:pt x="492" y="292"/>
                      </a:lnTo>
                      <a:lnTo>
                        <a:pt x="492" y="102"/>
                      </a:lnTo>
                      <a:lnTo>
                        <a:pt x="444" y="50"/>
                      </a:lnTo>
                      <a:lnTo>
                        <a:pt x="384" y="23"/>
                      </a:lnTo>
                      <a:lnTo>
                        <a:pt x="320" y="0"/>
                      </a:lnTo>
                      <a:lnTo>
                        <a:pt x="236" y="11"/>
                      </a:lnTo>
                      <a:lnTo>
                        <a:pt x="161" y="17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1440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sp>
              <p:nvSpPr>
                <p:cNvPr id="371" name="Freeform 260"/>
                <p:cNvSpPr>
                  <a:spLocks noChangeArrowheads="1"/>
                </p:cNvSpPr>
                <p:nvPr/>
              </p:nvSpPr>
              <p:spPr bwMode="auto">
                <a:xfrm>
                  <a:off x="5014" y="1733"/>
                  <a:ext cx="7" cy="3"/>
                </a:xfrm>
                <a:custGeom>
                  <a:avLst/>
                  <a:gdLst>
                    <a:gd name="T0" fmla="*/ 0 w 30"/>
                    <a:gd name="T1" fmla="*/ 0 h 8"/>
                    <a:gd name="T2" fmla="*/ 0 w 30"/>
                    <a:gd name="T3" fmla="*/ 0 h 8"/>
                    <a:gd name="T4" fmla="*/ 0 w 30"/>
                    <a:gd name="T5" fmla="*/ 0 h 8"/>
                    <a:gd name="T6" fmla="*/ 0 w 30"/>
                    <a:gd name="T7" fmla="*/ 0 h 8"/>
                    <a:gd name="T8" fmla="*/ 0 w 30"/>
                    <a:gd name="T9" fmla="*/ 0 h 8"/>
                    <a:gd name="T10" fmla="*/ 0 w 30"/>
                    <a:gd name="T11" fmla="*/ 0 h 8"/>
                    <a:gd name="T12" fmla="*/ 0 w 30"/>
                    <a:gd name="T13" fmla="*/ 0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8"/>
                    <a:gd name="T23" fmla="*/ 30 w 30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8">
                      <a:moveTo>
                        <a:pt x="0" y="3"/>
                      </a:moveTo>
                      <a:lnTo>
                        <a:pt x="7" y="7"/>
                      </a:lnTo>
                      <a:lnTo>
                        <a:pt x="22" y="5"/>
                      </a:lnTo>
                      <a:lnTo>
                        <a:pt x="28" y="8"/>
                      </a:lnTo>
                      <a:lnTo>
                        <a:pt x="30" y="2"/>
                      </a:lnTo>
                      <a:lnTo>
                        <a:pt x="2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sp>
              <p:nvSpPr>
                <p:cNvPr id="372" name="Freeform 261"/>
                <p:cNvSpPr>
                  <a:spLocks noChangeArrowheads="1"/>
                </p:cNvSpPr>
                <p:nvPr/>
              </p:nvSpPr>
              <p:spPr bwMode="auto">
                <a:xfrm>
                  <a:off x="5021" y="1731"/>
                  <a:ext cx="3" cy="2"/>
                </a:xfrm>
                <a:custGeom>
                  <a:avLst/>
                  <a:gdLst>
                    <a:gd name="T0" fmla="*/ 0 w 13"/>
                    <a:gd name="T1" fmla="*/ 0 h 22"/>
                    <a:gd name="T2" fmla="*/ 0 w 13"/>
                    <a:gd name="T3" fmla="*/ 0 h 22"/>
                    <a:gd name="T4" fmla="*/ 0 w 13"/>
                    <a:gd name="T5" fmla="*/ 0 h 22"/>
                    <a:gd name="T6" fmla="*/ 0 w 13"/>
                    <a:gd name="T7" fmla="*/ 0 h 22"/>
                    <a:gd name="T8" fmla="*/ 0 w 13"/>
                    <a:gd name="T9" fmla="*/ 0 h 22"/>
                    <a:gd name="T10" fmla="*/ 0 w 13"/>
                    <a:gd name="T11" fmla="*/ 0 h 22"/>
                    <a:gd name="T12" fmla="*/ 0 w 13"/>
                    <a:gd name="T13" fmla="*/ 0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22"/>
                    <a:gd name="T23" fmla="*/ 13 w 13"/>
                    <a:gd name="T24" fmla="*/ 22 h 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22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8" y="12"/>
                      </a:lnTo>
                      <a:lnTo>
                        <a:pt x="10" y="22"/>
                      </a:lnTo>
                      <a:lnTo>
                        <a:pt x="13" y="9"/>
                      </a:lnTo>
                      <a:lnTo>
                        <a:pt x="13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sp>
              <p:nvSpPr>
                <p:cNvPr id="373" name="Freeform 262"/>
                <p:cNvSpPr>
                  <a:spLocks noChangeArrowheads="1"/>
                </p:cNvSpPr>
                <p:nvPr/>
              </p:nvSpPr>
              <p:spPr bwMode="auto">
                <a:xfrm>
                  <a:off x="5024" y="1720"/>
                  <a:ext cx="4" cy="8"/>
                </a:xfrm>
                <a:custGeom>
                  <a:avLst/>
                  <a:gdLst>
                    <a:gd name="T0" fmla="*/ 0 w 14"/>
                    <a:gd name="T1" fmla="*/ 0 h 42"/>
                    <a:gd name="T2" fmla="*/ 0 w 14"/>
                    <a:gd name="T3" fmla="*/ 0 h 42"/>
                    <a:gd name="T4" fmla="*/ 0 w 14"/>
                    <a:gd name="T5" fmla="*/ 0 h 42"/>
                    <a:gd name="T6" fmla="*/ 0 w 14"/>
                    <a:gd name="T7" fmla="*/ 0 h 42"/>
                    <a:gd name="T8" fmla="*/ 0 w 14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42"/>
                    <a:gd name="T17" fmla="*/ 14 w 14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42">
                      <a:moveTo>
                        <a:pt x="14" y="0"/>
                      </a:moveTo>
                      <a:lnTo>
                        <a:pt x="4" y="24"/>
                      </a:lnTo>
                      <a:lnTo>
                        <a:pt x="0" y="42"/>
                      </a:lnTo>
                      <a:lnTo>
                        <a:pt x="7" y="3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sp>
              <p:nvSpPr>
                <p:cNvPr id="374" name="Freeform 263"/>
                <p:cNvSpPr>
                  <a:spLocks noChangeArrowheads="1"/>
                </p:cNvSpPr>
                <p:nvPr/>
              </p:nvSpPr>
              <p:spPr bwMode="auto">
                <a:xfrm>
                  <a:off x="5028" y="1715"/>
                  <a:ext cx="13" cy="5"/>
                </a:xfrm>
                <a:custGeom>
                  <a:avLst/>
                  <a:gdLst>
                    <a:gd name="T0" fmla="*/ 0 w 54"/>
                    <a:gd name="T1" fmla="*/ 0 h 35"/>
                    <a:gd name="T2" fmla="*/ 0 w 54"/>
                    <a:gd name="T3" fmla="*/ 0 h 35"/>
                    <a:gd name="T4" fmla="*/ 0 w 54"/>
                    <a:gd name="T5" fmla="*/ 0 h 35"/>
                    <a:gd name="T6" fmla="*/ 0 w 54"/>
                    <a:gd name="T7" fmla="*/ 0 h 35"/>
                    <a:gd name="T8" fmla="*/ 0 w 54"/>
                    <a:gd name="T9" fmla="*/ 0 h 35"/>
                    <a:gd name="T10" fmla="*/ 0 w 54"/>
                    <a:gd name="T11" fmla="*/ 0 h 35"/>
                    <a:gd name="T12" fmla="*/ 0 w 54"/>
                    <a:gd name="T13" fmla="*/ 0 h 35"/>
                    <a:gd name="T14" fmla="*/ 0 w 54"/>
                    <a:gd name="T15" fmla="*/ 0 h 35"/>
                    <a:gd name="T16" fmla="*/ 0 w 54"/>
                    <a:gd name="T17" fmla="*/ 0 h 35"/>
                    <a:gd name="T18" fmla="*/ 0 w 54"/>
                    <a:gd name="T19" fmla="*/ 0 h 35"/>
                    <a:gd name="T20" fmla="*/ 0 w 54"/>
                    <a:gd name="T21" fmla="*/ 0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4"/>
                    <a:gd name="T34" fmla="*/ 0 h 35"/>
                    <a:gd name="T35" fmla="*/ 54 w 54"/>
                    <a:gd name="T36" fmla="*/ 35 h 3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4" h="35">
                      <a:moveTo>
                        <a:pt x="0" y="0"/>
                      </a:moveTo>
                      <a:lnTo>
                        <a:pt x="11" y="19"/>
                      </a:lnTo>
                      <a:lnTo>
                        <a:pt x="9" y="24"/>
                      </a:lnTo>
                      <a:lnTo>
                        <a:pt x="9" y="28"/>
                      </a:lnTo>
                      <a:lnTo>
                        <a:pt x="6" y="35"/>
                      </a:lnTo>
                      <a:lnTo>
                        <a:pt x="13" y="23"/>
                      </a:lnTo>
                      <a:lnTo>
                        <a:pt x="24" y="23"/>
                      </a:lnTo>
                      <a:lnTo>
                        <a:pt x="35" y="19"/>
                      </a:lnTo>
                      <a:lnTo>
                        <a:pt x="54" y="18"/>
                      </a:lnTo>
                      <a:lnTo>
                        <a:pt x="35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sp>
              <p:nvSpPr>
                <p:cNvPr id="375" name="Freeform 264"/>
                <p:cNvSpPr>
                  <a:spLocks noChangeArrowheads="1"/>
                </p:cNvSpPr>
                <p:nvPr/>
              </p:nvSpPr>
              <p:spPr bwMode="auto">
                <a:xfrm>
                  <a:off x="5024" y="1707"/>
                  <a:ext cx="23" cy="5"/>
                </a:xfrm>
                <a:custGeom>
                  <a:avLst/>
                  <a:gdLst>
                    <a:gd name="T0" fmla="*/ 0 w 91"/>
                    <a:gd name="T1" fmla="*/ 0 h 33"/>
                    <a:gd name="T2" fmla="*/ 0 w 91"/>
                    <a:gd name="T3" fmla="*/ 0 h 33"/>
                    <a:gd name="T4" fmla="*/ 0 w 91"/>
                    <a:gd name="T5" fmla="*/ 0 h 33"/>
                    <a:gd name="T6" fmla="*/ 0 w 91"/>
                    <a:gd name="T7" fmla="*/ 0 h 33"/>
                    <a:gd name="T8" fmla="*/ 0 w 91"/>
                    <a:gd name="T9" fmla="*/ 0 h 33"/>
                    <a:gd name="T10" fmla="*/ 0 w 91"/>
                    <a:gd name="T11" fmla="*/ 0 h 33"/>
                    <a:gd name="T12" fmla="*/ 0 w 91"/>
                    <a:gd name="T13" fmla="*/ 0 h 33"/>
                    <a:gd name="T14" fmla="*/ 0 w 91"/>
                    <a:gd name="T15" fmla="*/ 0 h 33"/>
                    <a:gd name="T16" fmla="*/ 0 w 91"/>
                    <a:gd name="T17" fmla="*/ 0 h 33"/>
                    <a:gd name="T18" fmla="*/ 0 w 91"/>
                    <a:gd name="T19" fmla="*/ 0 h 33"/>
                    <a:gd name="T20" fmla="*/ 0 w 91"/>
                    <a:gd name="T21" fmla="*/ 0 h 33"/>
                    <a:gd name="T22" fmla="*/ 0 w 91"/>
                    <a:gd name="T23" fmla="*/ 0 h 33"/>
                    <a:gd name="T24" fmla="*/ 0 w 91"/>
                    <a:gd name="T25" fmla="*/ 0 h 33"/>
                    <a:gd name="T26" fmla="*/ 0 w 91"/>
                    <a:gd name="T27" fmla="*/ 0 h 33"/>
                    <a:gd name="T28" fmla="*/ 0 w 91"/>
                    <a:gd name="T29" fmla="*/ 0 h 3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1"/>
                    <a:gd name="T46" fmla="*/ 0 h 33"/>
                    <a:gd name="T47" fmla="*/ 91 w 91"/>
                    <a:gd name="T48" fmla="*/ 33 h 3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1" h="33">
                      <a:moveTo>
                        <a:pt x="0" y="17"/>
                      </a:moveTo>
                      <a:lnTo>
                        <a:pt x="4" y="29"/>
                      </a:lnTo>
                      <a:lnTo>
                        <a:pt x="13" y="33"/>
                      </a:lnTo>
                      <a:lnTo>
                        <a:pt x="28" y="23"/>
                      </a:lnTo>
                      <a:lnTo>
                        <a:pt x="46" y="17"/>
                      </a:lnTo>
                      <a:lnTo>
                        <a:pt x="76" y="16"/>
                      </a:lnTo>
                      <a:lnTo>
                        <a:pt x="91" y="18"/>
                      </a:lnTo>
                      <a:lnTo>
                        <a:pt x="67" y="8"/>
                      </a:lnTo>
                      <a:lnTo>
                        <a:pt x="51" y="4"/>
                      </a:lnTo>
                      <a:lnTo>
                        <a:pt x="53" y="0"/>
                      </a:lnTo>
                      <a:lnTo>
                        <a:pt x="38" y="6"/>
                      </a:lnTo>
                      <a:lnTo>
                        <a:pt x="40" y="2"/>
                      </a:lnTo>
                      <a:lnTo>
                        <a:pt x="27" y="8"/>
                      </a:lnTo>
                      <a:lnTo>
                        <a:pt x="15" y="8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sp>
              <p:nvSpPr>
                <p:cNvPr id="376" name="Freeform 265"/>
                <p:cNvSpPr>
                  <a:spLocks noChangeArrowheads="1"/>
                </p:cNvSpPr>
                <p:nvPr/>
              </p:nvSpPr>
              <p:spPr bwMode="auto">
                <a:xfrm>
                  <a:off x="5071" y="1715"/>
                  <a:ext cx="13" cy="16"/>
                </a:xfrm>
                <a:custGeom>
                  <a:avLst/>
                  <a:gdLst>
                    <a:gd name="T0" fmla="*/ 0 w 53"/>
                    <a:gd name="T1" fmla="*/ 0 h 107"/>
                    <a:gd name="T2" fmla="*/ 0 w 53"/>
                    <a:gd name="T3" fmla="*/ 0 h 107"/>
                    <a:gd name="T4" fmla="*/ 0 w 53"/>
                    <a:gd name="T5" fmla="*/ 0 h 107"/>
                    <a:gd name="T6" fmla="*/ 0 w 53"/>
                    <a:gd name="T7" fmla="*/ 0 h 107"/>
                    <a:gd name="T8" fmla="*/ 0 w 53"/>
                    <a:gd name="T9" fmla="*/ 0 h 107"/>
                    <a:gd name="T10" fmla="*/ 0 w 53"/>
                    <a:gd name="T11" fmla="*/ 0 h 107"/>
                    <a:gd name="T12" fmla="*/ 0 w 53"/>
                    <a:gd name="T13" fmla="*/ 0 h 107"/>
                    <a:gd name="T14" fmla="*/ 0 w 53"/>
                    <a:gd name="T15" fmla="*/ 0 h 107"/>
                    <a:gd name="T16" fmla="*/ 0 w 53"/>
                    <a:gd name="T17" fmla="*/ 0 h 107"/>
                    <a:gd name="T18" fmla="*/ 0 w 53"/>
                    <a:gd name="T19" fmla="*/ 0 h 107"/>
                    <a:gd name="T20" fmla="*/ 0 w 53"/>
                    <a:gd name="T21" fmla="*/ 0 h 107"/>
                    <a:gd name="T22" fmla="*/ 0 w 53"/>
                    <a:gd name="T23" fmla="*/ 0 h 107"/>
                    <a:gd name="T24" fmla="*/ 0 w 53"/>
                    <a:gd name="T25" fmla="*/ 0 h 107"/>
                    <a:gd name="T26" fmla="*/ 0 w 53"/>
                    <a:gd name="T27" fmla="*/ 0 h 107"/>
                    <a:gd name="T28" fmla="*/ 0 w 53"/>
                    <a:gd name="T29" fmla="*/ 0 h 107"/>
                    <a:gd name="T30" fmla="*/ 0 w 53"/>
                    <a:gd name="T31" fmla="*/ 0 h 107"/>
                    <a:gd name="T32" fmla="*/ 0 w 53"/>
                    <a:gd name="T33" fmla="*/ 0 h 107"/>
                    <a:gd name="T34" fmla="*/ 0 w 53"/>
                    <a:gd name="T35" fmla="*/ 0 h 107"/>
                    <a:gd name="T36" fmla="*/ 0 w 53"/>
                    <a:gd name="T37" fmla="*/ 0 h 107"/>
                    <a:gd name="T38" fmla="*/ 0 w 53"/>
                    <a:gd name="T39" fmla="*/ 0 h 107"/>
                    <a:gd name="T40" fmla="*/ 0 w 53"/>
                    <a:gd name="T41" fmla="*/ 0 h 107"/>
                    <a:gd name="T42" fmla="*/ 0 w 53"/>
                    <a:gd name="T43" fmla="*/ 0 h 107"/>
                    <a:gd name="T44" fmla="*/ 0 w 53"/>
                    <a:gd name="T45" fmla="*/ 0 h 10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3"/>
                    <a:gd name="T70" fmla="*/ 0 h 107"/>
                    <a:gd name="T71" fmla="*/ 53 w 53"/>
                    <a:gd name="T72" fmla="*/ 107 h 10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3" h="107">
                      <a:moveTo>
                        <a:pt x="0" y="20"/>
                      </a:moveTo>
                      <a:lnTo>
                        <a:pt x="16" y="7"/>
                      </a:lnTo>
                      <a:lnTo>
                        <a:pt x="35" y="10"/>
                      </a:lnTo>
                      <a:lnTo>
                        <a:pt x="46" y="28"/>
                      </a:lnTo>
                      <a:lnTo>
                        <a:pt x="48" y="52"/>
                      </a:lnTo>
                      <a:lnTo>
                        <a:pt x="46" y="71"/>
                      </a:lnTo>
                      <a:lnTo>
                        <a:pt x="39" y="87"/>
                      </a:lnTo>
                      <a:lnTo>
                        <a:pt x="30" y="62"/>
                      </a:lnTo>
                      <a:lnTo>
                        <a:pt x="21" y="49"/>
                      </a:lnTo>
                      <a:lnTo>
                        <a:pt x="3" y="40"/>
                      </a:lnTo>
                      <a:lnTo>
                        <a:pt x="17" y="59"/>
                      </a:lnTo>
                      <a:lnTo>
                        <a:pt x="32" y="75"/>
                      </a:lnTo>
                      <a:lnTo>
                        <a:pt x="33" y="91"/>
                      </a:lnTo>
                      <a:lnTo>
                        <a:pt x="27" y="105"/>
                      </a:lnTo>
                      <a:lnTo>
                        <a:pt x="19" y="107"/>
                      </a:lnTo>
                      <a:lnTo>
                        <a:pt x="41" y="102"/>
                      </a:lnTo>
                      <a:lnTo>
                        <a:pt x="52" y="79"/>
                      </a:lnTo>
                      <a:lnTo>
                        <a:pt x="53" y="49"/>
                      </a:lnTo>
                      <a:lnTo>
                        <a:pt x="52" y="22"/>
                      </a:lnTo>
                      <a:lnTo>
                        <a:pt x="39" y="5"/>
                      </a:lnTo>
                      <a:lnTo>
                        <a:pt x="23" y="0"/>
                      </a:lnTo>
                      <a:lnTo>
                        <a:pt x="7" y="3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sp>
              <p:nvSpPr>
                <p:cNvPr id="377" name="Freeform 266"/>
                <p:cNvSpPr>
                  <a:spLocks noChangeArrowheads="1"/>
                </p:cNvSpPr>
                <p:nvPr/>
              </p:nvSpPr>
              <p:spPr bwMode="auto">
                <a:xfrm>
                  <a:off x="5068" y="1712"/>
                  <a:ext cx="23" cy="21"/>
                </a:xfrm>
                <a:custGeom>
                  <a:avLst/>
                  <a:gdLst>
                    <a:gd name="T0" fmla="*/ 0 w 87"/>
                    <a:gd name="T1" fmla="*/ 0 h 144"/>
                    <a:gd name="T2" fmla="*/ 0 w 87"/>
                    <a:gd name="T3" fmla="*/ 0 h 144"/>
                    <a:gd name="T4" fmla="*/ 0 w 87"/>
                    <a:gd name="T5" fmla="*/ 0 h 144"/>
                    <a:gd name="T6" fmla="*/ 0 w 87"/>
                    <a:gd name="T7" fmla="*/ 0 h 144"/>
                    <a:gd name="T8" fmla="*/ 0 w 87"/>
                    <a:gd name="T9" fmla="*/ 0 h 144"/>
                    <a:gd name="T10" fmla="*/ 0 w 87"/>
                    <a:gd name="T11" fmla="*/ 0 h 144"/>
                    <a:gd name="T12" fmla="*/ 0 w 87"/>
                    <a:gd name="T13" fmla="*/ 0 h 144"/>
                    <a:gd name="T14" fmla="*/ 0 w 87"/>
                    <a:gd name="T15" fmla="*/ 0 h 144"/>
                    <a:gd name="T16" fmla="*/ 0 w 87"/>
                    <a:gd name="T17" fmla="*/ 0 h 144"/>
                    <a:gd name="T18" fmla="*/ 0 w 87"/>
                    <a:gd name="T19" fmla="*/ 0 h 144"/>
                    <a:gd name="T20" fmla="*/ 0 w 87"/>
                    <a:gd name="T21" fmla="*/ 0 h 144"/>
                    <a:gd name="T22" fmla="*/ 0 w 87"/>
                    <a:gd name="T23" fmla="*/ 0 h 144"/>
                    <a:gd name="T24" fmla="*/ 0 w 87"/>
                    <a:gd name="T25" fmla="*/ 0 h 144"/>
                    <a:gd name="T26" fmla="*/ 0 w 87"/>
                    <a:gd name="T27" fmla="*/ 0 h 144"/>
                    <a:gd name="T28" fmla="*/ 0 w 87"/>
                    <a:gd name="T29" fmla="*/ 0 h 144"/>
                    <a:gd name="T30" fmla="*/ 0 w 87"/>
                    <a:gd name="T31" fmla="*/ 0 h 144"/>
                    <a:gd name="T32" fmla="*/ 0 w 87"/>
                    <a:gd name="T33" fmla="*/ 0 h 144"/>
                    <a:gd name="T34" fmla="*/ 0 w 87"/>
                    <a:gd name="T35" fmla="*/ 0 h 144"/>
                    <a:gd name="T36" fmla="*/ 0 w 87"/>
                    <a:gd name="T37" fmla="*/ 0 h 144"/>
                    <a:gd name="T38" fmla="*/ 0 w 87"/>
                    <a:gd name="T39" fmla="*/ 0 h 144"/>
                    <a:gd name="T40" fmla="*/ 0 w 87"/>
                    <a:gd name="T41" fmla="*/ 0 h 144"/>
                    <a:gd name="T42" fmla="*/ 0 w 87"/>
                    <a:gd name="T43" fmla="*/ 0 h 144"/>
                    <a:gd name="T44" fmla="*/ 0 w 87"/>
                    <a:gd name="T45" fmla="*/ 0 h 144"/>
                    <a:gd name="T46" fmla="*/ 0 w 87"/>
                    <a:gd name="T47" fmla="*/ 0 h 144"/>
                    <a:gd name="T48" fmla="*/ 0 w 87"/>
                    <a:gd name="T49" fmla="*/ 0 h 144"/>
                    <a:gd name="T50" fmla="*/ 0 w 87"/>
                    <a:gd name="T51" fmla="*/ 0 h 144"/>
                    <a:gd name="T52" fmla="*/ 0 w 87"/>
                    <a:gd name="T53" fmla="*/ 0 h 1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87"/>
                    <a:gd name="T82" fmla="*/ 0 h 144"/>
                    <a:gd name="T83" fmla="*/ 87 w 87"/>
                    <a:gd name="T84" fmla="*/ 144 h 1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87" h="144">
                      <a:moveTo>
                        <a:pt x="0" y="35"/>
                      </a:moveTo>
                      <a:lnTo>
                        <a:pt x="14" y="12"/>
                      </a:lnTo>
                      <a:lnTo>
                        <a:pt x="37" y="6"/>
                      </a:lnTo>
                      <a:lnTo>
                        <a:pt x="64" y="10"/>
                      </a:lnTo>
                      <a:lnTo>
                        <a:pt x="74" y="23"/>
                      </a:lnTo>
                      <a:lnTo>
                        <a:pt x="81" y="45"/>
                      </a:lnTo>
                      <a:lnTo>
                        <a:pt x="81" y="62"/>
                      </a:lnTo>
                      <a:lnTo>
                        <a:pt x="77" y="74"/>
                      </a:lnTo>
                      <a:lnTo>
                        <a:pt x="77" y="92"/>
                      </a:lnTo>
                      <a:lnTo>
                        <a:pt x="73" y="113"/>
                      </a:lnTo>
                      <a:lnTo>
                        <a:pt x="54" y="133"/>
                      </a:lnTo>
                      <a:lnTo>
                        <a:pt x="43" y="133"/>
                      </a:lnTo>
                      <a:lnTo>
                        <a:pt x="28" y="133"/>
                      </a:lnTo>
                      <a:lnTo>
                        <a:pt x="28" y="136"/>
                      </a:lnTo>
                      <a:lnTo>
                        <a:pt x="39" y="144"/>
                      </a:lnTo>
                      <a:lnTo>
                        <a:pt x="52" y="142"/>
                      </a:lnTo>
                      <a:lnTo>
                        <a:pt x="69" y="135"/>
                      </a:lnTo>
                      <a:lnTo>
                        <a:pt x="82" y="115"/>
                      </a:lnTo>
                      <a:lnTo>
                        <a:pt x="83" y="80"/>
                      </a:lnTo>
                      <a:lnTo>
                        <a:pt x="87" y="58"/>
                      </a:lnTo>
                      <a:lnTo>
                        <a:pt x="87" y="39"/>
                      </a:lnTo>
                      <a:lnTo>
                        <a:pt x="79" y="21"/>
                      </a:lnTo>
                      <a:lnTo>
                        <a:pt x="70" y="6"/>
                      </a:lnTo>
                      <a:lnTo>
                        <a:pt x="47" y="0"/>
                      </a:lnTo>
                      <a:lnTo>
                        <a:pt x="14" y="4"/>
                      </a:lnTo>
                      <a:lnTo>
                        <a:pt x="2" y="12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sp>
              <p:nvSpPr>
                <p:cNvPr id="378" name="Freeform 267"/>
                <p:cNvSpPr>
                  <a:spLocks noChangeArrowheads="1"/>
                </p:cNvSpPr>
                <p:nvPr/>
              </p:nvSpPr>
              <p:spPr bwMode="auto">
                <a:xfrm>
                  <a:off x="5057" y="1736"/>
                  <a:ext cx="20" cy="18"/>
                </a:xfrm>
                <a:custGeom>
                  <a:avLst/>
                  <a:gdLst>
                    <a:gd name="T0" fmla="*/ 0 w 80"/>
                    <a:gd name="T1" fmla="*/ 0 h 120"/>
                    <a:gd name="T2" fmla="*/ 0 w 80"/>
                    <a:gd name="T3" fmla="*/ 0 h 120"/>
                    <a:gd name="T4" fmla="*/ 0 w 80"/>
                    <a:gd name="T5" fmla="*/ 0 h 120"/>
                    <a:gd name="T6" fmla="*/ 0 w 80"/>
                    <a:gd name="T7" fmla="*/ 0 h 120"/>
                    <a:gd name="T8" fmla="*/ 0 w 80"/>
                    <a:gd name="T9" fmla="*/ 0 h 120"/>
                    <a:gd name="T10" fmla="*/ 0 w 80"/>
                    <a:gd name="T11" fmla="*/ 0 h 120"/>
                    <a:gd name="T12" fmla="*/ 0 w 80"/>
                    <a:gd name="T13" fmla="*/ 0 h 120"/>
                    <a:gd name="T14" fmla="*/ 0 w 80"/>
                    <a:gd name="T15" fmla="*/ 0 h 120"/>
                    <a:gd name="T16" fmla="*/ 0 w 80"/>
                    <a:gd name="T17" fmla="*/ 0 h 120"/>
                    <a:gd name="T18" fmla="*/ 0 w 80"/>
                    <a:gd name="T19" fmla="*/ 0 h 1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0"/>
                    <a:gd name="T31" fmla="*/ 0 h 120"/>
                    <a:gd name="T32" fmla="*/ 80 w 80"/>
                    <a:gd name="T33" fmla="*/ 120 h 12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0" h="120">
                      <a:moveTo>
                        <a:pt x="80" y="0"/>
                      </a:moveTo>
                      <a:lnTo>
                        <a:pt x="70" y="26"/>
                      </a:lnTo>
                      <a:lnTo>
                        <a:pt x="53" y="54"/>
                      </a:lnTo>
                      <a:lnTo>
                        <a:pt x="35" y="78"/>
                      </a:lnTo>
                      <a:lnTo>
                        <a:pt x="11" y="110"/>
                      </a:lnTo>
                      <a:lnTo>
                        <a:pt x="0" y="120"/>
                      </a:lnTo>
                      <a:lnTo>
                        <a:pt x="27" y="106"/>
                      </a:lnTo>
                      <a:lnTo>
                        <a:pt x="47" y="77"/>
                      </a:lnTo>
                      <a:lnTo>
                        <a:pt x="68" y="45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sp>
              <p:nvSpPr>
                <p:cNvPr id="379" name="Freeform 268"/>
                <p:cNvSpPr>
                  <a:spLocks noChangeArrowheads="1"/>
                </p:cNvSpPr>
                <p:nvPr/>
              </p:nvSpPr>
              <p:spPr bwMode="auto">
                <a:xfrm>
                  <a:off x="5028" y="1673"/>
                  <a:ext cx="106" cy="69"/>
                </a:xfrm>
                <a:custGeom>
                  <a:avLst/>
                  <a:gdLst>
                    <a:gd name="T0" fmla="*/ 0 w 447"/>
                    <a:gd name="T1" fmla="*/ 0 h 445"/>
                    <a:gd name="T2" fmla="*/ 0 w 447"/>
                    <a:gd name="T3" fmla="*/ 0 h 445"/>
                    <a:gd name="T4" fmla="*/ 0 w 447"/>
                    <a:gd name="T5" fmla="*/ 0 h 445"/>
                    <a:gd name="T6" fmla="*/ 0 w 447"/>
                    <a:gd name="T7" fmla="*/ 0 h 445"/>
                    <a:gd name="T8" fmla="*/ 0 w 447"/>
                    <a:gd name="T9" fmla="*/ 0 h 445"/>
                    <a:gd name="T10" fmla="*/ 0 w 447"/>
                    <a:gd name="T11" fmla="*/ 0 h 445"/>
                    <a:gd name="T12" fmla="*/ 0 w 447"/>
                    <a:gd name="T13" fmla="*/ 0 h 445"/>
                    <a:gd name="T14" fmla="*/ 0 w 447"/>
                    <a:gd name="T15" fmla="*/ 0 h 445"/>
                    <a:gd name="T16" fmla="*/ 0 w 447"/>
                    <a:gd name="T17" fmla="*/ 0 h 445"/>
                    <a:gd name="T18" fmla="*/ 0 w 447"/>
                    <a:gd name="T19" fmla="*/ 0 h 445"/>
                    <a:gd name="T20" fmla="*/ 0 w 447"/>
                    <a:gd name="T21" fmla="*/ 0 h 445"/>
                    <a:gd name="T22" fmla="*/ 0 w 447"/>
                    <a:gd name="T23" fmla="*/ 0 h 445"/>
                    <a:gd name="T24" fmla="*/ 0 w 447"/>
                    <a:gd name="T25" fmla="*/ 0 h 445"/>
                    <a:gd name="T26" fmla="*/ 0 w 447"/>
                    <a:gd name="T27" fmla="*/ 0 h 445"/>
                    <a:gd name="T28" fmla="*/ 0 w 447"/>
                    <a:gd name="T29" fmla="*/ 0 h 445"/>
                    <a:gd name="T30" fmla="*/ 0 w 447"/>
                    <a:gd name="T31" fmla="*/ 0 h 445"/>
                    <a:gd name="T32" fmla="*/ 0 w 447"/>
                    <a:gd name="T33" fmla="*/ 0 h 445"/>
                    <a:gd name="T34" fmla="*/ 0 w 447"/>
                    <a:gd name="T35" fmla="*/ 0 h 445"/>
                    <a:gd name="T36" fmla="*/ 0 w 447"/>
                    <a:gd name="T37" fmla="*/ 0 h 445"/>
                    <a:gd name="T38" fmla="*/ 0 w 447"/>
                    <a:gd name="T39" fmla="*/ 0 h 445"/>
                    <a:gd name="T40" fmla="*/ 0 w 447"/>
                    <a:gd name="T41" fmla="*/ 0 h 445"/>
                    <a:gd name="T42" fmla="*/ 0 w 447"/>
                    <a:gd name="T43" fmla="*/ 0 h 445"/>
                    <a:gd name="T44" fmla="*/ 0 w 447"/>
                    <a:gd name="T45" fmla="*/ 0 h 445"/>
                    <a:gd name="T46" fmla="*/ 0 w 447"/>
                    <a:gd name="T47" fmla="*/ 0 h 445"/>
                    <a:gd name="T48" fmla="*/ 0 w 447"/>
                    <a:gd name="T49" fmla="*/ 0 h 445"/>
                    <a:gd name="T50" fmla="*/ 0 w 447"/>
                    <a:gd name="T51" fmla="*/ 0 h 445"/>
                    <a:gd name="T52" fmla="*/ 0 w 447"/>
                    <a:gd name="T53" fmla="*/ 0 h 445"/>
                    <a:gd name="T54" fmla="*/ 0 w 447"/>
                    <a:gd name="T55" fmla="*/ 0 h 445"/>
                    <a:gd name="T56" fmla="*/ 0 w 447"/>
                    <a:gd name="T57" fmla="*/ 0 h 445"/>
                    <a:gd name="T58" fmla="*/ 0 w 447"/>
                    <a:gd name="T59" fmla="*/ 0 h 445"/>
                    <a:gd name="T60" fmla="*/ 0 w 447"/>
                    <a:gd name="T61" fmla="*/ 0 h 445"/>
                    <a:gd name="T62" fmla="*/ 0 w 447"/>
                    <a:gd name="T63" fmla="*/ 0 h 445"/>
                    <a:gd name="T64" fmla="*/ 0 w 447"/>
                    <a:gd name="T65" fmla="*/ 0 h 445"/>
                    <a:gd name="T66" fmla="*/ 0 w 447"/>
                    <a:gd name="T67" fmla="*/ 0 h 445"/>
                    <a:gd name="T68" fmla="*/ 0 w 447"/>
                    <a:gd name="T69" fmla="*/ 0 h 445"/>
                    <a:gd name="T70" fmla="*/ 0 w 447"/>
                    <a:gd name="T71" fmla="*/ 0 h 445"/>
                    <a:gd name="T72" fmla="*/ 0 w 447"/>
                    <a:gd name="T73" fmla="*/ 0 h 445"/>
                    <a:gd name="T74" fmla="*/ 0 w 447"/>
                    <a:gd name="T75" fmla="*/ 0 h 44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447"/>
                    <a:gd name="T115" fmla="*/ 0 h 445"/>
                    <a:gd name="T116" fmla="*/ 447 w 447"/>
                    <a:gd name="T117" fmla="*/ 445 h 44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447" h="445">
                      <a:moveTo>
                        <a:pt x="35" y="128"/>
                      </a:moveTo>
                      <a:lnTo>
                        <a:pt x="103" y="118"/>
                      </a:lnTo>
                      <a:lnTo>
                        <a:pt x="149" y="124"/>
                      </a:lnTo>
                      <a:lnTo>
                        <a:pt x="176" y="155"/>
                      </a:lnTo>
                      <a:lnTo>
                        <a:pt x="159" y="193"/>
                      </a:lnTo>
                      <a:lnTo>
                        <a:pt x="138" y="207"/>
                      </a:lnTo>
                      <a:lnTo>
                        <a:pt x="132" y="243"/>
                      </a:lnTo>
                      <a:lnTo>
                        <a:pt x="145" y="266"/>
                      </a:lnTo>
                      <a:lnTo>
                        <a:pt x="134" y="301"/>
                      </a:lnTo>
                      <a:lnTo>
                        <a:pt x="161" y="301"/>
                      </a:lnTo>
                      <a:lnTo>
                        <a:pt x="169" y="261"/>
                      </a:lnTo>
                      <a:lnTo>
                        <a:pt x="187" y="243"/>
                      </a:lnTo>
                      <a:lnTo>
                        <a:pt x="220" y="243"/>
                      </a:lnTo>
                      <a:lnTo>
                        <a:pt x="252" y="251"/>
                      </a:lnTo>
                      <a:lnTo>
                        <a:pt x="262" y="278"/>
                      </a:lnTo>
                      <a:lnTo>
                        <a:pt x="266" y="315"/>
                      </a:lnTo>
                      <a:lnTo>
                        <a:pt x="262" y="344"/>
                      </a:lnTo>
                      <a:lnTo>
                        <a:pt x="262" y="364"/>
                      </a:lnTo>
                      <a:lnTo>
                        <a:pt x="264" y="387"/>
                      </a:lnTo>
                      <a:lnTo>
                        <a:pt x="285" y="408"/>
                      </a:lnTo>
                      <a:lnTo>
                        <a:pt x="301" y="420"/>
                      </a:lnTo>
                      <a:lnTo>
                        <a:pt x="340" y="445"/>
                      </a:lnTo>
                      <a:lnTo>
                        <a:pt x="414" y="371"/>
                      </a:lnTo>
                      <a:lnTo>
                        <a:pt x="435" y="309"/>
                      </a:lnTo>
                      <a:lnTo>
                        <a:pt x="443" y="212"/>
                      </a:lnTo>
                      <a:lnTo>
                        <a:pt x="447" y="143"/>
                      </a:lnTo>
                      <a:lnTo>
                        <a:pt x="439" y="76"/>
                      </a:lnTo>
                      <a:lnTo>
                        <a:pt x="420" y="39"/>
                      </a:lnTo>
                      <a:lnTo>
                        <a:pt x="375" y="14"/>
                      </a:lnTo>
                      <a:lnTo>
                        <a:pt x="334" y="6"/>
                      </a:lnTo>
                      <a:lnTo>
                        <a:pt x="256" y="0"/>
                      </a:lnTo>
                      <a:lnTo>
                        <a:pt x="181" y="4"/>
                      </a:lnTo>
                      <a:lnTo>
                        <a:pt x="86" y="20"/>
                      </a:lnTo>
                      <a:lnTo>
                        <a:pt x="42" y="41"/>
                      </a:lnTo>
                      <a:lnTo>
                        <a:pt x="21" y="62"/>
                      </a:lnTo>
                      <a:lnTo>
                        <a:pt x="0" y="93"/>
                      </a:lnTo>
                      <a:lnTo>
                        <a:pt x="4" y="110"/>
                      </a:lnTo>
                      <a:lnTo>
                        <a:pt x="35" y="128"/>
                      </a:lnTo>
                      <a:close/>
                    </a:path>
                  </a:pathLst>
                </a:custGeom>
                <a:solidFill>
                  <a:srgbClr val="603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sp>
              <p:nvSpPr>
                <p:cNvPr id="380" name="Freeform 269"/>
                <p:cNvSpPr>
                  <a:spLocks noChangeArrowheads="1"/>
                </p:cNvSpPr>
                <p:nvPr/>
              </p:nvSpPr>
              <p:spPr bwMode="auto">
                <a:xfrm>
                  <a:off x="5031" y="1673"/>
                  <a:ext cx="99" cy="66"/>
                </a:xfrm>
                <a:custGeom>
                  <a:avLst/>
                  <a:gdLst>
                    <a:gd name="T0" fmla="*/ 0 w 425"/>
                    <a:gd name="T1" fmla="*/ 0 h 427"/>
                    <a:gd name="T2" fmla="*/ 0 w 425"/>
                    <a:gd name="T3" fmla="*/ 0 h 427"/>
                    <a:gd name="T4" fmla="*/ 0 w 425"/>
                    <a:gd name="T5" fmla="*/ 0 h 427"/>
                    <a:gd name="T6" fmla="*/ 0 w 425"/>
                    <a:gd name="T7" fmla="*/ 0 h 427"/>
                    <a:gd name="T8" fmla="*/ 0 w 425"/>
                    <a:gd name="T9" fmla="*/ 0 h 427"/>
                    <a:gd name="T10" fmla="*/ 0 w 425"/>
                    <a:gd name="T11" fmla="*/ 0 h 427"/>
                    <a:gd name="T12" fmla="*/ 0 w 425"/>
                    <a:gd name="T13" fmla="*/ 0 h 427"/>
                    <a:gd name="T14" fmla="*/ 0 w 425"/>
                    <a:gd name="T15" fmla="*/ 0 h 427"/>
                    <a:gd name="T16" fmla="*/ 0 w 425"/>
                    <a:gd name="T17" fmla="*/ 0 h 427"/>
                    <a:gd name="T18" fmla="*/ 0 w 425"/>
                    <a:gd name="T19" fmla="*/ 0 h 427"/>
                    <a:gd name="T20" fmla="*/ 0 w 425"/>
                    <a:gd name="T21" fmla="*/ 0 h 427"/>
                    <a:gd name="T22" fmla="*/ 0 w 425"/>
                    <a:gd name="T23" fmla="*/ 0 h 427"/>
                    <a:gd name="T24" fmla="*/ 0 w 425"/>
                    <a:gd name="T25" fmla="*/ 0 h 427"/>
                    <a:gd name="T26" fmla="*/ 0 w 425"/>
                    <a:gd name="T27" fmla="*/ 0 h 427"/>
                    <a:gd name="T28" fmla="*/ 0 w 425"/>
                    <a:gd name="T29" fmla="*/ 0 h 427"/>
                    <a:gd name="T30" fmla="*/ 0 w 425"/>
                    <a:gd name="T31" fmla="*/ 0 h 427"/>
                    <a:gd name="T32" fmla="*/ 0 w 425"/>
                    <a:gd name="T33" fmla="*/ 0 h 427"/>
                    <a:gd name="T34" fmla="*/ 0 w 425"/>
                    <a:gd name="T35" fmla="*/ 0 h 427"/>
                    <a:gd name="T36" fmla="*/ 0 w 425"/>
                    <a:gd name="T37" fmla="*/ 0 h 427"/>
                    <a:gd name="T38" fmla="*/ 0 w 425"/>
                    <a:gd name="T39" fmla="*/ 0 h 427"/>
                    <a:gd name="T40" fmla="*/ 0 w 425"/>
                    <a:gd name="T41" fmla="*/ 0 h 427"/>
                    <a:gd name="T42" fmla="*/ 0 w 425"/>
                    <a:gd name="T43" fmla="*/ 0 h 427"/>
                    <a:gd name="T44" fmla="*/ 0 w 425"/>
                    <a:gd name="T45" fmla="*/ 0 h 427"/>
                    <a:gd name="T46" fmla="*/ 0 w 425"/>
                    <a:gd name="T47" fmla="*/ 0 h 427"/>
                    <a:gd name="T48" fmla="*/ 0 w 425"/>
                    <a:gd name="T49" fmla="*/ 0 h 427"/>
                    <a:gd name="T50" fmla="*/ 0 w 425"/>
                    <a:gd name="T51" fmla="*/ 0 h 427"/>
                    <a:gd name="T52" fmla="*/ 0 w 425"/>
                    <a:gd name="T53" fmla="*/ 0 h 427"/>
                    <a:gd name="T54" fmla="*/ 0 w 425"/>
                    <a:gd name="T55" fmla="*/ 0 h 427"/>
                    <a:gd name="T56" fmla="*/ 0 w 425"/>
                    <a:gd name="T57" fmla="*/ 0 h 427"/>
                    <a:gd name="T58" fmla="*/ 0 w 425"/>
                    <a:gd name="T59" fmla="*/ 0 h 427"/>
                    <a:gd name="T60" fmla="*/ 0 w 425"/>
                    <a:gd name="T61" fmla="*/ 0 h 427"/>
                    <a:gd name="T62" fmla="*/ 0 w 425"/>
                    <a:gd name="T63" fmla="*/ 0 h 427"/>
                    <a:gd name="T64" fmla="*/ 0 w 425"/>
                    <a:gd name="T65" fmla="*/ 0 h 427"/>
                    <a:gd name="T66" fmla="*/ 0 w 425"/>
                    <a:gd name="T67" fmla="*/ 0 h 427"/>
                    <a:gd name="T68" fmla="*/ 0 w 425"/>
                    <a:gd name="T69" fmla="*/ 0 h 427"/>
                    <a:gd name="T70" fmla="*/ 0 w 425"/>
                    <a:gd name="T71" fmla="*/ 0 h 427"/>
                    <a:gd name="T72" fmla="*/ 0 w 425"/>
                    <a:gd name="T73" fmla="*/ 0 h 427"/>
                    <a:gd name="T74" fmla="*/ 0 w 425"/>
                    <a:gd name="T75" fmla="*/ 0 h 427"/>
                    <a:gd name="T76" fmla="*/ 0 w 425"/>
                    <a:gd name="T77" fmla="*/ 0 h 427"/>
                    <a:gd name="T78" fmla="*/ 0 w 425"/>
                    <a:gd name="T79" fmla="*/ 0 h 427"/>
                    <a:gd name="T80" fmla="*/ 0 w 425"/>
                    <a:gd name="T81" fmla="*/ 0 h 427"/>
                    <a:gd name="T82" fmla="*/ 0 w 425"/>
                    <a:gd name="T83" fmla="*/ 0 h 427"/>
                    <a:gd name="T84" fmla="*/ 0 w 425"/>
                    <a:gd name="T85" fmla="*/ 0 h 427"/>
                    <a:gd name="T86" fmla="*/ 0 w 425"/>
                    <a:gd name="T87" fmla="*/ 0 h 42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25"/>
                    <a:gd name="T133" fmla="*/ 0 h 427"/>
                    <a:gd name="T134" fmla="*/ 425 w 425"/>
                    <a:gd name="T135" fmla="*/ 427 h 42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25" h="427">
                      <a:moveTo>
                        <a:pt x="70" y="27"/>
                      </a:moveTo>
                      <a:lnTo>
                        <a:pt x="34" y="41"/>
                      </a:lnTo>
                      <a:lnTo>
                        <a:pt x="17" y="64"/>
                      </a:lnTo>
                      <a:lnTo>
                        <a:pt x="7" y="79"/>
                      </a:lnTo>
                      <a:lnTo>
                        <a:pt x="0" y="91"/>
                      </a:lnTo>
                      <a:lnTo>
                        <a:pt x="9" y="100"/>
                      </a:lnTo>
                      <a:lnTo>
                        <a:pt x="27" y="112"/>
                      </a:lnTo>
                      <a:lnTo>
                        <a:pt x="74" y="104"/>
                      </a:lnTo>
                      <a:lnTo>
                        <a:pt x="108" y="104"/>
                      </a:lnTo>
                      <a:lnTo>
                        <a:pt x="130" y="93"/>
                      </a:lnTo>
                      <a:lnTo>
                        <a:pt x="164" y="85"/>
                      </a:lnTo>
                      <a:lnTo>
                        <a:pt x="194" y="83"/>
                      </a:lnTo>
                      <a:lnTo>
                        <a:pt x="229" y="85"/>
                      </a:lnTo>
                      <a:lnTo>
                        <a:pt x="179" y="91"/>
                      </a:lnTo>
                      <a:lnTo>
                        <a:pt x="153" y="97"/>
                      </a:lnTo>
                      <a:lnTo>
                        <a:pt x="135" y="104"/>
                      </a:lnTo>
                      <a:lnTo>
                        <a:pt x="130" y="106"/>
                      </a:lnTo>
                      <a:lnTo>
                        <a:pt x="143" y="112"/>
                      </a:lnTo>
                      <a:lnTo>
                        <a:pt x="153" y="122"/>
                      </a:lnTo>
                      <a:lnTo>
                        <a:pt x="171" y="112"/>
                      </a:lnTo>
                      <a:lnTo>
                        <a:pt x="186" y="108"/>
                      </a:lnTo>
                      <a:lnTo>
                        <a:pt x="217" y="102"/>
                      </a:lnTo>
                      <a:lnTo>
                        <a:pt x="227" y="102"/>
                      </a:lnTo>
                      <a:lnTo>
                        <a:pt x="196" y="114"/>
                      </a:lnTo>
                      <a:lnTo>
                        <a:pt x="173" y="124"/>
                      </a:lnTo>
                      <a:lnTo>
                        <a:pt x="160" y="133"/>
                      </a:lnTo>
                      <a:lnTo>
                        <a:pt x="171" y="143"/>
                      </a:lnTo>
                      <a:lnTo>
                        <a:pt x="196" y="135"/>
                      </a:lnTo>
                      <a:lnTo>
                        <a:pt x="217" y="131"/>
                      </a:lnTo>
                      <a:lnTo>
                        <a:pt x="179" y="149"/>
                      </a:lnTo>
                      <a:lnTo>
                        <a:pt x="167" y="158"/>
                      </a:lnTo>
                      <a:lnTo>
                        <a:pt x="162" y="176"/>
                      </a:lnTo>
                      <a:lnTo>
                        <a:pt x="155" y="185"/>
                      </a:lnTo>
                      <a:lnTo>
                        <a:pt x="179" y="174"/>
                      </a:lnTo>
                      <a:lnTo>
                        <a:pt x="200" y="170"/>
                      </a:lnTo>
                      <a:lnTo>
                        <a:pt x="233" y="168"/>
                      </a:lnTo>
                      <a:lnTo>
                        <a:pt x="183" y="183"/>
                      </a:lnTo>
                      <a:lnTo>
                        <a:pt x="151" y="195"/>
                      </a:lnTo>
                      <a:lnTo>
                        <a:pt x="130" y="206"/>
                      </a:lnTo>
                      <a:lnTo>
                        <a:pt x="128" y="222"/>
                      </a:lnTo>
                      <a:lnTo>
                        <a:pt x="153" y="210"/>
                      </a:lnTo>
                      <a:lnTo>
                        <a:pt x="188" y="199"/>
                      </a:lnTo>
                      <a:lnTo>
                        <a:pt x="204" y="199"/>
                      </a:lnTo>
                      <a:lnTo>
                        <a:pt x="167" y="212"/>
                      </a:lnTo>
                      <a:lnTo>
                        <a:pt x="137" y="224"/>
                      </a:lnTo>
                      <a:lnTo>
                        <a:pt x="126" y="235"/>
                      </a:lnTo>
                      <a:lnTo>
                        <a:pt x="130" y="245"/>
                      </a:lnTo>
                      <a:lnTo>
                        <a:pt x="153" y="237"/>
                      </a:lnTo>
                      <a:lnTo>
                        <a:pt x="175" y="228"/>
                      </a:lnTo>
                      <a:lnTo>
                        <a:pt x="219" y="226"/>
                      </a:lnTo>
                      <a:lnTo>
                        <a:pt x="236" y="228"/>
                      </a:lnTo>
                      <a:lnTo>
                        <a:pt x="277" y="230"/>
                      </a:lnTo>
                      <a:lnTo>
                        <a:pt x="326" y="224"/>
                      </a:lnTo>
                      <a:lnTo>
                        <a:pt x="297" y="235"/>
                      </a:lnTo>
                      <a:lnTo>
                        <a:pt x="246" y="243"/>
                      </a:lnTo>
                      <a:lnTo>
                        <a:pt x="256" y="260"/>
                      </a:lnTo>
                      <a:lnTo>
                        <a:pt x="293" y="251"/>
                      </a:lnTo>
                      <a:lnTo>
                        <a:pt x="328" y="239"/>
                      </a:lnTo>
                      <a:lnTo>
                        <a:pt x="351" y="228"/>
                      </a:lnTo>
                      <a:lnTo>
                        <a:pt x="307" y="260"/>
                      </a:lnTo>
                      <a:lnTo>
                        <a:pt x="279" y="268"/>
                      </a:lnTo>
                      <a:lnTo>
                        <a:pt x="256" y="276"/>
                      </a:lnTo>
                      <a:lnTo>
                        <a:pt x="258" y="293"/>
                      </a:lnTo>
                      <a:lnTo>
                        <a:pt x="293" y="287"/>
                      </a:lnTo>
                      <a:lnTo>
                        <a:pt x="320" y="280"/>
                      </a:lnTo>
                      <a:lnTo>
                        <a:pt x="303" y="291"/>
                      </a:lnTo>
                      <a:lnTo>
                        <a:pt x="273" y="299"/>
                      </a:lnTo>
                      <a:lnTo>
                        <a:pt x="258" y="301"/>
                      </a:lnTo>
                      <a:lnTo>
                        <a:pt x="258" y="340"/>
                      </a:lnTo>
                      <a:lnTo>
                        <a:pt x="291" y="327"/>
                      </a:lnTo>
                      <a:lnTo>
                        <a:pt x="316" y="316"/>
                      </a:lnTo>
                      <a:lnTo>
                        <a:pt x="289" y="338"/>
                      </a:lnTo>
                      <a:lnTo>
                        <a:pt x="254" y="352"/>
                      </a:lnTo>
                      <a:lnTo>
                        <a:pt x="256" y="369"/>
                      </a:lnTo>
                      <a:lnTo>
                        <a:pt x="275" y="389"/>
                      </a:lnTo>
                      <a:lnTo>
                        <a:pt x="293" y="367"/>
                      </a:lnTo>
                      <a:lnTo>
                        <a:pt x="316" y="340"/>
                      </a:lnTo>
                      <a:lnTo>
                        <a:pt x="332" y="312"/>
                      </a:lnTo>
                      <a:lnTo>
                        <a:pt x="316" y="354"/>
                      </a:lnTo>
                      <a:lnTo>
                        <a:pt x="303" y="369"/>
                      </a:lnTo>
                      <a:lnTo>
                        <a:pt x="279" y="398"/>
                      </a:lnTo>
                      <a:lnTo>
                        <a:pt x="297" y="417"/>
                      </a:lnTo>
                      <a:lnTo>
                        <a:pt x="324" y="394"/>
                      </a:lnTo>
                      <a:lnTo>
                        <a:pt x="343" y="367"/>
                      </a:lnTo>
                      <a:lnTo>
                        <a:pt x="361" y="338"/>
                      </a:lnTo>
                      <a:lnTo>
                        <a:pt x="345" y="381"/>
                      </a:lnTo>
                      <a:lnTo>
                        <a:pt x="328" y="400"/>
                      </a:lnTo>
                      <a:lnTo>
                        <a:pt x="311" y="419"/>
                      </a:lnTo>
                      <a:lnTo>
                        <a:pt x="326" y="427"/>
                      </a:lnTo>
                      <a:lnTo>
                        <a:pt x="361" y="398"/>
                      </a:lnTo>
                      <a:lnTo>
                        <a:pt x="393" y="352"/>
                      </a:lnTo>
                      <a:lnTo>
                        <a:pt x="406" y="316"/>
                      </a:lnTo>
                      <a:lnTo>
                        <a:pt x="414" y="255"/>
                      </a:lnTo>
                      <a:lnTo>
                        <a:pt x="419" y="210"/>
                      </a:lnTo>
                      <a:lnTo>
                        <a:pt x="425" y="158"/>
                      </a:lnTo>
                      <a:lnTo>
                        <a:pt x="388" y="168"/>
                      </a:lnTo>
                      <a:lnTo>
                        <a:pt x="349" y="183"/>
                      </a:lnTo>
                      <a:lnTo>
                        <a:pt x="289" y="197"/>
                      </a:lnTo>
                      <a:lnTo>
                        <a:pt x="343" y="176"/>
                      </a:lnTo>
                      <a:lnTo>
                        <a:pt x="363" y="164"/>
                      </a:lnTo>
                      <a:lnTo>
                        <a:pt x="402" y="151"/>
                      </a:lnTo>
                      <a:lnTo>
                        <a:pt x="421" y="147"/>
                      </a:lnTo>
                      <a:lnTo>
                        <a:pt x="421" y="120"/>
                      </a:lnTo>
                      <a:lnTo>
                        <a:pt x="416" y="85"/>
                      </a:lnTo>
                      <a:lnTo>
                        <a:pt x="368" y="93"/>
                      </a:lnTo>
                      <a:lnTo>
                        <a:pt x="338" y="102"/>
                      </a:lnTo>
                      <a:lnTo>
                        <a:pt x="299" y="120"/>
                      </a:lnTo>
                      <a:lnTo>
                        <a:pt x="334" y="93"/>
                      </a:lnTo>
                      <a:lnTo>
                        <a:pt x="374" y="81"/>
                      </a:lnTo>
                      <a:lnTo>
                        <a:pt x="414" y="72"/>
                      </a:lnTo>
                      <a:lnTo>
                        <a:pt x="406" y="45"/>
                      </a:lnTo>
                      <a:lnTo>
                        <a:pt x="393" y="29"/>
                      </a:lnTo>
                      <a:lnTo>
                        <a:pt x="357" y="18"/>
                      </a:lnTo>
                      <a:lnTo>
                        <a:pt x="322" y="27"/>
                      </a:lnTo>
                      <a:lnTo>
                        <a:pt x="289" y="50"/>
                      </a:lnTo>
                      <a:lnTo>
                        <a:pt x="311" y="23"/>
                      </a:lnTo>
                      <a:lnTo>
                        <a:pt x="345" y="10"/>
                      </a:lnTo>
                      <a:lnTo>
                        <a:pt x="307" y="4"/>
                      </a:lnTo>
                      <a:lnTo>
                        <a:pt x="279" y="2"/>
                      </a:lnTo>
                      <a:lnTo>
                        <a:pt x="240" y="8"/>
                      </a:lnTo>
                      <a:lnTo>
                        <a:pt x="213" y="25"/>
                      </a:lnTo>
                      <a:lnTo>
                        <a:pt x="171" y="33"/>
                      </a:lnTo>
                      <a:lnTo>
                        <a:pt x="200" y="21"/>
                      </a:lnTo>
                      <a:lnTo>
                        <a:pt x="221" y="8"/>
                      </a:lnTo>
                      <a:lnTo>
                        <a:pt x="233" y="0"/>
                      </a:lnTo>
                      <a:lnTo>
                        <a:pt x="192" y="2"/>
                      </a:lnTo>
                      <a:lnTo>
                        <a:pt x="155" y="4"/>
                      </a:lnTo>
                      <a:lnTo>
                        <a:pt x="133" y="14"/>
                      </a:lnTo>
                      <a:lnTo>
                        <a:pt x="110" y="35"/>
                      </a:lnTo>
                      <a:lnTo>
                        <a:pt x="91" y="62"/>
                      </a:lnTo>
                      <a:lnTo>
                        <a:pt x="101" y="31"/>
                      </a:lnTo>
                      <a:lnTo>
                        <a:pt x="124" y="10"/>
                      </a:lnTo>
                      <a:lnTo>
                        <a:pt x="70" y="27"/>
                      </a:lnTo>
                      <a:close/>
                    </a:path>
                  </a:pathLst>
                </a:custGeom>
                <a:solidFill>
                  <a:srgbClr val="A05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grpSp>
              <p:nvGrpSpPr>
                <p:cNvPr id="381" name="Group 270"/>
                <p:cNvGrpSpPr>
                  <a:grpSpLocks/>
                </p:cNvGrpSpPr>
                <p:nvPr/>
              </p:nvGrpSpPr>
              <p:grpSpPr bwMode="auto">
                <a:xfrm>
                  <a:off x="4819" y="1839"/>
                  <a:ext cx="107" cy="43"/>
                  <a:chOff x="4819" y="1839"/>
                  <a:chExt cx="107" cy="43"/>
                </a:xfrm>
              </p:grpSpPr>
              <p:sp>
                <p:nvSpPr>
                  <p:cNvPr id="402" name="Freeform 271"/>
                  <p:cNvSpPr>
                    <a:spLocks noChangeArrowheads="1"/>
                  </p:cNvSpPr>
                  <p:nvPr/>
                </p:nvSpPr>
                <p:spPr bwMode="auto">
                  <a:xfrm>
                    <a:off x="4819" y="1839"/>
                    <a:ext cx="108" cy="44"/>
                  </a:xfrm>
                  <a:custGeom>
                    <a:avLst/>
                    <a:gdLst>
                      <a:gd name="T0" fmla="*/ 0 w 463"/>
                      <a:gd name="T1" fmla="*/ 0 h 282"/>
                      <a:gd name="T2" fmla="*/ 0 w 463"/>
                      <a:gd name="T3" fmla="*/ 0 h 282"/>
                      <a:gd name="T4" fmla="*/ 0 w 463"/>
                      <a:gd name="T5" fmla="*/ 0 h 282"/>
                      <a:gd name="T6" fmla="*/ 0 w 463"/>
                      <a:gd name="T7" fmla="*/ 0 h 282"/>
                      <a:gd name="T8" fmla="*/ 0 w 463"/>
                      <a:gd name="T9" fmla="*/ 0 h 282"/>
                      <a:gd name="T10" fmla="*/ 0 w 463"/>
                      <a:gd name="T11" fmla="*/ 0 h 282"/>
                      <a:gd name="T12" fmla="*/ 0 w 463"/>
                      <a:gd name="T13" fmla="*/ 0 h 282"/>
                      <a:gd name="T14" fmla="*/ 0 w 463"/>
                      <a:gd name="T15" fmla="*/ 0 h 282"/>
                      <a:gd name="T16" fmla="*/ 0 w 463"/>
                      <a:gd name="T17" fmla="*/ 0 h 282"/>
                      <a:gd name="T18" fmla="*/ 0 w 463"/>
                      <a:gd name="T19" fmla="*/ 0 h 282"/>
                      <a:gd name="T20" fmla="*/ 0 w 463"/>
                      <a:gd name="T21" fmla="*/ 0 h 282"/>
                      <a:gd name="T22" fmla="*/ 0 w 463"/>
                      <a:gd name="T23" fmla="*/ 0 h 282"/>
                      <a:gd name="T24" fmla="*/ 0 w 463"/>
                      <a:gd name="T25" fmla="*/ 0 h 282"/>
                      <a:gd name="T26" fmla="*/ 0 w 463"/>
                      <a:gd name="T27" fmla="*/ 0 h 282"/>
                      <a:gd name="T28" fmla="*/ 0 w 463"/>
                      <a:gd name="T29" fmla="*/ 0 h 282"/>
                      <a:gd name="T30" fmla="*/ 0 w 463"/>
                      <a:gd name="T31" fmla="*/ 0 h 282"/>
                      <a:gd name="T32" fmla="*/ 0 w 463"/>
                      <a:gd name="T33" fmla="*/ 0 h 282"/>
                      <a:gd name="T34" fmla="*/ 0 w 463"/>
                      <a:gd name="T35" fmla="*/ 0 h 282"/>
                      <a:gd name="T36" fmla="*/ 0 w 463"/>
                      <a:gd name="T37" fmla="*/ 0 h 282"/>
                      <a:gd name="T38" fmla="*/ 0 w 463"/>
                      <a:gd name="T39" fmla="*/ 0 h 282"/>
                      <a:gd name="T40" fmla="*/ 0 w 463"/>
                      <a:gd name="T41" fmla="*/ 0 h 282"/>
                      <a:gd name="T42" fmla="*/ 0 w 463"/>
                      <a:gd name="T43" fmla="*/ 0 h 282"/>
                      <a:gd name="T44" fmla="*/ 0 w 463"/>
                      <a:gd name="T45" fmla="*/ 0 h 282"/>
                      <a:gd name="T46" fmla="*/ 0 w 463"/>
                      <a:gd name="T47" fmla="*/ 0 h 282"/>
                      <a:gd name="T48" fmla="*/ 0 w 463"/>
                      <a:gd name="T49" fmla="*/ 0 h 282"/>
                      <a:gd name="T50" fmla="*/ 0 w 463"/>
                      <a:gd name="T51" fmla="*/ 0 h 282"/>
                      <a:gd name="T52" fmla="*/ 0 w 463"/>
                      <a:gd name="T53" fmla="*/ 0 h 282"/>
                      <a:gd name="T54" fmla="*/ 0 w 463"/>
                      <a:gd name="T55" fmla="*/ 0 h 282"/>
                      <a:gd name="T56" fmla="*/ 0 w 463"/>
                      <a:gd name="T57" fmla="*/ 0 h 282"/>
                      <a:gd name="T58" fmla="*/ 0 w 463"/>
                      <a:gd name="T59" fmla="*/ 0 h 282"/>
                      <a:gd name="T60" fmla="*/ 0 w 463"/>
                      <a:gd name="T61" fmla="*/ 0 h 282"/>
                      <a:gd name="T62" fmla="*/ 0 w 463"/>
                      <a:gd name="T63" fmla="*/ 0 h 282"/>
                      <a:gd name="T64" fmla="*/ 0 w 463"/>
                      <a:gd name="T65" fmla="*/ 0 h 282"/>
                      <a:gd name="T66" fmla="*/ 0 w 463"/>
                      <a:gd name="T67" fmla="*/ 0 h 282"/>
                      <a:gd name="T68" fmla="*/ 0 w 463"/>
                      <a:gd name="T69" fmla="*/ 0 h 282"/>
                      <a:gd name="T70" fmla="*/ 0 w 463"/>
                      <a:gd name="T71" fmla="*/ 0 h 282"/>
                      <a:gd name="T72" fmla="*/ 0 w 463"/>
                      <a:gd name="T73" fmla="*/ 0 h 282"/>
                      <a:gd name="T74" fmla="*/ 0 w 463"/>
                      <a:gd name="T75" fmla="*/ 0 h 282"/>
                      <a:gd name="T76" fmla="*/ 0 w 463"/>
                      <a:gd name="T77" fmla="*/ 0 h 282"/>
                      <a:gd name="T78" fmla="*/ 0 w 463"/>
                      <a:gd name="T79" fmla="*/ 0 h 282"/>
                      <a:gd name="T80" fmla="*/ 0 w 463"/>
                      <a:gd name="T81" fmla="*/ 0 h 282"/>
                      <a:gd name="T82" fmla="*/ 0 w 463"/>
                      <a:gd name="T83" fmla="*/ 0 h 282"/>
                      <a:gd name="T84" fmla="*/ 0 w 463"/>
                      <a:gd name="T85" fmla="*/ 0 h 282"/>
                      <a:gd name="T86" fmla="*/ 0 w 463"/>
                      <a:gd name="T87" fmla="*/ 0 h 282"/>
                      <a:gd name="T88" fmla="*/ 0 w 463"/>
                      <a:gd name="T89" fmla="*/ 0 h 282"/>
                      <a:gd name="T90" fmla="*/ 0 w 463"/>
                      <a:gd name="T91" fmla="*/ 0 h 282"/>
                      <a:gd name="T92" fmla="*/ 0 w 463"/>
                      <a:gd name="T93" fmla="*/ 0 h 282"/>
                      <a:gd name="T94" fmla="*/ 0 w 463"/>
                      <a:gd name="T95" fmla="*/ 0 h 282"/>
                      <a:gd name="T96" fmla="*/ 0 w 463"/>
                      <a:gd name="T97" fmla="*/ 0 h 282"/>
                      <a:gd name="T98" fmla="*/ 0 w 463"/>
                      <a:gd name="T99" fmla="*/ 0 h 282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463"/>
                      <a:gd name="T151" fmla="*/ 0 h 282"/>
                      <a:gd name="T152" fmla="*/ 463 w 463"/>
                      <a:gd name="T153" fmla="*/ 282 h 282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463" h="282">
                        <a:moveTo>
                          <a:pt x="463" y="168"/>
                        </a:moveTo>
                        <a:lnTo>
                          <a:pt x="406" y="155"/>
                        </a:lnTo>
                        <a:lnTo>
                          <a:pt x="385" y="151"/>
                        </a:lnTo>
                        <a:lnTo>
                          <a:pt x="372" y="139"/>
                        </a:lnTo>
                        <a:lnTo>
                          <a:pt x="357" y="121"/>
                        </a:lnTo>
                        <a:lnTo>
                          <a:pt x="330" y="95"/>
                        </a:lnTo>
                        <a:lnTo>
                          <a:pt x="280" y="52"/>
                        </a:lnTo>
                        <a:lnTo>
                          <a:pt x="271" y="38"/>
                        </a:lnTo>
                        <a:lnTo>
                          <a:pt x="258" y="25"/>
                        </a:lnTo>
                        <a:lnTo>
                          <a:pt x="230" y="21"/>
                        </a:lnTo>
                        <a:lnTo>
                          <a:pt x="150" y="7"/>
                        </a:lnTo>
                        <a:lnTo>
                          <a:pt x="127" y="0"/>
                        </a:lnTo>
                        <a:lnTo>
                          <a:pt x="107" y="9"/>
                        </a:lnTo>
                        <a:lnTo>
                          <a:pt x="97" y="18"/>
                        </a:lnTo>
                        <a:lnTo>
                          <a:pt x="50" y="34"/>
                        </a:lnTo>
                        <a:lnTo>
                          <a:pt x="32" y="41"/>
                        </a:lnTo>
                        <a:lnTo>
                          <a:pt x="25" y="48"/>
                        </a:lnTo>
                        <a:lnTo>
                          <a:pt x="15" y="76"/>
                        </a:lnTo>
                        <a:lnTo>
                          <a:pt x="10" y="89"/>
                        </a:lnTo>
                        <a:lnTo>
                          <a:pt x="6" y="97"/>
                        </a:lnTo>
                        <a:lnTo>
                          <a:pt x="0" y="110"/>
                        </a:lnTo>
                        <a:lnTo>
                          <a:pt x="0" y="120"/>
                        </a:lnTo>
                        <a:lnTo>
                          <a:pt x="9" y="127"/>
                        </a:lnTo>
                        <a:lnTo>
                          <a:pt x="29" y="126"/>
                        </a:lnTo>
                        <a:lnTo>
                          <a:pt x="59" y="112"/>
                        </a:lnTo>
                        <a:lnTo>
                          <a:pt x="97" y="105"/>
                        </a:lnTo>
                        <a:lnTo>
                          <a:pt x="131" y="110"/>
                        </a:lnTo>
                        <a:lnTo>
                          <a:pt x="95" y="119"/>
                        </a:lnTo>
                        <a:lnTo>
                          <a:pt x="70" y="127"/>
                        </a:lnTo>
                        <a:lnTo>
                          <a:pt x="41" y="139"/>
                        </a:lnTo>
                        <a:lnTo>
                          <a:pt x="34" y="149"/>
                        </a:lnTo>
                        <a:lnTo>
                          <a:pt x="34" y="160"/>
                        </a:lnTo>
                        <a:lnTo>
                          <a:pt x="45" y="168"/>
                        </a:lnTo>
                        <a:lnTo>
                          <a:pt x="58" y="166"/>
                        </a:lnTo>
                        <a:lnTo>
                          <a:pt x="99" y="155"/>
                        </a:lnTo>
                        <a:lnTo>
                          <a:pt x="136" y="153"/>
                        </a:lnTo>
                        <a:lnTo>
                          <a:pt x="165" y="155"/>
                        </a:lnTo>
                        <a:lnTo>
                          <a:pt x="181" y="166"/>
                        </a:lnTo>
                        <a:lnTo>
                          <a:pt x="200" y="185"/>
                        </a:lnTo>
                        <a:lnTo>
                          <a:pt x="214" y="206"/>
                        </a:lnTo>
                        <a:lnTo>
                          <a:pt x="229" y="227"/>
                        </a:lnTo>
                        <a:lnTo>
                          <a:pt x="242" y="243"/>
                        </a:lnTo>
                        <a:lnTo>
                          <a:pt x="265" y="258"/>
                        </a:lnTo>
                        <a:lnTo>
                          <a:pt x="286" y="263"/>
                        </a:lnTo>
                        <a:lnTo>
                          <a:pt x="309" y="265"/>
                        </a:lnTo>
                        <a:lnTo>
                          <a:pt x="337" y="263"/>
                        </a:lnTo>
                        <a:lnTo>
                          <a:pt x="358" y="261"/>
                        </a:lnTo>
                        <a:lnTo>
                          <a:pt x="387" y="268"/>
                        </a:lnTo>
                        <a:lnTo>
                          <a:pt x="463" y="282"/>
                        </a:lnTo>
                        <a:lnTo>
                          <a:pt x="463" y="168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1440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03" name="Freeform 272"/>
                  <p:cNvSpPr>
                    <a:spLocks noChangeArrowheads="1"/>
                  </p:cNvSpPr>
                  <p:nvPr/>
                </p:nvSpPr>
                <p:spPr bwMode="auto">
                  <a:xfrm>
                    <a:off x="4822" y="1847"/>
                    <a:ext cx="37" cy="5"/>
                  </a:xfrm>
                  <a:custGeom>
                    <a:avLst/>
                    <a:gdLst>
                      <a:gd name="T0" fmla="*/ 0 w 150"/>
                      <a:gd name="T1" fmla="*/ 0 h 37"/>
                      <a:gd name="T2" fmla="*/ 0 w 150"/>
                      <a:gd name="T3" fmla="*/ 0 h 37"/>
                      <a:gd name="T4" fmla="*/ 0 w 150"/>
                      <a:gd name="T5" fmla="*/ 0 h 37"/>
                      <a:gd name="T6" fmla="*/ 0 w 150"/>
                      <a:gd name="T7" fmla="*/ 0 h 37"/>
                      <a:gd name="T8" fmla="*/ 0 w 150"/>
                      <a:gd name="T9" fmla="*/ 0 h 37"/>
                      <a:gd name="T10" fmla="*/ 0 w 150"/>
                      <a:gd name="T11" fmla="*/ 0 h 37"/>
                      <a:gd name="T12" fmla="*/ 0 w 150"/>
                      <a:gd name="T13" fmla="*/ 0 h 37"/>
                      <a:gd name="T14" fmla="*/ 0 w 150"/>
                      <a:gd name="T15" fmla="*/ 0 h 37"/>
                      <a:gd name="T16" fmla="*/ 0 w 150"/>
                      <a:gd name="T17" fmla="*/ 0 h 37"/>
                      <a:gd name="T18" fmla="*/ 0 w 150"/>
                      <a:gd name="T19" fmla="*/ 0 h 37"/>
                      <a:gd name="T20" fmla="*/ 0 w 150"/>
                      <a:gd name="T21" fmla="*/ 0 h 37"/>
                      <a:gd name="T22" fmla="*/ 0 w 150"/>
                      <a:gd name="T23" fmla="*/ 0 h 37"/>
                      <a:gd name="T24" fmla="*/ 0 w 150"/>
                      <a:gd name="T25" fmla="*/ 0 h 3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50"/>
                      <a:gd name="T40" fmla="*/ 0 h 37"/>
                      <a:gd name="T41" fmla="*/ 150 w 150"/>
                      <a:gd name="T42" fmla="*/ 37 h 3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50" h="37">
                        <a:moveTo>
                          <a:pt x="0" y="37"/>
                        </a:moveTo>
                        <a:lnTo>
                          <a:pt x="26" y="25"/>
                        </a:lnTo>
                        <a:lnTo>
                          <a:pt x="47" y="21"/>
                        </a:lnTo>
                        <a:lnTo>
                          <a:pt x="72" y="14"/>
                        </a:lnTo>
                        <a:lnTo>
                          <a:pt x="93" y="7"/>
                        </a:lnTo>
                        <a:lnTo>
                          <a:pt x="127" y="11"/>
                        </a:lnTo>
                        <a:lnTo>
                          <a:pt x="150" y="14"/>
                        </a:lnTo>
                        <a:lnTo>
                          <a:pt x="115" y="5"/>
                        </a:lnTo>
                        <a:lnTo>
                          <a:pt x="85" y="0"/>
                        </a:lnTo>
                        <a:lnTo>
                          <a:pt x="47" y="18"/>
                        </a:lnTo>
                        <a:lnTo>
                          <a:pt x="26" y="20"/>
                        </a:lnTo>
                        <a:lnTo>
                          <a:pt x="3" y="32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04" name="Freeform 273"/>
                  <p:cNvSpPr>
                    <a:spLocks noChangeArrowheads="1"/>
                  </p:cNvSpPr>
                  <p:nvPr/>
                </p:nvSpPr>
                <p:spPr bwMode="auto">
                  <a:xfrm>
                    <a:off x="4842" y="1842"/>
                    <a:ext cx="29" cy="5"/>
                  </a:xfrm>
                  <a:custGeom>
                    <a:avLst/>
                    <a:gdLst>
                      <a:gd name="T0" fmla="*/ 0 w 126"/>
                      <a:gd name="T1" fmla="*/ 0 h 25"/>
                      <a:gd name="T2" fmla="*/ 0 w 126"/>
                      <a:gd name="T3" fmla="*/ 0 h 25"/>
                      <a:gd name="T4" fmla="*/ 0 w 126"/>
                      <a:gd name="T5" fmla="*/ 0 h 25"/>
                      <a:gd name="T6" fmla="*/ 0 w 126"/>
                      <a:gd name="T7" fmla="*/ 0 h 25"/>
                      <a:gd name="T8" fmla="*/ 0 w 126"/>
                      <a:gd name="T9" fmla="*/ 0 h 25"/>
                      <a:gd name="T10" fmla="*/ 0 w 126"/>
                      <a:gd name="T11" fmla="*/ 0 h 25"/>
                      <a:gd name="T12" fmla="*/ 0 w 126"/>
                      <a:gd name="T13" fmla="*/ 0 h 25"/>
                      <a:gd name="T14" fmla="*/ 0 w 126"/>
                      <a:gd name="T15" fmla="*/ 0 h 25"/>
                      <a:gd name="T16" fmla="*/ 0 w 126"/>
                      <a:gd name="T17" fmla="*/ 0 h 25"/>
                      <a:gd name="T18" fmla="*/ 0 w 126"/>
                      <a:gd name="T19" fmla="*/ 0 h 25"/>
                      <a:gd name="T20" fmla="*/ 0 w 126"/>
                      <a:gd name="T21" fmla="*/ 0 h 25"/>
                      <a:gd name="T22" fmla="*/ 0 w 126"/>
                      <a:gd name="T23" fmla="*/ 0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6"/>
                      <a:gd name="T37" fmla="*/ 0 h 25"/>
                      <a:gd name="T38" fmla="*/ 126 w 126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6" h="25">
                        <a:moveTo>
                          <a:pt x="35" y="0"/>
                        </a:moveTo>
                        <a:lnTo>
                          <a:pt x="19" y="1"/>
                        </a:lnTo>
                        <a:lnTo>
                          <a:pt x="0" y="8"/>
                        </a:lnTo>
                        <a:lnTo>
                          <a:pt x="13" y="6"/>
                        </a:lnTo>
                        <a:lnTo>
                          <a:pt x="33" y="3"/>
                        </a:lnTo>
                        <a:lnTo>
                          <a:pt x="74" y="14"/>
                        </a:lnTo>
                        <a:lnTo>
                          <a:pt x="97" y="21"/>
                        </a:lnTo>
                        <a:lnTo>
                          <a:pt x="122" y="25"/>
                        </a:lnTo>
                        <a:lnTo>
                          <a:pt x="126" y="21"/>
                        </a:lnTo>
                        <a:lnTo>
                          <a:pt x="99" y="15"/>
                        </a:lnTo>
                        <a:lnTo>
                          <a:pt x="66" y="8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05" name="Freeform 274"/>
                  <p:cNvSpPr>
                    <a:spLocks noChangeArrowheads="1"/>
                  </p:cNvSpPr>
                  <p:nvPr/>
                </p:nvSpPr>
                <p:spPr bwMode="auto">
                  <a:xfrm>
                    <a:off x="4849" y="1855"/>
                    <a:ext cx="10" cy="3"/>
                  </a:xfrm>
                  <a:custGeom>
                    <a:avLst/>
                    <a:gdLst>
                      <a:gd name="T0" fmla="*/ 0 w 53"/>
                      <a:gd name="T1" fmla="*/ 0 h 13"/>
                      <a:gd name="T2" fmla="*/ 0 w 53"/>
                      <a:gd name="T3" fmla="*/ 0 h 13"/>
                      <a:gd name="T4" fmla="*/ 0 w 53"/>
                      <a:gd name="T5" fmla="*/ 0 h 13"/>
                      <a:gd name="T6" fmla="*/ 0 w 53"/>
                      <a:gd name="T7" fmla="*/ 0 h 13"/>
                      <a:gd name="T8" fmla="*/ 0 w 53"/>
                      <a:gd name="T9" fmla="*/ 0 h 13"/>
                      <a:gd name="T10" fmla="*/ 0 w 53"/>
                      <a:gd name="T11" fmla="*/ 0 h 13"/>
                      <a:gd name="T12" fmla="*/ 0 w 53"/>
                      <a:gd name="T13" fmla="*/ 0 h 1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53"/>
                      <a:gd name="T22" fmla="*/ 0 h 13"/>
                      <a:gd name="T23" fmla="*/ 53 w 53"/>
                      <a:gd name="T24" fmla="*/ 13 h 1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53" h="13">
                        <a:moveTo>
                          <a:pt x="0" y="6"/>
                        </a:moveTo>
                        <a:lnTo>
                          <a:pt x="6" y="13"/>
                        </a:lnTo>
                        <a:lnTo>
                          <a:pt x="26" y="9"/>
                        </a:lnTo>
                        <a:lnTo>
                          <a:pt x="47" y="9"/>
                        </a:lnTo>
                        <a:lnTo>
                          <a:pt x="53" y="0"/>
                        </a:lnTo>
                        <a:lnTo>
                          <a:pt x="38" y="3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06" name="Freeform 275"/>
                  <p:cNvSpPr>
                    <a:spLocks noChangeArrowheads="1"/>
                  </p:cNvSpPr>
                  <p:nvPr/>
                </p:nvSpPr>
                <p:spPr bwMode="auto">
                  <a:xfrm>
                    <a:off x="4822" y="1855"/>
                    <a:ext cx="4" cy="3"/>
                  </a:xfrm>
                  <a:custGeom>
                    <a:avLst/>
                    <a:gdLst>
                      <a:gd name="T0" fmla="*/ 0 w 14"/>
                      <a:gd name="T1" fmla="*/ 0 h 23"/>
                      <a:gd name="T2" fmla="*/ 0 w 14"/>
                      <a:gd name="T3" fmla="*/ 0 h 23"/>
                      <a:gd name="T4" fmla="*/ 0 w 14"/>
                      <a:gd name="T5" fmla="*/ 0 h 23"/>
                      <a:gd name="T6" fmla="*/ 0 w 14"/>
                      <a:gd name="T7" fmla="*/ 0 h 23"/>
                      <a:gd name="T8" fmla="*/ 0 w 14"/>
                      <a:gd name="T9" fmla="*/ 0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23"/>
                      <a:gd name="T17" fmla="*/ 14 w 14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23">
                        <a:moveTo>
                          <a:pt x="14" y="0"/>
                        </a:moveTo>
                        <a:lnTo>
                          <a:pt x="14" y="7"/>
                        </a:lnTo>
                        <a:lnTo>
                          <a:pt x="11" y="17"/>
                        </a:lnTo>
                        <a:lnTo>
                          <a:pt x="0" y="2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07" name="Freeform 276"/>
                  <p:cNvSpPr>
                    <a:spLocks noChangeArrowheads="1"/>
                  </p:cNvSpPr>
                  <p:nvPr/>
                </p:nvSpPr>
                <p:spPr bwMode="auto">
                  <a:xfrm>
                    <a:off x="4832" y="1862"/>
                    <a:ext cx="3" cy="3"/>
                  </a:xfrm>
                  <a:custGeom>
                    <a:avLst/>
                    <a:gdLst>
                      <a:gd name="T0" fmla="*/ 0 w 11"/>
                      <a:gd name="T1" fmla="*/ 0 h 14"/>
                      <a:gd name="T2" fmla="*/ 0 w 11"/>
                      <a:gd name="T3" fmla="*/ 0 h 14"/>
                      <a:gd name="T4" fmla="*/ 0 w 11"/>
                      <a:gd name="T5" fmla="*/ 0 h 14"/>
                      <a:gd name="T6" fmla="*/ 0 w 11"/>
                      <a:gd name="T7" fmla="*/ 0 h 1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"/>
                      <a:gd name="T13" fmla="*/ 0 h 14"/>
                      <a:gd name="T14" fmla="*/ 11 w 11"/>
                      <a:gd name="T15" fmla="*/ 14 h 1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" h="14">
                        <a:moveTo>
                          <a:pt x="11" y="0"/>
                        </a:moveTo>
                        <a:lnTo>
                          <a:pt x="9" y="7"/>
                        </a:lnTo>
                        <a:lnTo>
                          <a:pt x="0" y="14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08" name="Freeform 277"/>
                  <p:cNvSpPr>
                    <a:spLocks noChangeArrowheads="1"/>
                  </p:cNvSpPr>
                  <p:nvPr/>
                </p:nvSpPr>
                <p:spPr bwMode="auto">
                  <a:xfrm>
                    <a:off x="4871" y="1849"/>
                    <a:ext cx="4" cy="5"/>
                  </a:xfrm>
                  <a:custGeom>
                    <a:avLst/>
                    <a:gdLst>
                      <a:gd name="T0" fmla="*/ 0 w 25"/>
                      <a:gd name="T1" fmla="*/ 0 h 30"/>
                      <a:gd name="T2" fmla="*/ 0 w 25"/>
                      <a:gd name="T3" fmla="*/ 0 h 30"/>
                      <a:gd name="T4" fmla="*/ 0 w 25"/>
                      <a:gd name="T5" fmla="*/ 0 h 30"/>
                      <a:gd name="T6" fmla="*/ 0 w 25"/>
                      <a:gd name="T7" fmla="*/ 0 h 30"/>
                      <a:gd name="T8" fmla="*/ 0 w 25"/>
                      <a:gd name="T9" fmla="*/ 0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"/>
                      <a:gd name="T16" fmla="*/ 0 h 30"/>
                      <a:gd name="T17" fmla="*/ 25 w 25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" h="30">
                        <a:moveTo>
                          <a:pt x="0" y="0"/>
                        </a:moveTo>
                        <a:lnTo>
                          <a:pt x="4" y="10"/>
                        </a:lnTo>
                        <a:lnTo>
                          <a:pt x="4" y="17"/>
                        </a:lnTo>
                        <a:lnTo>
                          <a:pt x="25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09" name="Freeform 278"/>
                  <p:cNvSpPr>
                    <a:spLocks noChangeArrowheads="1"/>
                  </p:cNvSpPr>
                  <p:nvPr/>
                </p:nvSpPr>
                <p:spPr bwMode="auto">
                  <a:xfrm>
                    <a:off x="4881" y="1849"/>
                    <a:ext cx="16" cy="13"/>
                  </a:xfrm>
                  <a:custGeom>
                    <a:avLst/>
                    <a:gdLst>
                      <a:gd name="T0" fmla="*/ 0 w 76"/>
                      <a:gd name="T1" fmla="*/ 0 h 77"/>
                      <a:gd name="T2" fmla="*/ 0 w 76"/>
                      <a:gd name="T3" fmla="*/ 0 h 77"/>
                      <a:gd name="T4" fmla="*/ 0 w 76"/>
                      <a:gd name="T5" fmla="*/ 0 h 77"/>
                      <a:gd name="T6" fmla="*/ 0 w 76"/>
                      <a:gd name="T7" fmla="*/ 0 h 77"/>
                      <a:gd name="T8" fmla="*/ 0 w 76"/>
                      <a:gd name="T9" fmla="*/ 0 h 77"/>
                      <a:gd name="T10" fmla="*/ 0 w 76"/>
                      <a:gd name="T11" fmla="*/ 0 h 7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6"/>
                      <a:gd name="T19" fmla="*/ 0 h 77"/>
                      <a:gd name="T20" fmla="*/ 76 w 76"/>
                      <a:gd name="T21" fmla="*/ 77 h 7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6" h="77">
                        <a:moveTo>
                          <a:pt x="0" y="0"/>
                        </a:moveTo>
                        <a:lnTo>
                          <a:pt x="13" y="24"/>
                        </a:lnTo>
                        <a:lnTo>
                          <a:pt x="28" y="43"/>
                        </a:lnTo>
                        <a:lnTo>
                          <a:pt x="76" y="77"/>
                        </a:lnTo>
                        <a:lnTo>
                          <a:pt x="31" y="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10" name="Freeform 279"/>
                  <p:cNvSpPr>
                    <a:spLocks noChangeArrowheads="1"/>
                  </p:cNvSpPr>
                  <p:nvPr/>
                </p:nvSpPr>
                <p:spPr bwMode="auto">
                  <a:xfrm>
                    <a:off x="4905" y="1868"/>
                    <a:ext cx="3" cy="8"/>
                  </a:xfrm>
                  <a:custGeom>
                    <a:avLst/>
                    <a:gdLst>
                      <a:gd name="T0" fmla="*/ 0 w 20"/>
                      <a:gd name="T1" fmla="*/ 0 h 56"/>
                      <a:gd name="T2" fmla="*/ 0 w 20"/>
                      <a:gd name="T3" fmla="*/ 0 h 56"/>
                      <a:gd name="T4" fmla="*/ 0 w 20"/>
                      <a:gd name="T5" fmla="*/ 0 h 56"/>
                      <a:gd name="T6" fmla="*/ 0 w 20"/>
                      <a:gd name="T7" fmla="*/ 0 h 56"/>
                      <a:gd name="T8" fmla="*/ 0 w 20"/>
                      <a:gd name="T9" fmla="*/ 0 h 56"/>
                      <a:gd name="T10" fmla="*/ 0 w 20"/>
                      <a:gd name="T11" fmla="*/ 0 h 56"/>
                      <a:gd name="T12" fmla="*/ 0 w 20"/>
                      <a:gd name="T13" fmla="*/ 0 h 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0"/>
                      <a:gd name="T22" fmla="*/ 0 h 56"/>
                      <a:gd name="T23" fmla="*/ 20 w 20"/>
                      <a:gd name="T24" fmla="*/ 56 h 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0" h="56">
                        <a:moveTo>
                          <a:pt x="20" y="0"/>
                        </a:moveTo>
                        <a:lnTo>
                          <a:pt x="7" y="20"/>
                        </a:lnTo>
                        <a:lnTo>
                          <a:pt x="3" y="39"/>
                        </a:lnTo>
                        <a:lnTo>
                          <a:pt x="2" y="56"/>
                        </a:lnTo>
                        <a:lnTo>
                          <a:pt x="0" y="32"/>
                        </a:lnTo>
                        <a:lnTo>
                          <a:pt x="2" y="14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11" name="Freeform 280"/>
                  <p:cNvSpPr>
                    <a:spLocks noChangeArrowheads="1"/>
                  </p:cNvSpPr>
                  <p:nvPr/>
                </p:nvSpPr>
                <p:spPr bwMode="auto">
                  <a:xfrm>
                    <a:off x="4865" y="1858"/>
                    <a:ext cx="3" cy="5"/>
                  </a:xfrm>
                  <a:custGeom>
                    <a:avLst/>
                    <a:gdLst>
                      <a:gd name="T0" fmla="*/ 0 w 11"/>
                      <a:gd name="T1" fmla="*/ 0 h 21"/>
                      <a:gd name="T2" fmla="*/ 0 w 11"/>
                      <a:gd name="T3" fmla="*/ 0 h 21"/>
                      <a:gd name="T4" fmla="*/ 0 w 11"/>
                      <a:gd name="T5" fmla="*/ 0 h 21"/>
                      <a:gd name="T6" fmla="*/ 0 w 11"/>
                      <a:gd name="T7" fmla="*/ 0 h 2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"/>
                      <a:gd name="T13" fmla="*/ 0 h 21"/>
                      <a:gd name="T14" fmla="*/ 11 w 11"/>
                      <a:gd name="T15" fmla="*/ 21 h 2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" h="21">
                        <a:moveTo>
                          <a:pt x="9" y="0"/>
                        </a:moveTo>
                        <a:lnTo>
                          <a:pt x="11" y="9"/>
                        </a:lnTo>
                        <a:lnTo>
                          <a:pt x="0" y="21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</p:grpSp>
            <p:grpSp>
              <p:nvGrpSpPr>
                <p:cNvPr id="382" name="Group 281"/>
                <p:cNvGrpSpPr>
                  <a:grpSpLocks/>
                </p:cNvGrpSpPr>
                <p:nvPr/>
              </p:nvGrpSpPr>
              <p:grpSpPr bwMode="auto">
                <a:xfrm>
                  <a:off x="4911" y="1744"/>
                  <a:ext cx="251" cy="186"/>
                  <a:chOff x="4911" y="1744"/>
                  <a:chExt cx="251" cy="186"/>
                </a:xfrm>
              </p:grpSpPr>
              <p:sp>
                <p:nvSpPr>
                  <p:cNvPr id="388" name="Freeform 282"/>
                  <p:cNvSpPr>
                    <a:spLocks noChangeArrowheads="1"/>
                  </p:cNvSpPr>
                  <p:nvPr/>
                </p:nvSpPr>
                <p:spPr bwMode="auto">
                  <a:xfrm>
                    <a:off x="5021" y="1744"/>
                    <a:ext cx="7" cy="5"/>
                  </a:xfrm>
                  <a:custGeom>
                    <a:avLst/>
                    <a:gdLst>
                      <a:gd name="T0" fmla="*/ 0 w 35"/>
                      <a:gd name="T1" fmla="*/ 0 h 25"/>
                      <a:gd name="T2" fmla="*/ 0 w 35"/>
                      <a:gd name="T3" fmla="*/ 0 h 25"/>
                      <a:gd name="T4" fmla="*/ 0 w 35"/>
                      <a:gd name="T5" fmla="*/ 0 h 25"/>
                      <a:gd name="T6" fmla="*/ 0 w 35"/>
                      <a:gd name="T7" fmla="*/ 0 h 25"/>
                      <a:gd name="T8" fmla="*/ 0 w 35"/>
                      <a:gd name="T9" fmla="*/ 0 h 25"/>
                      <a:gd name="T10" fmla="*/ 0 w 35"/>
                      <a:gd name="T11" fmla="*/ 0 h 25"/>
                      <a:gd name="T12" fmla="*/ 0 w 35"/>
                      <a:gd name="T13" fmla="*/ 0 h 25"/>
                      <a:gd name="T14" fmla="*/ 0 w 35"/>
                      <a:gd name="T15" fmla="*/ 0 h 2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5"/>
                      <a:gd name="T25" fmla="*/ 0 h 25"/>
                      <a:gd name="T26" fmla="*/ 35 w 35"/>
                      <a:gd name="T27" fmla="*/ 25 h 2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5" h="25">
                        <a:moveTo>
                          <a:pt x="0" y="0"/>
                        </a:moveTo>
                        <a:lnTo>
                          <a:pt x="10" y="7"/>
                        </a:lnTo>
                        <a:lnTo>
                          <a:pt x="20" y="11"/>
                        </a:lnTo>
                        <a:lnTo>
                          <a:pt x="30" y="16"/>
                        </a:lnTo>
                        <a:lnTo>
                          <a:pt x="35" y="25"/>
                        </a:lnTo>
                        <a:lnTo>
                          <a:pt x="27" y="22"/>
                        </a:lnTo>
                        <a:lnTo>
                          <a:pt x="10" y="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89" name="Freeform 283"/>
                  <p:cNvSpPr>
                    <a:spLocks noChangeArrowheads="1"/>
                  </p:cNvSpPr>
                  <p:nvPr/>
                </p:nvSpPr>
                <p:spPr bwMode="auto">
                  <a:xfrm>
                    <a:off x="5021" y="1749"/>
                    <a:ext cx="3" cy="2"/>
                  </a:xfrm>
                  <a:custGeom>
                    <a:avLst/>
                    <a:gdLst>
                      <a:gd name="T0" fmla="*/ 0 w 11"/>
                      <a:gd name="T1" fmla="*/ 0 h 17"/>
                      <a:gd name="T2" fmla="*/ 0 w 11"/>
                      <a:gd name="T3" fmla="*/ 0 h 17"/>
                      <a:gd name="T4" fmla="*/ 0 w 11"/>
                      <a:gd name="T5" fmla="*/ 0 h 17"/>
                      <a:gd name="T6" fmla="*/ 0 w 11"/>
                      <a:gd name="T7" fmla="*/ 0 h 1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"/>
                      <a:gd name="T13" fmla="*/ 0 h 17"/>
                      <a:gd name="T14" fmla="*/ 11 w 11"/>
                      <a:gd name="T15" fmla="*/ 17 h 1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" h="17">
                        <a:moveTo>
                          <a:pt x="0" y="0"/>
                        </a:moveTo>
                        <a:lnTo>
                          <a:pt x="11" y="0"/>
                        </a:lnTo>
                        <a:lnTo>
                          <a:pt x="11" y="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90" name="Freeform 284"/>
                  <p:cNvSpPr>
                    <a:spLocks noChangeArrowheads="1"/>
                  </p:cNvSpPr>
                  <p:nvPr/>
                </p:nvSpPr>
                <p:spPr bwMode="auto">
                  <a:xfrm>
                    <a:off x="4988" y="1768"/>
                    <a:ext cx="69" cy="110"/>
                  </a:xfrm>
                  <a:custGeom>
                    <a:avLst/>
                    <a:gdLst>
                      <a:gd name="T0" fmla="*/ 0 w 286"/>
                      <a:gd name="T1" fmla="*/ 0 h 712"/>
                      <a:gd name="T2" fmla="*/ 0 w 286"/>
                      <a:gd name="T3" fmla="*/ 0 h 712"/>
                      <a:gd name="T4" fmla="*/ 0 w 286"/>
                      <a:gd name="T5" fmla="*/ 0 h 712"/>
                      <a:gd name="T6" fmla="*/ 0 w 286"/>
                      <a:gd name="T7" fmla="*/ 0 h 712"/>
                      <a:gd name="T8" fmla="*/ 0 w 286"/>
                      <a:gd name="T9" fmla="*/ 0 h 712"/>
                      <a:gd name="T10" fmla="*/ 0 w 286"/>
                      <a:gd name="T11" fmla="*/ 0 h 712"/>
                      <a:gd name="T12" fmla="*/ 0 w 286"/>
                      <a:gd name="T13" fmla="*/ 0 h 712"/>
                      <a:gd name="T14" fmla="*/ 0 w 286"/>
                      <a:gd name="T15" fmla="*/ 0 h 712"/>
                      <a:gd name="T16" fmla="*/ 0 w 286"/>
                      <a:gd name="T17" fmla="*/ 0 h 712"/>
                      <a:gd name="T18" fmla="*/ 0 w 286"/>
                      <a:gd name="T19" fmla="*/ 0 h 71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86"/>
                      <a:gd name="T31" fmla="*/ 0 h 712"/>
                      <a:gd name="T32" fmla="*/ 286 w 286"/>
                      <a:gd name="T33" fmla="*/ 712 h 71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86" h="712">
                        <a:moveTo>
                          <a:pt x="244" y="0"/>
                        </a:moveTo>
                        <a:lnTo>
                          <a:pt x="217" y="29"/>
                        </a:lnTo>
                        <a:lnTo>
                          <a:pt x="209" y="71"/>
                        </a:lnTo>
                        <a:lnTo>
                          <a:pt x="168" y="112"/>
                        </a:lnTo>
                        <a:lnTo>
                          <a:pt x="83" y="304"/>
                        </a:lnTo>
                        <a:lnTo>
                          <a:pt x="37" y="478"/>
                        </a:lnTo>
                        <a:lnTo>
                          <a:pt x="0" y="712"/>
                        </a:lnTo>
                        <a:lnTo>
                          <a:pt x="118" y="608"/>
                        </a:lnTo>
                        <a:lnTo>
                          <a:pt x="286" y="92"/>
                        </a:lnTo>
                        <a:lnTo>
                          <a:pt x="244" y="0"/>
                        </a:lnTo>
                        <a:close/>
                      </a:path>
                    </a:pathLst>
                  </a:custGeom>
                  <a:solidFill>
                    <a:srgbClr val="40000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91" name="Freeform 285"/>
                  <p:cNvSpPr>
                    <a:spLocks noChangeArrowheads="1"/>
                  </p:cNvSpPr>
                  <p:nvPr/>
                </p:nvSpPr>
                <p:spPr bwMode="auto">
                  <a:xfrm>
                    <a:off x="4911" y="1746"/>
                    <a:ext cx="252" cy="184"/>
                  </a:xfrm>
                  <a:custGeom>
                    <a:avLst/>
                    <a:gdLst>
                      <a:gd name="T0" fmla="*/ 0 w 1067"/>
                      <a:gd name="T1" fmla="*/ 0 h 1186"/>
                      <a:gd name="T2" fmla="*/ 0 w 1067"/>
                      <a:gd name="T3" fmla="*/ 0 h 1186"/>
                      <a:gd name="T4" fmla="*/ 0 w 1067"/>
                      <a:gd name="T5" fmla="*/ 0 h 1186"/>
                      <a:gd name="T6" fmla="*/ 0 w 1067"/>
                      <a:gd name="T7" fmla="*/ 0 h 1186"/>
                      <a:gd name="T8" fmla="*/ 0 w 1067"/>
                      <a:gd name="T9" fmla="*/ 0 h 1186"/>
                      <a:gd name="T10" fmla="*/ 0 w 1067"/>
                      <a:gd name="T11" fmla="*/ 0 h 1186"/>
                      <a:gd name="T12" fmla="*/ 0 w 1067"/>
                      <a:gd name="T13" fmla="*/ 0 h 1186"/>
                      <a:gd name="T14" fmla="*/ 0 w 1067"/>
                      <a:gd name="T15" fmla="*/ 0 h 1186"/>
                      <a:gd name="T16" fmla="*/ 0 w 1067"/>
                      <a:gd name="T17" fmla="*/ 0 h 1186"/>
                      <a:gd name="T18" fmla="*/ 0 w 1067"/>
                      <a:gd name="T19" fmla="*/ 0 h 1186"/>
                      <a:gd name="T20" fmla="*/ 0 w 1067"/>
                      <a:gd name="T21" fmla="*/ 0 h 1186"/>
                      <a:gd name="T22" fmla="*/ 0 w 1067"/>
                      <a:gd name="T23" fmla="*/ 0 h 1186"/>
                      <a:gd name="T24" fmla="*/ 0 w 1067"/>
                      <a:gd name="T25" fmla="*/ 0 h 1186"/>
                      <a:gd name="T26" fmla="*/ 0 w 1067"/>
                      <a:gd name="T27" fmla="*/ 0 h 1186"/>
                      <a:gd name="T28" fmla="*/ 0 w 1067"/>
                      <a:gd name="T29" fmla="*/ 0 h 1186"/>
                      <a:gd name="T30" fmla="*/ 0 w 1067"/>
                      <a:gd name="T31" fmla="*/ 0 h 1186"/>
                      <a:gd name="T32" fmla="*/ 0 w 1067"/>
                      <a:gd name="T33" fmla="*/ 0 h 1186"/>
                      <a:gd name="T34" fmla="*/ 0 w 1067"/>
                      <a:gd name="T35" fmla="*/ 0 h 1186"/>
                      <a:gd name="T36" fmla="*/ 0 w 1067"/>
                      <a:gd name="T37" fmla="*/ 0 h 1186"/>
                      <a:gd name="T38" fmla="*/ 0 w 1067"/>
                      <a:gd name="T39" fmla="*/ 0 h 1186"/>
                      <a:gd name="T40" fmla="*/ 0 w 1067"/>
                      <a:gd name="T41" fmla="*/ 0 h 1186"/>
                      <a:gd name="T42" fmla="*/ 0 w 1067"/>
                      <a:gd name="T43" fmla="*/ 0 h 1186"/>
                      <a:gd name="T44" fmla="*/ 0 w 1067"/>
                      <a:gd name="T45" fmla="*/ 0 h 1186"/>
                      <a:gd name="T46" fmla="*/ 0 w 1067"/>
                      <a:gd name="T47" fmla="*/ 0 h 1186"/>
                      <a:gd name="T48" fmla="*/ 0 w 1067"/>
                      <a:gd name="T49" fmla="*/ 0 h 1186"/>
                      <a:gd name="T50" fmla="*/ 0 w 1067"/>
                      <a:gd name="T51" fmla="*/ 0 h 1186"/>
                      <a:gd name="T52" fmla="*/ 0 w 1067"/>
                      <a:gd name="T53" fmla="*/ 0 h 1186"/>
                      <a:gd name="T54" fmla="*/ 0 w 1067"/>
                      <a:gd name="T55" fmla="*/ 0 h 1186"/>
                      <a:gd name="T56" fmla="*/ 0 w 1067"/>
                      <a:gd name="T57" fmla="*/ 0 h 1186"/>
                      <a:gd name="T58" fmla="*/ 0 w 1067"/>
                      <a:gd name="T59" fmla="*/ 0 h 1186"/>
                      <a:gd name="T60" fmla="*/ 0 w 1067"/>
                      <a:gd name="T61" fmla="*/ 0 h 1186"/>
                      <a:gd name="T62" fmla="*/ 0 w 1067"/>
                      <a:gd name="T63" fmla="*/ 0 h 1186"/>
                      <a:gd name="T64" fmla="*/ 0 w 1067"/>
                      <a:gd name="T65" fmla="*/ 0 h 1186"/>
                      <a:gd name="T66" fmla="*/ 0 w 1067"/>
                      <a:gd name="T67" fmla="*/ 0 h 1186"/>
                      <a:gd name="T68" fmla="*/ 0 w 1067"/>
                      <a:gd name="T69" fmla="*/ 0 h 1186"/>
                      <a:gd name="T70" fmla="*/ 0 w 1067"/>
                      <a:gd name="T71" fmla="*/ 0 h 1186"/>
                      <a:gd name="T72" fmla="*/ 0 w 1067"/>
                      <a:gd name="T73" fmla="*/ 0 h 1186"/>
                      <a:gd name="T74" fmla="*/ 0 w 1067"/>
                      <a:gd name="T75" fmla="*/ 0 h 1186"/>
                      <a:gd name="T76" fmla="*/ 0 w 1067"/>
                      <a:gd name="T77" fmla="*/ 0 h 1186"/>
                      <a:gd name="T78" fmla="*/ 0 w 1067"/>
                      <a:gd name="T79" fmla="*/ 0 h 1186"/>
                      <a:gd name="T80" fmla="*/ 0 w 1067"/>
                      <a:gd name="T81" fmla="*/ 0 h 1186"/>
                      <a:gd name="T82" fmla="*/ 0 w 1067"/>
                      <a:gd name="T83" fmla="*/ 0 h 1186"/>
                      <a:gd name="T84" fmla="*/ 0 w 1067"/>
                      <a:gd name="T85" fmla="*/ 0 h 1186"/>
                      <a:gd name="T86" fmla="*/ 0 w 1067"/>
                      <a:gd name="T87" fmla="*/ 0 h 1186"/>
                      <a:gd name="T88" fmla="*/ 0 w 1067"/>
                      <a:gd name="T89" fmla="*/ 0 h 1186"/>
                      <a:gd name="T90" fmla="*/ 0 w 1067"/>
                      <a:gd name="T91" fmla="*/ 0 h 118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1067"/>
                      <a:gd name="T139" fmla="*/ 0 h 1186"/>
                      <a:gd name="T140" fmla="*/ 1067 w 1067"/>
                      <a:gd name="T141" fmla="*/ 1186 h 118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1067" h="1186">
                        <a:moveTo>
                          <a:pt x="869" y="62"/>
                        </a:moveTo>
                        <a:lnTo>
                          <a:pt x="836" y="0"/>
                        </a:lnTo>
                        <a:lnTo>
                          <a:pt x="576" y="108"/>
                        </a:lnTo>
                        <a:lnTo>
                          <a:pt x="564" y="191"/>
                        </a:lnTo>
                        <a:lnTo>
                          <a:pt x="542" y="220"/>
                        </a:lnTo>
                        <a:lnTo>
                          <a:pt x="513" y="253"/>
                        </a:lnTo>
                        <a:lnTo>
                          <a:pt x="496" y="312"/>
                        </a:lnTo>
                        <a:lnTo>
                          <a:pt x="438" y="449"/>
                        </a:lnTo>
                        <a:lnTo>
                          <a:pt x="391" y="611"/>
                        </a:lnTo>
                        <a:lnTo>
                          <a:pt x="370" y="720"/>
                        </a:lnTo>
                        <a:lnTo>
                          <a:pt x="160" y="724"/>
                        </a:lnTo>
                        <a:lnTo>
                          <a:pt x="127" y="745"/>
                        </a:lnTo>
                        <a:lnTo>
                          <a:pt x="30" y="745"/>
                        </a:lnTo>
                        <a:lnTo>
                          <a:pt x="4" y="787"/>
                        </a:lnTo>
                        <a:lnTo>
                          <a:pt x="0" y="837"/>
                        </a:lnTo>
                        <a:lnTo>
                          <a:pt x="9" y="882"/>
                        </a:lnTo>
                        <a:lnTo>
                          <a:pt x="98" y="899"/>
                        </a:lnTo>
                        <a:lnTo>
                          <a:pt x="139" y="961"/>
                        </a:lnTo>
                        <a:lnTo>
                          <a:pt x="223" y="982"/>
                        </a:lnTo>
                        <a:lnTo>
                          <a:pt x="285" y="982"/>
                        </a:lnTo>
                        <a:lnTo>
                          <a:pt x="357" y="995"/>
                        </a:lnTo>
                        <a:lnTo>
                          <a:pt x="361" y="1024"/>
                        </a:lnTo>
                        <a:lnTo>
                          <a:pt x="357" y="1086"/>
                        </a:lnTo>
                        <a:lnTo>
                          <a:pt x="365" y="1128"/>
                        </a:lnTo>
                        <a:lnTo>
                          <a:pt x="403" y="1132"/>
                        </a:lnTo>
                        <a:lnTo>
                          <a:pt x="450" y="1140"/>
                        </a:lnTo>
                        <a:lnTo>
                          <a:pt x="496" y="1182"/>
                        </a:lnTo>
                        <a:lnTo>
                          <a:pt x="550" y="1182"/>
                        </a:lnTo>
                        <a:lnTo>
                          <a:pt x="601" y="1177"/>
                        </a:lnTo>
                        <a:lnTo>
                          <a:pt x="677" y="1153"/>
                        </a:lnTo>
                        <a:lnTo>
                          <a:pt x="760" y="1161"/>
                        </a:lnTo>
                        <a:lnTo>
                          <a:pt x="845" y="1186"/>
                        </a:lnTo>
                        <a:lnTo>
                          <a:pt x="925" y="1169"/>
                        </a:lnTo>
                        <a:lnTo>
                          <a:pt x="978" y="1107"/>
                        </a:lnTo>
                        <a:lnTo>
                          <a:pt x="974" y="1040"/>
                        </a:lnTo>
                        <a:lnTo>
                          <a:pt x="995" y="957"/>
                        </a:lnTo>
                        <a:lnTo>
                          <a:pt x="1007" y="849"/>
                        </a:lnTo>
                        <a:lnTo>
                          <a:pt x="1033" y="749"/>
                        </a:lnTo>
                        <a:lnTo>
                          <a:pt x="1067" y="599"/>
                        </a:lnTo>
                        <a:lnTo>
                          <a:pt x="1062" y="449"/>
                        </a:lnTo>
                        <a:lnTo>
                          <a:pt x="1062" y="316"/>
                        </a:lnTo>
                        <a:lnTo>
                          <a:pt x="1054" y="224"/>
                        </a:lnTo>
                        <a:lnTo>
                          <a:pt x="1033" y="183"/>
                        </a:lnTo>
                        <a:lnTo>
                          <a:pt x="986" y="150"/>
                        </a:lnTo>
                        <a:lnTo>
                          <a:pt x="932" y="95"/>
                        </a:lnTo>
                        <a:lnTo>
                          <a:pt x="869" y="62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92" name="Freeform 286"/>
                  <p:cNvSpPr>
                    <a:spLocks noChangeArrowheads="1"/>
                  </p:cNvSpPr>
                  <p:nvPr/>
                </p:nvSpPr>
                <p:spPr bwMode="auto">
                  <a:xfrm>
                    <a:off x="5001" y="1760"/>
                    <a:ext cx="159" cy="171"/>
                  </a:xfrm>
                  <a:custGeom>
                    <a:avLst/>
                    <a:gdLst>
                      <a:gd name="T0" fmla="*/ 0 w 676"/>
                      <a:gd name="T1" fmla="*/ 0 h 1106"/>
                      <a:gd name="T2" fmla="*/ 0 w 676"/>
                      <a:gd name="T3" fmla="*/ 0 h 1106"/>
                      <a:gd name="T4" fmla="*/ 0 w 676"/>
                      <a:gd name="T5" fmla="*/ 0 h 1106"/>
                      <a:gd name="T6" fmla="*/ 0 w 676"/>
                      <a:gd name="T7" fmla="*/ 0 h 1106"/>
                      <a:gd name="T8" fmla="*/ 0 w 676"/>
                      <a:gd name="T9" fmla="*/ 0 h 1106"/>
                      <a:gd name="T10" fmla="*/ 0 w 676"/>
                      <a:gd name="T11" fmla="*/ 0 h 1106"/>
                      <a:gd name="T12" fmla="*/ 0 w 676"/>
                      <a:gd name="T13" fmla="*/ 0 h 1106"/>
                      <a:gd name="T14" fmla="*/ 0 w 676"/>
                      <a:gd name="T15" fmla="*/ 0 h 1106"/>
                      <a:gd name="T16" fmla="*/ 0 w 676"/>
                      <a:gd name="T17" fmla="*/ 0 h 1106"/>
                      <a:gd name="T18" fmla="*/ 0 w 676"/>
                      <a:gd name="T19" fmla="*/ 0 h 1106"/>
                      <a:gd name="T20" fmla="*/ 0 w 676"/>
                      <a:gd name="T21" fmla="*/ 0 h 1106"/>
                      <a:gd name="T22" fmla="*/ 0 w 676"/>
                      <a:gd name="T23" fmla="*/ 0 h 1106"/>
                      <a:gd name="T24" fmla="*/ 0 w 676"/>
                      <a:gd name="T25" fmla="*/ 0 h 1106"/>
                      <a:gd name="T26" fmla="*/ 0 w 676"/>
                      <a:gd name="T27" fmla="*/ 0 h 1106"/>
                      <a:gd name="T28" fmla="*/ 0 w 676"/>
                      <a:gd name="T29" fmla="*/ 0 h 1106"/>
                      <a:gd name="T30" fmla="*/ 0 w 676"/>
                      <a:gd name="T31" fmla="*/ 0 h 1106"/>
                      <a:gd name="T32" fmla="*/ 0 w 676"/>
                      <a:gd name="T33" fmla="*/ 0 h 1106"/>
                      <a:gd name="T34" fmla="*/ 0 w 676"/>
                      <a:gd name="T35" fmla="*/ 0 h 1106"/>
                      <a:gd name="T36" fmla="*/ 0 w 676"/>
                      <a:gd name="T37" fmla="*/ 0 h 1106"/>
                      <a:gd name="T38" fmla="*/ 0 w 676"/>
                      <a:gd name="T39" fmla="*/ 0 h 1106"/>
                      <a:gd name="T40" fmla="*/ 0 w 676"/>
                      <a:gd name="T41" fmla="*/ 0 h 1106"/>
                      <a:gd name="T42" fmla="*/ 0 w 676"/>
                      <a:gd name="T43" fmla="*/ 0 h 1106"/>
                      <a:gd name="T44" fmla="*/ 0 w 676"/>
                      <a:gd name="T45" fmla="*/ 0 h 1106"/>
                      <a:gd name="T46" fmla="*/ 0 w 676"/>
                      <a:gd name="T47" fmla="*/ 0 h 1106"/>
                      <a:gd name="T48" fmla="*/ 0 w 676"/>
                      <a:gd name="T49" fmla="*/ 0 h 1106"/>
                      <a:gd name="T50" fmla="*/ 0 w 676"/>
                      <a:gd name="T51" fmla="*/ 0 h 1106"/>
                      <a:gd name="T52" fmla="*/ 0 w 676"/>
                      <a:gd name="T53" fmla="*/ 0 h 1106"/>
                      <a:gd name="T54" fmla="*/ 0 w 676"/>
                      <a:gd name="T55" fmla="*/ 0 h 1106"/>
                      <a:gd name="T56" fmla="*/ 0 w 676"/>
                      <a:gd name="T57" fmla="*/ 0 h 1106"/>
                      <a:gd name="T58" fmla="*/ 0 w 676"/>
                      <a:gd name="T59" fmla="*/ 0 h 1106"/>
                      <a:gd name="T60" fmla="*/ 0 w 676"/>
                      <a:gd name="T61" fmla="*/ 0 h 1106"/>
                      <a:gd name="T62" fmla="*/ 0 w 676"/>
                      <a:gd name="T63" fmla="*/ 0 h 1106"/>
                      <a:gd name="T64" fmla="*/ 0 w 676"/>
                      <a:gd name="T65" fmla="*/ 0 h 1106"/>
                      <a:gd name="T66" fmla="*/ 0 w 676"/>
                      <a:gd name="T67" fmla="*/ 0 h 1106"/>
                      <a:gd name="T68" fmla="*/ 0 w 676"/>
                      <a:gd name="T69" fmla="*/ 0 h 1106"/>
                      <a:gd name="T70" fmla="*/ 0 w 676"/>
                      <a:gd name="T71" fmla="*/ 0 h 1106"/>
                      <a:gd name="T72" fmla="*/ 0 w 676"/>
                      <a:gd name="T73" fmla="*/ 0 h 1106"/>
                      <a:gd name="T74" fmla="*/ 0 w 676"/>
                      <a:gd name="T75" fmla="*/ 0 h 1106"/>
                      <a:gd name="T76" fmla="*/ 0 w 676"/>
                      <a:gd name="T77" fmla="*/ 0 h 110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676"/>
                      <a:gd name="T118" fmla="*/ 0 h 1106"/>
                      <a:gd name="T119" fmla="*/ 676 w 676"/>
                      <a:gd name="T120" fmla="*/ 1106 h 1106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676" h="1106">
                        <a:moveTo>
                          <a:pt x="0" y="928"/>
                        </a:moveTo>
                        <a:lnTo>
                          <a:pt x="88" y="915"/>
                        </a:lnTo>
                        <a:lnTo>
                          <a:pt x="163" y="911"/>
                        </a:lnTo>
                        <a:lnTo>
                          <a:pt x="247" y="903"/>
                        </a:lnTo>
                        <a:lnTo>
                          <a:pt x="340" y="890"/>
                        </a:lnTo>
                        <a:lnTo>
                          <a:pt x="382" y="861"/>
                        </a:lnTo>
                        <a:lnTo>
                          <a:pt x="495" y="720"/>
                        </a:lnTo>
                        <a:lnTo>
                          <a:pt x="437" y="761"/>
                        </a:lnTo>
                        <a:lnTo>
                          <a:pt x="398" y="795"/>
                        </a:lnTo>
                        <a:lnTo>
                          <a:pt x="420" y="695"/>
                        </a:lnTo>
                        <a:lnTo>
                          <a:pt x="462" y="657"/>
                        </a:lnTo>
                        <a:lnTo>
                          <a:pt x="524" y="553"/>
                        </a:lnTo>
                        <a:lnTo>
                          <a:pt x="466" y="603"/>
                        </a:lnTo>
                        <a:lnTo>
                          <a:pt x="428" y="616"/>
                        </a:lnTo>
                        <a:lnTo>
                          <a:pt x="437" y="544"/>
                        </a:lnTo>
                        <a:lnTo>
                          <a:pt x="478" y="490"/>
                        </a:lnTo>
                        <a:lnTo>
                          <a:pt x="520" y="449"/>
                        </a:lnTo>
                        <a:lnTo>
                          <a:pt x="563" y="328"/>
                        </a:lnTo>
                        <a:lnTo>
                          <a:pt x="482" y="428"/>
                        </a:lnTo>
                        <a:lnTo>
                          <a:pt x="437" y="465"/>
                        </a:lnTo>
                        <a:lnTo>
                          <a:pt x="432" y="311"/>
                        </a:lnTo>
                        <a:lnTo>
                          <a:pt x="420" y="249"/>
                        </a:lnTo>
                        <a:lnTo>
                          <a:pt x="394" y="220"/>
                        </a:lnTo>
                        <a:lnTo>
                          <a:pt x="357" y="174"/>
                        </a:lnTo>
                        <a:lnTo>
                          <a:pt x="298" y="153"/>
                        </a:lnTo>
                        <a:lnTo>
                          <a:pt x="268" y="141"/>
                        </a:lnTo>
                        <a:lnTo>
                          <a:pt x="352" y="62"/>
                        </a:lnTo>
                        <a:lnTo>
                          <a:pt x="441" y="83"/>
                        </a:lnTo>
                        <a:lnTo>
                          <a:pt x="499" y="116"/>
                        </a:lnTo>
                        <a:lnTo>
                          <a:pt x="520" y="149"/>
                        </a:lnTo>
                        <a:lnTo>
                          <a:pt x="503" y="99"/>
                        </a:lnTo>
                        <a:lnTo>
                          <a:pt x="470" y="83"/>
                        </a:lnTo>
                        <a:lnTo>
                          <a:pt x="416" y="62"/>
                        </a:lnTo>
                        <a:lnTo>
                          <a:pt x="373" y="54"/>
                        </a:lnTo>
                        <a:lnTo>
                          <a:pt x="398" y="41"/>
                        </a:lnTo>
                        <a:lnTo>
                          <a:pt x="441" y="29"/>
                        </a:lnTo>
                        <a:lnTo>
                          <a:pt x="478" y="16"/>
                        </a:lnTo>
                        <a:lnTo>
                          <a:pt x="499" y="0"/>
                        </a:lnTo>
                        <a:lnTo>
                          <a:pt x="550" y="33"/>
                        </a:lnTo>
                        <a:lnTo>
                          <a:pt x="579" y="62"/>
                        </a:lnTo>
                        <a:lnTo>
                          <a:pt x="608" y="99"/>
                        </a:lnTo>
                        <a:lnTo>
                          <a:pt x="651" y="120"/>
                        </a:lnTo>
                        <a:lnTo>
                          <a:pt x="659" y="158"/>
                        </a:lnTo>
                        <a:lnTo>
                          <a:pt x="676" y="220"/>
                        </a:lnTo>
                        <a:lnTo>
                          <a:pt x="676" y="316"/>
                        </a:lnTo>
                        <a:lnTo>
                          <a:pt x="672" y="415"/>
                        </a:lnTo>
                        <a:lnTo>
                          <a:pt x="668" y="528"/>
                        </a:lnTo>
                        <a:lnTo>
                          <a:pt x="647" y="645"/>
                        </a:lnTo>
                        <a:lnTo>
                          <a:pt x="621" y="766"/>
                        </a:lnTo>
                        <a:lnTo>
                          <a:pt x="608" y="870"/>
                        </a:lnTo>
                        <a:lnTo>
                          <a:pt x="588" y="944"/>
                        </a:lnTo>
                        <a:lnTo>
                          <a:pt x="592" y="1011"/>
                        </a:lnTo>
                        <a:lnTo>
                          <a:pt x="583" y="1048"/>
                        </a:lnTo>
                        <a:lnTo>
                          <a:pt x="554" y="1077"/>
                        </a:lnTo>
                        <a:lnTo>
                          <a:pt x="516" y="1102"/>
                        </a:lnTo>
                        <a:lnTo>
                          <a:pt x="466" y="1106"/>
                        </a:lnTo>
                        <a:lnTo>
                          <a:pt x="441" y="1094"/>
                        </a:lnTo>
                        <a:lnTo>
                          <a:pt x="407" y="1090"/>
                        </a:lnTo>
                        <a:lnTo>
                          <a:pt x="327" y="1073"/>
                        </a:lnTo>
                        <a:lnTo>
                          <a:pt x="361" y="1032"/>
                        </a:lnTo>
                        <a:lnTo>
                          <a:pt x="398" y="973"/>
                        </a:lnTo>
                        <a:lnTo>
                          <a:pt x="344" y="1015"/>
                        </a:lnTo>
                        <a:lnTo>
                          <a:pt x="302" y="1052"/>
                        </a:lnTo>
                        <a:lnTo>
                          <a:pt x="272" y="1073"/>
                        </a:lnTo>
                        <a:lnTo>
                          <a:pt x="231" y="1094"/>
                        </a:lnTo>
                        <a:lnTo>
                          <a:pt x="185" y="1094"/>
                        </a:lnTo>
                        <a:lnTo>
                          <a:pt x="138" y="1094"/>
                        </a:lnTo>
                        <a:lnTo>
                          <a:pt x="113" y="1082"/>
                        </a:lnTo>
                        <a:lnTo>
                          <a:pt x="101" y="1069"/>
                        </a:lnTo>
                        <a:lnTo>
                          <a:pt x="159" y="1036"/>
                        </a:lnTo>
                        <a:lnTo>
                          <a:pt x="218" y="982"/>
                        </a:lnTo>
                        <a:lnTo>
                          <a:pt x="235" y="957"/>
                        </a:lnTo>
                        <a:lnTo>
                          <a:pt x="189" y="969"/>
                        </a:lnTo>
                        <a:lnTo>
                          <a:pt x="117" y="1023"/>
                        </a:lnTo>
                        <a:lnTo>
                          <a:pt x="88" y="1048"/>
                        </a:lnTo>
                        <a:lnTo>
                          <a:pt x="21" y="1052"/>
                        </a:lnTo>
                        <a:lnTo>
                          <a:pt x="0" y="1040"/>
                        </a:lnTo>
                        <a:lnTo>
                          <a:pt x="0" y="1011"/>
                        </a:lnTo>
                        <a:lnTo>
                          <a:pt x="0" y="928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93" name="Freeform 287"/>
                  <p:cNvSpPr>
                    <a:spLocks noChangeArrowheads="1"/>
                  </p:cNvSpPr>
                  <p:nvPr/>
                </p:nvSpPr>
                <p:spPr bwMode="auto">
                  <a:xfrm>
                    <a:off x="5100" y="1844"/>
                    <a:ext cx="46" cy="79"/>
                  </a:xfrm>
                  <a:custGeom>
                    <a:avLst/>
                    <a:gdLst>
                      <a:gd name="T0" fmla="*/ 0 w 197"/>
                      <a:gd name="T1" fmla="*/ 0 h 513"/>
                      <a:gd name="T2" fmla="*/ 0 w 197"/>
                      <a:gd name="T3" fmla="*/ 0 h 513"/>
                      <a:gd name="T4" fmla="*/ 0 w 197"/>
                      <a:gd name="T5" fmla="*/ 0 h 513"/>
                      <a:gd name="T6" fmla="*/ 0 w 197"/>
                      <a:gd name="T7" fmla="*/ 0 h 513"/>
                      <a:gd name="T8" fmla="*/ 0 w 197"/>
                      <a:gd name="T9" fmla="*/ 0 h 513"/>
                      <a:gd name="T10" fmla="*/ 0 w 197"/>
                      <a:gd name="T11" fmla="*/ 0 h 513"/>
                      <a:gd name="T12" fmla="*/ 0 w 197"/>
                      <a:gd name="T13" fmla="*/ 0 h 513"/>
                      <a:gd name="T14" fmla="*/ 0 w 197"/>
                      <a:gd name="T15" fmla="*/ 0 h 513"/>
                      <a:gd name="T16" fmla="*/ 0 w 197"/>
                      <a:gd name="T17" fmla="*/ 0 h 513"/>
                      <a:gd name="T18" fmla="*/ 0 w 197"/>
                      <a:gd name="T19" fmla="*/ 0 h 513"/>
                      <a:gd name="T20" fmla="*/ 0 w 197"/>
                      <a:gd name="T21" fmla="*/ 0 h 513"/>
                      <a:gd name="T22" fmla="*/ 0 w 197"/>
                      <a:gd name="T23" fmla="*/ 0 h 513"/>
                      <a:gd name="T24" fmla="*/ 0 w 197"/>
                      <a:gd name="T25" fmla="*/ 0 h 513"/>
                      <a:gd name="T26" fmla="*/ 0 w 197"/>
                      <a:gd name="T27" fmla="*/ 0 h 513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97"/>
                      <a:gd name="T43" fmla="*/ 0 h 513"/>
                      <a:gd name="T44" fmla="*/ 197 w 197"/>
                      <a:gd name="T45" fmla="*/ 513 h 513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97" h="513">
                        <a:moveTo>
                          <a:pt x="0" y="513"/>
                        </a:moveTo>
                        <a:lnTo>
                          <a:pt x="34" y="496"/>
                        </a:lnTo>
                        <a:lnTo>
                          <a:pt x="71" y="455"/>
                        </a:lnTo>
                        <a:lnTo>
                          <a:pt x="105" y="380"/>
                        </a:lnTo>
                        <a:lnTo>
                          <a:pt x="122" y="317"/>
                        </a:lnTo>
                        <a:lnTo>
                          <a:pt x="147" y="247"/>
                        </a:lnTo>
                        <a:lnTo>
                          <a:pt x="160" y="180"/>
                        </a:lnTo>
                        <a:lnTo>
                          <a:pt x="180" y="76"/>
                        </a:lnTo>
                        <a:lnTo>
                          <a:pt x="197" y="0"/>
                        </a:lnTo>
                        <a:lnTo>
                          <a:pt x="155" y="151"/>
                        </a:lnTo>
                        <a:lnTo>
                          <a:pt x="122" y="267"/>
                        </a:lnTo>
                        <a:lnTo>
                          <a:pt x="84" y="346"/>
                        </a:lnTo>
                        <a:lnTo>
                          <a:pt x="25" y="430"/>
                        </a:lnTo>
                        <a:lnTo>
                          <a:pt x="0" y="513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94" name="Freeform 288"/>
                  <p:cNvSpPr>
                    <a:spLocks noChangeArrowheads="1"/>
                  </p:cNvSpPr>
                  <p:nvPr/>
                </p:nvSpPr>
                <p:spPr bwMode="auto">
                  <a:xfrm>
                    <a:off x="4915" y="1781"/>
                    <a:ext cx="185" cy="118"/>
                  </a:xfrm>
                  <a:custGeom>
                    <a:avLst/>
                    <a:gdLst>
                      <a:gd name="T0" fmla="*/ 0 w 781"/>
                      <a:gd name="T1" fmla="*/ 0 h 770"/>
                      <a:gd name="T2" fmla="*/ 0 w 781"/>
                      <a:gd name="T3" fmla="*/ 0 h 770"/>
                      <a:gd name="T4" fmla="*/ 0 w 781"/>
                      <a:gd name="T5" fmla="*/ 0 h 770"/>
                      <a:gd name="T6" fmla="*/ 0 w 781"/>
                      <a:gd name="T7" fmla="*/ 0 h 770"/>
                      <a:gd name="T8" fmla="*/ 0 w 781"/>
                      <a:gd name="T9" fmla="*/ 0 h 770"/>
                      <a:gd name="T10" fmla="*/ 0 w 781"/>
                      <a:gd name="T11" fmla="*/ 0 h 770"/>
                      <a:gd name="T12" fmla="*/ 0 w 781"/>
                      <a:gd name="T13" fmla="*/ 0 h 770"/>
                      <a:gd name="T14" fmla="*/ 0 w 781"/>
                      <a:gd name="T15" fmla="*/ 0 h 770"/>
                      <a:gd name="T16" fmla="*/ 0 w 781"/>
                      <a:gd name="T17" fmla="*/ 0 h 770"/>
                      <a:gd name="T18" fmla="*/ 0 w 781"/>
                      <a:gd name="T19" fmla="*/ 0 h 770"/>
                      <a:gd name="T20" fmla="*/ 0 w 781"/>
                      <a:gd name="T21" fmla="*/ 0 h 770"/>
                      <a:gd name="T22" fmla="*/ 0 w 781"/>
                      <a:gd name="T23" fmla="*/ 0 h 770"/>
                      <a:gd name="T24" fmla="*/ 0 w 781"/>
                      <a:gd name="T25" fmla="*/ 0 h 770"/>
                      <a:gd name="T26" fmla="*/ 0 w 781"/>
                      <a:gd name="T27" fmla="*/ 0 h 770"/>
                      <a:gd name="T28" fmla="*/ 0 w 781"/>
                      <a:gd name="T29" fmla="*/ 0 h 770"/>
                      <a:gd name="T30" fmla="*/ 0 w 781"/>
                      <a:gd name="T31" fmla="*/ 0 h 770"/>
                      <a:gd name="T32" fmla="*/ 0 w 781"/>
                      <a:gd name="T33" fmla="*/ 0 h 770"/>
                      <a:gd name="T34" fmla="*/ 0 w 781"/>
                      <a:gd name="T35" fmla="*/ 0 h 770"/>
                      <a:gd name="T36" fmla="*/ 0 w 781"/>
                      <a:gd name="T37" fmla="*/ 0 h 770"/>
                      <a:gd name="T38" fmla="*/ 0 w 781"/>
                      <a:gd name="T39" fmla="*/ 0 h 770"/>
                      <a:gd name="T40" fmla="*/ 0 w 781"/>
                      <a:gd name="T41" fmla="*/ 0 h 770"/>
                      <a:gd name="T42" fmla="*/ 0 w 781"/>
                      <a:gd name="T43" fmla="*/ 0 h 770"/>
                      <a:gd name="T44" fmla="*/ 0 w 781"/>
                      <a:gd name="T45" fmla="*/ 0 h 770"/>
                      <a:gd name="T46" fmla="*/ 0 w 781"/>
                      <a:gd name="T47" fmla="*/ 0 h 770"/>
                      <a:gd name="T48" fmla="*/ 0 w 781"/>
                      <a:gd name="T49" fmla="*/ 0 h 770"/>
                      <a:gd name="T50" fmla="*/ 0 w 781"/>
                      <a:gd name="T51" fmla="*/ 0 h 770"/>
                      <a:gd name="T52" fmla="*/ 0 w 781"/>
                      <a:gd name="T53" fmla="*/ 0 h 770"/>
                      <a:gd name="T54" fmla="*/ 0 w 781"/>
                      <a:gd name="T55" fmla="*/ 0 h 770"/>
                      <a:gd name="T56" fmla="*/ 0 w 781"/>
                      <a:gd name="T57" fmla="*/ 0 h 770"/>
                      <a:gd name="T58" fmla="*/ 0 w 781"/>
                      <a:gd name="T59" fmla="*/ 0 h 770"/>
                      <a:gd name="T60" fmla="*/ 0 w 781"/>
                      <a:gd name="T61" fmla="*/ 0 h 770"/>
                      <a:gd name="T62" fmla="*/ 0 w 781"/>
                      <a:gd name="T63" fmla="*/ 0 h 770"/>
                      <a:gd name="T64" fmla="*/ 0 w 781"/>
                      <a:gd name="T65" fmla="*/ 0 h 770"/>
                      <a:gd name="T66" fmla="*/ 0 w 781"/>
                      <a:gd name="T67" fmla="*/ 0 h 770"/>
                      <a:gd name="T68" fmla="*/ 0 w 781"/>
                      <a:gd name="T69" fmla="*/ 0 h 770"/>
                      <a:gd name="T70" fmla="*/ 0 w 781"/>
                      <a:gd name="T71" fmla="*/ 0 h 770"/>
                      <a:gd name="T72" fmla="*/ 0 w 781"/>
                      <a:gd name="T73" fmla="*/ 0 h 770"/>
                      <a:gd name="T74" fmla="*/ 0 w 781"/>
                      <a:gd name="T75" fmla="*/ 0 h 770"/>
                      <a:gd name="T76" fmla="*/ 0 w 781"/>
                      <a:gd name="T77" fmla="*/ 0 h 770"/>
                      <a:gd name="T78" fmla="*/ 0 w 781"/>
                      <a:gd name="T79" fmla="*/ 0 h 770"/>
                      <a:gd name="T80" fmla="*/ 0 w 781"/>
                      <a:gd name="T81" fmla="*/ 0 h 770"/>
                      <a:gd name="T82" fmla="*/ 0 w 781"/>
                      <a:gd name="T83" fmla="*/ 0 h 770"/>
                      <a:gd name="T84" fmla="*/ 0 w 781"/>
                      <a:gd name="T85" fmla="*/ 0 h 770"/>
                      <a:gd name="T86" fmla="*/ 0 w 781"/>
                      <a:gd name="T87" fmla="*/ 0 h 770"/>
                      <a:gd name="T88" fmla="*/ 0 w 781"/>
                      <a:gd name="T89" fmla="*/ 0 h 770"/>
                      <a:gd name="T90" fmla="*/ 0 w 781"/>
                      <a:gd name="T91" fmla="*/ 0 h 770"/>
                      <a:gd name="T92" fmla="*/ 0 w 781"/>
                      <a:gd name="T93" fmla="*/ 0 h 770"/>
                      <a:gd name="T94" fmla="*/ 0 w 781"/>
                      <a:gd name="T95" fmla="*/ 0 h 770"/>
                      <a:gd name="T96" fmla="*/ 0 w 781"/>
                      <a:gd name="T97" fmla="*/ 0 h 770"/>
                      <a:gd name="T98" fmla="*/ 0 w 781"/>
                      <a:gd name="T99" fmla="*/ 0 h 770"/>
                      <a:gd name="T100" fmla="*/ 0 w 781"/>
                      <a:gd name="T101" fmla="*/ 0 h 770"/>
                      <a:gd name="T102" fmla="*/ 0 w 781"/>
                      <a:gd name="T103" fmla="*/ 0 h 770"/>
                      <a:gd name="T104" fmla="*/ 0 w 781"/>
                      <a:gd name="T105" fmla="*/ 0 h 770"/>
                      <a:gd name="T106" fmla="*/ 0 w 781"/>
                      <a:gd name="T107" fmla="*/ 0 h 770"/>
                      <a:gd name="T108" fmla="*/ 0 w 781"/>
                      <a:gd name="T109" fmla="*/ 0 h 770"/>
                      <a:gd name="T110" fmla="*/ 0 w 781"/>
                      <a:gd name="T111" fmla="*/ 0 h 77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781"/>
                      <a:gd name="T169" fmla="*/ 0 h 770"/>
                      <a:gd name="T170" fmla="*/ 781 w 781"/>
                      <a:gd name="T171" fmla="*/ 770 h 77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781" h="770">
                        <a:moveTo>
                          <a:pt x="638" y="0"/>
                        </a:moveTo>
                        <a:lnTo>
                          <a:pt x="546" y="29"/>
                        </a:lnTo>
                        <a:lnTo>
                          <a:pt x="503" y="66"/>
                        </a:lnTo>
                        <a:lnTo>
                          <a:pt x="478" y="141"/>
                        </a:lnTo>
                        <a:lnTo>
                          <a:pt x="478" y="212"/>
                        </a:lnTo>
                        <a:lnTo>
                          <a:pt x="491" y="253"/>
                        </a:lnTo>
                        <a:lnTo>
                          <a:pt x="483" y="324"/>
                        </a:lnTo>
                        <a:lnTo>
                          <a:pt x="483" y="378"/>
                        </a:lnTo>
                        <a:lnTo>
                          <a:pt x="495" y="391"/>
                        </a:lnTo>
                        <a:lnTo>
                          <a:pt x="483" y="411"/>
                        </a:lnTo>
                        <a:lnTo>
                          <a:pt x="474" y="432"/>
                        </a:lnTo>
                        <a:lnTo>
                          <a:pt x="491" y="454"/>
                        </a:lnTo>
                        <a:lnTo>
                          <a:pt x="491" y="475"/>
                        </a:lnTo>
                        <a:lnTo>
                          <a:pt x="458" y="483"/>
                        </a:lnTo>
                        <a:lnTo>
                          <a:pt x="462" y="504"/>
                        </a:lnTo>
                        <a:lnTo>
                          <a:pt x="429" y="516"/>
                        </a:lnTo>
                        <a:lnTo>
                          <a:pt x="398" y="508"/>
                        </a:lnTo>
                        <a:lnTo>
                          <a:pt x="378" y="516"/>
                        </a:lnTo>
                        <a:lnTo>
                          <a:pt x="285" y="529"/>
                        </a:lnTo>
                        <a:lnTo>
                          <a:pt x="202" y="525"/>
                        </a:lnTo>
                        <a:lnTo>
                          <a:pt x="147" y="529"/>
                        </a:lnTo>
                        <a:lnTo>
                          <a:pt x="113" y="550"/>
                        </a:lnTo>
                        <a:lnTo>
                          <a:pt x="29" y="550"/>
                        </a:lnTo>
                        <a:lnTo>
                          <a:pt x="0" y="579"/>
                        </a:lnTo>
                        <a:lnTo>
                          <a:pt x="0" y="612"/>
                        </a:lnTo>
                        <a:lnTo>
                          <a:pt x="4" y="666"/>
                        </a:lnTo>
                        <a:lnTo>
                          <a:pt x="71" y="683"/>
                        </a:lnTo>
                        <a:lnTo>
                          <a:pt x="71" y="649"/>
                        </a:lnTo>
                        <a:lnTo>
                          <a:pt x="76" y="620"/>
                        </a:lnTo>
                        <a:lnTo>
                          <a:pt x="88" y="608"/>
                        </a:lnTo>
                        <a:lnTo>
                          <a:pt x="93" y="641"/>
                        </a:lnTo>
                        <a:lnTo>
                          <a:pt x="97" y="683"/>
                        </a:lnTo>
                        <a:lnTo>
                          <a:pt x="113" y="708"/>
                        </a:lnTo>
                        <a:lnTo>
                          <a:pt x="142" y="741"/>
                        </a:lnTo>
                        <a:lnTo>
                          <a:pt x="214" y="757"/>
                        </a:lnTo>
                        <a:lnTo>
                          <a:pt x="268" y="766"/>
                        </a:lnTo>
                        <a:lnTo>
                          <a:pt x="332" y="770"/>
                        </a:lnTo>
                        <a:lnTo>
                          <a:pt x="252" y="724"/>
                        </a:lnTo>
                        <a:lnTo>
                          <a:pt x="198" y="683"/>
                        </a:lnTo>
                        <a:lnTo>
                          <a:pt x="184" y="649"/>
                        </a:lnTo>
                        <a:lnTo>
                          <a:pt x="193" y="620"/>
                        </a:lnTo>
                        <a:lnTo>
                          <a:pt x="239" y="616"/>
                        </a:lnTo>
                        <a:lnTo>
                          <a:pt x="256" y="649"/>
                        </a:lnTo>
                        <a:lnTo>
                          <a:pt x="268" y="687"/>
                        </a:lnTo>
                        <a:lnTo>
                          <a:pt x="311" y="728"/>
                        </a:lnTo>
                        <a:lnTo>
                          <a:pt x="357" y="762"/>
                        </a:lnTo>
                        <a:lnTo>
                          <a:pt x="403" y="766"/>
                        </a:lnTo>
                        <a:lnTo>
                          <a:pt x="474" y="762"/>
                        </a:lnTo>
                        <a:lnTo>
                          <a:pt x="398" y="703"/>
                        </a:lnTo>
                        <a:lnTo>
                          <a:pt x="344" y="674"/>
                        </a:lnTo>
                        <a:lnTo>
                          <a:pt x="302" y="641"/>
                        </a:lnTo>
                        <a:lnTo>
                          <a:pt x="289" y="616"/>
                        </a:lnTo>
                        <a:lnTo>
                          <a:pt x="293" y="591"/>
                        </a:lnTo>
                        <a:lnTo>
                          <a:pt x="319" y="587"/>
                        </a:lnTo>
                        <a:lnTo>
                          <a:pt x="348" y="612"/>
                        </a:lnTo>
                        <a:lnTo>
                          <a:pt x="365" y="645"/>
                        </a:lnTo>
                        <a:lnTo>
                          <a:pt x="403" y="687"/>
                        </a:lnTo>
                        <a:lnTo>
                          <a:pt x="449" y="708"/>
                        </a:lnTo>
                        <a:lnTo>
                          <a:pt x="483" y="728"/>
                        </a:lnTo>
                        <a:lnTo>
                          <a:pt x="520" y="745"/>
                        </a:lnTo>
                        <a:lnTo>
                          <a:pt x="563" y="753"/>
                        </a:lnTo>
                        <a:lnTo>
                          <a:pt x="613" y="753"/>
                        </a:lnTo>
                        <a:lnTo>
                          <a:pt x="662" y="744"/>
                        </a:lnTo>
                        <a:lnTo>
                          <a:pt x="554" y="708"/>
                        </a:lnTo>
                        <a:lnTo>
                          <a:pt x="512" y="687"/>
                        </a:lnTo>
                        <a:lnTo>
                          <a:pt x="483" y="649"/>
                        </a:lnTo>
                        <a:lnTo>
                          <a:pt x="478" y="616"/>
                        </a:lnTo>
                        <a:lnTo>
                          <a:pt x="503" y="616"/>
                        </a:lnTo>
                        <a:lnTo>
                          <a:pt x="516" y="645"/>
                        </a:lnTo>
                        <a:lnTo>
                          <a:pt x="538" y="670"/>
                        </a:lnTo>
                        <a:lnTo>
                          <a:pt x="571" y="696"/>
                        </a:lnTo>
                        <a:lnTo>
                          <a:pt x="609" y="721"/>
                        </a:lnTo>
                        <a:lnTo>
                          <a:pt x="659" y="742"/>
                        </a:lnTo>
                        <a:lnTo>
                          <a:pt x="697" y="728"/>
                        </a:lnTo>
                        <a:lnTo>
                          <a:pt x="714" y="708"/>
                        </a:lnTo>
                        <a:lnTo>
                          <a:pt x="743" y="657"/>
                        </a:lnTo>
                        <a:lnTo>
                          <a:pt x="689" y="645"/>
                        </a:lnTo>
                        <a:lnTo>
                          <a:pt x="584" y="633"/>
                        </a:lnTo>
                        <a:lnTo>
                          <a:pt x="520" y="604"/>
                        </a:lnTo>
                        <a:lnTo>
                          <a:pt x="487" y="575"/>
                        </a:lnTo>
                        <a:lnTo>
                          <a:pt x="474" y="541"/>
                        </a:lnTo>
                        <a:lnTo>
                          <a:pt x="470" y="525"/>
                        </a:lnTo>
                        <a:lnTo>
                          <a:pt x="487" y="525"/>
                        </a:lnTo>
                        <a:lnTo>
                          <a:pt x="508" y="550"/>
                        </a:lnTo>
                        <a:lnTo>
                          <a:pt x="542" y="595"/>
                        </a:lnTo>
                        <a:lnTo>
                          <a:pt x="617" y="620"/>
                        </a:lnTo>
                        <a:lnTo>
                          <a:pt x="689" y="642"/>
                        </a:lnTo>
                        <a:lnTo>
                          <a:pt x="743" y="657"/>
                        </a:lnTo>
                        <a:lnTo>
                          <a:pt x="764" y="570"/>
                        </a:lnTo>
                        <a:lnTo>
                          <a:pt x="769" y="508"/>
                        </a:lnTo>
                        <a:lnTo>
                          <a:pt x="769" y="453"/>
                        </a:lnTo>
                        <a:lnTo>
                          <a:pt x="697" y="491"/>
                        </a:lnTo>
                        <a:lnTo>
                          <a:pt x="613" y="508"/>
                        </a:lnTo>
                        <a:lnTo>
                          <a:pt x="546" y="504"/>
                        </a:lnTo>
                        <a:lnTo>
                          <a:pt x="528" y="496"/>
                        </a:lnTo>
                        <a:lnTo>
                          <a:pt x="520" y="475"/>
                        </a:lnTo>
                        <a:lnTo>
                          <a:pt x="559" y="475"/>
                        </a:lnTo>
                        <a:lnTo>
                          <a:pt x="600" y="487"/>
                        </a:lnTo>
                        <a:lnTo>
                          <a:pt x="699" y="491"/>
                        </a:lnTo>
                        <a:lnTo>
                          <a:pt x="769" y="454"/>
                        </a:lnTo>
                        <a:lnTo>
                          <a:pt x="773" y="374"/>
                        </a:lnTo>
                        <a:lnTo>
                          <a:pt x="777" y="320"/>
                        </a:lnTo>
                        <a:lnTo>
                          <a:pt x="781" y="266"/>
                        </a:lnTo>
                        <a:lnTo>
                          <a:pt x="773" y="174"/>
                        </a:lnTo>
                        <a:lnTo>
                          <a:pt x="751" y="141"/>
                        </a:lnTo>
                        <a:lnTo>
                          <a:pt x="689" y="100"/>
                        </a:lnTo>
                        <a:lnTo>
                          <a:pt x="709" y="104"/>
                        </a:lnTo>
                        <a:lnTo>
                          <a:pt x="773" y="133"/>
                        </a:lnTo>
                        <a:lnTo>
                          <a:pt x="747" y="75"/>
                        </a:lnTo>
                        <a:lnTo>
                          <a:pt x="726" y="45"/>
                        </a:lnTo>
                        <a:lnTo>
                          <a:pt x="709" y="25"/>
                        </a:lnTo>
                        <a:lnTo>
                          <a:pt x="638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95" name="Freeform 289"/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1823"/>
                    <a:ext cx="46" cy="29"/>
                  </a:xfrm>
                  <a:custGeom>
                    <a:avLst/>
                    <a:gdLst>
                      <a:gd name="T0" fmla="*/ 0 w 198"/>
                      <a:gd name="T1" fmla="*/ 0 h 176"/>
                      <a:gd name="T2" fmla="*/ 0 w 198"/>
                      <a:gd name="T3" fmla="*/ 0 h 176"/>
                      <a:gd name="T4" fmla="*/ 0 w 198"/>
                      <a:gd name="T5" fmla="*/ 0 h 176"/>
                      <a:gd name="T6" fmla="*/ 0 w 198"/>
                      <a:gd name="T7" fmla="*/ 0 h 176"/>
                      <a:gd name="T8" fmla="*/ 0 w 198"/>
                      <a:gd name="T9" fmla="*/ 0 h 176"/>
                      <a:gd name="T10" fmla="*/ 0 w 198"/>
                      <a:gd name="T11" fmla="*/ 0 h 176"/>
                      <a:gd name="T12" fmla="*/ 0 w 198"/>
                      <a:gd name="T13" fmla="*/ 0 h 176"/>
                      <a:gd name="T14" fmla="*/ 0 w 198"/>
                      <a:gd name="T15" fmla="*/ 0 h 176"/>
                      <a:gd name="T16" fmla="*/ 0 w 198"/>
                      <a:gd name="T17" fmla="*/ 0 h 176"/>
                      <a:gd name="T18" fmla="*/ 0 w 198"/>
                      <a:gd name="T19" fmla="*/ 0 h 176"/>
                      <a:gd name="T20" fmla="*/ 0 w 198"/>
                      <a:gd name="T21" fmla="*/ 0 h 176"/>
                      <a:gd name="T22" fmla="*/ 0 w 198"/>
                      <a:gd name="T23" fmla="*/ 0 h 176"/>
                      <a:gd name="T24" fmla="*/ 0 w 198"/>
                      <a:gd name="T25" fmla="*/ 0 h 176"/>
                      <a:gd name="T26" fmla="*/ 0 w 198"/>
                      <a:gd name="T27" fmla="*/ 0 h 176"/>
                      <a:gd name="T28" fmla="*/ 0 w 198"/>
                      <a:gd name="T29" fmla="*/ 0 h 176"/>
                      <a:gd name="T30" fmla="*/ 0 w 198"/>
                      <a:gd name="T31" fmla="*/ 0 h 176"/>
                      <a:gd name="T32" fmla="*/ 0 w 198"/>
                      <a:gd name="T33" fmla="*/ 0 h 176"/>
                      <a:gd name="T34" fmla="*/ 0 w 198"/>
                      <a:gd name="T35" fmla="*/ 0 h 176"/>
                      <a:gd name="T36" fmla="*/ 0 w 198"/>
                      <a:gd name="T37" fmla="*/ 0 h 176"/>
                      <a:gd name="T38" fmla="*/ 0 w 198"/>
                      <a:gd name="T39" fmla="*/ 0 h 176"/>
                      <a:gd name="T40" fmla="*/ 0 w 198"/>
                      <a:gd name="T41" fmla="*/ 0 h 176"/>
                      <a:gd name="T42" fmla="*/ 0 w 198"/>
                      <a:gd name="T43" fmla="*/ 0 h 176"/>
                      <a:gd name="T44" fmla="*/ 0 w 198"/>
                      <a:gd name="T45" fmla="*/ 0 h 17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98"/>
                      <a:gd name="T70" fmla="*/ 0 h 176"/>
                      <a:gd name="T71" fmla="*/ 198 w 198"/>
                      <a:gd name="T72" fmla="*/ 176 h 17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98" h="176">
                        <a:moveTo>
                          <a:pt x="0" y="0"/>
                        </a:moveTo>
                        <a:lnTo>
                          <a:pt x="0" y="14"/>
                        </a:lnTo>
                        <a:lnTo>
                          <a:pt x="26" y="48"/>
                        </a:lnTo>
                        <a:lnTo>
                          <a:pt x="51" y="66"/>
                        </a:lnTo>
                        <a:lnTo>
                          <a:pt x="103" y="105"/>
                        </a:lnTo>
                        <a:lnTo>
                          <a:pt x="125" y="121"/>
                        </a:lnTo>
                        <a:lnTo>
                          <a:pt x="175" y="159"/>
                        </a:lnTo>
                        <a:lnTo>
                          <a:pt x="120" y="142"/>
                        </a:lnTo>
                        <a:lnTo>
                          <a:pt x="66" y="125"/>
                        </a:lnTo>
                        <a:lnTo>
                          <a:pt x="12" y="121"/>
                        </a:lnTo>
                        <a:lnTo>
                          <a:pt x="16" y="138"/>
                        </a:lnTo>
                        <a:lnTo>
                          <a:pt x="103" y="154"/>
                        </a:lnTo>
                        <a:lnTo>
                          <a:pt x="150" y="172"/>
                        </a:lnTo>
                        <a:lnTo>
                          <a:pt x="175" y="176"/>
                        </a:lnTo>
                        <a:lnTo>
                          <a:pt x="196" y="169"/>
                        </a:lnTo>
                        <a:lnTo>
                          <a:pt x="198" y="148"/>
                        </a:lnTo>
                        <a:lnTo>
                          <a:pt x="181" y="133"/>
                        </a:lnTo>
                        <a:lnTo>
                          <a:pt x="157" y="108"/>
                        </a:lnTo>
                        <a:lnTo>
                          <a:pt x="127" y="75"/>
                        </a:lnTo>
                        <a:lnTo>
                          <a:pt x="97" y="37"/>
                        </a:lnTo>
                        <a:lnTo>
                          <a:pt x="62" y="12"/>
                        </a:lnTo>
                        <a:lnTo>
                          <a:pt x="24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96" name="Freeform 290"/>
                  <p:cNvSpPr>
                    <a:spLocks noChangeArrowheads="1"/>
                  </p:cNvSpPr>
                  <p:nvPr/>
                </p:nvSpPr>
                <p:spPr bwMode="auto">
                  <a:xfrm>
                    <a:off x="5044" y="1802"/>
                    <a:ext cx="43" cy="34"/>
                  </a:xfrm>
                  <a:custGeom>
                    <a:avLst/>
                    <a:gdLst>
                      <a:gd name="T0" fmla="*/ 0 w 180"/>
                      <a:gd name="T1" fmla="*/ 0 h 229"/>
                      <a:gd name="T2" fmla="*/ 0 w 180"/>
                      <a:gd name="T3" fmla="*/ 0 h 229"/>
                      <a:gd name="T4" fmla="*/ 0 w 180"/>
                      <a:gd name="T5" fmla="*/ 0 h 229"/>
                      <a:gd name="T6" fmla="*/ 0 w 180"/>
                      <a:gd name="T7" fmla="*/ 0 h 229"/>
                      <a:gd name="T8" fmla="*/ 0 w 180"/>
                      <a:gd name="T9" fmla="*/ 0 h 229"/>
                      <a:gd name="T10" fmla="*/ 0 w 180"/>
                      <a:gd name="T11" fmla="*/ 0 h 229"/>
                      <a:gd name="T12" fmla="*/ 0 w 180"/>
                      <a:gd name="T13" fmla="*/ 0 h 229"/>
                      <a:gd name="T14" fmla="*/ 0 w 180"/>
                      <a:gd name="T15" fmla="*/ 0 h 229"/>
                      <a:gd name="T16" fmla="*/ 0 w 180"/>
                      <a:gd name="T17" fmla="*/ 0 h 229"/>
                      <a:gd name="T18" fmla="*/ 0 w 180"/>
                      <a:gd name="T19" fmla="*/ 0 h 229"/>
                      <a:gd name="T20" fmla="*/ 0 w 180"/>
                      <a:gd name="T21" fmla="*/ 0 h 229"/>
                      <a:gd name="T22" fmla="*/ 0 w 180"/>
                      <a:gd name="T23" fmla="*/ 0 h 229"/>
                      <a:gd name="T24" fmla="*/ 0 w 180"/>
                      <a:gd name="T25" fmla="*/ 0 h 229"/>
                      <a:gd name="T26" fmla="*/ 0 w 180"/>
                      <a:gd name="T27" fmla="*/ 0 h 229"/>
                      <a:gd name="T28" fmla="*/ 0 w 180"/>
                      <a:gd name="T29" fmla="*/ 0 h 229"/>
                      <a:gd name="T30" fmla="*/ 0 w 180"/>
                      <a:gd name="T31" fmla="*/ 0 h 229"/>
                      <a:gd name="T32" fmla="*/ 0 w 180"/>
                      <a:gd name="T33" fmla="*/ 0 h 22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80"/>
                      <a:gd name="T52" fmla="*/ 0 h 229"/>
                      <a:gd name="T53" fmla="*/ 180 w 180"/>
                      <a:gd name="T54" fmla="*/ 229 h 22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80" h="229">
                        <a:moveTo>
                          <a:pt x="33" y="0"/>
                        </a:moveTo>
                        <a:lnTo>
                          <a:pt x="8" y="4"/>
                        </a:lnTo>
                        <a:lnTo>
                          <a:pt x="0" y="25"/>
                        </a:lnTo>
                        <a:lnTo>
                          <a:pt x="2" y="43"/>
                        </a:lnTo>
                        <a:lnTo>
                          <a:pt x="17" y="67"/>
                        </a:lnTo>
                        <a:lnTo>
                          <a:pt x="37" y="74"/>
                        </a:lnTo>
                        <a:lnTo>
                          <a:pt x="77" y="99"/>
                        </a:lnTo>
                        <a:lnTo>
                          <a:pt x="115" y="130"/>
                        </a:lnTo>
                        <a:lnTo>
                          <a:pt x="142" y="172"/>
                        </a:lnTo>
                        <a:lnTo>
                          <a:pt x="172" y="216"/>
                        </a:lnTo>
                        <a:lnTo>
                          <a:pt x="180" y="229"/>
                        </a:lnTo>
                        <a:lnTo>
                          <a:pt x="172" y="178"/>
                        </a:lnTo>
                        <a:lnTo>
                          <a:pt x="165" y="132"/>
                        </a:lnTo>
                        <a:lnTo>
                          <a:pt x="151" y="93"/>
                        </a:lnTo>
                        <a:lnTo>
                          <a:pt x="126" y="56"/>
                        </a:lnTo>
                        <a:lnTo>
                          <a:pt x="60" y="6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97" name="Freeform 291"/>
                  <p:cNvSpPr>
                    <a:spLocks noChangeArrowheads="1"/>
                  </p:cNvSpPr>
                  <p:nvPr/>
                </p:nvSpPr>
                <p:spPr bwMode="auto">
                  <a:xfrm>
                    <a:off x="5037" y="1768"/>
                    <a:ext cx="43" cy="21"/>
                  </a:xfrm>
                  <a:custGeom>
                    <a:avLst/>
                    <a:gdLst>
                      <a:gd name="T0" fmla="*/ 0 w 193"/>
                      <a:gd name="T1" fmla="*/ 0 h 133"/>
                      <a:gd name="T2" fmla="*/ 0 w 193"/>
                      <a:gd name="T3" fmla="*/ 0 h 133"/>
                      <a:gd name="T4" fmla="*/ 0 w 193"/>
                      <a:gd name="T5" fmla="*/ 0 h 133"/>
                      <a:gd name="T6" fmla="*/ 0 w 193"/>
                      <a:gd name="T7" fmla="*/ 0 h 133"/>
                      <a:gd name="T8" fmla="*/ 0 w 193"/>
                      <a:gd name="T9" fmla="*/ 0 h 133"/>
                      <a:gd name="T10" fmla="*/ 0 w 193"/>
                      <a:gd name="T11" fmla="*/ 0 h 133"/>
                      <a:gd name="T12" fmla="*/ 0 w 193"/>
                      <a:gd name="T13" fmla="*/ 0 h 133"/>
                      <a:gd name="T14" fmla="*/ 0 w 193"/>
                      <a:gd name="T15" fmla="*/ 0 h 133"/>
                      <a:gd name="T16" fmla="*/ 0 w 193"/>
                      <a:gd name="T17" fmla="*/ 0 h 133"/>
                      <a:gd name="T18" fmla="*/ 0 w 193"/>
                      <a:gd name="T19" fmla="*/ 0 h 13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93"/>
                      <a:gd name="T31" fmla="*/ 0 h 133"/>
                      <a:gd name="T32" fmla="*/ 193 w 193"/>
                      <a:gd name="T33" fmla="*/ 133 h 13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93" h="133">
                        <a:moveTo>
                          <a:pt x="0" y="133"/>
                        </a:moveTo>
                        <a:lnTo>
                          <a:pt x="34" y="104"/>
                        </a:lnTo>
                        <a:lnTo>
                          <a:pt x="88" y="83"/>
                        </a:lnTo>
                        <a:lnTo>
                          <a:pt x="125" y="74"/>
                        </a:lnTo>
                        <a:lnTo>
                          <a:pt x="193" y="0"/>
                        </a:lnTo>
                        <a:lnTo>
                          <a:pt x="142" y="29"/>
                        </a:lnTo>
                        <a:lnTo>
                          <a:pt x="96" y="49"/>
                        </a:lnTo>
                        <a:lnTo>
                          <a:pt x="63" y="66"/>
                        </a:lnTo>
                        <a:lnTo>
                          <a:pt x="46" y="83"/>
                        </a:lnTo>
                        <a:lnTo>
                          <a:pt x="0" y="133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98" name="Freeform 292"/>
                  <p:cNvSpPr>
                    <a:spLocks noChangeArrowheads="1"/>
                  </p:cNvSpPr>
                  <p:nvPr/>
                </p:nvSpPr>
                <p:spPr bwMode="auto">
                  <a:xfrm>
                    <a:off x="5001" y="1804"/>
                    <a:ext cx="27" cy="53"/>
                  </a:xfrm>
                  <a:custGeom>
                    <a:avLst/>
                    <a:gdLst>
                      <a:gd name="T0" fmla="*/ 0 w 109"/>
                      <a:gd name="T1" fmla="*/ 0 h 342"/>
                      <a:gd name="T2" fmla="*/ 0 w 109"/>
                      <a:gd name="T3" fmla="*/ 0 h 342"/>
                      <a:gd name="T4" fmla="*/ 0 w 109"/>
                      <a:gd name="T5" fmla="*/ 0 h 342"/>
                      <a:gd name="T6" fmla="*/ 0 w 109"/>
                      <a:gd name="T7" fmla="*/ 0 h 342"/>
                      <a:gd name="T8" fmla="*/ 0 w 109"/>
                      <a:gd name="T9" fmla="*/ 0 h 342"/>
                      <a:gd name="T10" fmla="*/ 0 w 109"/>
                      <a:gd name="T11" fmla="*/ 0 h 342"/>
                      <a:gd name="T12" fmla="*/ 0 w 109"/>
                      <a:gd name="T13" fmla="*/ 0 h 342"/>
                      <a:gd name="T14" fmla="*/ 0 w 109"/>
                      <a:gd name="T15" fmla="*/ 0 h 342"/>
                      <a:gd name="T16" fmla="*/ 0 w 109"/>
                      <a:gd name="T17" fmla="*/ 0 h 342"/>
                      <a:gd name="T18" fmla="*/ 0 w 109"/>
                      <a:gd name="T19" fmla="*/ 0 h 342"/>
                      <a:gd name="T20" fmla="*/ 0 w 109"/>
                      <a:gd name="T21" fmla="*/ 0 h 342"/>
                      <a:gd name="T22" fmla="*/ 0 w 109"/>
                      <a:gd name="T23" fmla="*/ 0 h 342"/>
                      <a:gd name="T24" fmla="*/ 0 w 109"/>
                      <a:gd name="T25" fmla="*/ 0 h 342"/>
                      <a:gd name="T26" fmla="*/ 0 w 109"/>
                      <a:gd name="T27" fmla="*/ 0 h 342"/>
                      <a:gd name="T28" fmla="*/ 0 w 109"/>
                      <a:gd name="T29" fmla="*/ 0 h 342"/>
                      <a:gd name="T30" fmla="*/ 0 w 109"/>
                      <a:gd name="T31" fmla="*/ 0 h 342"/>
                      <a:gd name="T32" fmla="*/ 0 w 109"/>
                      <a:gd name="T33" fmla="*/ 0 h 342"/>
                      <a:gd name="T34" fmla="*/ 0 w 109"/>
                      <a:gd name="T35" fmla="*/ 0 h 342"/>
                      <a:gd name="T36" fmla="*/ 0 w 109"/>
                      <a:gd name="T37" fmla="*/ 0 h 342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09"/>
                      <a:gd name="T58" fmla="*/ 0 h 342"/>
                      <a:gd name="T59" fmla="*/ 109 w 109"/>
                      <a:gd name="T60" fmla="*/ 342 h 342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09" h="342">
                        <a:moveTo>
                          <a:pt x="0" y="342"/>
                        </a:moveTo>
                        <a:lnTo>
                          <a:pt x="54" y="342"/>
                        </a:lnTo>
                        <a:lnTo>
                          <a:pt x="72" y="338"/>
                        </a:lnTo>
                        <a:lnTo>
                          <a:pt x="72" y="325"/>
                        </a:lnTo>
                        <a:lnTo>
                          <a:pt x="84" y="313"/>
                        </a:lnTo>
                        <a:lnTo>
                          <a:pt x="101" y="300"/>
                        </a:lnTo>
                        <a:lnTo>
                          <a:pt x="93" y="287"/>
                        </a:lnTo>
                        <a:lnTo>
                          <a:pt x="93" y="270"/>
                        </a:lnTo>
                        <a:lnTo>
                          <a:pt x="105" y="249"/>
                        </a:lnTo>
                        <a:lnTo>
                          <a:pt x="105" y="228"/>
                        </a:lnTo>
                        <a:lnTo>
                          <a:pt x="97" y="203"/>
                        </a:lnTo>
                        <a:lnTo>
                          <a:pt x="97" y="149"/>
                        </a:lnTo>
                        <a:lnTo>
                          <a:pt x="109" y="100"/>
                        </a:lnTo>
                        <a:lnTo>
                          <a:pt x="105" y="62"/>
                        </a:lnTo>
                        <a:lnTo>
                          <a:pt x="105" y="0"/>
                        </a:lnTo>
                        <a:lnTo>
                          <a:pt x="72" y="95"/>
                        </a:lnTo>
                        <a:lnTo>
                          <a:pt x="42" y="183"/>
                        </a:lnTo>
                        <a:lnTo>
                          <a:pt x="21" y="278"/>
                        </a:lnTo>
                        <a:lnTo>
                          <a:pt x="0" y="34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99" name="Freeform 293"/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1862"/>
                    <a:ext cx="46" cy="8"/>
                  </a:xfrm>
                  <a:custGeom>
                    <a:avLst/>
                    <a:gdLst>
                      <a:gd name="T0" fmla="*/ 0 w 194"/>
                      <a:gd name="T1" fmla="*/ 0 h 66"/>
                      <a:gd name="T2" fmla="*/ 0 w 194"/>
                      <a:gd name="T3" fmla="*/ 0 h 66"/>
                      <a:gd name="T4" fmla="*/ 0 w 194"/>
                      <a:gd name="T5" fmla="*/ 0 h 66"/>
                      <a:gd name="T6" fmla="*/ 0 w 194"/>
                      <a:gd name="T7" fmla="*/ 0 h 66"/>
                      <a:gd name="T8" fmla="*/ 0 w 194"/>
                      <a:gd name="T9" fmla="*/ 0 h 66"/>
                      <a:gd name="T10" fmla="*/ 0 w 194"/>
                      <a:gd name="T11" fmla="*/ 0 h 66"/>
                      <a:gd name="T12" fmla="*/ 0 w 194"/>
                      <a:gd name="T13" fmla="*/ 0 h 66"/>
                      <a:gd name="T14" fmla="*/ 0 w 194"/>
                      <a:gd name="T15" fmla="*/ 0 h 66"/>
                      <a:gd name="T16" fmla="*/ 0 w 194"/>
                      <a:gd name="T17" fmla="*/ 0 h 66"/>
                      <a:gd name="T18" fmla="*/ 0 w 194"/>
                      <a:gd name="T19" fmla="*/ 0 h 66"/>
                      <a:gd name="T20" fmla="*/ 0 w 194"/>
                      <a:gd name="T21" fmla="*/ 0 h 6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94"/>
                      <a:gd name="T34" fmla="*/ 0 h 66"/>
                      <a:gd name="T35" fmla="*/ 194 w 194"/>
                      <a:gd name="T36" fmla="*/ 66 h 6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94" h="66">
                        <a:moveTo>
                          <a:pt x="156" y="32"/>
                        </a:moveTo>
                        <a:lnTo>
                          <a:pt x="112" y="13"/>
                        </a:lnTo>
                        <a:lnTo>
                          <a:pt x="74" y="3"/>
                        </a:lnTo>
                        <a:lnTo>
                          <a:pt x="22" y="0"/>
                        </a:lnTo>
                        <a:lnTo>
                          <a:pt x="0" y="4"/>
                        </a:lnTo>
                        <a:lnTo>
                          <a:pt x="9" y="25"/>
                        </a:lnTo>
                        <a:lnTo>
                          <a:pt x="30" y="41"/>
                        </a:lnTo>
                        <a:lnTo>
                          <a:pt x="76" y="54"/>
                        </a:lnTo>
                        <a:lnTo>
                          <a:pt x="148" y="66"/>
                        </a:lnTo>
                        <a:lnTo>
                          <a:pt x="194" y="62"/>
                        </a:lnTo>
                        <a:lnTo>
                          <a:pt x="156" y="32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00" name="Freeform 294"/>
                  <p:cNvSpPr>
                    <a:spLocks noChangeArrowheads="1"/>
                  </p:cNvSpPr>
                  <p:nvPr/>
                </p:nvSpPr>
                <p:spPr bwMode="auto">
                  <a:xfrm>
                    <a:off x="5001" y="1868"/>
                    <a:ext cx="30" cy="21"/>
                  </a:xfrm>
                  <a:custGeom>
                    <a:avLst/>
                    <a:gdLst>
                      <a:gd name="T0" fmla="*/ 0 w 118"/>
                      <a:gd name="T1" fmla="*/ 0 h 144"/>
                      <a:gd name="T2" fmla="*/ 0 w 118"/>
                      <a:gd name="T3" fmla="*/ 0 h 144"/>
                      <a:gd name="T4" fmla="*/ 0 w 118"/>
                      <a:gd name="T5" fmla="*/ 0 h 144"/>
                      <a:gd name="T6" fmla="*/ 0 w 118"/>
                      <a:gd name="T7" fmla="*/ 0 h 144"/>
                      <a:gd name="T8" fmla="*/ 0 w 118"/>
                      <a:gd name="T9" fmla="*/ 0 h 144"/>
                      <a:gd name="T10" fmla="*/ 0 w 118"/>
                      <a:gd name="T11" fmla="*/ 0 h 144"/>
                      <a:gd name="T12" fmla="*/ 0 w 118"/>
                      <a:gd name="T13" fmla="*/ 0 h 144"/>
                      <a:gd name="T14" fmla="*/ 0 w 118"/>
                      <a:gd name="T15" fmla="*/ 0 h 144"/>
                      <a:gd name="T16" fmla="*/ 0 w 118"/>
                      <a:gd name="T17" fmla="*/ 0 h 144"/>
                      <a:gd name="T18" fmla="*/ 0 w 118"/>
                      <a:gd name="T19" fmla="*/ 0 h 144"/>
                      <a:gd name="T20" fmla="*/ 0 w 118"/>
                      <a:gd name="T21" fmla="*/ 0 h 144"/>
                      <a:gd name="T22" fmla="*/ 0 w 118"/>
                      <a:gd name="T23" fmla="*/ 0 h 144"/>
                      <a:gd name="T24" fmla="*/ 0 w 118"/>
                      <a:gd name="T25" fmla="*/ 0 h 14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18"/>
                      <a:gd name="T40" fmla="*/ 0 h 144"/>
                      <a:gd name="T41" fmla="*/ 118 w 118"/>
                      <a:gd name="T42" fmla="*/ 144 h 14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18" h="144">
                        <a:moveTo>
                          <a:pt x="54" y="40"/>
                        </a:moveTo>
                        <a:lnTo>
                          <a:pt x="40" y="9"/>
                        </a:lnTo>
                        <a:lnTo>
                          <a:pt x="17" y="0"/>
                        </a:lnTo>
                        <a:lnTo>
                          <a:pt x="2" y="7"/>
                        </a:lnTo>
                        <a:lnTo>
                          <a:pt x="0" y="23"/>
                        </a:lnTo>
                        <a:lnTo>
                          <a:pt x="10" y="52"/>
                        </a:lnTo>
                        <a:lnTo>
                          <a:pt x="27" y="77"/>
                        </a:lnTo>
                        <a:lnTo>
                          <a:pt x="48" y="100"/>
                        </a:lnTo>
                        <a:lnTo>
                          <a:pt x="76" y="124"/>
                        </a:lnTo>
                        <a:lnTo>
                          <a:pt x="118" y="144"/>
                        </a:lnTo>
                        <a:lnTo>
                          <a:pt x="80" y="102"/>
                        </a:lnTo>
                        <a:lnTo>
                          <a:pt x="68" y="73"/>
                        </a:lnTo>
                        <a:lnTo>
                          <a:pt x="54" y="4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01" name="Freeform 295"/>
                  <p:cNvSpPr>
                    <a:spLocks noChangeArrowheads="1"/>
                  </p:cNvSpPr>
                  <p:nvPr/>
                </p:nvSpPr>
                <p:spPr bwMode="auto">
                  <a:xfrm>
                    <a:off x="5047" y="1749"/>
                    <a:ext cx="66" cy="26"/>
                  </a:xfrm>
                  <a:custGeom>
                    <a:avLst/>
                    <a:gdLst>
                      <a:gd name="T0" fmla="*/ 0 w 279"/>
                      <a:gd name="T1" fmla="*/ 0 h 173"/>
                      <a:gd name="T2" fmla="*/ 0 w 279"/>
                      <a:gd name="T3" fmla="*/ 0 h 173"/>
                      <a:gd name="T4" fmla="*/ 0 w 279"/>
                      <a:gd name="T5" fmla="*/ 0 h 173"/>
                      <a:gd name="T6" fmla="*/ 0 w 279"/>
                      <a:gd name="T7" fmla="*/ 0 h 173"/>
                      <a:gd name="T8" fmla="*/ 0 w 279"/>
                      <a:gd name="T9" fmla="*/ 0 h 173"/>
                      <a:gd name="T10" fmla="*/ 0 w 279"/>
                      <a:gd name="T11" fmla="*/ 0 h 173"/>
                      <a:gd name="T12" fmla="*/ 0 w 279"/>
                      <a:gd name="T13" fmla="*/ 0 h 173"/>
                      <a:gd name="T14" fmla="*/ 0 w 279"/>
                      <a:gd name="T15" fmla="*/ 0 h 173"/>
                      <a:gd name="T16" fmla="*/ 0 w 279"/>
                      <a:gd name="T17" fmla="*/ 0 h 173"/>
                      <a:gd name="T18" fmla="*/ 0 w 279"/>
                      <a:gd name="T19" fmla="*/ 0 h 173"/>
                      <a:gd name="T20" fmla="*/ 0 w 279"/>
                      <a:gd name="T21" fmla="*/ 0 h 173"/>
                      <a:gd name="T22" fmla="*/ 0 w 279"/>
                      <a:gd name="T23" fmla="*/ 0 h 17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79"/>
                      <a:gd name="T37" fmla="*/ 0 h 173"/>
                      <a:gd name="T38" fmla="*/ 279 w 279"/>
                      <a:gd name="T39" fmla="*/ 173 h 17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79" h="173">
                        <a:moveTo>
                          <a:pt x="0" y="173"/>
                        </a:moveTo>
                        <a:lnTo>
                          <a:pt x="9" y="102"/>
                        </a:lnTo>
                        <a:lnTo>
                          <a:pt x="67" y="77"/>
                        </a:lnTo>
                        <a:lnTo>
                          <a:pt x="147" y="46"/>
                        </a:lnTo>
                        <a:lnTo>
                          <a:pt x="203" y="23"/>
                        </a:lnTo>
                        <a:lnTo>
                          <a:pt x="258" y="0"/>
                        </a:lnTo>
                        <a:lnTo>
                          <a:pt x="279" y="50"/>
                        </a:lnTo>
                        <a:lnTo>
                          <a:pt x="229" y="79"/>
                        </a:lnTo>
                        <a:lnTo>
                          <a:pt x="168" y="100"/>
                        </a:lnTo>
                        <a:lnTo>
                          <a:pt x="122" y="113"/>
                        </a:lnTo>
                        <a:lnTo>
                          <a:pt x="65" y="144"/>
                        </a:lnTo>
                        <a:lnTo>
                          <a:pt x="0" y="173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</p:grpSp>
            <p:grpSp>
              <p:nvGrpSpPr>
                <p:cNvPr id="383" name="Group 296"/>
                <p:cNvGrpSpPr>
                  <a:grpSpLocks/>
                </p:cNvGrpSpPr>
                <p:nvPr/>
              </p:nvGrpSpPr>
              <p:grpSpPr bwMode="auto">
                <a:xfrm>
                  <a:off x="5051" y="1876"/>
                  <a:ext cx="133" cy="118"/>
                  <a:chOff x="5051" y="1876"/>
                  <a:chExt cx="133" cy="118"/>
                </a:xfrm>
              </p:grpSpPr>
              <p:sp>
                <p:nvSpPr>
                  <p:cNvPr id="386" name="Freeform 297"/>
                  <p:cNvSpPr>
                    <a:spLocks noChangeArrowheads="1"/>
                  </p:cNvSpPr>
                  <p:nvPr/>
                </p:nvSpPr>
                <p:spPr bwMode="auto">
                  <a:xfrm>
                    <a:off x="5051" y="1876"/>
                    <a:ext cx="134" cy="119"/>
                  </a:xfrm>
                  <a:custGeom>
                    <a:avLst/>
                    <a:gdLst>
                      <a:gd name="T0" fmla="*/ 0 w 575"/>
                      <a:gd name="T1" fmla="*/ 0 h 770"/>
                      <a:gd name="T2" fmla="*/ 0 w 575"/>
                      <a:gd name="T3" fmla="*/ 0 h 770"/>
                      <a:gd name="T4" fmla="*/ 0 w 575"/>
                      <a:gd name="T5" fmla="*/ 0 h 770"/>
                      <a:gd name="T6" fmla="*/ 0 w 575"/>
                      <a:gd name="T7" fmla="*/ 0 h 770"/>
                      <a:gd name="T8" fmla="*/ 0 w 575"/>
                      <a:gd name="T9" fmla="*/ 0 h 770"/>
                      <a:gd name="T10" fmla="*/ 0 w 575"/>
                      <a:gd name="T11" fmla="*/ 0 h 770"/>
                      <a:gd name="T12" fmla="*/ 0 w 575"/>
                      <a:gd name="T13" fmla="*/ 0 h 770"/>
                      <a:gd name="T14" fmla="*/ 0 w 575"/>
                      <a:gd name="T15" fmla="*/ 0 h 770"/>
                      <a:gd name="T16" fmla="*/ 0 w 575"/>
                      <a:gd name="T17" fmla="*/ 0 h 770"/>
                      <a:gd name="T18" fmla="*/ 0 w 575"/>
                      <a:gd name="T19" fmla="*/ 0 h 770"/>
                      <a:gd name="T20" fmla="*/ 0 w 575"/>
                      <a:gd name="T21" fmla="*/ 0 h 770"/>
                      <a:gd name="T22" fmla="*/ 0 w 575"/>
                      <a:gd name="T23" fmla="*/ 0 h 770"/>
                      <a:gd name="T24" fmla="*/ 0 w 575"/>
                      <a:gd name="T25" fmla="*/ 0 h 770"/>
                      <a:gd name="T26" fmla="*/ 0 w 575"/>
                      <a:gd name="T27" fmla="*/ 0 h 770"/>
                      <a:gd name="T28" fmla="*/ 0 w 575"/>
                      <a:gd name="T29" fmla="*/ 0 h 770"/>
                      <a:gd name="T30" fmla="*/ 0 w 575"/>
                      <a:gd name="T31" fmla="*/ 0 h 770"/>
                      <a:gd name="T32" fmla="*/ 0 w 575"/>
                      <a:gd name="T33" fmla="*/ 0 h 770"/>
                      <a:gd name="T34" fmla="*/ 0 w 575"/>
                      <a:gd name="T35" fmla="*/ 0 h 770"/>
                      <a:gd name="T36" fmla="*/ 0 w 575"/>
                      <a:gd name="T37" fmla="*/ 0 h 770"/>
                      <a:gd name="T38" fmla="*/ 0 w 575"/>
                      <a:gd name="T39" fmla="*/ 0 h 770"/>
                      <a:gd name="T40" fmla="*/ 0 w 575"/>
                      <a:gd name="T41" fmla="*/ 0 h 770"/>
                      <a:gd name="T42" fmla="*/ 0 w 575"/>
                      <a:gd name="T43" fmla="*/ 0 h 770"/>
                      <a:gd name="T44" fmla="*/ 0 w 575"/>
                      <a:gd name="T45" fmla="*/ 0 h 770"/>
                      <a:gd name="T46" fmla="*/ 0 w 575"/>
                      <a:gd name="T47" fmla="*/ 0 h 77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575"/>
                      <a:gd name="T73" fmla="*/ 0 h 770"/>
                      <a:gd name="T74" fmla="*/ 575 w 575"/>
                      <a:gd name="T75" fmla="*/ 770 h 770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575" h="770">
                        <a:moveTo>
                          <a:pt x="256" y="113"/>
                        </a:moveTo>
                        <a:lnTo>
                          <a:pt x="361" y="104"/>
                        </a:lnTo>
                        <a:lnTo>
                          <a:pt x="425" y="88"/>
                        </a:lnTo>
                        <a:lnTo>
                          <a:pt x="445" y="59"/>
                        </a:lnTo>
                        <a:lnTo>
                          <a:pt x="445" y="34"/>
                        </a:lnTo>
                        <a:lnTo>
                          <a:pt x="462" y="13"/>
                        </a:lnTo>
                        <a:lnTo>
                          <a:pt x="520" y="0"/>
                        </a:lnTo>
                        <a:lnTo>
                          <a:pt x="575" y="4"/>
                        </a:lnTo>
                        <a:lnTo>
                          <a:pt x="508" y="599"/>
                        </a:lnTo>
                        <a:lnTo>
                          <a:pt x="462" y="654"/>
                        </a:lnTo>
                        <a:lnTo>
                          <a:pt x="403" y="708"/>
                        </a:lnTo>
                        <a:lnTo>
                          <a:pt x="320" y="750"/>
                        </a:lnTo>
                        <a:lnTo>
                          <a:pt x="223" y="762"/>
                        </a:lnTo>
                        <a:lnTo>
                          <a:pt x="93" y="770"/>
                        </a:lnTo>
                        <a:lnTo>
                          <a:pt x="17" y="758"/>
                        </a:lnTo>
                        <a:lnTo>
                          <a:pt x="0" y="716"/>
                        </a:lnTo>
                        <a:lnTo>
                          <a:pt x="9" y="662"/>
                        </a:lnTo>
                        <a:lnTo>
                          <a:pt x="63" y="495"/>
                        </a:lnTo>
                        <a:lnTo>
                          <a:pt x="109" y="329"/>
                        </a:lnTo>
                        <a:lnTo>
                          <a:pt x="130" y="204"/>
                        </a:lnTo>
                        <a:lnTo>
                          <a:pt x="130" y="171"/>
                        </a:lnTo>
                        <a:lnTo>
                          <a:pt x="159" y="125"/>
                        </a:lnTo>
                        <a:lnTo>
                          <a:pt x="194" y="113"/>
                        </a:lnTo>
                        <a:lnTo>
                          <a:pt x="256" y="113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87" name="Freeform 298"/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81"/>
                    <a:ext cx="118" cy="108"/>
                  </a:xfrm>
                  <a:custGeom>
                    <a:avLst/>
                    <a:gdLst>
                      <a:gd name="T0" fmla="*/ 0 w 496"/>
                      <a:gd name="T1" fmla="*/ 0 h 708"/>
                      <a:gd name="T2" fmla="*/ 0 w 496"/>
                      <a:gd name="T3" fmla="*/ 0 h 708"/>
                      <a:gd name="T4" fmla="*/ 0 w 496"/>
                      <a:gd name="T5" fmla="*/ 0 h 708"/>
                      <a:gd name="T6" fmla="*/ 0 w 496"/>
                      <a:gd name="T7" fmla="*/ 0 h 708"/>
                      <a:gd name="T8" fmla="*/ 0 w 496"/>
                      <a:gd name="T9" fmla="*/ 0 h 708"/>
                      <a:gd name="T10" fmla="*/ 0 w 496"/>
                      <a:gd name="T11" fmla="*/ 0 h 708"/>
                      <a:gd name="T12" fmla="*/ 0 w 496"/>
                      <a:gd name="T13" fmla="*/ 0 h 708"/>
                      <a:gd name="T14" fmla="*/ 0 w 496"/>
                      <a:gd name="T15" fmla="*/ 0 h 708"/>
                      <a:gd name="T16" fmla="*/ 0 w 496"/>
                      <a:gd name="T17" fmla="*/ 0 h 708"/>
                      <a:gd name="T18" fmla="*/ 0 w 496"/>
                      <a:gd name="T19" fmla="*/ 0 h 708"/>
                      <a:gd name="T20" fmla="*/ 0 w 496"/>
                      <a:gd name="T21" fmla="*/ 0 h 708"/>
                      <a:gd name="T22" fmla="*/ 0 w 496"/>
                      <a:gd name="T23" fmla="*/ 0 h 708"/>
                      <a:gd name="T24" fmla="*/ 0 w 496"/>
                      <a:gd name="T25" fmla="*/ 0 h 708"/>
                      <a:gd name="T26" fmla="*/ 0 w 496"/>
                      <a:gd name="T27" fmla="*/ 0 h 708"/>
                      <a:gd name="T28" fmla="*/ 0 w 496"/>
                      <a:gd name="T29" fmla="*/ 0 h 708"/>
                      <a:gd name="T30" fmla="*/ 0 w 496"/>
                      <a:gd name="T31" fmla="*/ 0 h 708"/>
                      <a:gd name="T32" fmla="*/ 0 w 496"/>
                      <a:gd name="T33" fmla="*/ 0 h 708"/>
                      <a:gd name="T34" fmla="*/ 0 w 496"/>
                      <a:gd name="T35" fmla="*/ 0 h 708"/>
                      <a:gd name="T36" fmla="*/ 0 w 496"/>
                      <a:gd name="T37" fmla="*/ 0 h 708"/>
                      <a:gd name="T38" fmla="*/ 0 w 496"/>
                      <a:gd name="T39" fmla="*/ 0 h 708"/>
                      <a:gd name="T40" fmla="*/ 0 w 496"/>
                      <a:gd name="T41" fmla="*/ 0 h 70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96"/>
                      <a:gd name="T64" fmla="*/ 0 h 708"/>
                      <a:gd name="T65" fmla="*/ 496 w 496"/>
                      <a:gd name="T66" fmla="*/ 708 h 70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96" h="708">
                        <a:moveTo>
                          <a:pt x="172" y="141"/>
                        </a:moveTo>
                        <a:lnTo>
                          <a:pt x="265" y="137"/>
                        </a:lnTo>
                        <a:lnTo>
                          <a:pt x="362" y="120"/>
                        </a:lnTo>
                        <a:lnTo>
                          <a:pt x="420" y="91"/>
                        </a:lnTo>
                        <a:lnTo>
                          <a:pt x="453" y="66"/>
                        </a:lnTo>
                        <a:lnTo>
                          <a:pt x="496" y="0"/>
                        </a:lnTo>
                        <a:lnTo>
                          <a:pt x="433" y="544"/>
                        </a:lnTo>
                        <a:lnTo>
                          <a:pt x="391" y="594"/>
                        </a:lnTo>
                        <a:lnTo>
                          <a:pt x="344" y="641"/>
                        </a:lnTo>
                        <a:lnTo>
                          <a:pt x="286" y="674"/>
                        </a:lnTo>
                        <a:lnTo>
                          <a:pt x="235" y="691"/>
                        </a:lnTo>
                        <a:lnTo>
                          <a:pt x="172" y="699"/>
                        </a:lnTo>
                        <a:lnTo>
                          <a:pt x="113" y="708"/>
                        </a:lnTo>
                        <a:lnTo>
                          <a:pt x="47" y="708"/>
                        </a:lnTo>
                        <a:lnTo>
                          <a:pt x="17" y="699"/>
                        </a:lnTo>
                        <a:lnTo>
                          <a:pt x="0" y="674"/>
                        </a:lnTo>
                        <a:lnTo>
                          <a:pt x="8" y="633"/>
                        </a:lnTo>
                        <a:lnTo>
                          <a:pt x="51" y="536"/>
                        </a:lnTo>
                        <a:lnTo>
                          <a:pt x="122" y="212"/>
                        </a:lnTo>
                        <a:lnTo>
                          <a:pt x="135" y="166"/>
                        </a:lnTo>
                        <a:lnTo>
                          <a:pt x="172" y="141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000000"/>
                      </a:solidFill>
                      <a:latin typeface="+mj-lt"/>
                      <a:ea typeface="ＭＳ Ｐゴシック" pitchFamily="34" charset="-128"/>
                    </a:endParaRPr>
                  </a:p>
                </p:txBody>
              </p:sp>
            </p:grpSp>
            <p:sp>
              <p:nvSpPr>
                <p:cNvPr id="384" name="Freeform 299"/>
                <p:cNvSpPr>
                  <a:spLocks noChangeArrowheads="1"/>
                </p:cNvSpPr>
                <p:nvPr/>
              </p:nvSpPr>
              <p:spPr bwMode="auto">
                <a:xfrm>
                  <a:off x="4845" y="2011"/>
                  <a:ext cx="10" cy="100"/>
                </a:xfrm>
                <a:custGeom>
                  <a:avLst/>
                  <a:gdLst>
                    <a:gd name="T0" fmla="*/ 0 w 43"/>
                    <a:gd name="T1" fmla="*/ 0 h 650"/>
                    <a:gd name="T2" fmla="*/ 0 w 43"/>
                    <a:gd name="T3" fmla="*/ 0 h 650"/>
                    <a:gd name="T4" fmla="*/ 0 w 43"/>
                    <a:gd name="T5" fmla="*/ 0 h 650"/>
                    <a:gd name="T6" fmla="*/ 0 w 43"/>
                    <a:gd name="T7" fmla="*/ 0 h 650"/>
                    <a:gd name="T8" fmla="*/ 0 w 43"/>
                    <a:gd name="T9" fmla="*/ 0 h 650"/>
                    <a:gd name="T10" fmla="*/ 0 w 43"/>
                    <a:gd name="T11" fmla="*/ 0 h 650"/>
                    <a:gd name="T12" fmla="*/ 0 w 43"/>
                    <a:gd name="T13" fmla="*/ 0 h 650"/>
                    <a:gd name="T14" fmla="*/ 0 w 43"/>
                    <a:gd name="T15" fmla="*/ 0 h 650"/>
                    <a:gd name="T16" fmla="*/ 0 w 43"/>
                    <a:gd name="T17" fmla="*/ 0 h 650"/>
                    <a:gd name="T18" fmla="*/ 0 w 43"/>
                    <a:gd name="T19" fmla="*/ 0 h 650"/>
                    <a:gd name="T20" fmla="*/ 0 w 43"/>
                    <a:gd name="T21" fmla="*/ 0 h 650"/>
                    <a:gd name="T22" fmla="*/ 0 w 43"/>
                    <a:gd name="T23" fmla="*/ 0 h 650"/>
                    <a:gd name="T24" fmla="*/ 0 w 43"/>
                    <a:gd name="T25" fmla="*/ 0 h 650"/>
                    <a:gd name="T26" fmla="*/ 0 w 43"/>
                    <a:gd name="T27" fmla="*/ 0 h 650"/>
                    <a:gd name="T28" fmla="*/ 0 w 43"/>
                    <a:gd name="T29" fmla="*/ 0 h 65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"/>
                    <a:gd name="T46" fmla="*/ 0 h 650"/>
                    <a:gd name="T47" fmla="*/ 43 w 43"/>
                    <a:gd name="T48" fmla="*/ 650 h 65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" h="650">
                      <a:moveTo>
                        <a:pt x="14" y="0"/>
                      </a:moveTo>
                      <a:lnTo>
                        <a:pt x="0" y="33"/>
                      </a:lnTo>
                      <a:lnTo>
                        <a:pt x="16" y="58"/>
                      </a:lnTo>
                      <a:lnTo>
                        <a:pt x="29" y="112"/>
                      </a:lnTo>
                      <a:lnTo>
                        <a:pt x="12" y="163"/>
                      </a:lnTo>
                      <a:lnTo>
                        <a:pt x="21" y="453"/>
                      </a:lnTo>
                      <a:lnTo>
                        <a:pt x="21" y="641"/>
                      </a:lnTo>
                      <a:lnTo>
                        <a:pt x="43" y="650"/>
                      </a:lnTo>
                      <a:lnTo>
                        <a:pt x="41" y="263"/>
                      </a:lnTo>
                      <a:lnTo>
                        <a:pt x="21" y="170"/>
                      </a:lnTo>
                      <a:lnTo>
                        <a:pt x="34" y="126"/>
                      </a:lnTo>
                      <a:lnTo>
                        <a:pt x="39" y="110"/>
                      </a:lnTo>
                      <a:lnTo>
                        <a:pt x="31" y="63"/>
                      </a:lnTo>
                      <a:lnTo>
                        <a:pt x="16" y="37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  <p:sp>
              <p:nvSpPr>
                <p:cNvPr id="385" name="Freeform 300"/>
                <p:cNvSpPr>
                  <a:spLocks noChangeArrowheads="1"/>
                </p:cNvSpPr>
                <p:nvPr/>
              </p:nvSpPr>
              <p:spPr bwMode="auto">
                <a:xfrm>
                  <a:off x="4869" y="2011"/>
                  <a:ext cx="26" cy="8"/>
                </a:xfrm>
                <a:custGeom>
                  <a:avLst/>
                  <a:gdLst>
                    <a:gd name="T0" fmla="*/ 0 w 106"/>
                    <a:gd name="T1" fmla="*/ 0 h 35"/>
                    <a:gd name="T2" fmla="*/ 0 w 106"/>
                    <a:gd name="T3" fmla="*/ 0 h 35"/>
                    <a:gd name="T4" fmla="*/ 0 w 106"/>
                    <a:gd name="T5" fmla="*/ 0 h 35"/>
                    <a:gd name="T6" fmla="*/ 0 w 106"/>
                    <a:gd name="T7" fmla="*/ 0 h 35"/>
                    <a:gd name="T8" fmla="*/ 0 w 106"/>
                    <a:gd name="T9" fmla="*/ 0 h 35"/>
                    <a:gd name="T10" fmla="*/ 0 w 106"/>
                    <a:gd name="T11" fmla="*/ 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6"/>
                    <a:gd name="T19" fmla="*/ 0 h 35"/>
                    <a:gd name="T20" fmla="*/ 106 w 106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6" h="35">
                      <a:moveTo>
                        <a:pt x="0" y="0"/>
                      </a:moveTo>
                      <a:lnTo>
                        <a:pt x="52" y="26"/>
                      </a:lnTo>
                      <a:lnTo>
                        <a:pt x="97" y="35"/>
                      </a:lnTo>
                      <a:lnTo>
                        <a:pt x="106" y="35"/>
                      </a:lnTo>
                      <a:lnTo>
                        <a:pt x="78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endParaRPr>
                </a:p>
              </p:txBody>
            </p:sp>
          </p:grpSp>
        </p:grpSp>
        <p:sp>
          <p:nvSpPr>
            <p:cNvPr id="498" name="Rectangle 335"/>
            <p:cNvSpPr>
              <a:spLocks noChangeArrowheads="1"/>
            </p:cNvSpPr>
            <p:nvPr/>
          </p:nvSpPr>
          <p:spPr bwMode="auto">
            <a:xfrm>
              <a:off x="6337544" y="6120890"/>
              <a:ext cx="2628747" cy="599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80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SSI Earth User Node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10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(UE Service User)</a:t>
              </a:r>
            </a:p>
          </p:txBody>
        </p:sp>
        <p:sp>
          <p:nvSpPr>
            <p:cNvPr id="499" name="Oval 498"/>
            <p:cNvSpPr/>
            <p:nvPr/>
          </p:nvSpPr>
          <p:spPr>
            <a:xfrm>
              <a:off x="4672340" y="5203968"/>
              <a:ext cx="520700" cy="2579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pic>
          <p:nvPicPr>
            <p:cNvPr id="500" name="Picture 1" descr="router_joeseph_teed_01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CFFFF"/>
                </a:clrFrom>
                <a:clrTo>
                  <a:srgbClr val="FC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340" y="5206110"/>
              <a:ext cx="520700" cy="382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" name="Oval 501"/>
            <p:cNvSpPr/>
            <p:nvPr/>
          </p:nvSpPr>
          <p:spPr>
            <a:xfrm>
              <a:off x="6365999" y="5203968"/>
              <a:ext cx="520700" cy="2579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pic>
          <p:nvPicPr>
            <p:cNvPr id="503" name="Picture 1" descr="router_joeseph_teed_01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CFFFF"/>
                </a:clrFrom>
                <a:clrTo>
                  <a:srgbClr val="FC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999" y="5206110"/>
              <a:ext cx="520700" cy="382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4" name="Rectangle 305"/>
            <p:cNvSpPr>
              <a:spLocks noChangeArrowheads="1"/>
            </p:cNvSpPr>
            <p:nvPr/>
          </p:nvSpPr>
          <p:spPr bwMode="auto">
            <a:xfrm>
              <a:off x="4659591" y="2544071"/>
              <a:ext cx="457157" cy="3048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90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SM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90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  <a:cs typeface="Arial" pitchFamily="34" charset="0"/>
                </a:rPr>
                <a:t>I/F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91509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D">
  <a:themeElements>
    <a:clrScheme name="I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I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PL DSN template" id="{039ECB6E-AB98-3A4A-9084-83695A583C73}" vid="{22270110-85BD-0644-9600-41D0E233AD7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18445</TotalTime>
  <Words>2939</Words>
  <Application>Microsoft Macintosh PowerPoint</Application>
  <PresentationFormat>On-screen Show (4:3)</PresentationFormat>
  <Paragraphs>643</Paragraphs>
  <Slides>31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Calibri</vt:lpstr>
      <vt:lpstr>ÇlÇr ñæí©</vt:lpstr>
      <vt:lpstr>Helvetica</vt:lpstr>
      <vt:lpstr>ＭＳ Ｐゴシック</vt:lpstr>
      <vt:lpstr>Osaka</vt:lpstr>
      <vt:lpstr>Times New Roman</vt:lpstr>
      <vt:lpstr>Arial</vt:lpstr>
      <vt:lpstr>Times</vt:lpstr>
      <vt:lpstr>IND</vt:lpstr>
      <vt:lpstr>Interoperable End-to-End Space Communications Architectures Using CCSDS Building Blocks </vt:lpstr>
      <vt:lpstr>Introduction – Interoperable End-To-End  Space Data Systems</vt:lpstr>
      <vt:lpstr>Service and Interface Interoperability Considerations</vt:lpstr>
      <vt:lpstr>Generic End-to-End Space Data System (ABA)</vt:lpstr>
      <vt:lpstr>Generic End-to-End Space Internetworking Data System (SSI)</vt:lpstr>
      <vt:lpstr>Overall Building Block Approach</vt:lpstr>
      <vt:lpstr>ABA Service Interface View</vt:lpstr>
      <vt:lpstr>ABA Service Interface Types</vt:lpstr>
      <vt:lpstr>SSI ERN &amp; EUN Service Request and Delivery </vt:lpstr>
      <vt:lpstr>SIS Service Interface Types</vt:lpstr>
      <vt:lpstr>Component Building Blocks</vt:lpstr>
      <vt:lpstr>Generic ABA Building Block and Functions </vt:lpstr>
      <vt:lpstr>Generic ABA Building Block Notes</vt:lpstr>
      <vt:lpstr>Generic SSI Building Block and Functions</vt:lpstr>
      <vt:lpstr>Generic SSI Building Block Notes</vt:lpstr>
      <vt:lpstr>ABA Protocol Building Blocks</vt:lpstr>
      <vt:lpstr>ESLT Fwd / Ret Service Provider Protocol Stack Building Blocks</vt:lpstr>
      <vt:lpstr>ABA Service-User CLTU &amp; F-Frame Building Blocks</vt:lpstr>
      <vt:lpstr>ABA Service-User Service Management Building Blocks</vt:lpstr>
      <vt:lpstr>ESLT Radiometric Service Provider Protocol Stack Building Blocks</vt:lpstr>
      <vt:lpstr>ABA Earth User Secure Forward-Frame / File Building Blocks</vt:lpstr>
      <vt:lpstr>SSI Protocol Building Blocks</vt:lpstr>
      <vt:lpstr>SSI Earth Service User / Provider Building Blocks</vt:lpstr>
      <vt:lpstr>SSI Space User / Service Provider Building Blocks</vt:lpstr>
      <vt:lpstr>End-to-End Deployments</vt:lpstr>
      <vt:lpstr>Basic ABA End-to-End Forward CLTU Protocols </vt:lpstr>
      <vt:lpstr>SSI End-to-End Forward: All DTN</vt:lpstr>
      <vt:lpstr>A word about the figures</vt:lpstr>
      <vt:lpstr>End-to-End Protocol View using SysML</vt:lpstr>
      <vt:lpstr>End-to-End Building Block Benefits</vt:lpstr>
      <vt:lpstr>References</vt:lpstr>
    </vt:vector>
  </TitlesOfParts>
  <Company>ϼ퀀Ԃ릜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 Deutsch</dc:creator>
  <cp:lastModifiedBy>Peter Shames</cp:lastModifiedBy>
  <cp:revision>817</cp:revision>
  <cp:lastPrinted>2007-12-19T17:10:02Z</cp:lastPrinted>
  <dcterms:created xsi:type="dcterms:W3CDTF">2003-11-11T16:14:19Z</dcterms:created>
  <dcterms:modified xsi:type="dcterms:W3CDTF">2016-05-02T17:11:46Z</dcterms:modified>
</cp:coreProperties>
</file>