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387" r:id="rId2"/>
    <p:sldId id="388" r:id="rId3"/>
    <p:sldId id="413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596"/>
    <a:srgbClr val="C6C5CF"/>
    <a:srgbClr val="0EE300"/>
    <a:srgbClr val="021EAD"/>
    <a:srgbClr val="EAE297"/>
    <a:srgbClr val="764A1B"/>
    <a:srgbClr val="7D6A63"/>
    <a:srgbClr val="446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0"/>
    <p:restoredTop sz="95810"/>
  </p:normalViewPr>
  <p:slideViewPr>
    <p:cSldViewPr snapToGrid="0">
      <p:cViewPr>
        <p:scale>
          <a:sx n="126" d="100"/>
          <a:sy n="126" d="100"/>
        </p:scale>
        <p:origin x="1096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743FB7-9CD1-684A-989B-76D3EF18C0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115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3FB7-9CD1-684A-989B-76D3EF18C03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68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DE85-3A36-644D-AB48-CF6F0B2B20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36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Marc</a:t>
            </a:r>
            <a:r>
              <a:rPr lang="en-US" baseline="0" dirty="0" smtClean="0"/>
              <a:t> for elaboration of last bullet;</a:t>
            </a:r>
          </a:p>
          <a:p>
            <a:r>
              <a:rPr lang="en-US" baseline="0" dirty="0" smtClean="0"/>
              <a:t>Examples: gradient coloring, constraint layout,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E0701-1C00-E448-B8CB-D32E8840D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0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Marc</a:t>
            </a:r>
            <a:r>
              <a:rPr lang="en-US" baseline="0" dirty="0" smtClean="0"/>
              <a:t> for elaboration of last bullet;</a:t>
            </a:r>
          </a:p>
          <a:p>
            <a:r>
              <a:rPr lang="en-US" baseline="0" dirty="0" smtClean="0"/>
              <a:t>Examples: gradient coloring, constraint layout,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E0701-1C00-E448-B8CB-D32E8840D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mark to elaborate “has implications…”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E0701-1C00-E448-B8CB-D32E8840D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4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92100"/>
            <a:ext cx="210185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938" y="292100"/>
            <a:ext cx="6154737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2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0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77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938" y="1219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219200"/>
            <a:ext cx="41290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4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8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06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95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55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T6_INNER1_100DPI.png"/>
          <p:cNvPicPr>
            <a:picLocks noChangeAspect="1"/>
          </p:cNvPicPr>
          <p:nvPr userDrawn="1"/>
        </p:nvPicPr>
        <p:blipFill rotWithShape="1">
          <a:blip r:embed="rId13"/>
          <a:srcRect b="84471"/>
          <a:stretch/>
        </p:blipFill>
        <p:spPr>
          <a:xfrm>
            <a:off x="0" y="0"/>
            <a:ext cx="9139715" cy="1064937"/>
          </a:xfrm>
          <a:prstGeom prst="rect">
            <a:avLst/>
          </a:prstGeom>
        </p:spPr>
      </p:pic>
      <p:pic>
        <p:nvPicPr>
          <p:cNvPr id="15" name="Content Placeholder 5" descr="NASA color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114288" y="170675"/>
            <a:ext cx="886047" cy="762000"/>
          </a:xfrm>
          <a:prstGeom prst="rect">
            <a:avLst/>
          </a:prstGeom>
        </p:spPr>
      </p:pic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561478" y="6556375"/>
            <a:ext cx="474488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1000"/>
              </a:spcBef>
            </a:pPr>
            <a:r>
              <a:rPr lang="en-US" altLang="en-US" sz="800" dirty="0" smtClean="0">
                <a:latin typeface="Arial" charset="0"/>
              </a:rPr>
              <a:t>PS </a:t>
            </a:r>
            <a:fld id="{792651FD-D51C-9545-ACC4-59A161F16DC4}" type="slidenum">
              <a:rPr lang="en-US" altLang="en-US" sz="800" smtClean="0">
                <a:latin typeface="Arial" charset="0"/>
              </a:rPr>
              <a:pPr algn="ctr">
                <a:spcBef>
                  <a:spcPct val="1000"/>
                </a:spcBef>
              </a:pPr>
              <a:t>‹#›</a:t>
            </a:fld>
            <a:endParaRPr lang="en-US" altLang="en-US" sz="800" dirty="0">
              <a:latin typeface="Arial" charset="0"/>
            </a:endParaRPr>
          </a:p>
        </p:txBody>
      </p:sp>
      <p:sp>
        <p:nvSpPr>
          <p:cNvPr id="3244" name="Rectangle 17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92100"/>
            <a:ext cx="7772400" cy="7096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 flipH="1">
            <a:off x="1298575" y="1016000"/>
            <a:ext cx="7845425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1016000"/>
            <a:ext cx="5842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 flipH="1">
            <a:off x="0" y="1098550"/>
            <a:ext cx="9144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245" name="Rectangle 1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938" y="1219200"/>
            <a:ext cx="8408987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52" name="Rectangle 180"/>
          <p:cNvSpPr>
            <a:spLocks noChangeArrowheads="1"/>
          </p:cNvSpPr>
          <p:nvPr userDrawn="1"/>
        </p:nvSpPr>
        <p:spPr bwMode="auto">
          <a:xfrm>
            <a:off x="0" y="-23813"/>
            <a:ext cx="1617663" cy="51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  <a:ea typeface="ＭＳ Ｐゴシック" charset="0"/>
              </a:rPr>
              <a:t>National Aeronautics and Space Administration</a:t>
            </a:r>
          </a:p>
          <a:p>
            <a:pPr>
              <a:defRPr/>
            </a:pPr>
            <a:r>
              <a:rPr lang="en-US" sz="700" b="1" dirty="0">
                <a:latin typeface="Arial" charset="0"/>
                <a:ea typeface="ＭＳ Ｐゴシック" charset="0"/>
              </a:rPr>
              <a:t>Jet Propulsion Laboratory</a:t>
            </a:r>
          </a:p>
          <a:p>
            <a:pPr>
              <a:defRPr/>
            </a:pPr>
            <a:r>
              <a:rPr lang="en-US" sz="700" b="1" dirty="0">
                <a:latin typeface="Arial" charset="0"/>
                <a:ea typeface="ＭＳ Ｐゴシック" charset="0"/>
              </a:rPr>
              <a:t>California Institute of Technology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24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pic>
        <p:nvPicPr>
          <p:cNvPr id="307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82600"/>
            <a:ext cx="8377238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6" name="Rectangle 110"/>
          <p:cNvSpPr>
            <a:spLocks noChangeArrowheads="1"/>
          </p:cNvSpPr>
          <p:nvPr/>
        </p:nvSpPr>
        <p:spPr bwMode="auto">
          <a:xfrm>
            <a:off x="5434013" y="661988"/>
            <a:ext cx="3382962" cy="52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180" name="Text Box 84"/>
          <p:cNvSpPr txBox="1">
            <a:spLocks noChangeArrowheads="1"/>
          </p:cNvSpPr>
          <p:nvPr/>
        </p:nvSpPr>
        <p:spPr bwMode="auto">
          <a:xfrm>
            <a:off x="439738" y="2400735"/>
            <a:ext cx="49942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473F8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779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549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21209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692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dirty="0">
                <a:latin typeface="+mj-lt"/>
              </a:rPr>
              <a:t>Peter </a:t>
            </a:r>
            <a:r>
              <a:rPr lang="en-US" altLang="en-US" sz="2000" b="1" dirty="0">
                <a:latin typeface="+mj-lt"/>
              </a:rPr>
              <a:t>Shames,</a:t>
            </a:r>
            <a:r>
              <a:rPr lang="en-US" sz="2000" b="1" dirty="0">
                <a:latin typeface="+mj-lt"/>
              </a:rPr>
              <a:t> Marc Sarrel, </a:t>
            </a:r>
            <a:endParaRPr lang="en-US" sz="2000" b="1" dirty="0" smtClean="0">
              <a:latin typeface="+mj-lt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+mj-lt"/>
              </a:rPr>
              <a:t>Jet </a:t>
            </a:r>
            <a:r>
              <a:rPr lang="en-US" sz="2000" dirty="0">
                <a:latin typeface="+mj-lt"/>
              </a:rPr>
              <a:t>Propulsion Laboratory, California Institute of Technology</a:t>
            </a:r>
          </a:p>
          <a:p>
            <a:pPr eaLnBrk="1" hangingPunct="1">
              <a:defRPr/>
            </a:pPr>
            <a:r>
              <a:rPr lang="en-US" sz="2000" b="1" dirty="0" smtClean="0">
                <a:latin typeface="+mj-lt"/>
              </a:rPr>
              <a:t>Sandy </a:t>
            </a:r>
            <a:r>
              <a:rPr lang="en-US" sz="2000" b="1" dirty="0">
                <a:latin typeface="+mj-lt"/>
              </a:rPr>
              <a:t>Friedenthal, </a:t>
            </a:r>
            <a:r>
              <a:rPr lang="en-US" sz="2000" dirty="0" smtClean="0">
                <a:latin typeface="+mj-lt"/>
              </a:rPr>
              <a:t>SAF </a:t>
            </a:r>
            <a:r>
              <a:rPr lang="en-US" sz="2000" dirty="0">
                <a:latin typeface="+mj-lt"/>
              </a:rPr>
              <a:t>Consulting</a:t>
            </a:r>
            <a:endParaRPr lang="en-US" altLang="en-US" sz="2000" dirty="0">
              <a:latin typeface="+mj-lt"/>
            </a:endParaRPr>
          </a:p>
          <a:p>
            <a:pPr eaLnBrk="1" hangingPunct="1">
              <a:defRPr/>
            </a:pPr>
            <a:r>
              <a:rPr lang="en-US" altLang="en-US" sz="2000" dirty="0" smtClean="0">
                <a:latin typeface="+mj-lt"/>
              </a:rPr>
              <a:t>SpaceOps 2016, 16-20 May 2016</a:t>
            </a:r>
            <a:endParaRPr lang="en-US" altLang="en-US" sz="2000" dirty="0">
              <a:latin typeface="+mj-lt"/>
            </a:endParaRPr>
          </a:p>
          <a:p>
            <a:pPr eaLnBrk="1" hangingPunct="1">
              <a:defRPr/>
            </a:pPr>
            <a:r>
              <a:rPr lang="en-US" altLang="en-US" sz="2000" dirty="0" smtClean="0">
                <a:latin typeface="+mj-lt"/>
              </a:rPr>
              <a:t>Daejeon, Korea</a:t>
            </a:r>
            <a:endParaRPr lang="en-US" altLang="en-US" sz="2000" dirty="0">
              <a:latin typeface="+mj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2872" y="981393"/>
            <a:ext cx="5463381" cy="1295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Modeling Systems-of-Systems Interfaces with SysML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1680" y="6550068"/>
            <a:ext cx="55102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n-lt"/>
              </a:rPr>
              <a:t>© 2016 California Institute of Technology. Government sponsorship </a:t>
            </a:r>
            <a:r>
              <a:rPr lang="en-US" sz="1100" dirty="0" smtClean="0">
                <a:latin typeface="+mn-lt"/>
              </a:rPr>
              <a:t>acknowledged.</a:t>
            </a:r>
            <a:endParaRPr lang="en-US" sz="1100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" y="84571"/>
            <a:ext cx="988982" cy="813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1140"/>
            <a:ext cx="7772400" cy="709613"/>
          </a:xfrm>
        </p:spPr>
        <p:txBody>
          <a:bodyPr/>
          <a:lstStyle/>
          <a:p>
            <a:r>
              <a:rPr lang="en-US" sz="2800" b="1" dirty="0" smtClean="0"/>
              <a:t>Overall </a:t>
            </a:r>
            <a:r>
              <a:rPr lang="en-US" sz="2800" b="1" dirty="0" smtClean="0"/>
              <a:t>Mission </a:t>
            </a:r>
            <a:r>
              <a:rPr lang="en-US" sz="2800" dirty="0"/>
              <a:t>M</a:t>
            </a:r>
            <a:r>
              <a:rPr lang="en-US" sz="2800" b="1" dirty="0" smtClean="0"/>
              <a:t>odel </a:t>
            </a:r>
            <a:r>
              <a:rPr lang="en-US" sz="2800" dirty="0"/>
              <a:t>C</a:t>
            </a:r>
            <a:r>
              <a:rPr lang="en-US" sz="2800" b="1" dirty="0" smtClean="0"/>
              <a:t>ontext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Provides an End-to-End view of the whole context</a:t>
            </a:r>
          </a:p>
          <a:p>
            <a:r>
              <a:rPr lang="en-US" sz="2400" dirty="0" smtClean="0"/>
              <a:t>Shows the major physical elements that are being modeled</a:t>
            </a:r>
          </a:p>
          <a:p>
            <a:r>
              <a:rPr lang="en-US" sz="2400" dirty="0" smtClean="0"/>
              <a:t>Shows a coarse grained decomposition of the major system elements</a:t>
            </a:r>
          </a:p>
          <a:p>
            <a:r>
              <a:rPr lang="en-US" sz="2400" dirty="0" smtClean="0"/>
              <a:t>Shows the nature of the connections and the high level data flows</a:t>
            </a:r>
          </a:p>
          <a:p>
            <a:r>
              <a:rPr lang="en-US" sz="2400" dirty="0" smtClean="0"/>
              <a:t>Does not show organizations, ownership, or operational details, but views based on this could be developed to address these concerns</a:t>
            </a:r>
          </a:p>
          <a:p>
            <a:r>
              <a:rPr lang="en-US" sz="2400" dirty="0" smtClean="0"/>
              <a:t>Does not show interface or protocol details (yet…)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91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35476"/>
            <a:ext cx="7886700" cy="1325563"/>
          </a:xfrm>
        </p:spPr>
        <p:txBody>
          <a:bodyPr/>
          <a:lstStyle/>
          <a:p>
            <a:r>
              <a:rPr lang="en-US" sz="2800" b="1" dirty="0" smtClean="0"/>
              <a:t>End-to-End Protocol </a:t>
            </a:r>
            <a:r>
              <a:rPr lang="en-US" sz="2800" b="1" dirty="0" smtClean="0"/>
              <a:t>View</a:t>
            </a:r>
            <a:endParaRPr lang="en-US" sz="2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8470" y="4669971"/>
            <a:ext cx="8795530" cy="1904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Major communications systems from the End-to-End view</a:t>
            </a:r>
          </a:p>
          <a:p>
            <a:pPr lvl="1"/>
            <a:r>
              <a:rPr lang="en-US" b="1" dirty="0" smtClean="0"/>
              <a:t>Shows End-to-End high level protocol flows</a:t>
            </a:r>
          </a:p>
          <a:p>
            <a:pPr lvl="1"/>
            <a:r>
              <a:rPr lang="en-US" b="1" dirty="0" smtClean="0"/>
              <a:t>Shows typical CCSDS space communications standards in relationship to major system elements</a:t>
            </a:r>
          </a:p>
          <a:p>
            <a:r>
              <a:rPr lang="en-US" b="1" dirty="0" smtClean="0"/>
              <a:t>Interface Specification</a:t>
            </a:r>
          </a:p>
          <a:p>
            <a:pPr lvl="1"/>
            <a:r>
              <a:rPr lang="en-US" b="1" dirty="0" smtClean="0"/>
              <a:t>Shows only the top level ports, protocol types, and data flows</a:t>
            </a:r>
          </a:p>
          <a:p>
            <a:pPr lvl="1"/>
            <a:r>
              <a:rPr lang="en-US" b="1" dirty="0" smtClean="0"/>
              <a:t>Does not show interface nor protocol stack details</a:t>
            </a:r>
          </a:p>
        </p:txBody>
      </p:sp>
      <p:pic>
        <p:nvPicPr>
          <p:cNvPr id="8" name="Picture 7" descr="Fig%200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" y="1208666"/>
            <a:ext cx="7757795" cy="3203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0820"/>
            <a:ext cx="7772400" cy="709613"/>
          </a:xfrm>
        </p:spPr>
        <p:txBody>
          <a:bodyPr/>
          <a:lstStyle/>
          <a:p>
            <a:r>
              <a:rPr lang="en-US" sz="2800" b="1"/>
              <a:t>End-to-end </a:t>
            </a:r>
            <a:r>
              <a:rPr lang="en-US" sz="2800"/>
              <a:t>S</a:t>
            </a:r>
            <a:r>
              <a:rPr lang="en-US" sz="2800" b="1" smtClean="0"/>
              <a:t>pace </a:t>
            </a:r>
            <a:r>
              <a:rPr lang="en-US" sz="2800"/>
              <a:t>D</a:t>
            </a:r>
            <a:r>
              <a:rPr lang="en-US" sz="2800" b="1" smtClean="0"/>
              <a:t>ata </a:t>
            </a:r>
            <a:r>
              <a:rPr lang="en-US" sz="2800"/>
              <a:t>S</a:t>
            </a:r>
            <a:r>
              <a:rPr lang="en-US" sz="2800" b="1" smtClean="0"/>
              <a:t>ystem </a:t>
            </a:r>
            <a:r>
              <a:rPr lang="en-US" sz="2800" dirty="0"/>
              <a:t>F</a:t>
            </a:r>
            <a:r>
              <a:rPr lang="en-US" sz="2800" b="1" smtClean="0"/>
              <a:t>lows </a:t>
            </a:r>
            <a:r>
              <a:rPr lang="en-US" sz="2800" b="1" smtClean="0"/>
              <a:t>and </a:t>
            </a:r>
            <a:r>
              <a:rPr lang="en-US" sz="2800" b="1" smtClean="0"/>
              <a:t>Connectivity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38" y="1219200"/>
            <a:ext cx="8408987" cy="4734560"/>
          </a:xfrm>
        </p:spPr>
        <p:txBody>
          <a:bodyPr>
            <a:noAutofit/>
          </a:bodyPr>
          <a:lstStyle/>
          <a:p>
            <a:r>
              <a:rPr lang="en-US" sz="2400" dirty="0" smtClean="0"/>
              <a:t>Unlike terrestrial systems, space data systems use a variety of different protocols in order to communicate end-to-end.</a:t>
            </a:r>
          </a:p>
          <a:p>
            <a:r>
              <a:rPr lang="en-US" sz="2400" dirty="0" smtClean="0"/>
              <a:t>Often these are asymmetric, with different protocols used for forward and return data paths.</a:t>
            </a:r>
          </a:p>
          <a:p>
            <a:r>
              <a:rPr lang="en-US" sz="2400" dirty="0" smtClean="0"/>
              <a:t>These </a:t>
            </a:r>
            <a:r>
              <a:rPr lang="en-US" sz="2400" dirty="0"/>
              <a:t>protocols may </a:t>
            </a:r>
            <a:r>
              <a:rPr lang="en-US" sz="2400" dirty="0" smtClean="0"/>
              <a:t>be locally developed and used within a single organization, or standard, interoperable, ones like CCSDS.</a:t>
            </a:r>
          </a:p>
          <a:p>
            <a:r>
              <a:rPr lang="en-US" sz="2400" dirty="0" smtClean="0"/>
              <a:t>Terrestrial space communication assets are usually multi-mission and typically offer standard cross support interfaces like SLE or CSTS.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93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0056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Modeling </a:t>
            </a:r>
            <a:r>
              <a:rPr lang="en-US" b="1" smtClean="0"/>
              <a:t>the </a:t>
            </a:r>
            <a:r>
              <a:rPr lang="en-US" b="1" smtClean="0"/>
              <a:t>Spacecraft </a:t>
            </a:r>
            <a:r>
              <a:rPr lang="en-US"/>
              <a:t>S</a:t>
            </a:r>
            <a:r>
              <a:rPr lang="en-US" b="1" smtClean="0"/>
              <a:t>ystem </a:t>
            </a:r>
            <a:r>
              <a:rPr lang="en-US" dirty="0"/>
              <a:t>D</a:t>
            </a:r>
            <a:r>
              <a:rPr lang="en-US" b="1" smtClean="0"/>
              <a:t>ecomposition </a:t>
            </a:r>
            <a:r>
              <a:rPr lang="en-US" b="1" smtClean="0"/>
              <a:t>– </a:t>
            </a:r>
            <a:r>
              <a:rPr lang="en-US" b="1" smtClean="0"/>
              <a:t>“Black </a:t>
            </a:r>
            <a:r>
              <a:rPr lang="en-US" dirty="0"/>
              <a:t>B</a:t>
            </a:r>
            <a:r>
              <a:rPr lang="en-US" b="1" smtClean="0"/>
              <a:t>ox</a:t>
            </a:r>
            <a:r>
              <a:rPr lang="en-US" b="1" smtClean="0"/>
              <a:t>” </a:t>
            </a:r>
            <a:r>
              <a:rPr lang="en-US" b="1" smtClean="0"/>
              <a:t>View</a:t>
            </a:r>
            <a:endParaRPr lang="en-US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8470" y="4606471"/>
            <a:ext cx="8795530" cy="1904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Shows one of the systems from the End-to-End view</a:t>
            </a:r>
          </a:p>
          <a:p>
            <a:pPr lvl="1"/>
            <a:r>
              <a:rPr lang="en-US" b="1" dirty="0" smtClean="0"/>
              <a:t>Shows a partial decomposition and component relationships</a:t>
            </a:r>
          </a:p>
          <a:p>
            <a:pPr lvl="1"/>
            <a:r>
              <a:rPr lang="en-US" b="1" dirty="0" smtClean="0"/>
              <a:t>Shows hardware and software relationships</a:t>
            </a:r>
          </a:p>
          <a:p>
            <a:r>
              <a:rPr lang="en-US" b="1" dirty="0" smtClean="0"/>
              <a:t>Interface Specification</a:t>
            </a:r>
          </a:p>
          <a:p>
            <a:pPr lvl="1"/>
            <a:r>
              <a:rPr lang="en-US" b="1" dirty="0" smtClean="0"/>
              <a:t>Shows only the top level ports and data flows and type of data</a:t>
            </a:r>
          </a:p>
          <a:p>
            <a:pPr lvl="1"/>
            <a:r>
              <a:rPr lang="en-US" b="1" dirty="0" smtClean="0"/>
              <a:t>Does not show interface details nor protocol stacks</a:t>
            </a:r>
          </a:p>
        </p:txBody>
      </p:sp>
      <p:pic>
        <p:nvPicPr>
          <p:cNvPr id="13" name="Picture 12" descr="Fig%200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21173"/>
            <a:ext cx="7886700" cy="27924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unded Rectangle 11"/>
          <p:cNvSpPr/>
          <p:nvPr/>
        </p:nvSpPr>
        <p:spPr>
          <a:xfrm>
            <a:off x="977900" y="2570369"/>
            <a:ext cx="7261748" cy="133060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%20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4" y="1364115"/>
            <a:ext cx="7886700" cy="49583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64" y="-124008"/>
            <a:ext cx="7886700" cy="1325563"/>
          </a:xfrm>
        </p:spPr>
        <p:txBody>
          <a:bodyPr/>
          <a:lstStyle/>
          <a:p>
            <a:r>
              <a:rPr lang="en-US" b="1" dirty="0" smtClean="0"/>
              <a:t>Modeling the </a:t>
            </a:r>
            <a:r>
              <a:rPr lang="en-US" b="1" dirty="0" smtClean="0"/>
              <a:t>Interface </a:t>
            </a:r>
            <a:r>
              <a:rPr lang="en-US" b="1" dirty="0" smtClean="0"/>
              <a:t>– </a:t>
            </a:r>
            <a:r>
              <a:rPr lang="en-US" b="1" dirty="0" smtClean="0"/>
              <a:t>Protocol </a:t>
            </a:r>
            <a:r>
              <a:rPr lang="en-US"/>
              <a:t>S</a:t>
            </a:r>
            <a:r>
              <a:rPr lang="en-US" b="1" smtClean="0"/>
              <a:t>tack </a:t>
            </a:r>
            <a:r>
              <a:rPr lang="en-US" smtClean="0"/>
              <a:t>D</a:t>
            </a:r>
            <a:r>
              <a:rPr lang="en-US" b="1" smtClean="0"/>
              <a:t>etails ”White </a:t>
            </a:r>
            <a:r>
              <a:rPr lang="en-US" dirty="0"/>
              <a:t>B</a:t>
            </a:r>
            <a:r>
              <a:rPr lang="en-US" b="1" smtClean="0"/>
              <a:t>ox</a:t>
            </a:r>
            <a:r>
              <a:rPr lang="en-US" b="1" smtClean="0"/>
              <a:t>” </a:t>
            </a:r>
            <a:r>
              <a:rPr lang="en-US" b="1" smtClean="0"/>
              <a:t>View</a:t>
            </a:r>
            <a:endParaRPr lang="en-US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0715" y="1284514"/>
            <a:ext cx="103787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457950" y="3617407"/>
            <a:ext cx="1259184" cy="56270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8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82788"/>
            <a:ext cx="7886700" cy="1325563"/>
          </a:xfrm>
        </p:spPr>
        <p:txBody>
          <a:bodyPr/>
          <a:lstStyle/>
          <a:p>
            <a:r>
              <a:rPr lang="en-US" sz="2800" b="1" smtClean="0"/>
              <a:t>Interface </a:t>
            </a:r>
            <a:r>
              <a:rPr lang="en-US" sz="2800" b="1" smtClean="0"/>
              <a:t>Model </a:t>
            </a:r>
            <a:r>
              <a:rPr lang="en-US" sz="2800" b="1" smtClean="0"/>
              <a:t>– </a:t>
            </a:r>
            <a:r>
              <a:rPr lang="en-US" sz="2800" b="1" smtClean="0"/>
              <a:t>Protocol </a:t>
            </a:r>
            <a:r>
              <a:rPr lang="en-US" sz="2800"/>
              <a:t>S</a:t>
            </a:r>
            <a:r>
              <a:rPr lang="en-US" sz="2800" b="1" smtClean="0"/>
              <a:t>tack </a:t>
            </a:r>
            <a:r>
              <a:rPr lang="en-US" sz="2800" dirty="0"/>
              <a:t>D</a:t>
            </a:r>
            <a:r>
              <a:rPr lang="en-US" sz="2800" b="1" smtClean="0"/>
              <a:t>etails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7636"/>
            <a:ext cx="7886700" cy="4858204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/>
              <a:t>Shows the details of the interface protocol stack</a:t>
            </a:r>
          </a:p>
          <a:p>
            <a:pPr lvl="0"/>
            <a:r>
              <a:rPr lang="en-US" sz="2000" dirty="0" smtClean="0"/>
              <a:t>Defines the Interface Binding Signature</a:t>
            </a:r>
          </a:p>
          <a:p>
            <a:pPr lvl="1"/>
            <a:r>
              <a:rPr lang="en-US" dirty="0" smtClean="0"/>
              <a:t>Application </a:t>
            </a:r>
            <a:r>
              <a:rPr lang="en-US" dirty="0"/>
              <a:t>layer: packet transfer protocol, manages exchange of packet data between applications.</a:t>
            </a:r>
          </a:p>
          <a:p>
            <a:pPr lvl="1"/>
            <a:r>
              <a:rPr lang="en-US" dirty="0"/>
              <a:t>Transport layer: Transmission Control Protocol (TCP), provides end-to-end, once only, in order, complete delivery of data.</a:t>
            </a:r>
          </a:p>
          <a:p>
            <a:pPr lvl="1"/>
            <a:r>
              <a:rPr lang="en-US" dirty="0"/>
              <a:t>Network layer: Internet Protocol (IP), provides network layer routing over any number of intermediate network nodes.</a:t>
            </a:r>
          </a:p>
          <a:p>
            <a:pPr lvl="1"/>
            <a:r>
              <a:rPr lang="en-US" dirty="0"/>
              <a:t>Data link layer: </a:t>
            </a:r>
            <a:r>
              <a:rPr lang="en-US" dirty="0" smtClean="0"/>
              <a:t>1 </a:t>
            </a:r>
            <a:r>
              <a:rPr lang="en-US" dirty="0"/>
              <a:t>Gb Ethernet, provides data link layer services that may involve a fabric of switches and hubs.</a:t>
            </a:r>
          </a:p>
          <a:p>
            <a:pPr lvl="1"/>
            <a:r>
              <a:rPr lang="en-US" dirty="0"/>
              <a:t>Physical layer: twisted pair cable (Cat-5) and RJ-45 plug terminations</a:t>
            </a:r>
            <a:r>
              <a:rPr lang="en-US" dirty="0" smtClean="0"/>
              <a:t>.</a:t>
            </a:r>
          </a:p>
          <a:p>
            <a:r>
              <a:rPr lang="en-US" sz="2000" dirty="0" smtClean="0"/>
              <a:t>Distinguishes which components own the physical layers and which the data layers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67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%20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99" y="1647930"/>
            <a:ext cx="4561951" cy="45418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72720"/>
            <a:ext cx="7886700" cy="1325563"/>
          </a:xfrm>
        </p:spPr>
        <p:txBody>
          <a:bodyPr/>
          <a:lstStyle/>
          <a:p>
            <a:r>
              <a:rPr lang="en-US" sz="2800" b="1" dirty="0"/>
              <a:t>P</a:t>
            </a:r>
            <a:r>
              <a:rPr lang="en-US" sz="2800" b="1" dirty="0" smtClean="0"/>
              <a:t>rotocol </a:t>
            </a:r>
            <a:r>
              <a:rPr lang="en-US" sz="2800" b="1" smtClean="0"/>
              <a:t>Entity </a:t>
            </a:r>
            <a:r>
              <a:rPr lang="en-US" sz="2800" b="1" smtClean="0"/>
              <a:t>Interfaces</a:t>
            </a:r>
            <a:endParaRPr lang="en-US" sz="28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6205" y="1393371"/>
            <a:ext cx="3225195" cy="50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Every protocol entity has three ports: </a:t>
            </a:r>
            <a:r>
              <a:rPr lang="en-US" b="1" dirty="0"/>
              <a:t>the interface that </a:t>
            </a:r>
            <a:r>
              <a:rPr lang="en-US" b="1" dirty="0" smtClean="0"/>
              <a:t>provides </a:t>
            </a:r>
            <a:r>
              <a:rPr lang="en-US" b="1" dirty="0"/>
              <a:t>services to the upper (N+1) </a:t>
            </a:r>
            <a:r>
              <a:rPr lang="en-US" b="1" dirty="0" smtClean="0"/>
              <a:t>layer; </a:t>
            </a:r>
            <a:r>
              <a:rPr lang="en-US" b="1" dirty="0"/>
              <a:t>the interface that requires services of the lower (N-1) </a:t>
            </a:r>
            <a:r>
              <a:rPr lang="en-US" b="1" dirty="0" smtClean="0"/>
              <a:t>layer; </a:t>
            </a:r>
            <a:r>
              <a:rPr lang="en-US" b="1" dirty="0"/>
              <a:t>and the interface with the peer protocol entity at the same </a:t>
            </a:r>
            <a:r>
              <a:rPr lang="en-US" b="1" dirty="0" smtClean="0"/>
              <a:t>layer </a:t>
            </a:r>
            <a:endParaRPr lang="en-US" b="1" dirty="0"/>
          </a:p>
          <a:p>
            <a:pPr lvl="0"/>
            <a:r>
              <a:rPr lang="en-US" b="1" dirty="0" smtClean="0"/>
              <a:t>There may also be a management interface, which can be in-line or separate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622800" y="2768600"/>
            <a:ext cx="2933700" cy="28067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2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32714"/>
            <a:ext cx="7886700" cy="1325563"/>
          </a:xfrm>
        </p:spPr>
        <p:txBody>
          <a:bodyPr/>
          <a:lstStyle/>
          <a:p>
            <a:r>
              <a:rPr lang="en-US" sz="2800" b="1" smtClean="0"/>
              <a:t>Protocol </a:t>
            </a:r>
            <a:r>
              <a:rPr lang="en-US" sz="2800" b="1" smtClean="0"/>
              <a:t>Entity </a:t>
            </a:r>
            <a:r>
              <a:rPr lang="en-US" sz="2800"/>
              <a:t>P</a:t>
            </a:r>
            <a:r>
              <a:rPr lang="en-US" sz="2800" b="1" smtClean="0"/>
              <a:t>ort </a:t>
            </a:r>
            <a:r>
              <a:rPr lang="en-US" sz="2800" dirty="0"/>
              <a:t>D</a:t>
            </a:r>
            <a:r>
              <a:rPr lang="en-US" sz="2800" b="1" smtClean="0"/>
              <a:t>etails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0568"/>
            <a:ext cx="7886700" cy="47058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Description of </a:t>
            </a:r>
            <a:r>
              <a:rPr lang="en-US" sz="2000" dirty="0"/>
              <a:t>protocol entity </a:t>
            </a:r>
            <a:r>
              <a:rPr lang="en-US" sz="2000" dirty="0" smtClean="0"/>
              <a:t>ports: </a:t>
            </a:r>
            <a:endParaRPr lang="en-US" sz="2000" dirty="0"/>
          </a:p>
          <a:p>
            <a:pPr lvl="1"/>
            <a:r>
              <a:rPr lang="en-US" sz="2000" dirty="0"/>
              <a:t>Provided service port: the services offered to any upper layer (N+1) protocol, defined as an abstract service and using a layer N Service Data Unit </a:t>
            </a:r>
            <a:r>
              <a:rPr lang="en-US" sz="2000" dirty="0" smtClean="0"/>
              <a:t>(passes SDUs)</a:t>
            </a:r>
            <a:endParaRPr lang="en-US" sz="2000" dirty="0"/>
          </a:p>
          <a:p>
            <a:pPr lvl="1"/>
            <a:r>
              <a:rPr lang="en-US" sz="2000" dirty="0"/>
              <a:t>Required service port: the services required from any lower layer (N-1) protocol, defined as an abstract service and using a layer N-1 Service Data Unit </a:t>
            </a:r>
            <a:r>
              <a:rPr lang="en-US" sz="2000" dirty="0" smtClean="0"/>
              <a:t>(passes SDUs)</a:t>
            </a:r>
            <a:endParaRPr lang="en-US" sz="2000" dirty="0"/>
          </a:p>
          <a:p>
            <a:pPr lvl="1"/>
            <a:r>
              <a:rPr lang="en-US" sz="2000" dirty="0"/>
              <a:t>Peer protocol port: the port that enables the protocol entity to interact with its peer entity at the same layer, defined by the protocol specification and using the layer N Protocol Data Units </a:t>
            </a:r>
            <a:r>
              <a:rPr lang="en-US" sz="2000" dirty="0" smtClean="0"/>
              <a:t>(exchanges PDUs)</a:t>
            </a:r>
            <a:endParaRPr lang="en-US" sz="2000" dirty="0"/>
          </a:p>
          <a:p>
            <a:pPr lvl="1"/>
            <a:r>
              <a:rPr lang="en-US" sz="2000" dirty="0" smtClean="0"/>
              <a:t>Protocol </a:t>
            </a:r>
            <a:r>
              <a:rPr lang="en-US" sz="2000" dirty="0"/>
              <a:t>m</a:t>
            </a:r>
            <a:r>
              <a:rPr lang="en-US" sz="2000" dirty="0" smtClean="0"/>
              <a:t>anagement may be in-line with the protocol, via a MIB, </a:t>
            </a:r>
            <a:r>
              <a:rPr lang="en-US" sz="2000" dirty="0"/>
              <a:t>or </a:t>
            </a:r>
            <a:r>
              <a:rPr lang="en-US" sz="2000" dirty="0" smtClean="0"/>
              <a:t>a separate </a:t>
            </a:r>
            <a:r>
              <a:rPr lang="en-US" sz="2000" dirty="0"/>
              <a:t>interface </a:t>
            </a:r>
          </a:p>
        </p:txBody>
      </p:sp>
    </p:spTree>
    <p:extLst>
      <p:ext uri="{BB962C8B-B14F-4D97-AF65-F5344CB8AC3E}">
        <p14:creationId xmlns:p14="http://schemas.microsoft.com/office/powerpoint/2010/main" val="1198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58987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Protocol </a:t>
            </a:r>
            <a:r>
              <a:rPr lang="en-US" b="1" dirty="0" smtClean="0"/>
              <a:t>Behavior </a:t>
            </a:r>
            <a:r>
              <a:rPr lang="en-US" dirty="0"/>
              <a:t>S</a:t>
            </a:r>
            <a:r>
              <a:rPr lang="en-US" b="1" dirty="0" smtClean="0"/>
              <a:t>pecification </a:t>
            </a:r>
            <a:r>
              <a:rPr lang="en-US" b="1" dirty="0" smtClean="0"/>
              <a:t>- </a:t>
            </a:r>
            <a:r>
              <a:rPr lang="en-US" altLang="en-US" b="1" dirty="0"/>
              <a:t>TCP</a:t>
            </a:r>
            <a:r>
              <a:rPr lang="en-US" altLang="en-US" b="1" dirty="0">
                <a:latin typeface="Arial" charset="0"/>
              </a:rPr>
              <a:t> </a:t>
            </a:r>
            <a:r>
              <a:rPr lang="en-US" altLang="en-US" b="1" dirty="0"/>
              <a:t>Protocol 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State </a:t>
            </a:r>
            <a:r>
              <a:rPr lang="en-US" altLang="en-US" dirty="0"/>
              <a:t>M</a:t>
            </a:r>
            <a:r>
              <a:rPr lang="en-US" altLang="en-US" b="1" dirty="0" smtClean="0"/>
              <a:t>achine </a:t>
            </a:r>
            <a:r>
              <a:rPr lang="en-US" altLang="en-US" dirty="0"/>
              <a:t>E</a:t>
            </a:r>
            <a:r>
              <a:rPr lang="en-US" altLang="en-US" b="1" dirty="0" smtClean="0"/>
              <a:t>xample</a:t>
            </a:r>
            <a:endParaRPr lang="en-US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85405" y="1894757"/>
            <a:ext cx="3225195" cy="4417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Protocol behavior specification</a:t>
            </a:r>
            <a:endParaRPr lang="en-US" b="1" dirty="0"/>
          </a:p>
          <a:p>
            <a:pPr lvl="0"/>
            <a:r>
              <a:rPr lang="en-US" b="1" dirty="0" smtClean="0"/>
              <a:t>Might be described as:</a:t>
            </a:r>
          </a:p>
          <a:p>
            <a:pPr lvl="1"/>
            <a:r>
              <a:rPr lang="en-US" b="1" dirty="0" smtClean="0"/>
              <a:t>State machine</a:t>
            </a:r>
          </a:p>
          <a:p>
            <a:pPr lvl="1"/>
            <a:r>
              <a:rPr lang="en-US" b="1" dirty="0"/>
              <a:t>o</a:t>
            </a:r>
            <a:r>
              <a:rPr lang="en-US" b="1" dirty="0" smtClean="0"/>
              <a:t>r …</a:t>
            </a:r>
          </a:p>
          <a:p>
            <a:pPr lvl="1"/>
            <a:r>
              <a:rPr lang="en-US" b="1" dirty="0" smtClean="0"/>
              <a:t>State tables</a:t>
            </a:r>
          </a:p>
          <a:p>
            <a:pPr lvl="1"/>
            <a:r>
              <a:rPr lang="en-US" b="1" dirty="0" smtClean="0"/>
              <a:t>Sequence diagrams</a:t>
            </a:r>
          </a:p>
          <a:p>
            <a:pPr lvl="1"/>
            <a:r>
              <a:rPr lang="en-US" b="1" dirty="0" smtClean="0"/>
              <a:t>Simple English text</a:t>
            </a:r>
          </a:p>
          <a:p>
            <a:r>
              <a:rPr lang="en-US" b="1" dirty="0" smtClean="0"/>
              <a:t>State machines are clear, formalized, and integrated with the rest of the model</a:t>
            </a:r>
            <a:endParaRPr lang="en-US" b="1" dirty="0"/>
          </a:p>
        </p:txBody>
      </p:sp>
      <p:pic>
        <p:nvPicPr>
          <p:cNvPr id="11" name="Picture 10" descr="Description: Blaidd Drwg:Users:msarrel:Documents:Conferences - Working:2016-07 INCOSE IS:Paper 2015-10-27 12 00 Marc:TCP CE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1" y="1770997"/>
            <a:ext cx="4623609" cy="4456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"/>
            <a:ext cx="7772400" cy="709613"/>
          </a:xfrm>
        </p:spPr>
        <p:txBody>
          <a:bodyPr/>
          <a:lstStyle/>
          <a:p>
            <a:r>
              <a:rPr lang="en-US" sz="2800" b="1" dirty="0" smtClean="0"/>
              <a:t>Protocol Behavior Description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38" y="1412240"/>
            <a:ext cx="8408987" cy="4114800"/>
          </a:xfrm>
        </p:spPr>
        <p:txBody>
          <a:bodyPr/>
          <a:lstStyle/>
          <a:p>
            <a:r>
              <a:rPr lang="en-US" sz="2400" dirty="0" smtClean="0"/>
              <a:t>Describes how a protocol entity behaves when receiving a Protocol Data Unit (PDU) from a peer entity</a:t>
            </a:r>
          </a:p>
          <a:p>
            <a:r>
              <a:rPr lang="en-US" sz="2400" dirty="0" smtClean="0"/>
              <a:t>Describes the exchange(s) of PDUs between peers</a:t>
            </a:r>
          </a:p>
          <a:p>
            <a:r>
              <a:rPr lang="en-US" sz="2400" dirty="0" smtClean="0"/>
              <a:t>May describe the behavior at the required and provided interfaces, such as start-up, connection establishment, and SDU transformation into PDUs</a:t>
            </a:r>
          </a:p>
          <a:p>
            <a:r>
              <a:rPr lang="en-US" sz="2400" dirty="0" smtClean="0"/>
              <a:t>Typically involves describing the dynamics of PDU exchanges, including nominal and error conditions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53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"/>
            <a:ext cx="7772400" cy="709613"/>
          </a:xfrm>
        </p:spPr>
        <p:txBody>
          <a:bodyPr/>
          <a:lstStyle/>
          <a:p>
            <a:r>
              <a:rPr lang="en-US" b="1" dirty="0" smtClean="0"/>
              <a:t>Introduction – End-To-End Space Data </a:t>
            </a:r>
            <a:r>
              <a:rPr lang="en-US" b="1" dirty="0" smtClean="0"/>
              <a:t>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5280"/>
            <a:ext cx="7886700" cy="474585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End-to-End space data systems are inherently systems </a:t>
            </a:r>
            <a:r>
              <a:rPr lang="en-US" sz="2000" dirty="0"/>
              <a:t>of </a:t>
            </a:r>
            <a:r>
              <a:rPr lang="en-US" sz="2000" dirty="0" smtClean="0"/>
              <a:t>systems</a:t>
            </a:r>
          </a:p>
          <a:p>
            <a:endParaRPr lang="en-US" sz="2000" dirty="0" smtClean="0"/>
          </a:p>
          <a:p>
            <a:r>
              <a:rPr lang="en-US" sz="2000" dirty="0" smtClean="0"/>
              <a:t>Typically </a:t>
            </a:r>
            <a:r>
              <a:rPr lang="en-US" sz="2000" dirty="0"/>
              <a:t>composed of spacecraft and mission operations systems (MOS) that belong to one (or more) </a:t>
            </a:r>
            <a:r>
              <a:rPr lang="en-US" sz="2000" dirty="0" smtClean="0"/>
              <a:t>organizations, </a:t>
            </a:r>
            <a:r>
              <a:rPr lang="en-US" sz="2000" dirty="0"/>
              <a:t>and multi-mission communication assets that belong to another </a:t>
            </a:r>
            <a:r>
              <a:rPr lang="en-US" sz="2000" dirty="0" smtClean="0"/>
              <a:t>organization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“The </a:t>
            </a:r>
            <a:r>
              <a:rPr lang="en-US" sz="2000" dirty="0"/>
              <a:t>greatest leverage in system architecting is at the interfaces. The greatest dangers are also at the interfaces</a:t>
            </a:r>
            <a:r>
              <a:rPr lang="en-US" sz="2000" dirty="0" smtClean="0"/>
              <a:t>.” Maier, 1998</a:t>
            </a:r>
          </a:p>
          <a:p>
            <a:endParaRPr lang="en-US" sz="2000" dirty="0" smtClean="0"/>
          </a:p>
          <a:p>
            <a:r>
              <a:rPr lang="en-US" sz="2000" dirty="0" smtClean="0"/>
              <a:t>So </a:t>
            </a:r>
            <a:r>
              <a:rPr lang="is-IS" sz="2000" dirty="0" smtClean="0"/>
              <a:t>…</a:t>
            </a:r>
            <a:r>
              <a:rPr lang="en-US" sz="2000" dirty="0" smtClean="0"/>
              <a:t> </a:t>
            </a:r>
            <a:r>
              <a:rPr lang="en-US" sz="2000" dirty="0" smtClean="0"/>
              <a:t>how </a:t>
            </a:r>
            <a:r>
              <a:rPr lang="en-US" sz="2000" dirty="0" smtClean="0"/>
              <a:t>to accurately describe</a:t>
            </a:r>
            <a:r>
              <a:rPr lang="en-US" sz="2000" dirty="0" smtClean="0"/>
              <a:t>, model, and characterize these </a:t>
            </a:r>
            <a:r>
              <a:rPr lang="en-US" sz="2000" dirty="0" smtClean="0"/>
              <a:t>systems and their interfaces?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9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%20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96" y="1482950"/>
            <a:ext cx="6391380" cy="48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14346"/>
            <a:ext cx="7886700" cy="1325563"/>
          </a:xfrm>
        </p:spPr>
        <p:txBody>
          <a:bodyPr/>
          <a:lstStyle/>
          <a:p>
            <a:r>
              <a:rPr lang="en-US" sz="2800" b="1" dirty="0" smtClean="0"/>
              <a:t>Interface </a:t>
            </a:r>
            <a:r>
              <a:rPr lang="en-US" sz="2800" b="1" dirty="0" smtClean="0"/>
              <a:t>Compliance </a:t>
            </a:r>
            <a:r>
              <a:rPr lang="en-US" sz="2800" dirty="0"/>
              <a:t>S</a:t>
            </a:r>
            <a:r>
              <a:rPr lang="en-US" sz="2800" b="1" dirty="0" smtClean="0"/>
              <a:t>pecification </a:t>
            </a:r>
            <a:r>
              <a:rPr lang="en-US" sz="2800" dirty="0"/>
              <a:t>E</a:t>
            </a:r>
            <a:r>
              <a:rPr lang="en-US" sz="2800" b="1" dirty="0" smtClean="0"/>
              <a:t>xample </a:t>
            </a:r>
            <a:r>
              <a:rPr lang="en-US" sz="2800" dirty="0" smtClean="0"/>
              <a:t>TCP, </a:t>
            </a:r>
            <a:r>
              <a:rPr lang="en-US" sz="2800" b="1" dirty="0" smtClean="0"/>
              <a:t>RFC </a:t>
            </a:r>
            <a:r>
              <a:rPr lang="en-US" sz="2800" b="1" dirty="0" smtClean="0"/>
              <a:t>793</a:t>
            </a:r>
            <a:endParaRPr lang="en-US" sz="28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746061" y="3716913"/>
            <a:ext cx="3651250" cy="7493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0660"/>
            <a:ext cx="7772400" cy="709613"/>
          </a:xfrm>
        </p:spPr>
        <p:txBody>
          <a:bodyPr/>
          <a:lstStyle/>
          <a:p>
            <a:r>
              <a:rPr lang="en-US" sz="2800" b="1" smtClean="0"/>
              <a:t>Interface </a:t>
            </a:r>
            <a:r>
              <a:rPr lang="en-US" sz="2800" b="1" smtClean="0"/>
              <a:t>Compliance </a:t>
            </a:r>
            <a:r>
              <a:rPr lang="en-US" sz="2800"/>
              <a:t>S</a:t>
            </a:r>
            <a:r>
              <a:rPr lang="en-US" sz="2800" b="1" smtClean="0"/>
              <a:t>pecification </a:t>
            </a:r>
            <a:r>
              <a:rPr lang="en-US" sz="2800" dirty="0"/>
              <a:t>D</a:t>
            </a:r>
            <a:r>
              <a:rPr lang="en-US" sz="2800" b="1" smtClean="0"/>
              <a:t>etails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Where necessary, interfaces may be defined by a full stack specification and by tying the details of each layer not just to a whole standard, but to specific </a:t>
            </a:r>
            <a:r>
              <a:rPr lang="en-US" sz="2400" dirty="0" smtClean="0"/>
              <a:t>sub-sections </a:t>
            </a:r>
            <a:r>
              <a:rPr lang="en-US" sz="2400" dirty="0" smtClean="0"/>
              <a:t>of a standard 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ompliance </a:t>
            </a:r>
            <a:r>
              <a:rPr lang="en-US" sz="2400" dirty="0"/>
              <a:t>includes </a:t>
            </a:r>
            <a:r>
              <a:rPr lang="en-US" sz="2400" dirty="0" smtClean="0"/>
              <a:t>interface data</a:t>
            </a:r>
            <a:r>
              <a:rPr lang="en-US" sz="2400" dirty="0"/>
              <a:t>, </a:t>
            </a:r>
            <a:r>
              <a:rPr lang="en-US" sz="2400" dirty="0" smtClean="0"/>
              <a:t>PDU structures, and behavior </a:t>
            </a:r>
            <a:r>
              <a:rPr lang="en-US" sz="2400" dirty="0"/>
              <a:t>as illustrated by </a:t>
            </a:r>
            <a:r>
              <a:rPr lang="en-US" sz="2400" dirty="0" smtClean="0"/>
              <a:t>a state machine or by activity, </a:t>
            </a:r>
            <a:r>
              <a:rPr lang="en-US" sz="2400" dirty="0"/>
              <a:t>and sequence diagrams.  </a:t>
            </a:r>
            <a:endParaRPr lang="en-US" sz="2400" dirty="0" smtClean="0"/>
          </a:p>
          <a:p>
            <a:r>
              <a:rPr lang="en-US" sz="2400" dirty="0" smtClean="0"/>
              <a:t>Compliance </a:t>
            </a:r>
            <a:r>
              <a:rPr lang="en-US" sz="2400" dirty="0"/>
              <a:t>is </a:t>
            </a:r>
            <a:r>
              <a:rPr lang="en-US" sz="2400" dirty="0" smtClean="0"/>
              <a:t>captured explicitly in the model by </a:t>
            </a:r>
            <a:r>
              <a:rPr lang="en-US" sz="2400" dirty="0"/>
              <a:t>the </a:t>
            </a:r>
            <a:r>
              <a:rPr lang="en-US" sz="2400" dirty="0" smtClean="0"/>
              <a:t>“Satisfies” </a:t>
            </a:r>
            <a:r>
              <a:rPr lang="en-US" sz="2400" dirty="0"/>
              <a:t>notation </a:t>
            </a:r>
            <a:r>
              <a:rPr lang="en-US" sz="2400" dirty="0" smtClean="0"/>
              <a:t>shown on </a:t>
            </a:r>
            <a:r>
              <a:rPr lang="en-US" sz="2400" dirty="0"/>
              <a:t>the diagram. </a:t>
            </a:r>
            <a:endParaRPr lang="en-US" sz="2400" dirty="0" smtClean="0"/>
          </a:p>
          <a:p>
            <a:r>
              <a:rPr lang="en-US" sz="2400" dirty="0" smtClean="0"/>
              <a:t>If the protocol at any given layer is fully specified in a published standard, just using “Satisfies” for these layers may be adequate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44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0340"/>
            <a:ext cx="7772400" cy="709613"/>
          </a:xfrm>
        </p:spPr>
        <p:txBody>
          <a:bodyPr/>
          <a:lstStyle/>
          <a:p>
            <a:r>
              <a:rPr lang="en-US" sz="2800" b="1" smtClean="0"/>
              <a:t>Modeling </a:t>
            </a:r>
            <a:r>
              <a:rPr lang="en-US" sz="2800" b="1" smtClean="0"/>
              <a:t>Flexibility </a:t>
            </a:r>
            <a:r>
              <a:rPr lang="en-US" sz="2800" b="1" smtClean="0"/>
              <a:t>– </a:t>
            </a:r>
            <a:r>
              <a:rPr lang="en-US" sz="2800" b="1" smtClean="0"/>
              <a:t>Re-use </a:t>
            </a:r>
            <a:r>
              <a:rPr lang="en-US" sz="2800" b="1" smtClean="0"/>
              <a:t>of </a:t>
            </a:r>
            <a:r>
              <a:rPr lang="en-US" sz="2800" b="1" smtClean="0"/>
              <a:t>Components </a:t>
            </a:r>
            <a:r>
              <a:rPr lang="en-US" sz="2800" b="1" smtClean="0"/>
              <a:t>and </a:t>
            </a:r>
            <a:r>
              <a:rPr lang="en-US" sz="2800" b="1" smtClean="0"/>
              <a:t>Views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8596"/>
            <a:ext cx="7886700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Models may contain multiple views, from top level context, to composition and components, and down to low level interface and protocol details</a:t>
            </a:r>
          </a:p>
          <a:p>
            <a:r>
              <a:rPr lang="en-US" sz="2400" dirty="0" smtClean="0"/>
              <a:t>Appropriate use of carefully chosen stereotypes and views allows different levels of abstraction to be expressed clearly</a:t>
            </a:r>
          </a:p>
          <a:p>
            <a:r>
              <a:rPr lang="en-US" sz="2400" dirty="0" smtClean="0"/>
              <a:t>Development of libraries of components and of protocol entities allows them to be re-used and combined as needed in different views</a:t>
            </a:r>
          </a:p>
          <a:p>
            <a:r>
              <a:rPr lang="en-US" sz="2400" dirty="0" smtClean="0"/>
              <a:t>Different views allow the systems, and systems-of-systems, to be understood from different perspectives and at different levels of detail, as needed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83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"/>
            <a:ext cx="7772400" cy="709613"/>
          </a:xfrm>
        </p:spPr>
        <p:txBody>
          <a:bodyPr/>
          <a:lstStyle/>
          <a:p>
            <a:r>
              <a:rPr lang="en-US" sz="2800" b="1" smtClean="0"/>
              <a:t>Systems-of-Systems </a:t>
            </a:r>
            <a:r>
              <a:rPr lang="en-US" sz="2800" b="1" smtClean="0"/>
              <a:t>Interface </a:t>
            </a:r>
            <a:r>
              <a:rPr lang="en-US" sz="2800"/>
              <a:t>M</a:t>
            </a:r>
            <a:r>
              <a:rPr lang="en-US" sz="2800" b="1" smtClean="0"/>
              <a:t>odeling </a:t>
            </a:r>
            <a:r>
              <a:rPr lang="en-US" sz="2800" dirty="0"/>
              <a:t>B</a:t>
            </a:r>
            <a:r>
              <a:rPr lang="en-US" sz="2800" b="1" smtClean="0"/>
              <a:t>enefits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88596"/>
            <a:ext cx="8524240" cy="5213804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method </a:t>
            </a:r>
            <a:r>
              <a:rPr lang="en-US" sz="2000" dirty="0" smtClean="0"/>
              <a:t>permits </a:t>
            </a:r>
            <a:r>
              <a:rPr lang="en-US" sz="2000" dirty="0" smtClean="0"/>
              <a:t>space data systems, and systems-of-systems, their structure and interfaces, to be modeled with a high degree of fidelity</a:t>
            </a:r>
          </a:p>
          <a:p>
            <a:r>
              <a:rPr lang="en-US" sz="2000" b="1" i="1" dirty="0" smtClean="0"/>
              <a:t>Not all systems require all of these layers of details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dopting </a:t>
            </a:r>
            <a:r>
              <a:rPr lang="en-US" sz="2000" dirty="0" smtClean="0"/>
              <a:t>a principled approach to component and interface modeling allows successive levels of detail to be added as and when needed</a:t>
            </a:r>
          </a:p>
          <a:p>
            <a:r>
              <a:rPr lang="en-US" sz="2000" dirty="0" smtClean="0"/>
              <a:t>A well constructed partial model </a:t>
            </a:r>
            <a:r>
              <a:rPr lang="en-US" sz="2000" dirty="0"/>
              <a:t>can document </a:t>
            </a:r>
            <a:r>
              <a:rPr lang="en-US" sz="2000" dirty="0" smtClean="0"/>
              <a:t>systems, </a:t>
            </a:r>
            <a:r>
              <a:rPr lang="en-US" sz="2000" dirty="0"/>
              <a:t>interfaces, and behavior at a much deeper level of specificity than is typical in an </a:t>
            </a:r>
            <a:r>
              <a:rPr lang="en-US" sz="2000" dirty="0" smtClean="0"/>
              <a:t>ICD “protocol list” or “boxes and lines” diagrams</a:t>
            </a:r>
            <a:endParaRPr lang="en-US" sz="2000" dirty="0"/>
          </a:p>
          <a:p>
            <a:r>
              <a:rPr lang="en-US" sz="2000" dirty="0" smtClean="0"/>
              <a:t>Inclusion of clear descriptions of connectivity and composition, and mapping to specifications and behaviors, supports analysis of flow and continuity, and design of interfaces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urther parametrization of the interfaces can be used to support analysis of end-to-end behavior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11826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7080"/>
            <a:ext cx="7886700" cy="58193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References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" y="1145902"/>
            <a:ext cx="8798560" cy="5722258"/>
          </a:xfrm>
        </p:spPr>
        <p:txBody>
          <a:bodyPr>
            <a:noAutofit/>
          </a:bodyPr>
          <a:lstStyle/>
          <a:p>
            <a:r>
              <a:rPr lang="en-US" sz="1400" dirty="0"/>
              <a:t>[1] Object Management Group. OMG Systems Modeling Language (OMG </a:t>
            </a:r>
            <a:r>
              <a:rPr lang="en-US" sz="1400" dirty="0" err="1"/>
              <a:t>SysML</a:t>
            </a:r>
            <a:r>
              <a:rPr lang="en-US" sz="1400" dirty="0"/>
              <a:t>™). V1.4. Available at: http://</a:t>
            </a:r>
            <a:r>
              <a:rPr lang="en-US" sz="1400" dirty="0" err="1"/>
              <a:t>www.omg.org</a:t>
            </a:r>
            <a:r>
              <a:rPr lang="en-US" sz="1400" dirty="0"/>
              <a:t>/spec/</a:t>
            </a:r>
            <a:r>
              <a:rPr lang="en-US" sz="1400" dirty="0" err="1"/>
              <a:t>SysML</a:t>
            </a:r>
            <a:r>
              <a:rPr lang="en-US" sz="1400" dirty="0"/>
              <a:t>/.</a:t>
            </a:r>
          </a:p>
          <a:p>
            <a:r>
              <a:rPr lang="en-US" sz="1400" dirty="0"/>
              <a:t>[2] A Practical Guide to </a:t>
            </a:r>
            <a:r>
              <a:rPr lang="en-US" sz="1400" dirty="0" err="1"/>
              <a:t>SysML</a:t>
            </a:r>
            <a:r>
              <a:rPr lang="en-US" sz="1400" dirty="0"/>
              <a:t>, The Systems Modeling Language, Third Edition by Sanford </a:t>
            </a:r>
            <a:r>
              <a:rPr lang="en-US" sz="1400" dirty="0" err="1"/>
              <a:t>Friedenthal</a:t>
            </a:r>
            <a:r>
              <a:rPr lang="en-US" sz="1400" dirty="0"/>
              <a:t>, Alan Moore, and Rick Steiner, Morgan Kaufmann, 2014</a:t>
            </a:r>
          </a:p>
          <a:p>
            <a:r>
              <a:rPr lang="en-US" sz="1400" dirty="0" smtClean="0"/>
              <a:t>[3] </a:t>
            </a:r>
            <a:r>
              <a:rPr lang="en-US" sz="1400" dirty="0"/>
              <a:t>Shames, Peter M, </a:t>
            </a:r>
            <a:r>
              <a:rPr lang="en-US" sz="1400" dirty="0" err="1"/>
              <a:t>Sarrel</a:t>
            </a:r>
            <a:r>
              <a:rPr lang="en-US" sz="1400" dirty="0"/>
              <a:t>, Marc </a:t>
            </a:r>
            <a:r>
              <a:rPr lang="en-US" sz="1400" dirty="0" smtClean="0"/>
              <a:t>A, </a:t>
            </a:r>
            <a:r>
              <a:rPr lang="en-US" sz="1400" dirty="0" err="1" smtClean="0"/>
              <a:t>Freidenthal</a:t>
            </a:r>
            <a:r>
              <a:rPr lang="en-US" sz="1400" dirty="0" smtClean="0"/>
              <a:t>, Sanford A, A </a:t>
            </a:r>
            <a:r>
              <a:rPr lang="en-US" sz="1400" dirty="0"/>
              <a:t>Representative Application of a Layered Interface Modeling </a:t>
            </a:r>
            <a:r>
              <a:rPr lang="en-US" sz="1400" dirty="0" smtClean="0"/>
              <a:t>Pattern, to be published </a:t>
            </a:r>
            <a:r>
              <a:rPr lang="en-US" sz="1400" dirty="0"/>
              <a:t>26</a:t>
            </a:r>
            <a:r>
              <a:rPr lang="en-US" sz="1400" baseline="30000" dirty="0"/>
              <a:t>th</a:t>
            </a:r>
            <a:r>
              <a:rPr lang="en-US" sz="1400" dirty="0"/>
              <a:t> Annual INCOSE International Symposium (IS </a:t>
            </a:r>
            <a:r>
              <a:rPr lang="en-US" sz="1400" dirty="0" smtClean="0"/>
              <a:t>2016), Edinburgh</a:t>
            </a:r>
            <a:r>
              <a:rPr lang="en-US" sz="1400" dirty="0"/>
              <a:t>, Scotland, UK, July 18-21, 2016 </a:t>
            </a:r>
            <a:endParaRPr lang="en-US" sz="1400" dirty="0" smtClean="0"/>
          </a:p>
          <a:p>
            <a:r>
              <a:rPr lang="en-US" sz="1400" dirty="0" smtClean="0"/>
              <a:t>[</a:t>
            </a:r>
            <a:r>
              <a:rPr lang="en-US" sz="1400" dirty="0"/>
              <a:t>4</a:t>
            </a:r>
            <a:r>
              <a:rPr lang="en-US" sz="1400" dirty="0" smtClean="0"/>
              <a:t>] </a:t>
            </a:r>
            <a:r>
              <a:rPr lang="en-US" sz="1400" dirty="0"/>
              <a:t>Shames, Peter M, </a:t>
            </a:r>
            <a:r>
              <a:rPr lang="en-US" sz="1400" dirty="0" err="1"/>
              <a:t>Sarrel</a:t>
            </a:r>
            <a:r>
              <a:rPr lang="en-US" sz="1400" dirty="0"/>
              <a:t>, Marc A, A modeling pattern for layered system interfaces, 25th Annual INCOSE International Symposium (IS2015), Seattle, WA, July 13 – 16, 2015</a:t>
            </a:r>
          </a:p>
          <a:p>
            <a:r>
              <a:rPr lang="en-US" sz="1400" dirty="0" smtClean="0"/>
              <a:t>[</a:t>
            </a:r>
            <a:r>
              <a:rPr lang="en-US" sz="1400" dirty="0"/>
              <a:t>5</a:t>
            </a:r>
            <a:r>
              <a:rPr lang="en-US" sz="1400" dirty="0" smtClean="0"/>
              <a:t>] </a:t>
            </a:r>
            <a:r>
              <a:rPr lang="en-US" sz="1400" dirty="0" err="1"/>
              <a:t>Postel</a:t>
            </a:r>
            <a:r>
              <a:rPr lang="en-US" sz="1400" dirty="0"/>
              <a:t> J., “Transmission Control Protocol,” RFC 793, September 1981. </a:t>
            </a:r>
          </a:p>
          <a:p>
            <a:r>
              <a:rPr lang="en-US" sz="1400" dirty="0" smtClean="0"/>
              <a:t>[6] </a:t>
            </a:r>
            <a:r>
              <a:rPr lang="en-US" sz="1400" dirty="0" err="1"/>
              <a:t>Zaghal</a:t>
            </a:r>
            <a:r>
              <a:rPr lang="en-US" sz="1400" dirty="0"/>
              <a:t>, R, Khan, J, EFSM/SDL modeling of the original TCP standard (RFC793) and the Congestion Control Mechanism of TCP Reno, Kent State University report, TR2005-07-22-tcp-EFSM.pdf, 2005</a:t>
            </a:r>
          </a:p>
          <a:p>
            <a:r>
              <a:rPr lang="en-US" sz="1400" dirty="0" smtClean="0"/>
              <a:t>[</a:t>
            </a:r>
            <a:r>
              <a:rPr lang="en-US" sz="1400" dirty="0"/>
              <a:t>7</a:t>
            </a:r>
            <a:r>
              <a:rPr lang="en-US" sz="1400" dirty="0" smtClean="0"/>
              <a:t>] </a:t>
            </a:r>
            <a:r>
              <a:rPr lang="en-US" sz="1400" dirty="0"/>
              <a:t>Information technology - Open Systems, Basic Reference Model, ISO/IEC 7498-1, revised June, 1996</a:t>
            </a:r>
          </a:p>
          <a:p>
            <a:r>
              <a:rPr lang="en-US" sz="1400" dirty="0" smtClean="0"/>
              <a:t>[8] </a:t>
            </a:r>
            <a:r>
              <a:rPr lang="en-US" sz="1400" dirty="0"/>
              <a:t>Systems and software engineering — Recommended practice for architectural description of software-intensive systems, ISO/IEC 42010, July 2007, revised 2011</a:t>
            </a:r>
          </a:p>
          <a:p>
            <a:r>
              <a:rPr lang="en-US" sz="1400" dirty="0" smtClean="0"/>
              <a:t>[9] </a:t>
            </a:r>
            <a:r>
              <a:rPr lang="en-US" sz="1400" dirty="0"/>
              <a:t>Reference Architecture for Space Data Systems (RASDS), CCSDS 311.0-M-1, Sept 2008</a:t>
            </a:r>
          </a:p>
          <a:p>
            <a:r>
              <a:rPr lang="en-US" sz="1400" dirty="0" smtClean="0"/>
              <a:t>[10] </a:t>
            </a:r>
            <a:r>
              <a:rPr lang="en-US" sz="1400" dirty="0"/>
              <a:t>Consultative Committee for Space Data Systems, CCSDS Space Packet Protocol, CCSDS 133.0-B-1c2, Sept 2010</a:t>
            </a:r>
          </a:p>
          <a:p>
            <a:r>
              <a:rPr lang="en-US" sz="1400" dirty="0" smtClean="0"/>
              <a:t>[11] </a:t>
            </a:r>
            <a:r>
              <a:rPr lang="en-US" sz="1400" dirty="0"/>
              <a:t>Jackson, et al., “Architecting the Human Space Flight Program with Systems Modeling Language (</a:t>
            </a:r>
            <a:r>
              <a:rPr lang="en-US" sz="1400" dirty="0" err="1"/>
              <a:t>SysML</a:t>
            </a:r>
            <a:r>
              <a:rPr lang="en-US" sz="1400" dirty="0"/>
              <a:t>)”, Infotech 2012, AIAA 2012-2556.</a:t>
            </a:r>
          </a:p>
          <a:p>
            <a:r>
              <a:rPr lang="en-US" sz="1400" dirty="0"/>
              <a:t>[</a:t>
            </a:r>
            <a:r>
              <a:rPr lang="en-US" sz="1400" dirty="0" smtClean="0"/>
              <a:t>12] </a:t>
            </a:r>
            <a:r>
              <a:rPr lang="en-US" sz="1400" dirty="0" err="1"/>
              <a:t>Karban</a:t>
            </a:r>
            <a:r>
              <a:rPr lang="en-US" sz="1400" dirty="0"/>
              <a:t>, et al., “MBSE Initiative – SE2 Challenge Team, Cookbook for MBSE with </a:t>
            </a:r>
            <a:r>
              <a:rPr lang="en-US" sz="1400" dirty="0" err="1"/>
              <a:t>SysML</a:t>
            </a:r>
            <a:r>
              <a:rPr lang="en-US" sz="1400" dirty="0"/>
              <a:t>, Issue 1, INCOSE, 2011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40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5862"/>
            <a:ext cx="7886700" cy="1325563"/>
          </a:xfrm>
        </p:spPr>
        <p:txBody>
          <a:bodyPr/>
          <a:lstStyle/>
          <a:p>
            <a:r>
              <a:rPr lang="en-US" b="1" smtClean="0"/>
              <a:t>System-of-Systems </a:t>
            </a:r>
            <a:r>
              <a:rPr lang="en-US" b="1" smtClean="0"/>
              <a:t>Interfaces </a:t>
            </a:r>
            <a:r>
              <a:rPr lang="en-US"/>
              <a:t/>
            </a:r>
            <a:br>
              <a:rPr lang="en-US"/>
            </a:br>
            <a:r>
              <a:rPr lang="en-US" dirty="0" smtClean="0"/>
              <a:t>C</a:t>
            </a:r>
            <a:r>
              <a:rPr lang="en-US" b="1" smtClean="0"/>
              <a:t>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2401"/>
            <a:ext cx="7886700" cy="5431156"/>
          </a:xfrm>
        </p:spPr>
        <p:txBody>
          <a:bodyPr>
            <a:noAutofit/>
          </a:bodyPr>
          <a:lstStyle/>
          <a:p>
            <a:r>
              <a:rPr lang="en-US" sz="2400" dirty="0" smtClean="0"/>
              <a:t>Each major system has interfaces</a:t>
            </a:r>
          </a:p>
          <a:p>
            <a:r>
              <a:rPr lang="en-US" sz="2400" dirty="0" smtClean="0"/>
              <a:t>The elements within each system have interfaces</a:t>
            </a:r>
          </a:p>
          <a:p>
            <a:r>
              <a:rPr lang="en-US" sz="2400" dirty="0" smtClean="0"/>
              <a:t>Interfaces include the connection points on the interacting elements, the items that are exchanged, the constraints and/or rules that govern the exchange, and the medium for the exchange (i.e. link)</a:t>
            </a:r>
          </a:p>
          <a:p>
            <a:r>
              <a:rPr lang="en-US" sz="2400" dirty="0" smtClean="0"/>
              <a:t>Multi-layered communications interfaces include application </a:t>
            </a:r>
            <a:r>
              <a:rPr lang="en-US" sz="2400" dirty="0" smtClean="0"/>
              <a:t>layer to </a:t>
            </a:r>
            <a:r>
              <a:rPr lang="en-US" sz="2400" dirty="0" smtClean="0"/>
              <a:t>physical </a:t>
            </a:r>
            <a:r>
              <a:rPr lang="en-US" sz="2400" dirty="0" smtClean="0"/>
              <a:t>layer</a:t>
            </a:r>
            <a:endParaRPr lang="en-US" sz="2400" dirty="0" smtClean="0"/>
          </a:p>
          <a:p>
            <a:pPr lvl="1"/>
            <a:r>
              <a:rPr lang="en-US" dirty="0" smtClean="0"/>
              <a:t>For some interfaces the link aspects can drive performance (e.g. atmospheric affects of various signals)</a:t>
            </a:r>
          </a:p>
          <a:p>
            <a:pPr lvl="1"/>
            <a:r>
              <a:rPr lang="en-US" dirty="0" smtClean="0"/>
              <a:t>For other interfaces protocol behavior and data transformations can drive performance (e.g. end-to-end throughput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41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5862"/>
            <a:ext cx="7886700" cy="1325563"/>
          </a:xfrm>
        </p:spPr>
        <p:txBody>
          <a:bodyPr/>
          <a:lstStyle/>
          <a:p>
            <a:r>
              <a:rPr lang="en-US" b="1" dirty="0" smtClean="0"/>
              <a:t>System-of-Systems </a:t>
            </a:r>
            <a:r>
              <a:rPr lang="en-US" b="1" dirty="0" smtClean="0"/>
              <a:t>Interfaces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</a:t>
            </a:r>
            <a:r>
              <a:rPr lang="en-US" b="1" dirty="0" smtClean="0"/>
              <a:t>onsiderations, </a:t>
            </a:r>
            <a:r>
              <a:rPr lang="en-US" b="1" dirty="0" err="1" smtClean="0"/>
              <a:t>contd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2401"/>
            <a:ext cx="7886700" cy="5431156"/>
          </a:xfrm>
        </p:spPr>
        <p:txBody>
          <a:bodyPr>
            <a:noAutofit/>
          </a:bodyPr>
          <a:lstStyle/>
          <a:p>
            <a:r>
              <a:rPr lang="en-US" sz="2400" dirty="0" smtClean="0"/>
              <a:t>Different </a:t>
            </a:r>
            <a:r>
              <a:rPr lang="en-US" sz="2400" dirty="0"/>
              <a:t>views </a:t>
            </a:r>
            <a:r>
              <a:rPr lang="en-US" sz="2400" dirty="0" smtClean="0"/>
              <a:t>may be used to address different concerns</a:t>
            </a:r>
          </a:p>
          <a:p>
            <a:pPr lvl="1"/>
            <a:r>
              <a:rPr lang="en-US" dirty="0" smtClean="0"/>
              <a:t>Different interface abstractions from logical flows to complete protocol stacks</a:t>
            </a:r>
          </a:p>
          <a:p>
            <a:pPr lvl="1"/>
            <a:r>
              <a:rPr lang="en-US" dirty="0" smtClean="0"/>
              <a:t>End-to-end data flows, connectivity, and data transformations</a:t>
            </a:r>
          </a:p>
          <a:p>
            <a:pPr lvl="1"/>
            <a:r>
              <a:rPr lang="en-US" dirty="0" smtClean="0"/>
              <a:t>Physical connections</a:t>
            </a:r>
          </a:p>
          <a:p>
            <a:pPr lvl="1"/>
            <a:r>
              <a:rPr lang="en-US" dirty="0"/>
              <a:t>Protocol specifications</a:t>
            </a:r>
          </a:p>
          <a:p>
            <a:pPr lvl="1"/>
            <a:r>
              <a:rPr lang="en-US" dirty="0" smtClean="0"/>
              <a:t>Message definitions</a:t>
            </a:r>
          </a:p>
          <a:p>
            <a:pPr lvl="1"/>
            <a:r>
              <a:rPr lang="en-US" dirty="0" smtClean="0"/>
              <a:t>Complete interface specifications that span discipline concerns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type and detail of interface information for each view must be consistent</a:t>
            </a:r>
          </a:p>
        </p:txBody>
      </p:sp>
    </p:spTree>
    <p:extLst>
      <p:ext uri="{BB962C8B-B14F-4D97-AF65-F5344CB8AC3E}">
        <p14:creationId xmlns:p14="http://schemas.microsoft.com/office/powerpoint/2010/main" val="9630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44046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/>
              <a:t>A </a:t>
            </a:r>
            <a:r>
              <a:rPr lang="en-US" dirty="0"/>
              <a:t>S</a:t>
            </a:r>
            <a:r>
              <a:rPr lang="en-US" b="1" dirty="0" smtClean="0"/>
              <a:t>imple </a:t>
            </a:r>
            <a:r>
              <a:rPr lang="en-US" dirty="0"/>
              <a:t>E</a:t>
            </a:r>
            <a:r>
              <a:rPr lang="en-US" b="1" dirty="0" smtClean="0"/>
              <a:t>xample </a:t>
            </a:r>
            <a:r>
              <a:rPr lang="en-US" b="1" dirty="0" smtClean="0"/>
              <a:t>of </a:t>
            </a:r>
            <a:r>
              <a:rPr lang="en-US" b="1" dirty="0" smtClean="0"/>
              <a:t>Interface </a:t>
            </a:r>
            <a:r>
              <a:rPr lang="en-US" dirty="0"/>
              <a:t>S</a:t>
            </a:r>
            <a:r>
              <a:rPr lang="en-US" b="1" dirty="0" smtClean="0"/>
              <a:t>tack </a:t>
            </a:r>
            <a:r>
              <a:rPr lang="en-US" dirty="0"/>
              <a:t>S</a:t>
            </a:r>
            <a:r>
              <a:rPr lang="en-US" b="1" dirty="0" smtClean="0"/>
              <a:t>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 descr="Blaidd Drwg:Users:msarrel:Documents:Conferences - Working:2014-03 CSER:Draft:Cartoon7.graff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517346"/>
            <a:ext cx="433197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laidd Drwg:Users:msarrel:Documents:Conferences - Working:2014-03 CSER:Draft:Cartoon4.graff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40" y="1501624"/>
            <a:ext cx="4263390" cy="3909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8470" y="2902554"/>
            <a:ext cx="4672347" cy="34537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The simple view is “boxes and lines”</a:t>
            </a:r>
          </a:p>
          <a:p>
            <a:pPr lvl="1"/>
            <a:r>
              <a:rPr lang="en-US" sz="1600" b="1" dirty="0" smtClean="0"/>
              <a:t>What are the interfaces?</a:t>
            </a:r>
          </a:p>
          <a:p>
            <a:pPr lvl="1"/>
            <a:r>
              <a:rPr lang="en-US" sz="1600" b="1" dirty="0" smtClean="0"/>
              <a:t>What are the protocols?</a:t>
            </a:r>
          </a:p>
          <a:p>
            <a:r>
              <a:rPr lang="en-US" sz="1800" b="1" dirty="0" smtClean="0"/>
              <a:t>End-to-End simple view</a:t>
            </a:r>
          </a:p>
          <a:p>
            <a:pPr lvl="1"/>
            <a:r>
              <a:rPr lang="en-US" sz="1600" b="1" dirty="0" smtClean="0"/>
              <a:t>Send a PDF file from A to B.</a:t>
            </a:r>
          </a:p>
          <a:p>
            <a:pPr lvl="1"/>
            <a:r>
              <a:rPr lang="en-US" sz="1600" b="1" dirty="0" smtClean="0"/>
              <a:t>This is the requirement, what the user sees.</a:t>
            </a:r>
          </a:p>
          <a:p>
            <a:r>
              <a:rPr lang="en-US" sz="1800" b="1" dirty="0" smtClean="0"/>
              <a:t>Interface Specification</a:t>
            </a:r>
          </a:p>
          <a:p>
            <a:pPr lvl="1"/>
            <a:r>
              <a:rPr lang="en-US" sz="1600" b="1" dirty="0"/>
              <a:t>Implemented with HTTP, TCP, IP and Ethernet.</a:t>
            </a:r>
          </a:p>
          <a:p>
            <a:pPr lvl="1"/>
            <a:r>
              <a:rPr lang="en-US" sz="1600" b="1" dirty="0"/>
              <a:t>Each component is connected both horizontally and vertically.</a:t>
            </a:r>
          </a:p>
          <a:p>
            <a:r>
              <a:rPr lang="en-US" sz="1800" b="1" dirty="0"/>
              <a:t>Simple lists of interface protocols are just not sufficient to understand the architecture</a:t>
            </a:r>
          </a:p>
          <a:p>
            <a:endParaRPr lang="en-US" sz="1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60349" y="1407663"/>
            <a:ext cx="8869681" cy="4948688"/>
            <a:chOff x="260349" y="1407663"/>
            <a:chExt cx="8869681" cy="4948688"/>
          </a:xfrm>
        </p:grpSpPr>
        <p:sp>
          <p:nvSpPr>
            <p:cNvPr id="9" name="Rectangle 8"/>
            <p:cNvSpPr/>
            <p:nvPr/>
          </p:nvSpPr>
          <p:spPr>
            <a:xfrm>
              <a:off x="4866640" y="1407663"/>
              <a:ext cx="4263390" cy="4003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0349" y="4635500"/>
              <a:ext cx="4760467" cy="1720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9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0780"/>
            <a:ext cx="7886700" cy="1325563"/>
          </a:xfrm>
        </p:spPr>
        <p:txBody>
          <a:bodyPr>
            <a:normAutofit/>
          </a:bodyPr>
          <a:lstStyle/>
          <a:p>
            <a:r>
              <a:rPr lang="en-US"/>
              <a:t>A </a:t>
            </a:r>
            <a:r>
              <a:rPr lang="en-US" smtClean="0"/>
              <a:t>S</a:t>
            </a:r>
            <a:r>
              <a:rPr lang="en-US"/>
              <a:t>imple </a:t>
            </a:r>
            <a:r>
              <a:rPr lang="en-US" smtClean="0"/>
              <a:t>E</a:t>
            </a:r>
            <a:r>
              <a:rPr lang="en-US"/>
              <a:t>xample of Interface </a:t>
            </a:r>
            <a:r>
              <a:rPr lang="en-US" smtClean="0"/>
              <a:t>S</a:t>
            </a:r>
            <a:r>
              <a:rPr lang="en-US"/>
              <a:t>tack </a:t>
            </a:r>
            <a:r>
              <a:rPr lang="en-US" smtClean="0"/>
              <a:t>S</a:t>
            </a:r>
            <a:r>
              <a:rPr lang="en-US" smtClean="0"/>
              <a:t>pecification - </a:t>
            </a:r>
            <a:r>
              <a:rPr lang="en-US" dirty="0"/>
              <a:t>D</a:t>
            </a:r>
            <a:r>
              <a:rPr lang="en-US" b="1" smtClean="0"/>
              <a:t>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 descr="Blaidd Drwg:Users:msarrel:Documents:Conferences - Working:2014-03 CSER:Draft:Cartoon7.graff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517346"/>
            <a:ext cx="433197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laidd Drwg:Users:msarrel:Documents:Conferences - Working:2014-03 CSER:Draft:Cartoon4.graff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40" y="1501624"/>
            <a:ext cx="4263390" cy="3909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8470" y="2902554"/>
            <a:ext cx="4672347" cy="34537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The simple view is “boxes and lines”</a:t>
            </a:r>
          </a:p>
          <a:p>
            <a:pPr lvl="1"/>
            <a:r>
              <a:rPr lang="en-US" sz="1600" b="1" dirty="0" smtClean="0"/>
              <a:t>What are the interfaces?</a:t>
            </a:r>
          </a:p>
          <a:p>
            <a:pPr lvl="1"/>
            <a:r>
              <a:rPr lang="en-US" sz="1600" b="1" dirty="0" smtClean="0"/>
              <a:t>What are the protocols?</a:t>
            </a:r>
          </a:p>
          <a:p>
            <a:r>
              <a:rPr lang="en-US" sz="1800" b="1" dirty="0" smtClean="0"/>
              <a:t>End-to-End simple view</a:t>
            </a:r>
          </a:p>
          <a:p>
            <a:pPr lvl="1"/>
            <a:r>
              <a:rPr lang="en-US" sz="1600" b="1" dirty="0" smtClean="0"/>
              <a:t>Send a PDF file from A to B.</a:t>
            </a:r>
          </a:p>
          <a:p>
            <a:pPr lvl="1"/>
            <a:r>
              <a:rPr lang="en-US" sz="1600" b="1" dirty="0" smtClean="0"/>
              <a:t>This is the requirement, what the user sees.</a:t>
            </a:r>
          </a:p>
          <a:p>
            <a:r>
              <a:rPr lang="en-US" sz="1800" b="1" dirty="0" smtClean="0"/>
              <a:t>Interface Specification</a:t>
            </a:r>
          </a:p>
          <a:p>
            <a:pPr lvl="1"/>
            <a:r>
              <a:rPr lang="en-US" sz="1600" b="1" dirty="0"/>
              <a:t>Implemented with HTTP, TCP, IP and Ethernet.</a:t>
            </a:r>
          </a:p>
          <a:p>
            <a:pPr lvl="1"/>
            <a:r>
              <a:rPr lang="en-US" sz="1600" b="1" dirty="0" smtClean="0"/>
              <a:t>The </a:t>
            </a:r>
            <a:r>
              <a:rPr lang="en-US" sz="1600" b="1" dirty="0"/>
              <a:t>protocol stacks in each component are connected both horizontally and vertically..</a:t>
            </a:r>
          </a:p>
          <a:p>
            <a:r>
              <a:rPr lang="en-US" sz="1800" b="1" dirty="0"/>
              <a:t>Simple lists of interface protocols are just not sufficient to understand the architecture</a:t>
            </a:r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937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11667"/>
            <a:ext cx="7886700" cy="1325563"/>
          </a:xfrm>
        </p:spPr>
        <p:txBody>
          <a:bodyPr>
            <a:normAutofit/>
          </a:bodyPr>
          <a:lstStyle/>
          <a:p>
            <a:r>
              <a:rPr lang="en-US" b="1" smtClean="0"/>
              <a:t>Focus </a:t>
            </a:r>
            <a:r>
              <a:rPr lang="en-US" b="1" smtClean="0"/>
              <a:t>May </a:t>
            </a:r>
            <a:r>
              <a:rPr lang="en-US" b="1" dirty="0" smtClean="0"/>
              <a:t>be on </a:t>
            </a:r>
            <a:r>
              <a:rPr lang="en-US" b="1" smtClean="0"/>
              <a:t>the </a:t>
            </a:r>
            <a:r>
              <a:rPr lang="en-US" b="1" smtClean="0"/>
              <a:t>Protocol </a:t>
            </a:r>
            <a:r>
              <a:rPr lang="en-US" b="1" dirty="0" smtClean="0"/>
              <a:t>at </a:t>
            </a:r>
            <a:r>
              <a:rPr lang="en-US" b="1" smtClean="0"/>
              <a:t>a </a:t>
            </a:r>
            <a:r>
              <a:rPr lang="en-US" b="1" smtClean="0"/>
              <a:t>Layer </a:t>
            </a:r>
            <a:r>
              <a:rPr lang="en-US" b="1" dirty="0" smtClean="0"/>
              <a:t>or on </a:t>
            </a:r>
            <a:r>
              <a:rPr lang="en-US" b="1" smtClean="0"/>
              <a:t>the </a:t>
            </a:r>
            <a:r>
              <a:rPr lang="en-US" b="1" smtClean="0"/>
              <a:t>Interface </a:t>
            </a:r>
            <a:r>
              <a:rPr lang="en-US" dirty="0"/>
              <a:t>S</a:t>
            </a:r>
            <a:r>
              <a:rPr lang="en-US" b="1" smtClean="0"/>
              <a:t>tack</a:t>
            </a:r>
            <a:endParaRPr lang="en-US" b="1" dirty="0"/>
          </a:p>
        </p:txBody>
      </p:sp>
      <p:pic>
        <p:nvPicPr>
          <p:cNvPr id="7" name="Picture 6" descr="Blaidd Drwg:Users:msarrel:Documents:Conferences - Working:2014-03 CSER:Draft:Cartoon5.graff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8" y="1549702"/>
            <a:ext cx="300609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laidd Drwg:Users:msarrel:Documents:Conferences - Working:2014-03 CSER:Draft:Cartoon8.graff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8" y="2684659"/>
            <a:ext cx="1817370" cy="38519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469519" y="1609039"/>
            <a:ext cx="5609167" cy="4840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Different views enforce separation of concerns.</a:t>
            </a:r>
          </a:p>
          <a:p>
            <a:r>
              <a:rPr lang="en-US" b="1" dirty="0" smtClean="0"/>
              <a:t>We can focus on just the TCP layer.</a:t>
            </a:r>
          </a:p>
          <a:p>
            <a:pPr lvl="1"/>
            <a:r>
              <a:rPr lang="en-US" b="1" dirty="0" smtClean="0"/>
              <a:t>How it is connected (horizontally).</a:t>
            </a:r>
          </a:p>
          <a:p>
            <a:pPr lvl="1"/>
            <a:r>
              <a:rPr lang="en-US" b="1" dirty="0" smtClean="0"/>
              <a:t>How it behaves</a:t>
            </a:r>
            <a:r>
              <a:rPr lang="en-US" b="1" dirty="0"/>
              <a:t> (horizontally)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We can focus on just the stack.</a:t>
            </a:r>
          </a:p>
          <a:p>
            <a:pPr lvl="1"/>
            <a:r>
              <a:rPr lang="en-US" b="1" dirty="0"/>
              <a:t>How it is connected </a:t>
            </a:r>
            <a:r>
              <a:rPr lang="en-US" b="1" dirty="0" smtClean="0"/>
              <a:t>(vertically)</a:t>
            </a:r>
            <a:r>
              <a:rPr lang="en-US" b="1" dirty="0"/>
              <a:t>.</a:t>
            </a:r>
          </a:p>
          <a:p>
            <a:pPr lvl="1"/>
            <a:r>
              <a:rPr lang="en-US" b="1" dirty="0"/>
              <a:t>How it behaves </a:t>
            </a:r>
            <a:r>
              <a:rPr lang="en-US" b="1" dirty="0" smtClean="0"/>
              <a:t>(vertically)</a:t>
            </a:r>
            <a:r>
              <a:rPr lang="en-US" b="1" dirty="0"/>
              <a:t>.</a:t>
            </a:r>
          </a:p>
          <a:p>
            <a:r>
              <a:rPr lang="en-US" b="1" dirty="0" smtClean="0"/>
              <a:t>Data </a:t>
            </a:r>
            <a:r>
              <a:rPr lang="en-US" b="1" u="sng" dirty="0" smtClean="0"/>
              <a:t>logically</a:t>
            </a:r>
            <a:r>
              <a:rPr lang="en-US" b="1" dirty="0" smtClean="0"/>
              <a:t> flows across the horizontal layers, the TCP spec describes the behavior of </a:t>
            </a:r>
            <a:r>
              <a:rPr lang="en-US" b="1" dirty="0"/>
              <a:t>the peer protocol entities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Data </a:t>
            </a:r>
            <a:r>
              <a:rPr lang="en-US" b="1" u="sng" dirty="0" smtClean="0"/>
              <a:t>actually</a:t>
            </a:r>
            <a:r>
              <a:rPr lang="en-US" b="1" dirty="0" smtClean="0"/>
              <a:t> flows “down the stack” through each successive layer until it gets to the physical layer where the “real” connections occurs.</a:t>
            </a:r>
          </a:p>
          <a:p>
            <a:r>
              <a:rPr lang="en-US" b="1" dirty="0" smtClean="0"/>
              <a:t>“On the wire” the whole stack is visible.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02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70961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Notes on the System Interface </a:t>
            </a:r>
            <a:r>
              <a:rPr lang="en-US" sz="2800" b="1" smtClean="0"/>
              <a:t>Modeling </a:t>
            </a:r>
            <a:r>
              <a:rPr lang="en-US" sz="2800" b="1" smtClean="0"/>
              <a:t>Method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38" y="1381760"/>
            <a:ext cx="8408987" cy="487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method is intended to allow complete modeling of systems components, their interfaces, protocols, and protocol behaviors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Supports evolution of detail as design progresses</a:t>
            </a:r>
            <a:endParaRPr lang="en-US" sz="2400" dirty="0" smtClean="0"/>
          </a:p>
          <a:p>
            <a:r>
              <a:rPr lang="en-US" sz="2400" dirty="0" smtClean="0"/>
              <a:t>Several </a:t>
            </a:r>
            <a:r>
              <a:rPr lang="en-US" sz="2400" dirty="0" smtClean="0"/>
              <a:t>different views of these interfaces are presented</a:t>
            </a:r>
            <a:r>
              <a:rPr lang="en-US" sz="2400" dirty="0" smtClean="0"/>
              <a:t>.</a:t>
            </a:r>
            <a:endParaRPr lang="en-US" sz="2400" b="1" i="1" dirty="0" smtClean="0"/>
          </a:p>
          <a:p>
            <a:r>
              <a:rPr lang="en-US" sz="2400" b="1" i="1" dirty="0" smtClean="0"/>
              <a:t>Only </a:t>
            </a:r>
            <a:r>
              <a:rPr lang="en-US" sz="2400" b="1" i="1" dirty="0" smtClean="0"/>
              <a:t>selected </a:t>
            </a:r>
            <a:r>
              <a:rPr lang="en-US" sz="2400" b="1" i="1" dirty="0"/>
              <a:t>views </a:t>
            </a:r>
            <a:r>
              <a:rPr lang="en-US" sz="2400" b="1" i="1" dirty="0" smtClean="0"/>
              <a:t>need to be used </a:t>
            </a:r>
            <a:r>
              <a:rPr lang="en-US" sz="2400" b="1" i="1" dirty="0"/>
              <a:t>to address specific concerns (e.g., logical data flow, protocol </a:t>
            </a:r>
            <a:r>
              <a:rPr lang="en-US" sz="2400" b="1" i="1" dirty="0" smtClean="0"/>
              <a:t>stacks and behavior, message definition, physical </a:t>
            </a:r>
            <a:r>
              <a:rPr lang="en-US" sz="2400" b="1" i="1" dirty="0"/>
              <a:t>interconnection</a:t>
            </a:r>
            <a:r>
              <a:rPr lang="en-US" sz="2400" b="1" i="1" dirty="0" smtClean="0"/>
              <a:t>). </a:t>
            </a:r>
            <a:endParaRPr lang="en-US" sz="2400" dirty="0" smtClean="0"/>
          </a:p>
          <a:p>
            <a:r>
              <a:rPr lang="en-US" sz="2400" dirty="0"/>
              <a:t>A</a:t>
            </a:r>
            <a:r>
              <a:rPr lang="en-US" sz="2400" dirty="0" smtClean="0"/>
              <a:t>ppropriate </a:t>
            </a:r>
            <a:r>
              <a:rPr lang="en-US" sz="2400" dirty="0" smtClean="0"/>
              <a:t>use of the method, starting with the </a:t>
            </a:r>
            <a:r>
              <a:rPr lang="en-US" sz="2400" dirty="0" smtClean="0"/>
              <a:t>basic views, </a:t>
            </a:r>
            <a:r>
              <a:rPr lang="en-US" sz="2400" dirty="0" smtClean="0"/>
              <a:t>allows other views </a:t>
            </a:r>
            <a:r>
              <a:rPr lang="en-US" sz="2400" dirty="0" smtClean="0"/>
              <a:t>and details to </a:t>
            </a:r>
            <a:r>
              <a:rPr lang="en-US" sz="2400" dirty="0" smtClean="0"/>
              <a:t>be added when and where they are required.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57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0180"/>
            <a:ext cx="7772400" cy="70961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End-to-End Space Data System Example</a:t>
            </a:r>
            <a:endParaRPr lang="en-US" sz="28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53100"/>
            <a:ext cx="7886700" cy="481707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520462" y="1657978"/>
            <a:ext cx="5994888" cy="159768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IND">
  <a:themeElements>
    <a:clrScheme name="I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I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PL DSN template" id="{039ECB6E-AB98-3A4A-9084-83695A583C73}" vid="{22270110-85BD-0644-9600-41D0E233AD7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21252</TotalTime>
  <Words>1938</Words>
  <Application>Microsoft Macintosh PowerPoint</Application>
  <PresentationFormat>On-screen Show (4:3)</PresentationFormat>
  <Paragraphs>172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Times</vt:lpstr>
      <vt:lpstr>ＭＳ Ｐゴシック</vt:lpstr>
      <vt:lpstr>Arial</vt:lpstr>
      <vt:lpstr>IND</vt:lpstr>
      <vt:lpstr>Modeling Systems-of-Systems Interfaces with SysML</vt:lpstr>
      <vt:lpstr>Introduction – End-To-End Space Data Systems</vt:lpstr>
      <vt:lpstr>System-of-Systems Interfaces  Considerations</vt:lpstr>
      <vt:lpstr>System-of-Systems Interfaces  Considerations, contd</vt:lpstr>
      <vt:lpstr>A Simple Example of Interface Stack Specification</vt:lpstr>
      <vt:lpstr>A Simple Example of Interface Stack Specification - Details</vt:lpstr>
      <vt:lpstr>Focus May be on the Protocol at a Layer or on the Interface Stack</vt:lpstr>
      <vt:lpstr>Notes on the System Interface Modeling Method</vt:lpstr>
      <vt:lpstr>End-to-End Space Data System Example</vt:lpstr>
      <vt:lpstr>Overall Mission Model Context</vt:lpstr>
      <vt:lpstr>End-to-End Protocol View</vt:lpstr>
      <vt:lpstr>End-to-end Space Data System Flows and Connectivity</vt:lpstr>
      <vt:lpstr>Modeling the Spacecraft System Decomposition – “Black Box” View</vt:lpstr>
      <vt:lpstr>Modeling the Interface – Protocol Stack Details ”White Box” View</vt:lpstr>
      <vt:lpstr>Interface Model – Protocol Stack Details</vt:lpstr>
      <vt:lpstr>Protocol Entity Interfaces</vt:lpstr>
      <vt:lpstr>Protocol Entity Port Details</vt:lpstr>
      <vt:lpstr>Protocol Behavior Specification - TCP Protocol  State Machine Example</vt:lpstr>
      <vt:lpstr>Protocol Behavior Description</vt:lpstr>
      <vt:lpstr>Interface Compliance Specification Example TCP, RFC 793</vt:lpstr>
      <vt:lpstr>Interface Compliance Specification Details</vt:lpstr>
      <vt:lpstr>Modeling Flexibility – Re-use of Components and Views</vt:lpstr>
      <vt:lpstr>Systems-of-Systems Interface Modeling Benefits</vt:lpstr>
      <vt:lpstr>References</vt:lpstr>
    </vt:vector>
  </TitlesOfParts>
  <Company>ϼ퀀Ԃ릜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 Deutsch</dc:creator>
  <cp:lastModifiedBy>Peter Shames</cp:lastModifiedBy>
  <cp:revision>822</cp:revision>
  <cp:lastPrinted>2007-12-19T17:10:02Z</cp:lastPrinted>
  <dcterms:created xsi:type="dcterms:W3CDTF">2003-11-11T16:14:19Z</dcterms:created>
  <dcterms:modified xsi:type="dcterms:W3CDTF">2016-05-02T17:12:02Z</dcterms:modified>
</cp:coreProperties>
</file>