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64" autoAdjust="0"/>
  </p:normalViewPr>
  <p:slideViewPr>
    <p:cSldViewPr>
      <p:cViewPr varScale="1">
        <p:scale>
          <a:sx n="35" d="100"/>
          <a:sy n="35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0F2F0-8A06-4537-A82B-87CF972C151E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EAD39-D285-4BA9-9EDC-3D2E49BFD7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6178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061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76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78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412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4103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Texts in </a:t>
            </a:r>
            <a:r>
              <a:rPr lang="en-US" altLang="zh-CN" baseline="0" dirty="0" smtClean="0">
                <a:solidFill>
                  <a:srgbClr val="FF0000"/>
                </a:solidFill>
              </a:rPr>
              <a:t>red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are from SOIS books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07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56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929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36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55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40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46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40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33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42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535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649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1D08E-81F9-4630-A1D0-4EDE198F90F1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398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Plug-and-Play View of SOIS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109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371335"/>
              </p:ext>
            </p:extLst>
          </p:nvPr>
        </p:nvGraphicFramePr>
        <p:xfrm>
          <a:off x="857250" y="0"/>
          <a:ext cx="7245981" cy="688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Visio" r:id="rId4" imgW="6843077" imgH="6504567" progId="Visio.Drawing.11">
                  <p:embed/>
                </p:oleObj>
              </mc:Choice>
              <mc:Fallback>
                <p:oleObj name="Visio" r:id="rId4" imgW="6843077" imgH="650456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7250" y="0"/>
                        <a:ext cx="7245981" cy="688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58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137239"/>
              </p:ext>
            </p:extLst>
          </p:nvPr>
        </p:nvGraphicFramePr>
        <p:xfrm>
          <a:off x="662632" y="909464"/>
          <a:ext cx="7797800" cy="590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Visio" r:id="rId4" imgW="7065933" imgH="5350030" progId="Visio.Drawing.11">
                  <p:embed/>
                </p:oleObj>
              </mc:Choice>
              <mc:Fallback>
                <p:oleObj name="Visio" r:id="rId4" imgW="7065933" imgH="535003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2632" y="909464"/>
                        <a:ext cx="7797800" cy="590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45848" y="476672"/>
            <a:ext cx="3454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Adding/Removing Devices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1435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3995936" y="2564904"/>
            <a:ext cx="1152128" cy="6480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DES</a:t>
            </a:r>
            <a:endParaRPr lang="zh-CN" altLang="en-US" sz="2400" dirty="0"/>
          </a:p>
        </p:txBody>
      </p:sp>
      <p:sp>
        <p:nvSpPr>
          <p:cNvPr id="7" name="椭圆 6"/>
          <p:cNvSpPr/>
          <p:nvPr/>
        </p:nvSpPr>
        <p:spPr>
          <a:xfrm>
            <a:off x="3995936" y="4221088"/>
            <a:ext cx="1152128" cy="6480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DDS</a:t>
            </a:r>
            <a:endParaRPr lang="zh-CN" altLang="en-US" sz="2400" dirty="0"/>
          </a:p>
        </p:txBody>
      </p:sp>
      <p:cxnSp>
        <p:nvCxnSpPr>
          <p:cNvPr id="11" name="直接箭头连接符 10"/>
          <p:cNvCxnSpPr>
            <a:endCxn id="5" idx="1"/>
          </p:cNvCxnSpPr>
          <p:nvPr/>
        </p:nvCxnSpPr>
        <p:spPr>
          <a:xfrm>
            <a:off x="4164661" y="1271806"/>
            <a:ext cx="0" cy="1388006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endCxn id="5" idx="7"/>
          </p:cNvCxnSpPr>
          <p:nvPr/>
        </p:nvCxnSpPr>
        <p:spPr>
          <a:xfrm>
            <a:off x="4979339" y="1271806"/>
            <a:ext cx="0" cy="1388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3707904" y="6093296"/>
            <a:ext cx="172819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Subnetwork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cxnSp>
        <p:nvCxnSpPr>
          <p:cNvPr id="22" name="直接箭头连接符 21"/>
          <p:cNvCxnSpPr>
            <a:stCxn id="7" idx="5"/>
          </p:cNvCxnSpPr>
          <p:nvPr/>
        </p:nvCxnSpPr>
        <p:spPr>
          <a:xfrm>
            <a:off x="4979339" y="4774252"/>
            <a:ext cx="0" cy="1341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7" idx="3"/>
          </p:cNvCxnSpPr>
          <p:nvPr/>
        </p:nvCxnSpPr>
        <p:spPr>
          <a:xfrm>
            <a:off x="4164661" y="4774252"/>
            <a:ext cx="0" cy="1319044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4979339" y="4951040"/>
            <a:ext cx="16808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b="1" dirty="0" err="1"/>
              <a:t>DEVICE_DISCOVERY.request</a:t>
            </a:r>
            <a:r>
              <a:rPr lang="en-US" altLang="zh-CN" sz="1000" b="1" dirty="0"/>
              <a:t> </a:t>
            </a:r>
            <a:endParaRPr lang="en-US" altLang="zh-CN" sz="1000" b="1" dirty="0" smtClean="0"/>
          </a:p>
          <a:p>
            <a:r>
              <a:rPr lang="en-US" altLang="zh-CN" sz="1000" dirty="0" smtClean="0"/>
              <a:t>DDSAP Address</a:t>
            </a:r>
            <a:endParaRPr lang="zh-CN" altLang="en-US" sz="1000" dirty="0"/>
          </a:p>
        </p:txBody>
      </p:sp>
      <p:sp>
        <p:nvSpPr>
          <p:cNvPr id="26" name="矩形 25"/>
          <p:cNvSpPr/>
          <p:nvPr/>
        </p:nvSpPr>
        <p:spPr>
          <a:xfrm>
            <a:off x="2483768" y="4876755"/>
            <a:ext cx="180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b="1" dirty="0" err="1"/>
              <a:t>DEVICE_DISCOVERY.indication</a:t>
            </a:r>
            <a:r>
              <a:rPr lang="en-US" altLang="zh-CN" sz="1000" b="1" dirty="0"/>
              <a:t> </a:t>
            </a:r>
            <a:endParaRPr lang="en-US" altLang="zh-CN" sz="1000" b="1" dirty="0" smtClean="0"/>
          </a:p>
          <a:p>
            <a:r>
              <a:rPr lang="en-US" altLang="zh-CN" sz="1000" dirty="0" smtClean="0"/>
              <a:t>DDSAP </a:t>
            </a:r>
            <a:r>
              <a:rPr lang="en-US" altLang="zh-CN" sz="1000" dirty="0"/>
              <a:t>Address, </a:t>
            </a:r>
            <a:endParaRPr lang="en-US" altLang="zh-CN" sz="1000" dirty="0" smtClean="0"/>
          </a:p>
          <a:p>
            <a:r>
              <a:rPr lang="en-US" altLang="zh-CN" sz="1000" dirty="0" smtClean="0"/>
              <a:t>Device </a:t>
            </a:r>
            <a:r>
              <a:rPr lang="en-US" altLang="zh-CN" sz="1000" dirty="0"/>
              <a:t>Address, </a:t>
            </a:r>
            <a:endParaRPr lang="en-US" altLang="zh-CN" sz="1000" dirty="0" smtClean="0"/>
          </a:p>
          <a:p>
            <a:r>
              <a:rPr lang="en-US" altLang="zh-CN" sz="1000" dirty="0" smtClean="0"/>
              <a:t>Device </a:t>
            </a:r>
            <a:r>
              <a:rPr lang="en-US" altLang="zh-CN" sz="1000" dirty="0"/>
              <a:t>Metadata (optional</a:t>
            </a:r>
            <a:r>
              <a:rPr lang="en-US" altLang="zh-CN" sz="1000" dirty="0" smtClean="0"/>
              <a:t>)</a:t>
            </a:r>
            <a:endParaRPr lang="zh-CN" altLang="en-US" sz="1000" dirty="0"/>
          </a:p>
        </p:txBody>
      </p:sp>
      <p:sp>
        <p:nvSpPr>
          <p:cNvPr id="30" name="矩形 29"/>
          <p:cNvSpPr/>
          <p:nvPr/>
        </p:nvSpPr>
        <p:spPr>
          <a:xfrm>
            <a:off x="314325" y="4881354"/>
            <a:ext cx="21469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 dirty="0" err="1">
                <a:solidFill>
                  <a:prstClr val="black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DEVICE_DISCOVERY_LOSS.indication</a:t>
            </a:r>
            <a:endParaRPr lang="en-US" altLang="zh-CN" sz="1000" b="1" dirty="0">
              <a:solidFill>
                <a:prstClr val="black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prstClr val="black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DDSAP,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prstClr val="black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Device Address,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prstClr val="black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Device Metadata (optional</a:t>
            </a:r>
            <a:r>
              <a:rPr lang="en-US" altLang="zh-CN" sz="1000" dirty="0" smtClean="0">
                <a:solidFill>
                  <a:prstClr val="black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)</a:t>
            </a:r>
            <a:r>
              <a:rPr lang="en-US" altLang="zh-CN" sz="1000" dirty="0" smtClean="0">
                <a:solidFill>
                  <a:prstClr val="black"/>
                </a:solidFill>
                <a:latin typeface="Arial" pitchFamily="34" charset="0"/>
                <a:ea typeface="宋体" pitchFamily="2" charset="-122"/>
              </a:rPr>
              <a:t> </a:t>
            </a:r>
            <a:endParaRPr lang="en-US" altLang="zh-CN" sz="1000" dirty="0">
              <a:solidFill>
                <a:prstClr val="black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987824" y="1343090"/>
            <a:ext cx="164929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b="1" dirty="0" err="1" smtClean="0"/>
              <a:t>ADD_DEVICE.request</a:t>
            </a:r>
            <a:endParaRPr lang="en-US" altLang="zh-CN" sz="1000" b="1" dirty="0" smtClean="0"/>
          </a:p>
          <a:p>
            <a:r>
              <a:rPr lang="en-US" altLang="zh-CN" sz="1000" dirty="0" smtClean="0"/>
              <a:t>Transaction </a:t>
            </a:r>
            <a:r>
              <a:rPr lang="en-US" altLang="zh-CN" sz="1000" dirty="0"/>
              <a:t>Identifier, </a:t>
            </a:r>
            <a:endParaRPr lang="en-US" altLang="zh-CN" sz="1000" dirty="0" smtClean="0"/>
          </a:p>
          <a:p>
            <a:r>
              <a:rPr lang="en-US" altLang="zh-CN" sz="1000" dirty="0" smtClean="0"/>
              <a:t>Device </a:t>
            </a:r>
            <a:r>
              <a:rPr lang="en-US" altLang="zh-CN" sz="1000" dirty="0"/>
              <a:t>Serial Number, </a:t>
            </a:r>
            <a:endParaRPr lang="en-US" altLang="zh-CN" sz="1000" dirty="0" smtClean="0"/>
          </a:p>
          <a:p>
            <a:r>
              <a:rPr lang="en-US" altLang="zh-CN" sz="1000" dirty="0" smtClean="0"/>
              <a:t>Device </a:t>
            </a:r>
            <a:r>
              <a:rPr lang="en-US" altLang="zh-CN" sz="1000" dirty="0"/>
              <a:t>Type, </a:t>
            </a:r>
            <a:endParaRPr lang="en-US" altLang="zh-CN" sz="1000" dirty="0" smtClean="0"/>
          </a:p>
          <a:p>
            <a:r>
              <a:rPr lang="en-US" altLang="zh-CN" sz="1000" dirty="0" smtClean="0"/>
              <a:t>Spacecraft </a:t>
            </a:r>
            <a:r>
              <a:rPr lang="en-US" altLang="zh-CN" sz="1000" dirty="0"/>
              <a:t>Network </a:t>
            </a:r>
            <a:r>
              <a:rPr lang="en-US" altLang="zh-CN" sz="1000" dirty="0" smtClean="0"/>
              <a:t>Address</a:t>
            </a:r>
            <a:endParaRPr lang="zh-CN" altLang="en-US" sz="1000" dirty="0"/>
          </a:p>
        </p:txBody>
      </p:sp>
      <p:sp>
        <p:nvSpPr>
          <p:cNvPr id="34" name="矩形 33"/>
          <p:cNvSpPr/>
          <p:nvPr/>
        </p:nvSpPr>
        <p:spPr>
          <a:xfrm>
            <a:off x="4475283" y="1271717"/>
            <a:ext cx="17529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b="1" dirty="0" err="1" smtClean="0"/>
              <a:t>ADD_DEVICE.indication</a:t>
            </a:r>
            <a:endParaRPr lang="en-US" altLang="zh-CN" sz="1000" b="1" dirty="0" smtClean="0"/>
          </a:p>
          <a:p>
            <a:r>
              <a:rPr lang="en-US" altLang="zh-CN" sz="1000" dirty="0" smtClean="0"/>
              <a:t>Transaction </a:t>
            </a:r>
            <a:r>
              <a:rPr lang="en-US" altLang="zh-CN" sz="1000" dirty="0"/>
              <a:t>Identifier, </a:t>
            </a:r>
            <a:endParaRPr lang="en-US" altLang="zh-CN" sz="1000" dirty="0" smtClean="0"/>
          </a:p>
          <a:p>
            <a:r>
              <a:rPr lang="en-US" altLang="zh-CN" sz="1000" dirty="0" smtClean="0"/>
              <a:t>Device </a:t>
            </a:r>
            <a:r>
              <a:rPr lang="en-US" altLang="zh-CN" sz="1000" dirty="0"/>
              <a:t>Serial Number, </a:t>
            </a:r>
            <a:endParaRPr lang="en-US" altLang="zh-CN" sz="1000" dirty="0" smtClean="0"/>
          </a:p>
          <a:p>
            <a:r>
              <a:rPr lang="en-US" altLang="zh-CN" sz="1000" dirty="0" smtClean="0"/>
              <a:t>Device </a:t>
            </a:r>
            <a:r>
              <a:rPr lang="en-US" altLang="zh-CN" sz="1000" dirty="0"/>
              <a:t>Type, </a:t>
            </a:r>
            <a:endParaRPr lang="en-US" altLang="zh-CN" sz="1000" dirty="0" smtClean="0"/>
          </a:p>
          <a:p>
            <a:r>
              <a:rPr lang="en-US" altLang="zh-CN" sz="1000" dirty="0" smtClean="0"/>
              <a:t>Spacecraft </a:t>
            </a:r>
            <a:r>
              <a:rPr lang="en-US" altLang="zh-CN" sz="1000" dirty="0"/>
              <a:t>Network Address, </a:t>
            </a:r>
            <a:endParaRPr lang="en-US" altLang="zh-CN" sz="1000" dirty="0" smtClean="0"/>
          </a:p>
          <a:p>
            <a:r>
              <a:rPr lang="en-US" altLang="zh-CN" sz="1000" dirty="0" smtClean="0"/>
              <a:t>Virtual </a:t>
            </a:r>
            <a:r>
              <a:rPr lang="en-US" altLang="zh-CN" sz="1000" dirty="0"/>
              <a:t>Device Identifier, </a:t>
            </a:r>
            <a:endParaRPr lang="en-US" altLang="zh-CN" sz="1000" dirty="0" smtClean="0"/>
          </a:p>
          <a:p>
            <a:r>
              <a:rPr lang="en-US" altLang="zh-CN" sz="1000" dirty="0" smtClean="0"/>
              <a:t>Physical </a:t>
            </a:r>
            <a:r>
              <a:rPr lang="en-US" altLang="zh-CN" sz="1000" dirty="0"/>
              <a:t>Device Identifier, </a:t>
            </a:r>
            <a:endParaRPr lang="en-US" altLang="zh-CN" sz="1000" dirty="0" smtClean="0"/>
          </a:p>
          <a:p>
            <a:r>
              <a:rPr lang="en-US" altLang="zh-CN" sz="1000" dirty="0" smtClean="0"/>
              <a:t>Result Metadata</a:t>
            </a:r>
            <a:endParaRPr lang="zh-CN" altLang="en-US" sz="1000" dirty="0"/>
          </a:p>
        </p:txBody>
      </p:sp>
      <p:sp>
        <p:nvSpPr>
          <p:cNvPr id="35" name="矩形 34"/>
          <p:cNvSpPr/>
          <p:nvPr/>
        </p:nvSpPr>
        <p:spPr>
          <a:xfrm>
            <a:off x="1565920" y="1340768"/>
            <a:ext cx="1637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b="1" dirty="0" err="1" smtClean="0"/>
              <a:t>REMOVE_DEVICE.request</a:t>
            </a:r>
            <a:endParaRPr lang="en-US" altLang="zh-CN" sz="1000" b="1" dirty="0" smtClean="0"/>
          </a:p>
          <a:p>
            <a:r>
              <a:rPr lang="en-US" altLang="zh-CN" sz="1000" dirty="0" smtClean="0"/>
              <a:t>Transaction </a:t>
            </a:r>
            <a:r>
              <a:rPr lang="en-US" altLang="zh-CN" sz="1000" dirty="0"/>
              <a:t>Identifier, </a:t>
            </a:r>
            <a:endParaRPr lang="en-US" altLang="zh-CN" sz="1000" dirty="0" smtClean="0"/>
          </a:p>
          <a:p>
            <a:r>
              <a:rPr lang="en-US" altLang="zh-CN" sz="1000" dirty="0" smtClean="0"/>
              <a:t>Virtual </a:t>
            </a:r>
            <a:r>
              <a:rPr lang="en-US" altLang="zh-CN" sz="1000" dirty="0"/>
              <a:t>Device Identifier, </a:t>
            </a:r>
            <a:endParaRPr lang="en-US" altLang="zh-CN" sz="1000" dirty="0" smtClean="0"/>
          </a:p>
          <a:p>
            <a:r>
              <a:rPr lang="en-US" altLang="zh-CN" sz="1000" dirty="0" smtClean="0"/>
              <a:t>Physical </a:t>
            </a:r>
            <a:r>
              <a:rPr lang="en-US" altLang="zh-CN" sz="1000" dirty="0"/>
              <a:t>Device </a:t>
            </a:r>
            <a:r>
              <a:rPr lang="en-US" altLang="zh-CN" sz="1000" dirty="0" smtClean="0"/>
              <a:t>Identifier</a:t>
            </a:r>
            <a:endParaRPr lang="zh-CN" altLang="zh-CN" sz="1000" dirty="0"/>
          </a:p>
        </p:txBody>
      </p:sp>
      <p:sp>
        <p:nvSpPr>
          <p:cNvPr id="36" name="矩形 35"/>
          <p:cNvSpPr/>
          <p:nvPr/>
        </p:nvSpPr>
        <p:spPr>
          <a:xfrm>
            <a:off x="5796136" y="1124744"/>
            <a:ext cx="169579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000" b="1" dirty="0" err="1" smtClean="0">
                <a:solidFill>
                  <a:prstClr val="black"/>
                </a:solidFill>
              </a:rPr>
              <a:t>REMOVE_DEVICE.indication</a:t>
            </a:r>
            <a:endParaRPr lang="en-US" altLang="zh-CN" sz="1000" b="1" dirty="0" smtClean="0">
              <a:solidFill>
                <a:prstClr val="black"/>
              </a:solidFill>
            </a:endParaRPr>
          </a:p>
          <a:p>
            <a:pPr lvl="0"/>
            <a:r>
              <a:rPr lang="en-US" altLang="zh-CN" sz="1000" dirty="0" smtClean="0">
                <a:solidFill>
                  <a:prstClr val="black"/>
                </a:solidFill>
              </a:rPr>
              <a:t>Transaction Identifier, </a:t>
            </a:r>
          </a:p>
          <a:p>
            <a:pPr lvl="0"/>
            <a:r>
              <a:rPr lang="en-US" altLang="zh-CN" sz="1000" dirty="0" smtClean="0">
                <a:solidFill>
                  <a:prstClr val="black"/>
                </a:solidFill>
              </a:rPr>
              <a:t>Virtual Device Identifier, </a:t>
            </a:r>
          </a:p>
          <a:p>
            <a:pPr lvl="0"/>
            <a:r>
              <a:rPr lang="en-US" altLang="zh-CN" sz="1000" dirty="0" smtClean="0">
                <a:solidFill>
                  <a:prstClr val="black"/>
                </a:solidFill>
              </a:rPr>
              <a:t>Physical Device Identifier, </a:t>
            </a:r>
          </a:p>
          <a:p>
            <a:pPr lvl="0"/>
            <a:r>
              <a:rPr lang="en-US" altLang="zh-CN" sz="1000" dirty="0" smtClean="0">
                <a:solidFill>
                  <a:prstClr val="black"/>
                </a:solidFill>
              </a:rPr>
              <a:t>Result Metadata</a:t>
            </a:r>
            <a:endParaRPr lang="zh-CN" altLang="en-US" sz="1000" dirty="0">
              <a:solidFill>
                <a:prstClr val="black"/>
              </a:solidFill>
            </a:endParaRPr>
          </a:p>
        </p:txBody>
      </p:sp>
      <p:cxnSp>
        <p:nvCxnSpPr>
          <p:cNvPr id="38" name="直接箭头连接符 37"/>
          <p:cNvCxnSpPr>
            <a:stCxn id="7" idx="0"/>
            <a:endCxn id="5" idx="4"/>
          </p:cNvCxnSpPr>
          <p:nvPr/>
        </p:nvCxnSpPr>
        <p:spPr>
          <a:xfrm flipV="1">
            <a:off x="4572000" y="321297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2502024" y="3146356"/>
            <a:ext cx="17099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b="1" dirty="0" err="1" smtClean="0"/>
              <a:t>DEVICE_FOUND.indication</a:t>
            </a:r>
            <a:endParaRPr lang="en-US" altLang="zh-CN" sz="1000" b="1" dirty="0" smtClean="0"/>
          </a:p>
          <a:p>
            <a:r>
              <a:rPr lang="en-US" altLang="zh-CN" sz="1000" dirty="0" smtClean="0"/>
              <a:t>Device </a:t>
            </a:r>
            <a:r>
              <a:rPr lang="en-US" altLang="zh-CN" sz="1000" dirty="0"/>
              <a:t>Serial Number, </a:t>
            </a:r>
            <a:endParaRPr lang="en-US" altLang="zh-CN" sz="1000" dirty="0" smtClean="0"/>
          </a:p>
          <a:p>
            <a:r>
              <a:rPr lang="en-US" altLang="zh-CN" sz="1000" dirty="0" smtClean="0"/>
              <a:t>Device </a:t>
            </a:r>
            <a:r>
              <a:rPr lang="en-US" altLang="zh-CN" sz="1000" dirty="0"/>
              <a:t>Type, </a:t>
            </a:r>
            <a:endParaRPr lang="en-US" altLang="zh-CN" sz="1000" dirty="0" smtClean="0"/>
          </a:p>
          <a:p>
            <a:r>
              <a:rPr lang="en-US" altLang="zh-CN" sz="1000" dirty="0" smtClean="0"/>
              <a:t>Spacecraft </a:t>
            </a:r>
            <a:r>
              <a:rPr lang="en-US" altLang="zh-CN" sz="1000" dirty="0"/>
              <a:t>Network Address, </a:t>
            </a:r>
            <a:endParaRPr lang="en-US" altLang="zh-CN" sz="1000" dirty="0" smtClean="0"/>
          </a:p>
          <a:p>
            <a:r>
              <a:rPr lang="en-US" altLang="zh-CN" sz="1000" dirty="0" smtClean="0"/>
              <a:t>Virtual </a:t>
            </a:r>
            <a:r>
              <a:rPr lang="en-US" altLang="zh-CN" sz="1000" dirty="0"/>
              <a:t>Device Identifier, </a:t>
            </a:r>
            <a:endParaRPr lang="en-US" altLang="zh-CN" sz="1000" dirty="0" smtClean="0"/>
          </a:p>
          <a:p>
            <a:r>
              <a:rPr lang="en-US" altLang="zh-CN" sz="1000" dirty="0" smtClean="0"/>
              <a:t>Physical </a:t>
            </a:r>
            <a:r>
              <a:rPr lang="en-US" altLang="zh-CN" sz="1000" dirty="0"/>
              <a:t>Device Identifier, </a:t>
            </a:r>
            <a:endParaRPr lang="en-US" altLang="zh-CN" sz="1000" dirty="0" smtClean="0"/>
          </a:p>
          <a:p>
            <a:r>
              <a:rPr lang="en-US" altLang="zh-CN" sz="1000" dirty="0" smtClean="0"/>
              <a:t>Result Metadata</a:t>
            </a:r>
            <a:endParaRPr lang="zh-CN" altLang="en-US" sz="1000" dirty="0"/>
          </a:p>
        </p:txBody>
      </p:sp>
      <p:sp>
        <p:nvSpPr>
          <p:cNvPr id="43" name="矩形 42"/>
          <p:cNvSpPr/>
          <p:nvPr/>
        </p:nvSpPr>
        <p:spPr>
          <a:xfrm>
            <a:off x="3707904" y="767026"/>
            <a:ext cx="172819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Application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962397" y="3172450"/>
            <a:ext cx="15213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b="1" dirty="0" err="1" smtClean="0"/>
              <a:t>DEVICE_LOST.indication</a:t>
            </a:r>
            <a:endParaRPr lang="en-US" altLang="zh-CN" sz="1000" b="1" dirty="0" smtClean="0"/>
          </a:p>
          <a:p>
            <a:r>
              <a:rPr lang="en-US" altLang="zh-CN" sz="1000" dirty="0" smtClean="0"/>
              <a:t>Virtual </a:t>
            </a:r>
            <a:r>
              <a:rPr lang="en-US" altLang="zh-CN" sz="1000" dirty="0"/>
              <a:t>Device Identifier, </a:t>
            </a:r>
            <a:endParaRPr lang="en-US" altLang="zh-CN" sz="1000" dirty="0" smtClean="0"/>
          </a:p>
          <a:p>
            <a:r>
              <a:rPr lang="en-US" altLang="zh-CN" sz="1000" dirty="0" smtClean="0"/>
              <a:t>Physical </a:t>
            </a:r>
            <a:r>
              <a:rPr lang="en-US" altLang="zh-CN" sz="1000" dirty="0"/>
              <a:t>Device Identifier, </a:t>
            </a:r>
            <a:endParaRPr lang="en-US" altLang="zh-CN" sz="1000" dirty="0" smtClean="0"/>
          </a:p>
          <a:p>
            <a:r>
              <a:rPr lang="en-US" altLang="zh-CN" sz="1000" dirty="0" smtClean="0"/>
              <a:t>Result Metadata</a:t>
            </a:r>
            <a:endParaRPr lang="zh-CN" altLang="en-US" sz="1000" dirty="0"/>
          </a:p>
        </p:txBody>
      </p:sp>
      <p:sp>
        <p:nvSpPr>
          <p:cNvPr id="45" name="矩形 44"/>
          <p:cNvSpPr/>
          <p:nvPr/>
        </p:nvSpPr>
        <p:spPr>
          <a:xfrm>
            <a:off x="-72516" y="1340768"/>
            <a:ext cx="18362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b="1" dirty="0" err="1" smtClean="0"/>
              <a:t>ENUMERATE_DEVICES.request</a:t>
            </a:r>
            <a:endParaRPr lang="en-US" altLang="zh-CN" sz="1000" b="1" dirty="0" smtClean="0"/>
          </a:p>
          <a:p>
            <a:r>
              <a:rPr lang="en-US" altLang="zh-CN" sz="1000" dirty="0" smtClean="0"/>
              <a:t>Transaction Identifier</a:t>
            </a:r>
            <a:endParaRPr lang="zh-CN" altLang="en-US" sz="1000" dirty="0"/>
          </a:p>
        </p:txBody>
      </p:sp>
      <p:sp>
        <p:nvSpPr>
          <p:cNvPr id="46" name="矩形 45"/>
          <p:cNvSpPr/>
          <p:nvPr/>
        </p:nvSpPr>
        <p:spPr>
          <a:xfrm>
            <a:off x="7236296" y="1313473"/>
            <a:ext cx="19442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b="1" dirty="0" err="1" smtClean="0"/>
              <a:t>ENUMERATE_DEVICES.indication</a:t>
            </a:r>
            <a:endParaRPr lang="en-US" altLang="zh-CN" sz="1000" b="1" dirty="0" smtClean="0"/>
          </a:p>
          <a:p>
            <a:r>
              <a:rPr lang="en-US" altLang="zh-CN" sz="1000" dirty="0" smtClean="0"/>
              <a:t>Transaction </a:t>
            </a:r>
            <a:r>
              <a:rPr lang="en-US" altLang="zh-CN" sz="1000" dirty="0"/>
              <a:t>Identifier, </a:t>
            </a:r>
            <a:endParaRPr lang="en-US" altLang="zh-CN" sz="1000" dirty="0" smtClean="0"/>
          </a:p>
          <a:p>
            <a:r>
              <a:rPr lang="en-US" altLang="zh-CN" sz="1000" dirty="0" smtClean="0"/>
              <a:t>Virtual </a:t>
            </a:r>
            <a:r>
              <a:rPr lang="en-US" altLang="zh-CN" sz="1000" dirty="0"/>
              <a:t>Device Identifier, </a:t>
            </a:r>
            <a:endParaRPr lang="en-US" altLang="zh-CN" sz="1000" dirty="0" smtClean="0"/>
          </a:p>
          <a:p>
            <a:r>
              <a:rPr lang="en-US" altLang="zh-CN" sz="1000" dirty="0" smtClean="0"/>
              <a:t>Physical </a:t>
            </a:r>
            <a:r>
              <a:rPr lang="en-US" altLang="zh-CN" sz="1000" dirty="0"/>
              <a:t>Device Identifier, </a:t>
            </a:r>
            <a:endParaRPr lang="en-US" altLang="zh-CN" sz="1000" dirty="0" smtClean="0"/>
          </a:p>
          <a:p>
            <a:r>
              <a:rPr lang="en-US" altLang="zh-CN" sz="1000" dirty="0" smtClean="0"/>
              <a:t>Device </a:t>
            </a:r>
            <a:r>
              <a:rPr lang="en-US" altLang="zh-CN" sz="1000" dirty="0"/>
              <a:t>Serial Number, </a:t>
            </a:r>
            <a:endParaRPr lang="en-US" altLang="zh-CN" sz="1000" dirty="0" smtClean="0"/>
          </a:p>
          <a:p>
            <a:r>
              <a:rPr lang="en-US" altLang="zh-CN" sz="1000" dirty="0" smtClean="0"/>
              <a:t>Device </a:t>
            </a:r>
            <a:r>
              <a:rPr lang="en-US" altLang="zh-CN" sz="1000" dirty="0"/>
              <a:t>Type, </a:t>
            </a:r>
            <a:endParaRPr lang="en-US" altLang="zh-CN" sz="1000" dirty="0" smtClean="0"/>
          </a:p>
          <a:p>
            <a:r>
              <a:rPr lang="en-US" altLang="zh-CN" sz="1000" dirty="0" smtClean="0"/>
              <a:t>Spacecraft </a:t>
            </a:r>
            <a:r>
              <a:rPr lang="en-US" altLang="zh-CN" sz="1000" dirty="0"/>
              <a:t>Network Address, </a:t>
            </a:r>
            <a:endParaRPr lang="en-US" altLang="zh-CN" sz="1000" dirty="0" smtClean="0"/>
          </a:p>
          <a:p>
            <a:r>
              <a:rPr lang="en-US" altLang="zh-CN" sz="1000" dirty="0" smtClean="0"/>
              <a:t>Result Metadata</a:t>
            </a:r>
            <a:endParaRPr lang="zh-CN" altLang="en-US" sz="1000" dirty="0"/>
          </a:p>
        </p:txBody>
      </p:sp>
      <p:sp>
        <p:nvSpPr>
          <p:cNvPr id="47" name="矩形 46"/>
          <p:cNvSpPr/>
          <p:nvPr/>
        </p:nvSpPr>
        <p:spPr>
          <a:xfrm>
            <a:off x="5794608" y="2321585"/>
            <a:ext cx="17281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b="1" dirty="0" err="1" smtClean="0"/>
              <a:t>QUERY_DEVICES.indication</a:t>
            </a:r>
            <a:endParaRPr lang="en-US" altLang="zh-CN" sz="1000" b="1" dirty="0" smtClean="0"/>
          </a:p>
          <a:p>
            <a:r>
              <a:rPr lang="en-US" altLang="zh-CN" sz="1000" dirty="0" smtClean="0"/>
              <a:t>Transaction </a:t>
            </a:r>
            <a:r>
              <a:rPr lang="en-US" altLang="zh-CN" sz="1000" dirty="0"/>
              <a:t>Identifier, </a:t>
            </a:r>
            <a:endParaRPr lang="en-US" altLang="zh-CN" sz="1000" dirty="0" smtClean="0"/>
          </a:p>
          <a:p>
            <a:r>
              <a:rPr lang="en-US" altLang="zh-CN" sz="1000" dirty="0" smtClean="0"/>
              <a:t>Virtual </a:t>
            </a:r>
            <a:r>
              <a:rPr lang="en-US" altLang="zh-CN" sz="1000" dirty="0"/>
              <a:t>Device Identifier, </a:t>
            </a:r>
            <a:endParaRPr lang="en-US" altLang="zh-CN" sz="1000" dirty="0" smtClean="0"/>
          </a:p>
          <a:p>
            <a:r>
              <a:rPr lang="en-US" altLang="zh-CN" sz="1000" dirty="0" smtClean="0"/>
              <a:t>Physical </a:t>
            </a:r>
            <a:r>
              <a:rPr lang="en-US" altLang="zh-CN" sz="1000" dirty="0"/>
              <a:t>Device Identifier, </a:t>
            </a:r>
            <a:endParaRPr lang="en-US" altLang="zh-CN" sz="1000" dirty="0" smtClean="0"/>
          </a:p>
          <a:p>
            <a:r>
              <a:rPr lang="en-US" altLang="zh-CN" sz="1000" dirty="0" smtClean="0"/>
              <a:t>Device </a:t>
            </a:r>
            <a:r>
              <a:rPr lang="en-US" altLang="zh-CN" sz="1000" dirty="0"/>
              <a:t>Serial Number, </a:t>
            </a:r>
            <a:endParaRPr lang="en-US" altLang="zh-CN" sz="1000" dirty="0" smtClean="0"/>
          </a:p>
          <a:p>
            <a:r>
              <a:rPr lang="en-US" altLang="zh-CN" sz="1000" dirty="0" smtClean="0"/>
              <a:t>Device </a:t>
            </a:r>
            <a:r>
              <a:rPr lang="en-US" altLang="zh-CN" sz="1000" dirty="0"/>
              <a:t>Type, </a:t>
            </a:r>
            <a:endParaRPr lang="en-US" altLang="zh-CN" sz="1000" dirty="0" smtClean="0"/>
          </a:p>
          <a:p>
            <a:r>
              <a:rPr lang="en-US" altLang="zh-CN" sz="1000" dirty="0" smtClean="0"/>
              <a:t>Spacecraft </a:t>
            </a:r>
            <a:r>
              <a:rPr lang="en-US" altLang="zh-CN" sz="1000" dirty="0"/>
              <a:t>Network Address, </a:t>
            </a:r>
            <a:endParaRPr lang="en-US" altLang="zh-CN" sz="1000" dirty="0" smtClean="0"/>
          </a:p>
          <a:p>
            <a:r>
              <a:rPr lang="en-US" altLang="zh-CN" sz="1000" dirty="0" smtClean="0"/>
              <a:t>Result Metadata</a:t>
            </a:r>
            <a:endParaRPr lang="zh-CN" altLang="en-US" sz="1000" dirty="0"/>
          </a:p>
        </p:txBody>
      </p:sp>
      <p:sp>
        <p:nvSpPr>
          <p:cNvPr id="48" name="矩形 47"/>
          <p:cNvSpPr/>
          <p:nvPr/>
        </p:nvSpPr>
        <p:spPr>
          <a:xfrm>
            <a:off x="1565920" y="2204864"/>
            <a:ext cx="228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zh-CN" sz="1000" b="1" dirty="0" err="1">
                <a:solidFill>
                  <a:prstClr val="black"/>
                </a:solidFill>
              </a:rPr>
              <a:t>QUERY_DEVICES.request</a:t>
            </a:r>
            <a:endParaRPr lang="en-US" altLang="zh-CN" sz="1000" b="1" dirty="0">
              <a:solidFill>
                <a:prstClr val="black"/>
              </a:solidFill>
            </a:endParaRPr>
          </a:p>
          <a:p>
            <a:pPr lvl="0"/>
            <a:r>
              <a:rPr lang="en-US" altLang="zh-CN" sz="1000" dirty="0">
                <a:solidFill>
                  <a:prstClr val="black"/>
                </a:solidFill>
              </a:rPr>
              <a:t>Transaction Identifier, </a:t>
            </a:r>
          </a:p>
          <a:p>
            <a:pPr lvl="0"/>
            <a:r>
              <a:rPr lang="en-US" altLang="zh-CN" sz="1000" dirty="0">
                <a:solidFill>
                  <a:prstClr val="black"/>
                </a:solidFill>
              </a:rPr>
              <a:t>Device Query Constraints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9761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07504" y="2297038"/>
            <a:ext cx="1152128" cy="6480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DES</a:t>
            </a:r>
            <a:endParaRPr lang="zh-CN" altLang="en-US" sz="2400" dirty="0"/>
          </a:p>
        </p:txBody>
      </p:sp>
      <p:sp>
        <p:nvSpPr>
          <p:cNvPr id="5" name="椭圆 4"/>
          <p:cNvSpPr/>
          <p:nvPr/>
        </p:nvSpPr>
        <p:spPr>
          <a:xfrm>
            <a:off x="2051720" y="1484784"/>
            <a:ext cx="1152128" cy="6480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MTS</a:t>
            </a:r>
            <a:endParaRPr lang="zh-CN" altLang="en-US" sz="2400" dirty="0"/>
          </a:p>
        </p:txBody>
      </p:sp>
      <p:sp>
        <p:nvSpPr>
          <p:cNvPr id="6" name="椭圆 5"/>
          <p:cNvSpPr/>
          <p:nvPr/>
        </p:nvSpPr>
        <p:spPr>
          <a:xfrm>
            <a:off x="4067944" y="2297038"/>
            <a:ext cx="1152128" cy="6480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DVS</a:t>
            </a:r>
            <a:endParaRPr lang="zh-CN" altLang="en-US" sz="2400" dirty="0"/>
          </a:p>
        </p:txBody>
      </p:sp>
      <p:sp>
        <p:nvSpPr>
          <p:cNvPr id="7" name="椭圆 6"/>
          <p:cNvSpPr/>
          <p:nvPr/>
        </p:nvSpPr>
        <p:spPr>
          <a:xfrm>
            <a:off x="2051720" y="4545657"/>
            <a:ext cx="1152128" cy="6480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PS</a:t>
            </a:r>
            <a:endParaRPr lang="zh-CN" altLang="en-US" sz="2400" dirty="0"/>
          </a:p>
        </p:txBody>
      </p:sp>
      <p:sp>
        <p:nvSpPr>
          <p:cNvPr id="8" name="椭圆 7"/>
          <p:cNvSpPr/>
          <p:nvPr/>
        </p:nvSpPr>
        <p:spPr>
          <a:xfrm>
            <a:off x="107504" y="3284984"/>
            <a:ext cx="1152128" cy="6480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DDS</a:t>
            </a:r>
            <a:endParaRPr lang="zh-CN" altLang="en-US" sz="2400" dirty="0"/>
          </a:p>
        </p:txBody>
      </p:sp>
      <p:sp>
        <p:nvSpPr>
          <p:cNvPr id="9" name="椭圆 8"/>
          <p:cNvSpPr/>
          <p:nvPr/>
        </p:nvSpPr>
        <p:spPr>
          <a:xfrm>
            <a:off x="4067944" y="3231765"/>
            <a:ext cx="1152128" cy="6480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DAS</a:t>
            </a:r>
            <a:endParaRPr lang="zh-CN" altLang="en-US" sz="2400" dirty="0"/>
          </a:p>
        </p:txBody>
      </p:sp>
      <p:sp>
        <p:nvSpPr>
          <p:cNvPr id="10" name="椭圆 9"/>
          <p:cNvSpPr/>
          <p:nvPr/>
        </p:nvSpPr>
        <p:spPr>
          <a:xfrm>
            <a:off x="4067944" y="4545657"/>
            <a:ext cx="1152128" cy="6480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MAS</a:t>
            </a:r>
            <a:endParaRPr lang="zh-CN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2123728" y="2780928"/>
            <a:ext cx="1008112" cy="65372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MIB</a:t>
            </a:r>
            <a:endParaRPr lang="zh-CN" altLang="en-US" sz="2400" dirty="0"/>
          </a:p>
        </p:txBody>
      </p:sp>
      <p:cxnSp>
        <p:nvCxnSpPr>
          <p:cNvPr id="13" name="直接箭头连接符 12"/>
          <p:cNvCxnSpPr>
            <a:stCxn id="4" idx="6"/>
          </p:cNvCxnSpPr>
          <p:nvPr/>
        </p:nvCxnSpPr>
        <p:spPr>
          <a:xfrm>
            <a:off x="1259632" y="2621074"/>
            <a:ext cx="864096" cy="3240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8" idx="6"/>
          </p:cNvCxnSpPr>
          <p:nvPr/>
        </p:nvCxnSpPr>
        <p:spPr>
          <a:xfrm flipV="1">
            <a:off x="1259632" y="3284984"/>
            <a:ext cx="864096" cy="3240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6" idx="4"/>
            <a:endCxn id="9" idx="0"/>
          </p:cNvCxnSpPr>
          <p:nvPr/>
        </p:nvCxnSpPr>
        <p:spPr>
          <a:xfrm>
            <a:off x="4644008" y="2945110"/>
            <a:ext cx="0" cy="28665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9" idx="3"/>
            <a:endCxn id="7" idx="7"/>
          </p:cNvCxnSpPr>
          <p:nvPr/>
        </p:nvCxnSpPr>
        <p:spPr>
          <a:xfrm flipH="1">
            <a:off x="3035123" y="3784929"/>
            <a:ext cx="1201546" cy="85563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9" idx="4"/>
            <a:endCxn id="10" idx="0"/>
          </p:cNvCxnSpPr>
          <p:nvPr/>
        </p:nvCxnSpPr>
        <p:spPr>
          <a:xfrm>
            <a:off x="4644008" y="3879837"/>
            <a:ext cx="0" cy="66582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endCxn id="6" idx="2"/>
          </p:cNvCxnSpPr>
          <p:nvPr/>
        </p:nvCxnSpPr>
        <p:spPr>
          <a:xfrm flipV="1">
            <a:off x="3131840" y="2621074"/>
            <a:ext cx="936104" cy="3240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endCxn id="9" idx="2"/>
          </p:cNvCxnSpPr>
          <p:nvPr/>
        </p:nvCxnSpPr>
        <p:spPr>
          <a:xfrm>
            <a:off x="3131840" y="3243842"/>
            <a:ext cx="936104" cy="31195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stCxn id="11" idx="2"/>
            <a:endCxn id="7" idx="0"/>
          </p:cNvCxnSpPr>
          <p:nvPr/>
        </p:nvCxnSpPr>
        <p:spPr>
          <a:xfrm>
            <a:off x="2627784" y="3434655"/>
            <a:ext cx="0" cy="11110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endCxn id="10" idx="1"/>
          </p:cNvCxnSpPr>
          <p:nvPr/>
        </p:nvCxnSpPr>
        <p:spPr>
          <a:xfrm>
            <a:off x="2915816" y="3434655"/>
            <a:ext cx="1320853" cy="12059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>
            <a:stCxn id="11" idx="0"/>
            <a:endCxn id="5" idx="4"/>
          </p:cNvCxnSpPr>
          <p:nvPr/>
        </p:nvCxnSpPr>
        <p:spPr>
          <a:xfrm flipV="1">
            <a:off x="2627784" y="2132856"/>
            <a:ext cx="0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5247903" y="98917"/>
            <a:ext cx="3888432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900" b="1" dirty="0">
                <a:solidFill>
                  <a:prstClr val="black"/>
                </a:solidFill>
              </a:rPr>
              <a:t>MIB</a:t>
            </a:r>
            <a:endParaRPr lang="zh-CN" altLang="zh-CN" sz="900" b="1" dirty="0">
              <a:solidFill>
                <a:prstClr val="black"/>
              </a:solidFill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altLang="zh-CN" sz="900" b="1" dirty="0">
                <a:solidFill>
                  <a:prstClr val="black"/>
                </a:solidFill>
              </a:rPr>
              <a:t>MAS</a:t>
            </a:r>
            <a:endParaRPr lang="zh-CN" altLang="zh-CN" sz="900" b="1" dirty="0">
              <a:solidFill>
                <a:prstClr val="black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allowable priority levels per MASAP Address;</a:t>
            </a:r>
            <a:endParaRPr lang="zh-CN" altLang="zh-CN" sz="900" dirty="0">
              <a:solidFill>
                <a:prstClr val="black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allowable </a:t>
            </a:r>
            <a:r>
              <a:rPr lang="en-US" altLang="zh-CN" sz="900" dirty="0" err="1">
                <a:solidFill>
                  <a:prstClr val="black"/>
                </a:solidFill>
              </a:rPr>
              <a:t>channelisation</a:t>
            </a:r>
            <a:r>
              <a:rPr lang="en-US" altLang="zh-CN" sz="900" dirty="0">
                <a:solidFill>
                  <a:prstClr val="black"/>
                </a:solidFill>
              </a:rPr>
              <a:t> per MASAP Address;</a:t>
            </a:r>
            <a:endParaRPr lang="zh-CN" altLang="zh-CN" sz="900" dirty="0">
              <a:solidFill>
                <a:prstClr val="black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allowable priorities per channel;</a:t>
            </a:r>
            <a:endParaRPr lang="zh-CN" altLang="zh-CN" sz="900" dirty="0">
              <a:solidFill>
                <a:prstClr val="black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resource allocation per channel;</a:t>
            </a:r>
            <a:endParaRPr lang="zh-CN" altLang="zh-CN" sz="900" dirty="0">
              <a:solidFill>
                <a:prstClr val="black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Result Metadata semantics;</a:t>
            </a:r>
            <a:endParaRPr lang="zh-CN" altLang="zh-CN" sz="900" dirty="0">
              <a:solidFill>
                <a:prstClr val="black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managed allocation of MASAP Addresses to: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priority,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channel,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service class.</a:t>
            </a:r>
            <a:endParaRPr lang="zh-CN" altLang="zh-CN" sz="900" dirty="0">
              <a:solidFill>
                <a:prstClr val="black"/>
              </a:solidFill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altLang="zh-CN" sz="900" b="1" dirty="0">
                <a:solidFill>
                  <a:prstClr val="black"/>
                </a:solidFill>
              </a:rPr>
              <a:t>PS</a:t>
            </a:r>
            <a:endParaRPr lang="zh-CN" altLang="zh-CN" sz="900" b="1" dirty="0">
              <a:solidFill>
                <a:prstClr val="black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allowable priority levels per PSAP Address;</a:t>
            </a:r>
            <a:endParaRPr lang="zh-CN" altLang="zh-CN" sz="900" dirty="0">
              <a:solidFill>
                <a:prstClr val="black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allowable </a:t>
            </a:r>
            <a:r>
              <a:rPr lang="en-US" altLang="zh-CN" sz="900" dirty="0" err="1">
                <a:solidFill>
                  <a:prstClr val="black"/>
                </a:solidFill>
              </a:rPr>
              <a:t>channelisation</a:t>
            </a:r>
            <a:r>
              <a:rPr lang="en-US" altLang="zh-CN" sz="900" dirty="0">
                <a:solidFill>
                  <a:prstClr val="black"/>
                </a:solidFill>
              </a:rPr>
              <a:t> per PSAP Address;</a:t>
            </a:r>
            <a:endParaRPr lang="zh-CN" altLang="zh-CN" sz="900" dirty="0">
              <a:solidFill>
                <a:prstClr val="black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allowable priorities per channel;</a:t>
            </a:r>
            <a:endParaRPr lang="zh-CN" altLang="zh-CN" sz="900" dirty="0">
              <a:solidFill>
                <a:prstClr val="black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resource allocation per channel;</a:t>
            </a:r>
            <a:endParaRPr lang="zh-CN" altLang="zh-CN" sz="900" dirty="0">
              <a:solidFill>
                <a:prstClr val="black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Failure Metadata semantics;</a:t>
            </a:r>
            <a:endParaRPr lang="zh-CN" altLang="zh-CN" sz="900" dirty="0">
              <a:solidFill>
                <a:prstClr val="black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MTU size;</a:t>
            </a:r>
            <a:endParaRPr lang="zh-CN" altLang="zh-CN" sz="900" dirty="0">
              <a:solidFill>
                <a:prstClr val="black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managed allocation of PSAP Addresses to: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priority,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channel,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</a:rPr>
              <a:t>service class.</a:t>
            </a:r>
            <a:endParaRPr lang="zh-CN" altLang="zh-CN" sz="900" dirty="0">
              <a:solidFill>
                <a:prstClr val="black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altLang="zh-CN" sz="900" b="1" dirty="0" smtClean="0"/>
              <a:t>DDS</a:t>
            </a:r>
            <a:endParaRPr lang="zh-CN" altLang="zh-CN" sz="900" b="1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/>
              <a:t>Device Metadata semantics;</a:t>
            </a:r>
            <a:endParaRPr lang="zh-CN" altLang="zh-CN" sz="900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/>
              <a:t>managed allocation of Device Discovery PDUs </a:t>
            </a:r>
            <a:r>
              <a:rPr lang="en-US" altLang="zh-CN" sz="900" dirty="0" smtClean="0"/>
              <a:t>to:</a:t>
            </a:r>
            <a:endParaRPr lang="en-US" altLang="zh-CN" sz="900" dirty="0"/>
          </a:p>
          <a:p>
            <a:pPr marL="1085850" lvl="2" indent="-171450">
              <a:buFont typeface="Arial" pitchFamily="34" charset="0"/>
              <a:buChar char="•"/>
            </a:pPr>
            <a:r>
              <a:rPr lang="en-US" altLang="zh-CN" sz="900" dirty="0" smtClean="0"/>
              <a:t>priority,</a:t>
            </a:r>
            <a:endParaRPr lang="en-US" altLang="zh-CN" sz="900" dirty="0"/>
          </a:p>
          <a:p>
            <a:pPr marL="1085850" lvl="2" indent="-171450">
              <a:buFont typeface="Arial" pitchFamily="34" charset="0"/>
              <a:buChar char="•"/>
            </a:pPr>
            <a:r>
              <a:rPr lang="en-US" altLang="zh-CN" sz="900" dirty="0" smtClean="0"/>
              <a:t>channel</a:t>
            </a:r>
            <a:r>
              <a:rPr lang="en-US" altLang="zh-CN" sz="900" dirty="0"/>
              <a:t>;</a:t>
            </a:r>
            <a:endParaRPr lang="zh-CN" altLang="zh-CN" sz="900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/>
              <a:t>causality of unsolicited </a:t>
            </a:r>
            <a:r>
              <a:rPr lang="en-US" altLang="zh-CN" sz="900" dirty="0" err="1"/>
              <a:t>DEVICE_DISCOVERY.Indication</a:t>
            </a:r>
            <a:r>
              <a:rPr lang="en-US" altLang="zh-CN" sz="900" dirty="0"/>
              <a:t> primitives.</a:t>
            </a:r>
            <a:endParaRPr lang="zh-CN" altLang="zh-CN" sz="9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altLang="zh-CN" sz="900" b="1" dirty="0"/>
              <a:t>DES</a:t>
            </a:r>
            <a:endParaRPr lang="zh-CN" altLang="zh-CN" sz="900" b="1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/>
              <a:t>Virtual Device and Value Identifier Resolution </a:t>
            </a:r>
            <a:r>
              <a:rPr lang="en-US" altLang="zh-CN" sz="900" dirty="0" smtClean="0"/>
              <a:t>Table;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altLang="zh-CN" sz="900" dirty="0" smtClean="0"/>
              <a:t>Logical </a:t>
            </a:r>
            <a:r>
              <a:rPr lang="en-US" altLang="zh-CN" sz="900" dirty="0"/>
              <a:t>Device ID to Underlying Service </a:t>
            </a:r>
            <a:r>
              <a:rPr lang="en-US" altLang="zh-CN" sz="900" dirty="0" smtClean="0"/>
              <a:t>Mapping</a:t>
            </a:r>
            <a:endParaRPr lang="en-US" altLang="zh-CN" sz="900" dirty="0"/>
          </a:p>
          <a:p>
            <a:pPr marL="1085850" lvl="2" indent="-171450">
              <a:buFont typeface="Arial" pitchFamily="34" charset="0"/>
              <a:buChar char="•"/>
            </a:pPr>
            <a:r>
              <a:rPr lang="en-US" altLang="zh-CN" sz="900" dirty="0" smtClean="0"/>
              <a:t>Value </a:t>
            </a:r>
            <a:r>
              <a:rPr lang="en-US" altLang="zh-CN" sz="900" dirty="0"/>
              <a:t>ID to Underlying Service Mapping</a:t>
            </a:r>
            <a:endParaRPr lang="zh-CN" altLang="zh-CN" sz="900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/>
              <a:t>Physical Device and Value Identifier Resolution </a:t>
            </a:r>
            <a:r>
              <a:rPr lang="en-US" altLang="zh-CN" sz="900" dirty="0" smtClean="0"/>
              <a:t>Table.</a:t>
            </a:r>
            <a:endParaRPr lang="en-US" altLang="zh-CN" sz="900" dirty="0"/>
          </a:p>
          <a:p>
            <a:pPr marL="1085850" lvl="2" indent="-171450">
              <a:buFont typeface="Arial" pitchFamily="34" charset="0"/>
              <a:buChar char="•"/>
            </a:pPr>
            <a:r>
              <a:rPr lang="en-US" altLang="zh-CN" sz="900" dirty="0" smtClean="0"/>
              <a:t>Physical </a:t>
            </a:r>
            <a:r>
              <a:rPr lang="en-US" altLang="zh-CN" sz="900" dirty="0"/>
              <a:t>Device ID to DAP </a:t>
            </a:r>
            <a:r>
              <a:rPr lang="en-US" altLang="zh-CN" sz="900" dirty="0" smtClean="0"/>
              <a:t>Mapping</a:t>
            </a:r>
            <a:endParaRPr lang="en-US" altLang="zh-CN" sz="900" dirty="0"/>
          </a:p>
          <a:p>
            <a:pPr marL="1085850" lvl="2" indent="-171450">
              <a:buFont typeface="Arial" pitchFamily="34" charset="0"/>
              <a:buChar char="•"/>
            </a:pPr>
            <a:r>
              <a:rPr lang="en-US" altLang="zh-CN" sz="900" dirty="0" smtClean="0"/>
              <a:t>Value </a:t>
            </a:r>
            <a:r>
              <a:rPr lang="en-US" altLang="zh-CN" sz="900" dirty="0"/>
              <a:t>ID to DAP Mapping</a:t>
            </a:r>
            <a:endParaRPr lang="zh-CN" altLang="zh-CN" sz="9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altLang="zh-CN" sz="900" b="1" dirty="0"/>
              <a:t>DAS</a:t>
            </a:r>
            <a:endParaRPr lang="zh-CN" altLang="zh-CN" sz="900" b="1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/>
              <a:t>Device and Value Identifier Resolution </a:t>
            </a:r>
            <a:r>
              <a:rPr lang="en-US" altLang="zh-CN" sz="900" dirty="0" smtClean="0"/>
              <a:t>Table</a:t>
            </a:r>
            <a:endParaRPr lang="en-US" altLang="zh-CN" sz="900" dirty="0"/>
          </a:p>
          <a:p>
            <a:pPr marL="1085850" lvl="2" indent="-171450">
              <a:buFont typeface="Arial" pitchFamily="34" charset="0"/>
              <a:buChar char="•"/>
            </a:pPr>
            <a:r>
              <a:rPr lang="en-US" altLang="zh-CN" sz="900" dirty="0" smtClean="0"/>
              <a:t>Physical </a:t>
            </a:r>
            <a:r>
              <a:rPr lang="en-US" altLang="zh-CN" sz="900" dirty="0"/>
              <a:t>Device ID to DAP </a:t>
            </a:r>
            <a:r>
              <a:rPr lang="en-US" altLang="zh-CN" sz="900" dirty="0" smtClean="0"/>
              <a:t>Mapping</a:t>
            </a:r>
            <a:endParaRPr lang="en-US" altLang="zh-CN" sz="900" dirty="0"/>
          </a:p>
          <a:p>
            <a:pPr marL="1085850" lvl="2" indent="-171450">
              <a:buFont typeface="Arial" pitchFamily="34" charset="0"/>
              <a:buChar char="•"/>
            </a:pPr>
            <a:r>
              <a:rPr lang="en-US" altLang="zh-CN" sz="900" dirty="0" smtClean="0"/>
              <a:t>Value </a:t>
            </a:r>
            <a:r>
              <a:rPr lang="en-US" altLang="zh-CN" sz="900" dirty="0"/>
              <a:t>ID to DAP Mapping</a:t>
            </a:r>
            <a:endParaRPr lang="zh-CN" altLang="zh-CN" sz="9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altLang="zh-CN" sz="900" b="1" dirty="0"/>
              <a:t>DVS</a:t>
            </a:r>
            <a:endParaRPr lang="zh-CN" altLang="zh-CN" sz="900" b="1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/>
              <a:t>Device and Value Identifier Resolution </a:t>
            </a:r>
            <a:r>
              <a:rPr lang="en-US" altLang="zh-CN" sz="900" dirty="0" smtClean="0"/>
              <a:t>Table</a:t>
            </a:r>
            <a:endParaRPr lang="en-US" altLang="zh-CN" sz="900" dirty="0"/>
          </a:p>
          <a:p>
            <a:pPr marL="1085850" lvl="2" indent="-171450">
              <a:buFont typeface="Arial" pitchFamily="34" charset="0"/>
              <a:buChar char="•"/>
            </a:pPr>
            <a:r>
              <a:rPr lang="en-US" altLang="zh-CN" sz="900" dirty="0" smtClean="0"/>
              <a:t>Logical </a:t>
            </a:r>
            <a:r>
              <a:rPr lang="en-US" altLang="zh-CN" sz="900" dirty="0"/>
              <a:t>Device ID to Underlying Service </a:t>
            </a:r>
            <a:r>
              <a:rPr lang="en-US" altLang="zh-CN" sz="900" dirty="0" smtClean="0"/>
              <a:t>Mapping</a:t>
            </a:r>
            <a:endParaRPr lang="en-US" altLang="zh-CN" sz="900" dirty="0"/>
          </a:p>
          <a:p>
            <a:pPr marL="1085850" lvl="2" indent="-171450">
              <a:buFont typeface="Arial" pitchFamily="34" charset="0"/>
              <a:buChar char="•"/>
            </a:pPr>
            <a:r>
              <a:rPr lang="en-US" altLang="zh-CN" sz="900" dirty="0" smtClean="0"/>
              <a:t>Value </a:t>
            </a:r>
            <a:r>
              <a:rPr lang="en-US" altLang="zh-CN" sz="900" dirty="0"/>
              <a:t>ID to Underlying Service Mapping</a:t>
            </a:r>
            <a:endParaRPr lang="zh-CN" altLang="zh-CN" sz="9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altLang="zh-CN" sz="900" b="1" dirty="0"/>
              <a:t>MTS</a:t>
            </a:r>
            <a:endParaRPr lang="zh-CN" altLang="zh-CN" sz="900" b="1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/>
              <a:t>AMS Module MIB</a:t>
            </a:r>
            <a:endParaRPr lang="zh-CN" altLang="zh-CN" sz="900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/>
              <a:t>AMS Registrar MIB</a:t>
            </a:r>
            <a:endParaRPr lang="zh-CN" altLang="zh-CN" sz="900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altLang="zh-CN" sz="900" dirty="0"/>
              <a:t>AMS Configuration Server MIB</a:t>
            </a:r>
            <a:endParaRPr lang="zh-CN" altLang="zh-CN" sz="900" dirty="0"/>
          </a:p>
        </p:txBody>
      </p:sp>
      <p:cxnSp>
        <p:nvCxnSpPr>
          <p:cNvPr id="3" name="直接箭头连接符 2"/>
          <p:cNvCxnSpPr>
            <a:stCxn id="8" idx="0"/>
            <a:endCxn id="4" idx="4"/>
          </p:cNvCxnSpPr>
          <p:nvPr/>
        </p:nvCxnSpPr>
        <p:spPr>
          <a:xfrm flipV="1">
            <a:off x="683568" y="2945110"/>
            <a:ext cx="0" cy="339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78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61701"/>
              </p:ext>
            </p:extLst>
          </p:nvPr>
        </p:nvGraphicFramePr>
        <p:xfrm>
          <a:off x="35496" y="44624"/>
          <a:ext cx="9036494" cy="6720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5616"/>
                <a:gridCol w="3420888"/>
                <a:gridCol w="1763688"/>
                <a:gridCol w="2736302"/>
              </a:tblGrid>
              <a:tr h="388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Service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effectLst/>
                        </a:rPr>
                        <a:t>F</a:t>
                      </a:r>
                      <a:r>
                        <a:rPr lang="en-US" sz="1100" kern="100" dirty="0" smtClean="0">
                          <a:effectLst/>
                        </a:rPr>
                        <a:t>unction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Interface/Primitive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Parameter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  <a:tr h="10081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Device Enumeration Service (DES) 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table of device names and virtual / physical </a:t>
                      </a:r>
                      <a:r>
                        <a:rPr lang="en-US" sz="1100" kern="100" dirty="0" smtClean="0">
                          <a:effectLst/>
                        </a:rPr>
                        <a:t>identifiers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Management of existing devices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Management and user notification of added devices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Management and user notification of removed devices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DEVICE_FOUND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DEVICE_LOST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ENUMERATE_DEVICES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ADD_DEVICE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REMOVE_DEVICE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QUERY_DEVICES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Transaction Identifier, Result Metadata, </a:t>
                      </a:r>
                      <a:r>
                        <a:rPr lang="en-US" sz="1100" kern="1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Virtual Device Identifier, Physical Device Identifier</a:t>
                      </a:r>
                      <a:r>
                        <a:rPr lang="en-US" sz="1100" kern="100" dirty="0">
                          <a:effectLst/>
                        </a:rPr>
                        <a:t>, Device Serial Number, Device Type, </a:t>
                      </a:r>
                      <a:r>
                        <a:rPr lang="en-US" sz="1100" kern="1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Spacecraft Network Address</a:t>
                      </a:r>
                      <a:endParaRPr lang="zh-CN" sz="1100" kern="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Device Discovery Service (DDS) 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searches sub-net(s) for devices, recognizes changes to device and sub-net accessibility, provides </a:t>
                      </a:r>
                      <a:r>
                        <a:rPr lang="en-US" sz="1100" kern="100" dirty="0" smtClean="0">
                          <a:effectLst/>
                        </a:rPr>
                        <a:t>notifications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discovers initial topology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-detects changes to topology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-informs management with discovery information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-provides</a:t>
                      </a:r>
                      <a:r>
                        <a:rPr lang="en-US" altLang="zh-CN" sz="1100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 notification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DEVICE_DISCOVERY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DEVICE_DISCOVERY_LOSS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DDSAP Address</a:t>
                      </a:r>
                      <a:r>
                        <a:rPr lang="en-US" sz="1100" kern="100" dirty="0">
                          <a:effectLst/>
                        </a:rPr>
                        <a:t>, Device Address, Device Metadata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Device Virtualization Service (DVS) 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virtual device interface, hides physical device </a:t>
                      </a:r>
                      <a:r>
                        <a:rPr lang="en-US" sz="1100" kern="100" dirty="0" smtClean="0">
                          <a:effectLst/>
                        </a:rPr>
                        <a:t>mapping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Commanding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Data Acquisition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ACQUIRE_FROM_DEVICE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COMMAND_DEVICE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Transaction Identifier, Result Metadata</a:t>
                      </a: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en-US" sz="1100" kern="1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Virtual Device Identifier</a:t>
                      </a:r>
                      <a:r>
                        <a:rPr lang="en-US" sz="1100" kern="100" dirty="0">
                          <a:effectLst/>
                        </a:rPr>
                        <a:t>, Value Identifier, Value, Timestamp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  <a:tr h="336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Device Access Service (DAS) 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direct physical device access when </a:t>
                      </a:r>
                      <a:r>
                        <a:rPr lang="en-US" sz="1100" kern="100" dirty="0" smtClean="0">
                          <a:effectLst/>
                        </a:rPr>
                        <a:t>needed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Acquire value from device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Command a device</a:t>
                      </a: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ACQUIRE_FROM_DEVICE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COMMAND_DEVICE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Transaction Identifier, Result Metadata, </a:t>
                      </a:r>
                      <a:r>
                        <a:rPr lang="en-US" sz="1100" kern="1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Physical Device Identifier</a:t>
                      </a:r>
                      <a:r>
                        <a:rPr lang="en-US" sz="1100" kern="100" dirty="0">
                          <a:effectLst/>
                        </a:rPr>
                        <a:t>, Value Identifier, Value, Timestamp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Packet Service (PS) 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means to read / write packets to </a:t>
                      </a:r>
                      <a:r>
                        <a:rPr lang="en-US" sz="1100" kern="100" dirty="0" smtClean="0">
                          <a:effectLst/>
                        </a:rPr>
                        <a:t>devices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FF0000"/>
                          </a:solidFill>
                          <a:effectLst/>
                        </a:rPr>
                        <a:t>providing packet delivery over a single </a:t>
                      </a:r>
                      <a:r>
                        <a:rPr lang="en-US" sz="1100" kern="100" dirty="0" err="1" smtClean="0">
                          <a:solidFill>
                            <a:srgbClr val="FF0000"/>
                          </a:solidFill>
                          <a:effectLst/>
                        </a:rPr>
                        <a:t>subnetwork</a:t>
                      </a:r>
                      <a:endParaRPr lang="en-US" sz="1100" kern="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PACKET_SEND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PACKET_RECEIVE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PACKET_FAILURE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Data, </a:t>
                      </a:r>
                      <a:r>
                        <a:rPr lang="en-US" sz="1100" kern="100" dirty="0" smtClean="0">
                          <a:effectLst/>
                        </a:rPr>
                        <a:t>PSSA</a:t>
                      </a:r>
                      <a:r>
                        <a:rPr lang="en-US" altLang="zh-CN" sz="1100" kern="100" dirty="0" smtClean="0">
                          <a:effectLst/>
                        </a:rPr>
                        <a:t>P</a:t>
                      </a:r>
                      <a:r>
                        <a:rPr lang="en-US" sz="1100" kern="100" dirty="0" smtClean="0">
                          <a:effectLst/>
                        </a:rPr>
                        <a:t>, PDSAP, </a:t>
                      </a:r>
                      <a:r>
                        <a:rPr lang="en-US" sz="1100" kern="100" dirty="0">
                          <a:effectLst/>
                        </a:rPr>
                        <a:t>Service Class, Channel, Priority, Failure Metadata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  <a:tr h="6720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Memory Access Service (MAS) 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means to read write data to </a:t>
                      </a:r>
                      <a:r>
                        <a:rPr lang="en-US" sz="1100" kern="100" dirty="0" smtClean="0">
                          <a:effectLst/>
                        </a:rPr>
                        <a:t>memory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providing direct access to device memory</a:t>
                      </a:r>
                      <a:endParaRPr lang="zh-CN" altLang="zh-CN" sz="11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READ, WRITE, READ/MODIFY/WRITE, MEMORY_ACCESS_RESULT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MASAP Address, Destination Address, Transaction ID, Memory ID, Start Memory Address, Size, Mask, Data, Channel, Priority, Acknowledge, </a:t>
                      </a:r>
                      <a:r>
                        <a:rPr lang="en-US" sz="1100" kern="100" dirty="0" smtClean="0">
                          <a:effectLst/>
                        </a:rPr>
                        <a:t>Authorization, </a:t>
                      </a:r>
                      <a:r>
                        <a:rPr lang="en-US" sz="1100" kern="100" dirty="0">
                          <a:effectLst/>
                        </a:rPr>
                        <a:t>Verification, Result Metadata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  <a:tr h="13441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Message </a:t>
                      </a:r>
                      <a:r>
                        <a:rPr lang="en-US" sz="1100" kern="100" dirty="0">
                          <a:effectLst/>
                        </a:rPr>
                        <a:t>Transfer Service (MTS)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a standard service for mediating the transfer of discrete data (messages) between onboard software users in a distributed onboard </a:t>
                      </a:r>
                      <a:r>
                        <a:rPr lang="en-US" sz="1100" kern="100" dirty="0" smtClean="0">
                          <a:effectLst/>
                        </a:rPr>
                        <a:t>system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send a discrete message;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receive the next queued discrete message;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send a query message and receive a reply message back.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multicast a discrete message (publish-subscribe);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broadcast a discrete message (announce).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SEND, QUERY, REPLY, MESSAGE, FAULT, REGISTER, UNREGISTER, ASSERT_INVITATION, CANCEL_INVITATION, ASSERT_SUBSCRIPTION, CANCEL_SUBSCRIPTION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PUBLISH, ANNOUNCE, MODULE_IS_DEAD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Continuum ID, Application Name, Authority Name, Unit ID, Role ID, Meta-AMS Delivery Point (MADP) Specification, Module Number, Subject ID, Delivery Specification, Service Mode, Priority, Flow Label, Context, Application Data Length, Application Data, Term, Fault Expression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  <a:tr h="5142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Management </a:t>
                      </a:r>
                      <a:r>
                        <a:rPr lang="en-US" sz="1100" kern="100" dirty="0">
                          <a:effectLst/>
                        </a:rPr>
                        <a:t>Information </a:t>
                      </a:r>
                      <a:r>
                        <a:rPr lang="en-US" sz="1100" kern="100" dirty="0" smtClean="0">
                          <a:effectLst/>
                        </a:rPr>
                        <a:t>Base (MIB) 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stores data about devices in a common format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5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Errors in Documents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871x3m1:</a:t>
            </a:r>
            <a:endParaRPr lang="zh-CN" altLang="zh-CN" dirty="0"/>
          </a:p>
          <a:p>
            <a:pPr lvl="1"/>
            <a:r>
              <a:rPr lang="en-US" altLang="zh-CN" dirty="0"/>
              <a:t>P2-4: </a:t>
            </a:r>
            <a:r>
              <a:rPr lang="en-US" altLang="zh-CN" dirty="0" smtClean="0"/>
              <a:t>d) Physical </a:t>
            </a:r>
            <a:r>
              <a:rPr lang="en-US" altLang="zh-CN" dirty="0"/>
              <a:t>Device Identifier (system-wide unique)? In Fig2-3, only Virtual Device ID and S/C Network </a:t>
            </a:r>
            <a:r>
              <a:rPr lang="en-US" altLang="zh-CN" dirty="0" err="1"/>
              <a:t>Addr</a:t>
            </a:r>
            <a:r>
              <a:rPr lang="en-US" altLang="zh-CN" dirty="0"/>
              <a:t>. are system-wide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P3-7: 3.4.4.1 should be </a:t>
            </a:r>
            <a:r>
              <a:rPr lang="en-US" altLang="zh-CN" b="1" dirty="0" err="1" smtClean="0"/>
              <a:t>DEVICE_FOUND.indication</a:t>
            </a:r>
            <a:r>
              <a:rPr lang="en-US" altLang="zh-CN" dirty="0" smtClean="0"/>
              <a:t>, not </a:t>
            </a:r>
            <a:r>
              <a:rPr lang="en-US" altLang="zh-CN" b="1" dirty="0" err="1"/>
              <a:t>ADD_DEVICE.indication</a:t>
            </a:r>
            <a:r>
              <a:rPr lang="en-US" altLang="zh-CN" dirty="0" smtClean="0"/>
              <a:t>.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r>
              <a:rPr lang="en-US" altLang="zh-CN" dirty="0"/>
              <a:t>854x0m1</a:t>
            </a:r>
            <a:r>
              <a:rPr lang="zh-CN" altLang="zh-CN" dirty="0"/>
              <a:t>：</a:t>
            </a:r>
          </a:p>
          <a:p>
            <a:pPr lvl="1"/>
            <a:r>
              <a:rPr lang="en-US" altLang="zh-CN" dirty="0"/>
              <a:t>P3-4: </a:t>
            </a:r>
            <a:r>
              <a:rPr lang="en-US" altLang="zh-CN" dirty="0" smtClean="0"/>
              <a:t>3.2.4.2 </a:t>
            </a:r>
            <a:r>
              <a:rPr lang="en-US" altLang="zh-CN" b="1" dirty="0" err="1" smtClean="0"/>
              <a:t>DEVICE_DISCOVERY</a:t>
            </a:r>
            <a:r>
              <a:rPr lang="en-US" altLang="zh-CN" b="1" u="sng" dirty="0" err="1" smtClean="0">
                <a:solidFill>
                  <a:srgbClr val="FF0000"/>
                </a:solidFill>
              </a:rPr>
              <a:t>_LOSS</a:t>
            </a:r>
            <a:r>
              <a:rPr lang="en-US" altLang="zh-CN" b="1" dirty="0" err="1" smtClean="0"/>
              <a:t>.indication</a:t>
            </a:r>
            <a:r>
              <a:rPr lang="en-US" altLang="zh-CN" b="1" dirty="0" smtClean="0"/>
              <a:t> </a:t>
            </a:r>
            <a:r>
              <a:rPr lang="en-US" altLang="zh-CN" dirty="0"/>
              <a:t>(DDSAP, Device Address, Device Metadata (optional</a:t>
            </a:r>
            <a:r>
              <a:rPr lang="en-US" altLang="zh-CN" dirty="0" smtClean="0"/>
              <a:t>))</a:t>
            </a:r>
          </a:p>
          <a:p>
            <a:pPr lvl="1"/>
            <a:r>
              <a:rPr lang="en-US" altLang="zh-CN" dirty="0" smtClean="0"/>
              <a:t>P3-4</a:t>
            </a:r>
            <a:r>
              <a:rPr lang="en-US" altLang="zh-CN" dirty="0"/>
              <a:t>: </a:t>
            </a:r>
            <a:r>
              <a:rPr lang="en-US" altLang="zh-CN" dirty="0" smtClean="0"/>
              <a:t>3.2.4.3 </a:t>
            </a:r>
            <a:r>
              <a:rPr lang="en-US" altLang="zh-CN" b="1" dirty="0" err="1" smtClean="0"/>
              <a:t>DEVICE_DISCOVERY</a:t>
            </a:r>
            <a:r>
              <a:rPr lang="en-US" altLang="zh-CN" b="1" u="sng" dirty="0" err="1" smtClean="0">
                <a:solidFill>
                  <a:srgbClr val="FF0000"/>
                </a:solidFill>
              </a:rPr>
              <a:t>_LOSS</a:t>
            </a:r>
            <a:r>
              <a:rPr lang="en-US" altLang="zh-CN" b="1" dirty="0" err="1" smtClean="0"/>
              <a:t>.indication</a:t>
            </a:r>
            <a:r>
              <a:rPr lang="en-US" altLang="zh-CN" b="1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651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941</Words>
  <Application>Microsoft Office PowerPoint</Application>
  <PresentationFormat>全屏显示(4:3)</PresentationFormat>
  <Paragraphs>206</Paragraphs>
  <Slides>7</Slides>
  <Notes>7</Notes>
  <HiddenSlides>1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Office 主题​​</vt:lpstr>
      <vt:lpstr>Visio</vt:lpstr>
      <vt:lpstr>Plug-and-Play View of SOIS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Errors in Documents</vt:lpstr>
    </vt:vector>
  </TitlesOfParts>
  <Company>空间中心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黄永辉</dc:creator>
  <cp:lastModifiedBy>Yonghui</cp:lastModifiedBy>
  <cp:revision>44</cp:revision>
  <dcterms:created xsi:type="dcterms:W3CDTF">2016-01-22T00:50:21Z</dcterms:created>
  <dcterms:modified xsi:type="dcterms:W3CDTF">2016-04-05T13:03:28Z</dcterms:modified>
</cp:coreProperties>
</file>