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6" r:id="rId7"/>
    <p:sldId id="267" r:id="rId8"/>
    <p:sldId id="271" r:id="rId9"/>
    <p:sldId id="272" r:id="rId10"/>
    <p:sldId id="274" r:id="rId11"/>
    <p:sldId id="273" r:id="rId12"/>
    <p:sldId id="276" r:id="rId13"/>
    <p:sldId id="268" r:id="rId14"/>
    <p:sldId id="269" r:id="rId15"/>
    <p:sldId id="270" r:id="rId16"/>
    <p:sldId id="264" r:id="rId17"/>
    <p:sldId id="265" r:id="rId18"/>
    <p:sldId id="261" r:id="rId19"/>
    <p:sldId id="263" r:id="rId20"/>
    <p:sldId id="278" r:id="rId21"/>
    <p:sldId id="279" r:id="rId22"/>
    <p:sldId id="280" r:id="rId23"/>
    <p:sldId id="281" r:id="rId24"/>
    <p:sldId id="282" r:id="rId25"/>
    <p:sldId id="28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FB79"/>
    <a:srgbClr val="FF7E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58" autoAdjust="0"/>
    <p:restoredTop sz="95488" autoAdjust="0"/>
  </p:normalViewPr>
  <p:slideViewPr>
    <p:cSldViewPr snapToGrid="0">
      <p:cViewPr varScale="1">
        <p:scale>
          <a:sx n="89" d="100"/>
          <a:sy n="89" d="100"/>
        </p:scale>
        <p:origin x="624" y="57"/>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D71B05B-C8C0-49A5-AA24-0E0E31BDEA57}" type="datetimeFigureOut">
              <a:rPr lang="en-US" smtClean="0"/>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049338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71B05B-C8C0-49A5-AA24-0E0E31BDEA57}" type="datetimeFigureOut">
              <a:rPr lang="en-US" smtClean="0"/>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3160229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71B05B-C8C0-49A5-AA24-0E0E31BDEA57}" type="datetimeFigureOut">
              <a:rPr lang="en-US" smtClean="0"/>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127761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71B05B-C8C0-49A5-AA24-0E0E31BDEA57}" type="datetimeFigureOut">
              <a:rPr lang="en-US" smtClean="0"/>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908283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71B05B-C8C0-49A5-AA24-0E0E31BDEA57}" type="datetimeFigureOut">
              <a:rPr lang="en-US" smtClean="0"/>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53005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D71B05B-C8C0-49A5-AA24-0E0E31BDEA57}" type="datetimeFigureOut">
              <a:rPr lang="en-US" smtClean="0"/>
              <a:t>4/6/2016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4217946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D71B05B-C8C0-49A5-AA24-0E0E31BDEA57}" type="datetimeFigureOut">
              <a:rPr lang="en-US" smtClean="0"/>
              <a:t>4/6/2016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904863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D71B05B-C8C0-49A5-AA24-0E0E31BDEA57}" type="datetimeFigureOut">
              <a:rPr lang="en-US" smtClean="0"/>
              <a:t>4/6/2016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2136694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71B05B-C8C0-49A5-AA24-0E0E31BDEA57}" type="datetimeFigureOut">
              <a:rPr lang="en-US" smtClean="0"/>
              <a:t>4/6/2016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2185991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71B05B-C8C0-49A5-AA24-0E0E31BDEA57}" type="datetimeFigureOut">
              <a:rPr lang="en-US" smtClean="0"/>
              <a:t>4/6/2016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141584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71B05B-C8C0-49A5-AA24-0E0E31BDEA57}" type="datetimeFigureOut">
              <a:rPr lang="en-US" smtClean="0"/>
              <a:t>4/6/2016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219390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1B05B-C8C0-49A5-AA24-0E0E31BDEA57}" type="datetimeFigureOut">
              <a:rPr lang="en-US" smtClean="0"/>
              <a:t>4/6/2016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91E07-1893-4B0B-ABB4-BD5257BE25CF}" type="slidenum">
              <a:rPr lang="en-US" smtClean="0"/>
              <a:t>‹#›</a:t>
            </a:fld>
            <a:endParaRPr lang="en-US"/>
          </a:p>
        </p:txBody>
      </p:sp>
    </p:spTree>
    <p:extLst>
      <p:ext uri="{BB962C8B-B14F-4D97-AF65-F5344CB8AC3E}">
        <p14:creationId xmlns:p14="http://schemas.microsoft.com/office/powerpoint/2010/main" val="574742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SOIS Services</a:t>
            </a:r>
          </a:p>
        </p:txBody>
      </p:sp>
      <p:sp>
        <p:nvSpPr>
          <p:cNvPr id="3" name="Subtitle 2"/>
          <p:cNvSpPr>
            <a:spLocks noGrp="1"/>
          </p:cNvSpPr>
          <p:nvPr>
            <p:ph type="subTitle" idx="1"/>
          </p:nvPr>
        </p:nvSpPr>
        <p:spPr/>
        <p:txBody>
          <a:bodyPr/>
          <a:lstStyle/>
          <a:p>
            <a:r>
              <a:rPr lang="en-US" dirty="0"/>
              <a:t>Version 5, 2016 April 5 Meeting</a:t>
            </a:r>
          </a:p>
        </p:txBody>
      </p:sp>
    </p:spTree>
    <p:extLst>
      <p:ext uri="{BB962C8B-B14F-4D97-AF65-F5344CB8AC3E}">
        <p14:creationId xmlns:p14="http://schemas.microsoft.com/office/powerpoint/2010/main" val="2793270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398" y="192792"/>
            <a:ext cx="3932237" cy="1524974"/>
          </a:xfrm>
        </p:spPr>
        <p:txBody>
          <a:bodyPr>
            <a:normAutofit/>
          </a:bodyPr>
          <a:lstStyle/>
          <a:p>
            <a:r>
              <a:rPr lang="en-US" dirty="0"/>
              <a:t>Device Data Pooling Service:</a:t>
            </a:r>
            <a:br>
              <a:rPr lang="en-US" dirty="0"/>
            </a:br>
            <a:r>
              <a:rPr lang="en-US" dirty="0"/>
              <a:t>Acquisition</a:t>
            </a:r>
          </a:p>
        </p:txBody>
      </p:sp>
      <p:sp>
        <p:nvSpPr>
          <p:cNvPr id="4" name="Text Placeholder 3"/>
          <p:cNvSpPr>
            <a:spLocks noGrp="1"/>
          </p:cNvSpPr>
          <p:nvPr>
            <p:ph type="body" sz="half" idx="2"/>
          </p:nvPr>
        </p:nvSpPr>
        <p:spPr>
          <a:xfrm>
            <a:off x="586398" y="1717766"/>
            <a:ext cx="3932237" cy="4508272"/>
          </a:xfrm>
        </p:spPr>
        <p:txBody>
          <a:bodyPr>
            <a:normAutofit/>
          </a:bodyPr>
          <a:lstStyle/>
          <a:p>
            <a:pPr marL="285750" indent="-285750">
              <a:buFont typeface="Arial" panose="020B0604020202020204" pitchFamily="34" charset="0"/>
              <a:buChar char="•"/>
            </a:pPr>
            <a:r>
              <a:rPr lang="en-US" dirty="0"/>
              <a:t>Requests identify user who submitted request, so an indication can be returned.</a:t>
            </a:r>
          </a:p>
          <a:p>
            <a:pPr marL="285750" indent="-285750">
              <a:buFont typeface="Arial" panose="020B0604020202020204" pitchFamily="34" charset="0"/>
              <a:buChar char="•"/>
            </a:pPr>
            <a:r>
              <a:rPr lang="en-US" dirty="0"/>
              <a:t>Requests may be tagged with a transaction identifier in order to associate the request with its corresponding indication.</a:t>
            </a:r>
          </a:p>
          <a:p>
            <a:pPr marL="285750" indent="-285750">
              <a:buFont typeface="Arial" panose="020B0604020202020204" pitchFamily="34" charset="0"/>
              <a:buChar char="•"/>
            </a:pPr>
            <a:r>
              <a:rPr lang="en-US" dirty="0"/>
              <a:t>An acquisition order defines sampling parameters.</a:t>
            </a:r>
          </a:p>
          <a:p>
            <a:pPr marL="285750" indent="-285750">
              <a:buFont typeface="Arial" panose="020B0604020202020204" pitchFamily="34" charset="0"/>
              <a:buChar char="•"/>
            </a:pPr>
            <a:r>
              <a:rPr lang="en-US" dirty="0"/>
              <a:t>A request may specify the number of samples to be read.</a:t>
            </a:r>
          </a:p>
          <a:p>
            <a:pPr marL="285750" indent="-285750">
              <a:buFont typeface="Arial" panose="020B0604020202020204" pitchFamily="34" charset="0"/>
              <a:buChar char="•"/>
            </a:pPr>
            <a:r>
              <a:rPr lang="en-US" dirty="0"/>
              <a:t>Result metadata returned in an indication indicate the success or reason for failure.</a:t>
            </a:r>
          </a:p>
        </p:txBody>
      </p:sp>
      <p:sp>
        <p:nvSpPr>
          <p:cNvPr id="5" name="Oval 4"/>
          <p:cNvSpPr/>
          <p:nvPr/>
        </p:nvSpPr>
        <p:spPr>
          <a:xfrm>
            <a:off x="7125231" y="127874"/>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Applications</a:t>
            </a:r>
          </a:p>
        </p:txBody>
      </p:sp>
      <p:cxnSp>
        <p:nvCxnSpPr>
          <p:cNvPr id="11" name="Straight Connector 10"/>
          <p:cNvCxnSpPr>
            <a:stCxn id="25" idx="0"/>
            <a:endCxn id="5" idx="4"/>
          </p:cNvCxnSpPr>
          <p:nvPr/>
        </p:nvCxnSpPr>
        <p:spPr>
          <a:xfrm flipV="1">
            <a:off x="8291378" y="1042274"/>
            <a:ext cx="29147" cy="1353145"/>
          </a:xfrm>
          <a:prstGeom prst="line">
            <a:avLst/>
          </a:prstGeom>
          <a:ln w="12700">
            <a:solidFill>
              <a:schemeClr val="tx1"/>
            </a:solidFill>
            <a:prstDash val="dash"/>
            <a:headEnd type="none" w="lg" len="lg"/>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36" idx="0"/>
            <a:endCxn id="26" idx="4"/>
          </p:cNvCxnSpPr>
          <p:nvPr/>
        </p:nvCxnSpPr>
        <p:spPr>
          <a:xfrm flipH="1" flipV="1">
            <a:off x="8320525" y="3306104"/>
            <a:ext cx="1125910" cy="2250248"/>
          </a:xfrm>
          <a:prstGeom prst="line">
            <a:avLst/>
          </a:prstGeom>
          <a:ln w="12700">
            <a:solidFill>
              <a:schemeClr val="tx1"/>
            </a:solidFill>
            <a:prstDash val="dash"/>
            <a:tailEnd type="none" w="lg" len="lg"/>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6013398" y="1584867"/>
            <a:ext cx="2366289" cy="369332"/>
          </a:xfrm>
          <a:prstGeom prst="rect">
            <a:avLst/>
          </a:prstGeom>
          <a:noFill/>
        </p:spPr>
        <p:txBody>
          <a:bodyPr wrap="none" rtlCol="0">
            <a:spAutoFit/>
          </a:bodyPr>
          <a:lstStyle/>
          <a:p>
            <a:r>
              <a:rPr lang="en-US" dirty="0" err="1"/>
              <a:t>ReadSamplesIndication</a:t>
            </a:r>
            <a:endParaRPr lang="en-US" dirty="0"/>
          </a:p>
        </p:txBody>
      </p:sp>
      <p:sp>
        <p:nvSpPr>
          <p:cNvPr id="68" name="TextBox 67"/>
          <p:cNvSpPr txBox="1"/>
          <p:nvPr/>
        </p:nvSpPr>
        <p:spPr>
          <a:xfrm>
            <a:off x="6178815" y="1312333"/>
            <a:ext cx="2193806" cy="369332"/>
          </a:xfrm>
          <a:prstGeom prst="rect">
            <a:avLst/>
          </a:prstGeom>
          <a:noFill/>
        </p:spPr>
        <p:txBody>
          <a:bodyPr wrap="none" rtlCol="0">
            <a:spAutoFit/>
          </a:bodyPr>
          <a:lstStyle/>
          <a:p>
            <a:r>
              <a:rPr lang="en-US" dirty="0" err="1"/>
              <a:t>ReadSamplesRequest</a:t>
            </a:r>
            <a:endParaRPr lang="en-US" dirty="0"/>
          </a:p>
        </p:txBody>
      </p:sp>
      <p:sp>
        <p:nvSpPr>
          <p:cNvPr id="71" name="TextBox 70"/>
          <p:cNvSpPr txBox="1"/>
          <p:nvPr/>
        </p:nvSpPr>
        <p:spPr>
          <a:xfrm>
            <a:off x="5368807" y="4517927"/>
            <a:ext cx="2931508" cy="369332"/>
          </a:xfrm>
          <a:prstGeom prst="rect">
            <a:avLst/>
          </a:prstGeom>
          <a:noFill/>
        </p:spPr>
        <p:txBody>
          <a:bodyPr wrap="none" rtlCol="0">
            <a:spAutoFit/>
          </a:bodyPr>
          <a:lstStyle/>
          <a:p>
            <a:r>
              <a:rPr lang="en-US" dirty="0" err="1"/>
              <a:t>AcquireFromDeviceIndication</a:t>
            </a:r>
            <a:endParaRPr lang="en-US" dirty="0"/>
          </a:p>
        </p:txBody>
      </p:sp>
      <p:cxnSp>
        <p:nvCxnSpPr>
          <p:cNvPr id="78" name="Straight Connector 77"/>
          <p:cNvCxnSpPr>
            <a:stCxn id="26" idx="4"/>
            <a:endCxn id="33" idx="0"/>
          </p:cNvCxnSpPr>
          <p:nvPr/>
        </p:nvCxnSpPr>
        <p:spPr>
          <a:xfrm flipH="1">
            <a:off x="7050246" y="3306104"/>
            <a:ext cx="1270279" cy="2162966"/>
          </a:xfrm>
          <a:prstGeom prst="line">
            <a:avLst/>
          </a:prstGeom>
          <a:ln w="12700">
            <a:solidFill>
              <a:schemeClr val="tx1"/>
            </a:solidFill>
            <a:prstDash val="dash"/>
            <a:tailEnd type="none" w="lg" len="lg"/>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5511514" y="4310642"/>
            <a:ext cx="2779864" cy="369332"/>
          </a:xfrm>
          <a:prstGeom prst="rect">
            <a:avLst/>
          </a:prstGeom>
          <a:noFill/>
        </p:spPr>
        <p:txBody>
          <a:bodyPr wrap="none" rtlCol="0">
            <a:spAutoFit/>
          </a:bodyPr>
          <a:lstStyle/>
          <a:p>
            <a:r>
              <a:rPr lang="en-US" dirty="0" err="1"/>
              <a:t>AcquireFromDeviceRequest</a:t>
            </a:r>
            <a:endParaRPr lang="en-US" dirty="0"/>
          </a:p>
        </p:txBody>
      </p:sp>
      <p:sp>
        <p:nvSpPr>
          <p:cNvPr id="20" name="TextBox 19"/>
          <p:cNvSpPr txBox="1"/>
          <p:nvPr/>
        </p:nvSpPr>
        <p:spPr>
          <a:xfrm>
            <a:off x="6190078" y="1831370"/>
            <a:ext cx="2160335" cy="369332"/>
          </a:xfrm>
          <a:prstGeom prst="rect">
            <a:avLst/>
          </a:prstGeom>
          <a:noFill/>
        </p:spPr>
        <p:txBody>
          <a:bodyPr wrap="none" rtlCol="0">
            <a:spAutoFit/>
          </a:bodyPr>
          <a:lstStyle/>
          <a:p>
            <a:r>
              <a:rPr lang="en-US" dirty="0" err="1"/>
              <a:t>AcquisitionIndication</a:t>
            </a:r>
            <a:endParaRPr lang="en-US" dirty="0"/>
          </a:p>
        </p:txBody>
      </p:sp>
      <p:grpSp>
        <p:nvGrpSpPr>
          <p:cNvPr id="24" name="Group 23"/>
          <p:cNvGrpSpPr/>
          <p:nvPr/>
        </p:nvGrpSpPr>
        <p:grpSpPr>
          <a:xfrm>
            <a:off x="7301642" y="2395419"/>
            <a:ext cx="2037765" cy="910685"/>
            <a:chOff x="4118222" y="141731"/>
            <a:chExt cx="2037765" cy="910685"/>
          </a:xfrm>
        </p:grpSpPr>
        <p:sp>
          <p:nvSpPr>
            <p:cNvPr id="25" name="Oval 24"/>
            <p:cNvSpPr/>
            <p:nvPr/>
          </p:nvSpPr>
          <p:spPr>
            <a:xfrm>
              <a:off x="5019648" y="141731"/>
              <a:ext cx="176619" cy="17456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sp>
          <p:nvSpPr>
            <p:cNvPr id="26" name="Oval 25"/>
            <p:cNvSpPr/>
            <p:nvPr/>
          </p:nvSpPr>
          <p:spPr>
            <a:xfrm>
              <a:off x="4118222" y="316295"/>
              <a:ext cx="2037765" cy="736121"/>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Device Data Pooling Service</a:t>
              </a:r>
            </a:p>
            <a:p>
              <a:pPr algn="ctr"/>
              <a:endParaRPr lang="en-US" dirty="0"/>
            </a:p>
          </p:txBody>
        </p:sp>
      </p:grpSp>
      <p:grpSp>
        <p:nvGrpSpPr>
          <p:cNvPr id="31" name="Group 30"/>
          <p:cNvGrpSpPr/>
          <p:nvPr/>
        </p:nvGrpSpPr>
        <p:grpSpPr>
          <a:xfrm>
            <a:off x="6013398" y="5469070"/>
            <a:ext cx="2037765" cy="1092943"/>
            <a:chOff x="3733127" y="1143548"/>
            <a:chExt cx="2037765" cy="1092943"/>
          </a:xfrm>
        </p:grpSpPr>
        <p:sp>
          <p:nvSpPr>
            <p:cNvPr id="32" name="Oval 31"/>
            <p:cNvSpPr/>
            <p:nvPr/>
          </p:nvSpPr>
          <p:spPr>
            <a:xfrm>
              <a:off x="3733127" y="1324948"/>
              <a:ext cx="2037765" cy="91154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Device Virtualization Service</a:t>
              </a:r>
            </a:p>
            <a:p>
              <a:pPr algn="ctr"/>
              <a:endParaRPr lang="en-US" dirty="0"/>
            </a:p>
          </p:txBody>
        </p:sp>
        <p:sp>
          <p:nvSpPr>
            <p:cNvPr id="33" name="Oval 32"/>
            <p:cNvSpPr/>
            <p:nvPr/>
          </p:nvSpPr>
          <p:spPr>
            <a:xfrm>
              <a:off x="4681665" y="1143548"/>
              <a:ext cx="176619" cy="17456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grpSp>
      <p:grpSp>
        <p:nvGrpSpPr>
          <p:cNvPr id="35" name="Group 34"/>
          <p:cNvGrpSpPr/>
          <p:nvPr/>
        </p:nvGrpSpPr>
        <p:grpSpPr>
          <a:xfrm>
            <a:off x="8456699" y="5556352"/>
            <a:ext cx="2037765" cy="910685"/>
            <a:chOff x="4118222" y="141731"/>
            <a:chExt cx="2037765" cy="910685"/>
          </a:xfrm>
        </p:grpSpPr>
        <p:sp>
          <p:nvSpPr>
            <p:cNvPr id="36" name="Oval 35"/>
            <p:cNvSpPr/>
            <p:nvPr/>
          </p:nvSpPr>
          <p:spPr>
            <a:xfrm>
              <a:off x="5019648" y="141731"/>
              <a:ext cx="176619" cy="17456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sp>
          <p:nvSpPr>
            <p:cNvPr id="37" name="Oval 36"/>
            <p:cNvSpPr/>
            <p:nvPr/>
          </p:nvSpPr>
          <p:spPr>
            <a:xfrm>
              <a:off x="4118222" y="316295"/>
              <a:ext cx="2037765" cy="736121"/>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Device Access Service</a:t>
              </a:r>
            </a:p>
            <a:p>
              <a:pPr algn="ctr"/>
              <a:endParaRPr lang="en-US" dirty="0"/>
            </a:p>
          </p:txBody>
        </p:sp>
      </p:grpSp>
      <p:sp>
        <p:nvSpPr>
          <p:cNvPr id="41" name="TextBox 40"/>
          <p:cNvSpPr txBox="1"/>
          <p:nvPr/>
        </p:nvSpPr>
        <p:spPr>
          <a:xfrm>
            <a:off x="8372181" y="4517927"/>
            <a:ext cx="2931508" cy="369332"/>
          </a:xfrm>
          <a:prstGeom prst="rect">
            <a:avLst/>
          </a:prstGeom>
          <a:noFill/>
        </p:spPr>
        <p:txBody>
          <a:bodyPr wrap="none" rtlCol="0">
            <a:spAutoFit/>
          </a:bodyPr>
          <a:lstStyle/>
          <a:p>
            <a:r>
              <a:rPr lang="en-US" dirty="0" err="1"/>
              <a:t>AcquireFromDeviceIndication</a:t>
            </a:r>
            <a:endParaRPr lang="en-US" dirty="0"/>
          </a:p>
        </p:txBody>
      </p:sp>
      <p:sp>
        <p:nvSpPr>
          <p:cNvPr id="42" name="TextBox 41"/>
          <p:cNvSpPr txBox="1"/>
          <p:nvPr/>
        </p:nvSpPr>
        <p:spPr>
          <a:xfrm>
            <a:off x="8514888" y="4310642"/>
            <a:ext cx="2779864" cy="369332"/>
          </a:xfrm>
          <a:prstGeom prst="rect">
            <a:avLst/>
          </a:prstGeom>
          <a:noFill/>
        </p:spPr>
        <p:txBody>
          <a:bodyPr wrap="none" rtlCol="0">
            <a:spAutoFit/>
          </a:bodyPr>
          <a:lstStyle/>
          <a:p>
            <a:r>
              <a:rPr lang="en-US" dirty="0" err="1"/>
              <a:t>AcquireFromDeviceRequest</a:t>
            </a:r>
            <a:endParaRPr lang="en-US" dirty="0"/>
          </a:p>
        </p:txBody>
      </p:sp>
    </p:spTree>
    <p:extLst>
      <p:ext uri="{BB962C8B-B14F-4D97-AF65-F5344CB8AC3E}">
        <p14:creationId xmlns:p14="http://schemas.microsoft.com/office/powerpoint/2010/main" val="3669792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398" y="192792"/>
            <a:ext cx="3932237" cy="1692106"/>
          </a:xfrm>
        </p:spPr>
        <p:txBody>
          <a:bodyPr>
            <a:normAutofit fontScale="90000"/>
          </a:bodyPr>
          <a:lstStyle/>
          <a:p>
            <a:r>
              <a:rPr lang="en-US" dirty="0"/>
              <a:t>Device Data Pooling Service:</a:t>
            </a:r>
            <a:br>
              <a:rPr lang="en-US" dirty="0"/>
            </a:br>
            <a:r>
              <a:rPr lang="en-US" dirty="0"/>
              <a:t>Starting or Stopping Acquisition</a:t>
            </a:r>
          </a:p>
        </p:txBody>
      </p:sp>
      <p:sp>
        <p:nvSpPr>
          <p:cNvPr id="4" name="Text Placeholder 3"/>
          <p:cNvSpPr>
            <a:spLocks noGrp="1"/>
          </p:cNvSpPr>
          <p:nvPr>
            <p:ph type="body" sz="half" idx="2"/>
          </p:nvPr>
        </p:nvSpPr>
        <p:spPr>
          <a:xfrm>
            <a:off x="586398" y="1997094"/>
            <a:ext cx="3932237" cy="4228944"/>
          </a:xfrm>
        </p:spPr>
        <p:txBody>
          <a:bodyPr>
            <a:normAutofit/>
          </a:bodyPr>
          <a:lstStyle/>
          <a:p>
            <a:pPr marL="285750" indent="-285750">
              <a:buFont typeface="Arial" panose="020B0604020202020204" pitchFamily="34" charset="0"/>
              <a:buChar char="•"/>
            </a:pPr>
            <a:r>
              <a:rPr lang="en-US" dirty="0"/>
              <a:t>Requests identify user who submitted request, so an indication can be returned.</a:t>
            </a:r>
          </a:p>
          <a:p>
            <a:pPr marL="285750" indent="-285750">
              <a:buFont typeface="Arial" panose="020B0604020202020204" pitchFamily="34" charset="0"/>
              <a:buChar char="•"/>
            </a:pPr>
            <a:r>
              <a:rPr lang="en-US" dirty="0"/>
              <a:t>Requests may be tagged with a transaction identifier in order to associate the request with its corresponding indication.</a:t>
            </a:r>
          </a:p>
          <a:p>
            <a:pPr marL="285750" indent="-285750">
              <a:buFont typeface="Arial" panose="020B0604020202020204" pitchFamily="34" charset="0"/>
              <a:buChar char="•"/>
            </a:pPr>
            <a:r>
              <a:rPr lang="en-US" dirty="0"/>
              <a:t>An acquisition order defines sampling parameters.</a:t>
            </a:r>
          </a:p>
          <a:p>
            <a:pPr marL="285750" indent="-285750">
              <a:buFont typeface="Arial" panose="020B0604020202020204" pitchFamily="34" charset="0"/>
              <a:buChar char="•"/>
            </a:pPr>
            <a:r>
              <a:rPr lang="en-US" dirty="0"/>
              <a:t>Result metadata returned in an indication indicate the success or reason for failure.</a:t>
            </a:r>
          </a:p>
        </p:txBody>
      </p:sp>
      <p:sp>
        <p:nvSpPr>
          <p:cNvPr id="5" name="Oval 4"/>
          <p:cNvSpPr/>
          <p:nvPr/>
        </p:nvSpPr>
        <p:spPr>
          <a:xfrm>
            <a:off x="7177483" y="643857"/>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Applications</a:t>
            </a:r>
          </a:p>
        </p:txBody>
      </p:sp>
      <p:cxnSp>
        <p:nvCxnSpPr>
          <p:cNvPr id="11" name="Straight Connector 10"/>
          <p:cNvCxnSpPr>
            <a:stCxn id="13" idx="0"/>
            <a:endCxn id="5" idx="4"/>
          </p:cNvCxnSpPr>
          <p:nvPr/>
        </p:nvCxnSpPr>
        <p:spPr>
          <a:xfrm flipV="1">
            <a:off x="8343630" y="1558257"/>
            <a:ext cx="29147" cy="1998419"/>
          </a:xfrm>
          <a:prstGeom prst="line">
            <a:avLst/>
          </a:prstGeom>
          <a:ln w="12700">
            <a:solidFill>
              <a:schemeClr val="tx1"/>
            </a:solidFill>
            <a:prstDash val="dash"/>
            <a:headEnd type="none" w="lg" len="lg"/>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5716291" y="2310449"/>
            <a:ext cx="2607958" cy="369332"/>
          </a:xfrm>
          <a:prstGeom prst="rect">
            <a:avLst/>
          </a:prstGeom>
          <a:noFill/>
        </p:spPr>
        <p:txBody>
          <a:bodyPr wrap="none" rtlCol="0">
            <a:spAutoFit/>
          </a:bodyPr>
          <a:lstStyle/>
          <a:p>
            <a:r>
              <a:rPr lang="en-US" dirty="0" err="1"/>
              <a:t>StartAcquisitionIndication</a:t>
            </a:r>
            <a:endParaRPr lang="en-US" dirty="0"/>
          </a:p>
        </p:txBody>
      </p:sp>
      <p:sp>
        <p:nvSpPr>
          <p:cNvPr id="68" name="TextBox 67"/>
          <p:cNvSpPr txBox="1"/>
          <p:nvPr/>
        </p:nvSpPr>
        <p:spPr>
          <a:xfrm>
            <a:off x="5921903" y="2065819"/>
            <a:ext cx="2435475" cy="369332"/>
          </a:xfrm>
          <a:prstGeom prst="rect">
            <a:avLst/>
          </a:prstGeom>
          <a:noFill/>
        </p:spPr>
        <p:txBody>
          <a:bodyPr wrap="none" rtlCol="0">
            <a:spAutoFit/>
          </a:bodyPr>
          <a:lstStyle/>
          <a:p>
            <a:r>
              <a:rPr lang="en-US" dirty="0" err="1"/>
              <a:t>StartAcquisitionRequest</a:t>
            </a:r>
            <a:endParaRPr lang="en-US" dirty="0"/>
          </a:p>
        </p:txBody>
      </p:sp>
      <p:grpSp>
        <p:nvGrpSpPr>
          <p:cNvPr id="12" name="Group 11"/>
          <p:cNvGrpSpPr/>
          <p:nvPr/>
        </p:nvGrpSpPr>
        <p:grpSpPr>
          <a:xfrm>
            <a:off x="7353894" y="3556676"/>
            <a:ext cx="2037765" cy="910685"/>
            <a:chOff x="4118222" y="141731"/>
            <a:chExt cx="2037765" cy="910685"/>
          </a:xfrm>
        </p:grpSpPr>
        <p:sp>
          <p:nvSpPr>
            <p:cNvPr id="13" name="Oval 12"/>
            <p:cNvSpPr/>
            <p:nvPr/>
          </p:nvSpPr>
          <p:spPr>
            <a:xfrm>
              <a:off x="5019648" y="141731"/>
              <a:ext cx="176619" cy="17456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sp>
          <p:nvSpPr>
            <p:cNvPr id="14" name="Oval 13"/>
            <p:cNvSpPr/>
            <p:nvPr/>
          </p:nvSpPr>
          <p:spPr>
            <a:xfrm>
              <a:off x="4118222" y="316295"/>
              <a:ext cx="2037765" cy="736121"/>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Device Data Pooling Service</a:t>
              </a:r>
            </a:p>
            <a:p>
              <a:pPr algn="ctr"/>
              <a:endParaRPr lang="en-US" dirty="0"/>
            </a:p>
          </p:txBody>
        </p:sp>
      </p:grpSp>
      <p:sp>
        <p:nvSpPr>
          <p:cNvPr id="15" name="TextBox 14"/>
          <p:cNvSpPr txBox="1"/>
          <p:nvPr/>
        </p:nvSpPr>
        <p:spPr>
          <a:xfrm>
            <a:off x="8529861" y="2288413"/>
            <a:ext cx="2584490" cy="369332"/>
          </a:xfrm>
          <a:prstGeom prst="rect">
            <a:avLst/>
          </a:prstGeom>
          <a:noFill/>
        </p:spPr>
        <p:txBody>
          <a:bodyPr wrap="none" rtlCol="0">
            <a:spAutoFit/>
          </a:bodyPr>
          <a:lstStyle/>
          <a:p>
            <a:r>
              <a:rPr lang="en-US" dirty="0" err="1"/>
              <a:t>StopAcquisitionIndication</a:t>
            </a:r>
            <a:endParaRPr lang="en-US" dirty="0"/>
          </a:p>
        </p:txBody>
      </p:sp>
      <p:sp>
        <p:nvSpPr>
          <p:cNvPr id="16" name="TextBox 15"/>
          <p:cNvSpPr txBox="1"/>
          <p:nvPr/>
        </p:nvSpPr>
        <p:spPr>
          <a:xfrm>
            <a:off x="8702344" y="2065819"/>
            <a:ext cx="2412007" cy="369332"/>
          </a:xfrm>
          <a:prstGeom prst="rect">
            <a:avLst/>
          </a:prstGeom>
          <a:noFill/>
        </p:spPr>
        <p:txBody>
          <a:bodyPr wrap="none" rtlCol="0">
            <a:spAutoFit/>
          </a:bodyPr>
          <a:lstStyle/>
          <a:p>
            <a:r>
              <a:rPr lang="en-US" dirty="0" err="1"/>
              <a:t>StopAcquisitionRequest</a:t>
            </a:r>
            <a:endParaRPr lang="en-US" dirty="0"/>
          </a:p>
        </p:txBody>
      </p:sp>
    </p:spTree>
    <p:extLst>
      <p:ext uri="{BB962C8B-B14F-4D97-AF65-F5344CB8AC3E}">
        <p14:creationId xmlns:p14="http://schemas.microsoft.com/office/powerpoint/2010/main" val="3137762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398" y="192792"/>
            <a:ext cx="3932237" cy="1630398"/>
          </a:xfrm>
        </p:spPr>
        <p:txBody>
          <a:bodyPr>
            <a:normAutofit fontScale="90000"/>
          </a:bodyPr>
          <a:lstStyle/>
          <a:p>
            <a:r>
              <a:rPr lang="en-US" dirty="0"/>
              <a:t>Device Data Pooling Service:</a:t>
            </a:r>
            <a:br>
              <a:rPr lang="en-US" dirty="0"/>
            </a:br>
            <a:r>
              <a:rPr lang="en-US" dirty="0"/>
              <a:t>Adding or Removing Acquisition Order</a:t>
            </a:r>
          </a:p>
        </p:txBody>
      </p:sp>
      <p:sp>
        <p:nvSpPr>
          <p:cNvPr id="4" name="Text Placeholder 3"/>
          <p:cNvSpPr>
            <a:spLocks noGrp="1"/>
          </p:cNvSpPr>
          <p:nvPr>
            <p:ph type="body" sz="half" idx="2"/>
          </p:nvPr>
        </p:nvSpPr>
        <p:spPr>
          <a:xfrm>
            <a:off x="586398" y="1952246"/>
            <a:ext cx="3932237" cy="4273792"/>
          </a:xfrm>
        </p:spPr>
        <p:txBody>
          <a:bodyPr>
            <a:normAutofit/>
          </a:bodyPr>
          <a:lstStyle/>
          <a:p>
            <a:pPr marL="285750" indent="-285750">
              <a:buFont typeface="Arial" panose="020B0604020202020204" pitchFamily="34" charset="0"/>
              <a:buChar char="•"/>
            </a:pPr>
            <a:r>
              <a:rPr lang="en-US" dirty="0"/>
              <a:t>Requests identify user who submitted request, so an indication can be returned.</a:t>
            </a:r>
          </a:p>
          <a:p>
            <a:pPr marL="285750" indent="-285750">
              <a:buFont typeface="Arial" panose="020B0604020202020204" pitchFamily="34" charset="0"/>
              <a:buChar char="•"/>
            </a:pPr>
            <a:r>
              <a:rPr lang="en-US" dirty="0"/>
              <a:t>Requests may be tagged with a transaction identifier in order to associate the request with its corresponding indication.</a:t>
            </a:r>
          </a:p>
          <a:p>
            <a:pPr marL="285750" indent="-285750">
              <a:buFont typeface="Arial" panose="020B0604020202020204" pitchFamily="34" charset="0"/>
              <a:buChar char="•"/>
            </a:pPr>
            <a:r>
              <a:rPr lang="en-US" dirty="0"/>
              <a:t>An acquisition order defines sampling parameters.</a:t>
            </a:r>
          </a:p>
          <a:p>
            <a:pPr marL="285750" indent="-285750">
              <a:buFont typeface="Arial" panose="020B0604020202020204" pitchFamily="34" charset="0"/>
              <a:buChar char="•"/>
            </a:pPr>
            <a:r>
              <a:rPr lang="en-US" dirty="0"/>
              <a:t>Result metadata returned in an indication indicate the success or reason for failure.</a:t>
            </a:r>
          </a:p>
          <a:p>
            <a:pPr marL="285750" indent="-285750">
              <a:buFont typeface="Arial" panose="020B0604020202020204" pitchFamily="34" charset="0"/>
              <a:buChar char="•"/>
            </a:pPr>
            <a:r>
              <a:rPr lang="en-US" dirty="0"/>
              <a:t>Asynchronous acquisition indication flag requests that asynchronous acquisition indications be sent while sampling.</a:t>
            </a:r>
          </a:p>
        </p:txBody>
      </p:sp>
      <p:sp>
        <p:nvSpPr>
          <p:cNvPr id="5" name="Oval 4"/>
          <p:cNvSpPr/>
          <p:nvPr/>
        </p:nvSpPr>
        <p:spPr>
          <a:xfrm>
            <a:off x="7177483" y="643857"/>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Applications</a:t>
            </a:r>
          </a:p>
        </p:txBody>
      </p:sp>
      <p:cxnSp>
        <p:nvCxnSpPr>
          <p:cNvPr id="11" name="Straight Connector 10"/>
          <p:cNvCxnSpPr>
            <a:stCxn id="12" idx="0"/>
            <a:endCxn id="5" idx="4"/>
          </p:cNvCxnSpPr>
          <p:nvPr/>
        </p:nvCxnSpPr>
        <p:spPr>
          <a:xfrm flipV="1">
            <a:off x="8343630" y="1558257"/>
            <a:ext cx="29147" cy="2326866"/>
          </a:xfrm>
          <a:prstGeom prst="line">
            <a:avLst/>
          </a:prstGeom>
          <a:ln w="12700">
            <a:solidFill>
              <a:schemeClr val="tx1"/>
            </a:solidFill>
            <a:prstDash val="dash"/>
            <a:headEnd type="none" w="lg" len="lg"/>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5171591" y="1955566"/>
            <a:ext cx="3083729" cy="369332"/>
          </a:xfrm>
          <a:prstGeom prst="rect">
            <a:avLst/>
          </a:prstGeom>
          <a:noFill/>
        </p:spPr>
        <p:txBody>
          <a:bodyPr wrap="none" rtlCol="0">
            <a:spAutoFit/>
          </a:bodyPr>
          <a:lstStyle/>
          <a:p>
            <a:r>
              <a:rPr lang="en-US" dirty="0" err="1"/>
              <a:t>AddAcquisitionOrderIndication</a:t>
            </a:r>
            <a:endParaRPr lang="en-US" dirty="0"/>
          </a:p>
        </p:txBody>
      </p:sp>
      <p:sp>
        <p:nvSpPr>
          <p:cNvPr id="68" name="TextBox 67"/>
          <p:cNvSpPr txBox="1"/>
          <p:nvPr/>
        </p:nvSpPr>
        <p:spPr>
          <a:xfrm>
            <a:off x="5344074" y="1698500"/>
            <a:ext cx="2911246" cy="369332"/>
          </a:xfrm>
          <a:prstGeom prst="rect">
            <a:avLst/>
          </a:prstGeom>
          <a:noFill/>
        </p:spPr>
        <p:txBody>
          <a:bodyPr wrap="none" rtlCol="0">
            <a:spAutoFit/>
          </a:bodyPr>
          <a:lstStyle/>
          <a:p>
            <a:r>
              <a:rPr lang="en-US" dirty="0" err="1"/>
              <a:t>AddAcquisitionOrderRequest</a:t>
            </a:r>
            <a:endParaRPr lang="en-US" dirty="0"/>
          </a:p>
        </p:txBody>
      </p:sp>
      <p:grpSp>
        <p:nvGrpSpPr>
          <p:cNvPr id="10" name="Group 9"/>
          <p:cNvGrpSpPr/>
          <p:nvPr/>
        </p:nvGrpSpPr>
        <p:grpSpPr>
          <a:xfrm>
            <a:off x="7353894" y="3885123"/>
            <a:ext cx="2037765" cy="910685"/>
            <a:chOff x="4118222" y="141731"/>
            <a:chExt cx="2037765" cy="910685"/>
          </a:xfrm>
        </p:grpSpPr>
        <p:sp>
          <p:nvSpPr>
            <p:cNvPr id="12" name="Oval 11"/>
            <p:cNvSpPr/>
            <p:nvPr/>
          </p:nvSpPr>
          <p:spPr>
            <a:xfrm>
              <a:off x="5019648" y="141731"/>
              <a:ext cx="176619" cy="17456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sp>
          <p:nvSpPr>
            <p:cNvPr id="13" name="Oval 12"/>
            <p:cNvSpPr/>
            <p:nvPr/>
          </p:nvSpPr>
          <p:spPr>
            <a:xfrm>
              <a:off x="4118222" y="316295"/>
              <a:ext cx="2037765" cy="736121"/>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Device Data Pooling Service</a:t>
              </a:r>
            </a:p>
            <a:p>
              <a:pPr algn="ctr"/>
              <a:endParaRPr lang="en-US" dirty="0"/>
            </a:p>
          </p:txBody>
        </p:sp>
      </p:grpSp>
      <p:sp>
        <p:nvSpPr>
          <p:cNvPr id="15" name="TextBox 14"/>
          <p:cNvSpPr txBox="1"/>
          <p:nvPr/>
        </p:nvSpPr>
        <p:spPr>
          <a:xfrm>
            <a:off x="8427803" y="1952246"/>
            <a:ext cx="3465949" cy="369332"/>
          </a:xfrm>
          <a:prstGeom prst="rect">
            <a:avLst/>
          </a:prstGeom>
          <a:noFill/>
        </p:spPr>
        <p:txBody>
          <a:bodyPr wrap="none" rtlCol="0">
            <a:spAutoFit/>
          </a:bodyPr>
          <a:lstStyle/>
          <a:p>
            <a:r>
              <a:rPr lang="en-US" dirty="0" err="1"/>
              <a:t>RemoveAcquisitionOrderIndication</a:t>
            </a:r>
            <a:endParaRPr lang="en-US" dirty="0"/>
          </a:p>
        </p:txBody>
      </p:sp>
      <p:sp>
        <p:nvSpPr>
          <p:cNvPr id="16" name="TextBox 15"/>
          <p:cNvSpPr txBox="1"/>
          <p:nvPr/>
        </p:nvSpPr>
        <p:spPr>
          <a:xfrm>
            <a:off x="8556131" y="1732821"/>
            <a:ext cx="3293466" cy="369332"/>
          </a:xfrm>
          <a:prstGeom prst="rect">
            <a:avLst/>
          </a:prstGeom>
          <a:noFill/>
        </p:spPr>
        <p:txBody>
          <a:bodyPr wrap="none" rtlCol="0">
            <a:spAutoFit/>
          </a:bodyPr>
          <a:lstStyle/>
          <a:p>
            <a:r>
              <a:rPr lang="en-US" dirty="0" err="1"/>
              <a:t>RemoveAcquisitionOrderRequest</a:t>
            </a:r>
            <a:endParaRPr lang="en-US" dirty="0"/>
          </a:p>
        </p:txBody>
      </p:sp>
    </p:spTree>
    <p:extLst>
      <p:ext uri="{BB962C8B-B14F-4D97-AF65-F5344CB8AC3E}">
        <p14:creationId xmlns:p14="http://schemas.microsoft.com/office/powerpoint/2010/main" val="229618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398" y="192792"/>
            <a:ext cx="3932237" cy="983129"/>
          </a:xfrm>
        </p:spPr>
        <p:txBody>
          <a:bodyPr/>
          <a:lstStyle/>
          <a:p>
            <a:r>
              <a:rPr lang="en-US" dirty="0" err="1"/>
              <a:t>PacketService</a:t>
            </a:r>
            <a:endParaRPr lang="en-US" dirty="0"/>
          </a:p>
        </p:txBody>
      </p:sp>
      <p:sp>
        <p:nvSpPr>
          <p:cNvPr id="4" name="Text Placeholder 3"/>
          <p:cNvSpPr>
            <a:spLocks noGrp="1"/>
          </p:cNvSpPr>
          <p:nvPr>
            <p:ph type="body" sz="half" idx="2"/>
          </p:nvPr>
        </p:nvSpPr>
        <p:spPr>
          <a:xfrm>
            <a:off x="586398" y="1265567"/>
            <a:ext cx="3932237" cy="4960471"/>
          </a:xfrm>
        </p:spPr>
        <p:txBody>
          <a:bodyPr>
            <a:normAutofit/>
          </a:bodyPr>
          <a:lstStyle/>
          <a:p>
            <a:pPr marL="285750" indent="-285750">
              <a:buFont typeface="Arial" panose="020B0604020202020204" pitchFamily="34" charset="0"/>
              <a:buChar char="•"/>
            </a:pPr>
            <a:r>
              <a:rPr lang="en-US" dirty="0"/>
              <a:t>Requests identify sender of packet, so an indication can be returned.</a:t>
            </a:r>
          </a:p>
          <a:p>
            <a:pPr marL="285750" indent="-285750">
              <a:buFont typeface="Arial" panose="020B0604020202020204" pitchFamily="34" charset="0"/>
              <a:buChar char="•"/>
            </a:pPr>
            <a:r>
              <a:rPr lang="en-US" dirty="0"/>
              <a:t>Requests identify receiver of packet, so the packet can be delivered to the receiver.</a:t>
            </a:r>
          </a:p>
          <a:p>
            <a:pPr marL="285750" indent="-285750">
              <a:buFont typeface="Arial" panose="020B0604020202020204" pitchFamily="34" charset="0"/>
              <a:buChar char="•"/>
            </a:pPr>
            <a:r>
              <a:rPr lang="en-US" dirty="0"/>
              <a:t>Failure metadata returned in an indication indicates the reason for failure.</a:t>
            </a:r>
          </a:p>
          <a:p>
            <a:pPr marL="285750" indent="-285750">
              <a:buFont typeface="Arial" panose="020B0604020202020204" pitchFamily="34" charset="0"/>
              <a:buChar char="•"/>
            </a:pPr>
            <a:r>
              <a:rPr lang="en-US" dirty="0"/>
              <a:t>Requests may specify quality of service.</a:t>
            </a:r>
          </a:p>
          <a:p>
            <a:pPr marL="285750" indent="-285750">
              <a:buFont typeface="Arial" panose="020B0604020202020204" pitchFamily="34" charset="0"/>
              <a:buChar char="•"/>
            </a:pPr>
            <a:r>
              <a:rPr lang="en-US" dirty="0"/>
              <a:t>Requests may specify their importance in system, unless channel is present, in which case this is importance within channel.</a:t>
            </a:r>
          </a:p>
          <a:p>
            <a:pPr marL="285750" indent="-285750">
              <a:buFont typeface="Arial" panose="020B0604020202020204" pitchFamily="34" charset="0"/>
              <a:buChar char="•"/>
            </a:pPr>
            <a:r>
              <a:rPr lang="en-US" dirty="0"/>
              <a:t>Requests may identify a channel, which is the end-to-end resource for reserved or guaranteed service classes.</a:t>
            </a:r>
          </a:p>
        </p:txBody>
      </p:sp>
      <p:cxnSp>
        <p:nvCxnSpPr>
          <p:cNvPr id="11" name="Straight Connector 10"/>
          <p:cNvCxnSpPr>
            <a:stCxn id="18" idx="4"/>
            <a:endCxn id="22" idx="0"/>
          </p:cNvCxnSpPr>
          <p:nvPr/>
        </p:nvCxnSpPr>
        <p:spPr>
          <a:xfrm>
            <a:off x="8282528" y="1838607"/>
            <a:ext cx="9656" cy="2525830"/>
          </a:xfrm>
          <a:prstGeom prst="line">
            <a:avLst/>
          </a:prstGeom>
          <a:ln w="12700">
            <a:solidFill>
              <a:schemeClr val="tx1"/>
            </a:solidFill>
            <a:prstDash val="dash"/>
            <a:headEnd type="none" w="lg" len="lg"/>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5833019" y="2903784"/>
            <a:ext cx="2357120" cy="369332"/>
          </a:xfrm>
          <a:prstGeom prst="rect">
            <a:avLst/>
          </a:prstGeom>
          <a:noFill/>
        </p:spPr>
        <p:txBody>
          <a:bodyPr wrap="none" rtlCol="0">
            <a:spAutoFit/>
          </a:bodyPr>
          <a:lstStyle/>
          <a:p>
            <a:r>
              <a:rPr lang="en-US" dirty="0" err="1"/>
              <a:t>PacketFailureIndication</a:t>
            </a:r>
            <a:endParaRPr lang="en-US" dirty="0"/>
          </a:p>
        </p:txBody>
      </p:sp>
      <p:sp>
        <p:nvSpPr>
          <p:cNvPr id="68" name="TextBox 67"/>
          <p:cNvSpPr txBox="1"/>
          <p:nvPr/>
        </p:nvSpPr>
        <p:spPr>
          <a:xfrm>
            <a:off x="5743507" y="2666931"/>
            <a:ext cx="2446632" cy="369332"/>
          </a:xfrm>
          <a:prstGeom prst="rect">
            <a:avLst/>
          </a:prstGeom>
          <a:noFill/>
        </p:spPr>
        <p:txBody>
          <a:bodyPr wrap="none" rtlCol="0">
            <a:spAutoFit/>
          </a:bodyPr>
          <a:lstStyle/>
          <a:p>
            <a:r>
              <a:rPr lang="en-US" dirty="0" err="1"/>
              <a:t>PacketReceiveIndication</a:t>
            </a:r>
            <a:endParaRPr lang="en-US" dirty="0"/>
          </a:p>
        </p:txBody>
      </p:sp>
      <p:sp>
        <p:nvSpPr>
          <p:cNvPr id="71" name="TextBox 70"/>
          <p:cNvSpPr txBox="1"/>
          <p:nvPr/>
        </p:nvSpPr>
        <p:spPr>
          <a:xfrm>
            <a:off x="6170997" y="2458472"/>
            <a:ext cx="2019142" cy="369332"/>
          </a:xfrm>
          <a:prstGeom prst="rect">
            <a:avLst/>
          </a:prstGeom>
          <a:noFill/>
        </p:spPr>
        <p:txBody>
          <a:bodyPr wrap="none" rtlCol="0">
            <a:spAutoFit/>
          </a:bodyPr>
          <a:lstStyle/>
          <a:p>
            <a:r>
              <a:rPr lang="en-US" dirty="0" err="1"/>
              <a:t>PacketSendRequest</a:t>
            </a:r>
            <a:endParaRPr lang="en-US" dirty="0"/>
          </a:p>
        </p:txBody>
      </p:sp>
      <p:sp>
        <p:nvSpPr>
          <p:cNvPr id="15" name="Oval 14"/>
          <p:cNvSpPr/>
          <p:nvPr/>
        </p:nvSpPr>
        <p:spPr>
          <a:xfrm>
            <a:off x="8190638" y="711646"/>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Applications</a:t>
            </a:r>
          </a:p>
        </p:txBody>
      </p:sp>
      <p:sp>
        <p:nvSpPr>
          <p:cNvPr id="16" name="TextBox 15"/>
          <p:cNvSpPr txBox="1"/>
          <p:nvPr/>
        </p:nvSpPr>
        <p:spPr>
          <a:xfrm>
            <a:off x="7779165" y="1208472"/>
            <a:ext cx="386644" cy="369332"/>
          </a:xfrm>
          <a:prstGeom prst="rect">
            <a:avLst/>
          </a:prstGeom>
          <a:noFill/>
        </p:spPr>
        <p:txBody>
          <a:bodyPr wrap="none" rtlCol="0">
            <a:spAutoFit/>
          </a:bodyPr>
          <a:lstStyle/>
          <a:p>
            <a:r>
              <a:rPr lang="en-US" dirty="0"/>
              <a:t>or</a:t>
            </a:r>
          </a:p>
        </p:txBody>
      </p:sp>
      <p:sp>
        <p:nvSpPr>
          <p:cNvPr id="17" name="Oval 16"/>
          <p:cNvSpPr/>
          <p:nvPr/>
        </p:nvSpPr>
        <p:spPr>
          <a:xfrm>
            <a:off x="5973248" y="755409"/>
            <a:ext cx="2037765" cy="736121"/>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Device Access Service</a:t>
            </a:r>
          </a:p>
          <a:p>
            <a:pPr algn="ctr"/>
            <a:endParaRPr lang="en-US" dirty="0"/>
          </a:p>
        </p:txBody>
      </p:sp>
      <p:sp>
        <p:nvSpPr>
          <p:cNvPr id="18" name="Oval 17"/>
          <p:cNvSpPr/>
          <p:nvPr/>
        </p:nvSpPr>
        <p:spPr>
          <a:xfrm>
            <a:off x="5651118" y="513234"/>
            <a:ext cx="5262819" cy="132537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7302448" y="4364437"/>
            <a:ext cx="2037765" cy="910685"/>
            <a:chOff x="4118222" y="141731"/>
            <a:chExt cx="2037765" cy="910685"/>
          </a:xfrm>
        </p:grpSpPr>
        <p:sp>
          <p:nvSpPr>
            <p:cNvPr id="22" name="Oval 21"/>
            <p:cNvSpPr/>
            <p:nvPr/>
          </p:nvSpPr>
          <p:spPr>
            <a:xfrm>
              <a:off x="5019648" y="141731"/>
              <a:ext cx="176619" cy="17456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sp>
          <p:nvSpPr>
            <p:cNvPr id="23" name="Oval 22"/>
            <p:cNvSpPr/>
            <p:nvPr/>
          </p:nvSpPr>
          <p:spPr>
            <a:xfrm>
              <a:off x="4118222" y="316295"/>
              <a:ext cx="2037765" cy="736121"/>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Packet Service</a:t>
              </a:r>
            </a:p>
            <a:p>
              <a:pPr algn="ctr"/>
              <a:endParaRPr lang="en-US" dirty="0"/>
            </a:p>
          </p:txBody>
        </p:sp>
      </p:grpSp>
    </p:spTree>
    <p:extLst>
      <p:ext uri="{BB962C8B-B14F-4D97-AF65-F5344CB8AC3E}">
        <p14:creationId xmlns:p14="http://schemas.microsoft.com/office/powerpoint/2010/main" val="3383817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398" y="192792"/>
            <a:ext cx="3932237" cy="983129"/>
          </a:xfrm>
        </p:spPr>
        <p:txBody>
          <a:bodyPr/>
          <a:lstStyle/>
          <a:p>
            <a:r>
              <a:rPr lang="en-US" dirty="0" err="1"/>
              <a:t>MemoryAccessService</a:t>
            </a:r>
            <a:br>
              <a:rPr lang="en-US" dirty="0"/>
            </a:br>
            <a:r>
              <a:rPr lang="en-US" dirty="0"/>
              <a:t>Reading</a:t>
            </a:r>
          </a:p>
        </p:txBody>
      </p:sp>
      <p:sp>
        <p:nvSpPr>
          <p:cNvPr id="4" name="Text Placeholder 3"/>
          <p:cNvSpPr>
            <a:spLocks noGrp="1"/>
          </p:cNvSpPr>
          <p:nvPr>
            <p:ph type="body" sz="half" idx="2"/>
          </p:nvPr>
        </p:nvSpPr>
        <p:spPr>
          <a:xfrm>
            <a:off x="586398" y="1265567"/>
            <a:ext cx="3932237" cy="4960471"/>
          </a:xfrm>
        </p:spPr>
        <p:txBody>
          <a:bodyPr>
            <a:normAutofit fontScale="92500"/>
          </a:bodyPr>
          <a:lstStyle/>
          <a:p>
            <a:pPr marL="285750" indent="-285750">
              <a:buFont typeface="Arial" panose="020B0604020202020204" pitchFamily="34" charset="0"/>
              <a:buChar char="•"/>
            </a:pPr>
            <a:r>
              <a:rPr lang="en-US" dirty="0"/>
              <a:t>Requests identify user who submitted request, so an indication can be returned.</a:t>
            </a:r>
          </a:p>
          <a:p>
            <a:pPr marL="285750" indent="-285750">
              <a:buFont typeface="Arial" panose="020B0604020202020204" pitchFamily="34" charset="0"/>
              <a:buChar char="•"/>
            </a:pPr>
            <a:r>
              <a:rPr lang="en-US" dirty="0"/>
              <a:t>Requests identify the data system where the memory is located.</a:t>
            </a:r>
          </a:p>
          <a:p>
            <a:pPr marL="285750" indent="-285750">
              <a:buFont typeface="Arial" panose="020B0604020202020204" pitchFamily="34" charset="0"/>
              <a:buChar char="•"/>
            </a:pPr>
            <a:r>
              <a:rPr lang="en-US" dirty="0"/>
              <a:t>Requests may be tagged with a transaction identifier in order to associate the request with its corresponding indication.</a:t>
            </a:r>
          </a:p>
          <a:p>
            <a:pPr marL="285750" indent="-285750">
              <a:buFont typeface="Arial" panose="020B0604020202020204" pitchFamily="34" charset="0"/>
              <a:buChar char="•"/>
            </a:pPr>
            <a:r>
              <a:rPr lang="en-US" dirty="0"/>
              <a:t>Requests may specify a class of memory.</a:t>
            </a:r>
          </a:p>
          <a:p>
            <a:pPr marL="285750" indent="-285750">
              <a:buFont typeface="Arial" panose="020B0604020202020204" pitchFamily="34" charset="0"/>
              <a:buChar char="•"/>
            </a:pPr>
            <a:r>
              <a:rPr lang="en-US" dirty="0"/>
              <a:t>Result metadata returned in an indication indicate the success or reason for failure.</a:t>
            </a:r>
          </a:p>
          <a:p>
            <a:pPr marL="285750" indent="-285750">
              <a:buFont typeface="Arial" panose="020B0604020202020204" pitchFamily="34" charset="0"/>
              <a:buChar char="•"/>
            </a:pPr>
            <a:r>
              <a:rPr lang="en-US" dirty="0"/>
              <a:t>Requests may specify their importance in system, unless channel is present, in which case this is importance within channel.</a:t>
            </a:r>
          </a:p>
          <a:p>
            <a:pPr marL="285750" indent="-285750">
              <a:buFont typeface="Arial" panose="020B0604020202020204" pitchFamily="34" charset="0"/>
              <a:buChar char="•"/>
            </a:pPr>
            <a:r>
              <a:rPr lang="en-US" dirty="0"/>
              <a:t>Requests may identify a channel, which is the end-to-end resource reservation for communication.</a:t>
            </a:r>
          </a:p>
          <a:p>
            <a:pPr marL="285750" indent="-285750">
              <a:buFont typeface="Arial" panose="020B0604020202020204" pitchFamily="34" charset="0"/>
              <a:buChar char="•"/>
            </a:pPr>
            <a:r>
              <a:rPr lang="en-US" dirty="0"/>
              <a:t>Requests may optionally provide identity of user, so memory provider can determine whether authorized to perform operation.</a:t>
            </a:r>
          </a:p>
        </p:txBody>
      </p:sp>
      <p:cxnSp>
        <p:nvCxnSpPr>
          <p:cNvPr id="14" name="Straight Connector 13"/>
          <p:cNvCxnSpPr>
            <a:stCxn id="22" idx="0"/>
            <a:endCxn id="18" idx="4"/>
          </p:cNvCxnSpPr>
          <p:nvPr/>
        </p:nvCxnSpPr>
        <p:spPr>
          <a:xfrm flipV="1">
            <a:off x="8253380" y="1838607"/>
            <a:ext cx="29148" cy="2795102"/>
          </a:xfrm>
          <a:prstGeom prst="line">
            <a:avLst/>
          </a:prstGeom>
          <a:ln w="12700">
            <a:solidFill>
              <a:schemeClr val="tx1"/>
            </a:solidFill>
            <a:prstDash val="dash"/>
            <a:headEnd type="none" w="lg" len="lg"/>
            <a:tailEnd type="none" w="lg" len="lg"/>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6640240" y="2984632"/>
            <a:ext cx="1585627" cy="369332"/>
          </a:xfrm>
          <a:prstGeom prst="rect">
            <a:avLst/>
          </a:prstGeom>
          <a:noFill/>
        </p:spPr>
        <p:txBody>
          <a:bodyPr wrap="none" rtlCol="0">
            <a:spAutoFit/>
          </a:bodyPr>
          <a:lstStyle/>
          <a:p>
            <a:r>
              <a:rPr lang="en-US" dirty="0" err="1"/>
              <a:t>ReadIndication</a:t>
            </a:r>
            <a:endParaRPr lang="en-US" dirty="0"/>
          </a:p>
        </p:txBody>
      </p:sp>
      <p:sp>
        <p:nvSpPr>
          <p:cNvPr id="71" name="TextBox 70"/>
          <p:cNvSpPr txBox="1"/>
          <p:nvPr/>
        </p:nvSpPr>
        <p:spPr>
          <a:xfrm>
            <a:off x="6812723" y="2749020"/>
            <a:ext cx="1413144" cy="369332"/>
          </a:xfrm>
          <a:prstGeom prst="rect">
            <a:avLst/>
          </a:prstGeom>
          <a:noFill/>
        </p:spPr>
        <p:txBody>
          <a:bodyPr wrap="none" rtlCol="0">
            <a:spAutoFit/>
          </a:bodyPr>
          <a:lstStyle/>
          <a:p>
            <a:r>
              <a:rPr lang="en-US" dirty="0" err="1"/>
              <a:t>ReadRequest</a:t>
            </a:r>
            <a:endParaRPr lang="en-US" dirty="0"/>
          </a:p>
        </p:txBody>
      </p:sp>
      <p:sp>
        <p:nvSpPr>
          <p:cNvPr id="15" name="Oval 14"/>
          <p:cNvSpPr/>
          <p:nvPr/>
        </p:nvSpPr>
        <p:spPr>
          <a:xfrm>
            <a:off x="8190638" y="711646"/>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Applications</a:t>
            </a:r>
          </a:p>
        </p:txBody>
      </p:sp>
      <p:sp>
        <p:nvSpPr>
          <p:cNvPr id="16" name="TextBox 15"/>
          <p:cNvSpPr txBox="1"/>
          <p:nvPr/>
        </p:nvSpPr>
        <p:spPr>
          <a:xfrm>
            <a:off x="7779165" y="1208472"/>
            <a:ext cx="386644" cy="369332"/>
          </a:xfrm>
          <a:prstGeom prst="rect">
            <a:avLst/>
          </a:prstGeom>
          <a:noFill/>
        </p:spPr>
        <p:txBody>
          <a:bodyPr wrap="none" rtlCol="0">
            <a:spAutoFit/>
          </a:bodyPr>
          <a:lstStyle/>
          <a:p>
            <a:r>
              <a:rPr lang="en-US" dirty="0"/>
              <a:t>or</a:t>
            </a:r>
          </a:p>
        </p:txBody>
      </p:sp>
      <p:sp>
        <p:nvSpPr>
          <p:cNvPr id="17" name="Oval 16"/>
          <p:cNvSpPr/>
          <p:nvPr/>
        </p:nvSpPr>
        <p:spPr>
          <a:xfrm>
            <a:off x="5973248" y="755409"/>
            <a:ext cx="2037765" cy="736121"/>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Device Access Service</a:t>
            </a:r>
          </a:p>
          <a:p>
            <a:pPr algn="ctr"/>
            <a:endParaRPr lang="en-US" dirty="0"/>
          </a:p>
        </p:txBody>
      </p:sp>
      <p:sp>
        <p:nvSpPr>
          <p:cNvPr id="18" name="Oval 17"/>
          <p:cNvSpPr/>
          <p:nvPr/>
        </p:nvSpPr>
        <p:spPr>
          <a:xfrm>
            <a:off x="5651118" y="513234"/>
            <a:ext cx="5262819" cy="132537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7263644" y="4633709"/>
            <a:ext cx="2037765" cy="910685"/>
            <a:chOff x="4118222" y="141731"/>
            <a:chExt cx="2037765" cy="910685"/>
          </a:xfrm>
        </p:grpSpPr>
        <p:sp>
          <p:nvSpPr>
            <p:cNvPr id="22" name="Oval 21"/>
            <p:cNvSpPr/>
            <p:nvPr/>
          </p:nvSpPr>
          <p:spPr>
            <a:xfrm>
              <a:off x="5019648" y="141731"/>
              <a:ext cx="176619" cy="17456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sp>
          <p:nvSpPr>
            <p:cNvPr id="23" name="Oval 22"/>
            <p:cNvSpPr/>
            <p:nvPr/>
          </p:nvSpPr>
          <p:spPr>
            <a:xfrm>
              <a:off x="4118222" y="316295"/>
              <a:ext cx="2037765" cy="736121"/>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Memory Access Service</a:t>
              </a:r>
            </a:p>
            <a:p>
              <a:pPr algn="ctr"/>
              <a:endParaRPr lang="en-US" dirty="0"/>
            </a:p>
          </p:txBody>
        </p:sp>
      </p:grpSp>
    </p:spTree>
    <p:extLst>
      <p:ext uri="{BB962C8B-B14F-4D97-AF65-F5344CB8AC3E}">
        <p14:creationId xmlns:p14="http://schemas.microsoft.com/office/powerpoint/2010/main" val="1418998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398" y="192792"/>
            <a:ext cx="3932237" cy="983129"/>
          </a:xfrm>
        </p:spPr>
        <p:txBody>
          <a:bodyPr/>
          <a:lstStyle/>
          <a:p>
            <a:r>
              <a:rPr lang="en-US" dirty="0" err="1"/>
              <a:t>MemoryAccessService</a:t>
            </a:r>
            <a:br>
              <a:rPr lang="en-US" dirty="0"/>
            </a:br>
            <a:r>
              <a:rPr lang="en-US" dirty="0"/>
              <a:t>Writing</a:t>
            </a:r>
          </a:p>
        </p:txBody>
      </p:sp>
      <p:sp>
        <p:nvSpPr>
          <p:cNvPr id="4" name="Text Placeholder 3"/>
          <p:cNvSpPr>
            <a:spLocks noGrp="1"/>
          </p:cNvSpPr>
          <p:nvPr>
            <p:ph type="body" sz="half" idx="2"/>
          </p:nvPr>
        </p:nvSpPr>
        <p:spPr>
          <a:xfrm>
            <a:off x="586398" y="1265567"/>
            <a:ext cx="3932237" cy="4960471"/>
          </a:xfrm>
        </p:spPr>
        <p:txBody>
          <a:bodyPr>
            <a:normAutofit fontScale="77500" lnSpcReduction="20000"/>
          </a:bodyPr>
          <a:lstStyle/>
          <a:p>
            <a:pPr marL="285750" indent="-285750">
              <a:buFont typeface="Arial" panose="020B0604020202020204" pitchFamily="34" charset="0"/>
              <a:buChar char="•"/>
            </a:pPr>
            <a:r>
              <a:rPr lang="en-US" dirty="0"/>
              <a:t>Requests identify user who submitted request, so an indication can be returned.</a:t>
            </a:r>
          </a:p>
          <a:p>
            <a:pPr marL="285750" indent="-285750">
              <a:buFont typeface="Arial" panose="020B0604020202020204" pitchFamily="34" charset="0"/>
              <a:buChar char="•"/>
            </a:pPr>
            <a:r>
              <a:rPr lang="en-US" dirty="0"/>
              <a:t>Requests identify the data system where the memory is located.</a:t>
            </a:r>
          </a:p>
          <a:p>
            <a:pPr marL="285750" indent="-285750">
              <a:buFont typeface="Arial" panose="020B0604020202020204" pitchFamily="34" charset="0"/>
              <a:buChar char="•"/>
            </a:pPr>
            <a:r>
              <a:rPr lang="en-US" dirty="0"/>
              <a:t>Requests may be tagged with a transaction identifier in order to associate the request with its corresponding indication.</a:t>
            </a:r>
          </a:p>
          <a:p>
            <a:pPr marL="285750" indent="-285750">
              <a:buFont typeface="Arial" panose="020B0604020202020204" pitchFamily="34" charset="0"/>
              <a:buChar char="•"/>
            </a:pPr>
            <a:r>
              <a:rPr lang="en-US" dirty="0"/>
              <a:t>Requests may specify a class of memory.</a:t>
            </a:r>
          </a:p>
          <a:p>
            <a:pPr marL="285750" indent="-285750">
              <a:buFont typeface="Arial" panose="020B0604020202020204" pitchFamily="34" charset="0"/>
              <a:buChar char="•"/>
            </a:pPr>
            <a:r>
              <a:rPr lang="en-US" dirty="0"/>
              <a:t>Requests may include a mask, which indicates which bits to change and which to leave unchanged.</a:t>
            </a:r>
          </a:p>
          <a:p>
            <a:pPr marL="285750" indent="-285750">
              <a:buFont typeface="Arial" panose="020B0604020202020204" pitchFamily="34" charset="0"/>
              <a:buChar char="•"/>
            </a:pPr>
            <a:r>
              <a:rPr lang="en-US" dirty="0"/>
              <a:t>Result metadata returned in an indication indicate the success or reason for failure.</a:t>
            </a:r>
          </a:p>
          <a:p>
            <a:pPr marL="285750" indent="-285750">
              <a:buFont typeface="Arial" panose="020B0604020202020204" pitchFamily="34" charset="0"/>
              <a:buChar char="•"/>
            </a:pPr>
            <a:r>
              <a:rPr lang="en-US" dirty="0"/>
              <a:t>Requests may specify their importance in system, unless channel is present, in which case this is importance within channel.</a:t>
            </a:r>
          </a:p>
          <a:p>
            <a:pPr marL="285750" indent="-285750">
              <a:buFont typeface="Arial" panose="020B0604020202020204" pitchFamily="34" charset="0"/>
              <a:buChar char="•"/>
            </a:pPr>
            <a:r>
              <a:rPr lang="en-US" dirty="0"/>
              <a:t>Requests may identify a channel, which is the end-to-end resource reservation for communication.</a:t>
            </a:r>
          </a:p>
          <a:p>
            <a:pPr marL="285750" indent="-285750">
              <a:buFont typeface="Arial" panose="020B0604020202020204" pitchFamily="34" charset="0"/>
              <a:buChar char="•"/>
            </a:pPr>
            <a:r>
              <a:rPr lang="en-US" dirty="0"/>
              <a:t>Requests may request a </a:t>
            </a:r>
            <a:r>
              <a:rPr lang="en-US" dirty="0" err="1"/>
              <a:t>MemoryAccessResultIndication</a:t>
            </a:r>
            <a:r>
              <a:rPr lang="en-US" dirty="0"/>
              <a:t>.</a:t>
            </a:r>
          </a:p>
          <a:p>
            <a:pPr marL="285750" indent="-285750">
              <a:buFont typeface="Arial" panose="020B0604020202020204" pitchFamily="34" charset="0"/>
              <a:buChar char="•"/>
            </a:pPr>
            <a:r>
              <a:rPr lang="en-US" dirty="0"/>
              <a:t>Requests may optionally provide identity of user, so memory provider can determine whether authorized to perform operation.</a:t>
            </a:r>
          </a:p>
          <a:p>
            <a:pPr marL="285750" indent="-285750">
              <a:buFont typeface="Arial" panose="020B0604020202020204" pitchFamily="34" charset="0"/>
              <a:buChar char="•"/>
            </a:pPr>
            <a:r>
              <a:rPr lang="en-US" dirty="0"/>
              <a:t>Requests may specify to check data for errors in transmission before writing to memory.</a:t>
            </a:r>
          </a:p>
        </p:txBody>
      </p:sp>
      <p:cxnSp>
        <p:nvCxnSpPr>
          <p:cNvPr id="11" name="Straight Connector 10"/>
          <p:cNvCxnSpPr>
            <a:stCxn id="23" idx="0"/>
            <a:endCxn id="19" idx="4"/>
          </p:cNvCxnSpPr>
          <p:nvPr/>
        </p:nvCxnSpPr>
        <p:spPr>
          <a:xfrm flipV="1">
            <a:off x="8253380" y="1838607"/>
            <a:ext cx="29148" cy="2425901"/>
          </a:xfrm>
          <a:prstGeom prst="line">
            <a:avLst/>
          </a:prstGeom>
          <a:ln w="12700">
            <a:solidFill>
              <a:schemeClr val="tx1"/>
            </a:solidFill>
            <a:prstDash val="dash"/>
            <a:headEnd type="none" w="lg" len="lg"/>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5111277" y="2810842"/>
            <a:ext cx="3122458" cy="369332"/>
          </a:xfrm>
          <a:prstGeom prst="rect">
            <a:avLst/>
          </a:prstGeom>
          <a:noFill/>
        </p:spPr>
        <p:txBody>
          <a:bodyPr wrap="none" rtlCol="0">
            <a:spAutoFit/>
          </a:bodyPr>
          <a:lstStyle/>
          <a:p>
            <a:r>
              <a:rPr lang="en-US" dirty="0" err="1"/>
              <a:t>MemoryAccessResultIndication</a:t>
            </a:r>
            <a:endParaRPr lang="en-US" dirty="0"/>
          </a:p>
        </p:txBody>
      </p:sp>
      <p:sp>
        <p:nvSpPr>
          <p:cNvPr id="68" name="TextBox 67"/>
          <p:cNvSpPr txBox="1"/>
          <p:nvPr/>
        </p:nvSpPr>
        <p:spPr>
          <a:xfrm>
            <a:off x="6741707" y="2528148"/>
            <a:ext cx="1465658" cy="369332"/>
          </a:xfrm>
          <a:prstGeom prst="rect">
            <a:avLst/>
          </a:prstGeom>
          <a:noFill/>
        </p:spPr>
        <p:txBody>
          <a:bodyPr wrap="none" rtlCol="0">
            <a:spAutoFit/>
          </a:bodyPr>
          <a:lstStyle/>
          <a:p>
            <a:r>
              <a:rPr lang="en-US" dirty="0" err="1"/>
              <a:t>WriteRequest</a:t>
            </a:r>
            <a:endParaRPr lang="en-US" dirty="0"/>
          </a:p>
        </p:txBody>
      </p:sp>
      <p:sp>
        <p:nvSpPr>
          <p:cNvPr id="71" name="TextBox 70"/>
          <p:cNvSpPr txBox="1"/>
          <p:nvPr/>
        </p:nvSpPr>
        <p:spPr>
          <a:xfrm>
            <a:off x="5629624" y="2244196"/>
            <a:ext cx="2604111" cy="369332"/>
          </a:xfrm>
          <a:prstGeom prst="rect">
            <a:avLst/>
          </a:prstGeom>
          <a:noFill/>
        </p:spPr>
        <p:txBody>
          <a:bodyPr wrap="none" rtlCol="0">
            <a:spAutoFit/>
          </a:bodyPr>
          <a:lstStyle/>
          <a:p>
            <a:r>
              <a:rPr lang="en-US" dirty="0" err="1"/>
              <a:t>ReadModifyWriteRequest</a:t>
            </a:r>
            <a:endParaRPr lang="en-US" dirty="0"/>
          </a:p>
        </p:txBody>
      </p:sp>
      <p:sp>
        <p:nvSpPr>
          <p:cNvPr id="16" name="Oval 15"/>
          <p:cNvSpPr/>
          <p:nvPr/>
        </p:nvSpPr>
        <p:spPr>
          <a:xfrm>
            <a:off x="8190638" y="711646"/>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Applications</a:t>
            </a:r>
          </a:p>
        </p:txBody>
      </p:sp>
      <p:sp>
        <p:nvSpPr>
          <p:cNvPr id="17" name="TextBox 16"/>
          <p:cNvSpPr txBox="1"/>
          <p:nvPr/>
        </p:nvSpPr>
        <p:spPr>
          <a:xfrm>
            <a:off x="7779165" y="1208472"/>
            <a:ext cx="386644" cy="369332"/>
          </a:xfrm>
          <a:prstGeom prst="rect">
            <a:avLst/>
          </a:prstGeom>
          <a:noFill/>
        </p:spPr>
        <p:txBody>
          <a:bodyPr wrap="none" rtlCol="0">
            <a:spAutoFit/>
          </a:bodyPr>
          <a:lstStyle/>
          <a:p>
            <a:r>
              <a:rPr lang="en-US" dirty="0"/>
              <a:t>or</a:t>
            </a:r>
          </a:p>
        </p:txBody>
      </p:sp>
      <p:sp>
        <p:nvSpPr>
          <p:cNvPr id="18" name="Oval 17"/>
          <p:cNvSpPr/>
          <p:nvPr/>
        </p:nvSpPr>
        <p:spPr>
          <a:xfrm>
            <a:off x="5973248" y="755409"/>
            <a:ext cx="2037765" cy="736121"/>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Device Access Service</a:t>
            </a:r>
          </a:p>
          <a:p>
            <a:pPr algn="ctr"/>
            <a:endParaRPr lang="en-US" dirty="0"/>
          </a:p>
        </p:txBody>
      </p:sp>
      <p:sp>
        <p:nvSpPr>
          <p:cNvPr id="19" name="Oval 18"/>
          <p:cNvSpPr/>
          <p:nvPr/>
        </p:nvSpPr>
        <p:spPr>
          <a:xfrm>
            <a:off x="5651118" y="513234"/>
            <a:ext cx="5262819" cy="132537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7263644" y="4264508"/>
            <a:ext cx="2037765" cy="910685"/>
            <a:chOff x="4118222" y="141731"/>
            <a:chExt cx="2037765" cy="910685"/>
          </a:xfrm>
        </p:grpSpPr>
        <p:sp>
          <p:nvSpPr>
            <p:cNvPr id="23" name="Oval 22"/>
            <p:cNvSpPr/>
            <p:nvPr/>
          </p:nvSpPr>
          <p:spPr>
            <a:xfrm>
              <a:off x="5019648" y="141731"/>
              <a:ext cx="176619" cy="17456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sp>
          <p:nvSpPr>
            <p:cNvPr id="24" name="Oval 23"/>
            <p:cNvSpPr/>
            <p:nvPr/>
          </p:nvSpPr>
          <p:spPr>
            <a:xfrm>
              <a:off x="4118222" y="316295"/>
              <a:ext cx="2037765" cy="736121"/>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Memory Access Service</a:t>
              </a:r>
            </a:p>
            <a:p>
              <a:pPr algn="ctr"/>
              <a:endParaRPr lang="en-US" dirty="0"/>
            </a:p>
          </p:txBody>
        </p:sp>
      </p:grpSp>
    </p:spTree>
    <p:extLst>
      <p:ext uri="{BB962C8B-B14F-4D97-AF65-F5344CB8AC3E}">
        <p14:creationId xmlns:p14="http://schemas.microsoft.com/office/powerpoint/2010/main" val="113569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4772026" y="275422"/>
            <a:ext cx="7148226" cy="6312665"/>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5" name="Picture Placeholder 4"/>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168" t="1144" r="-583" b="1060"/>
          <a:stretch/>
        </p:blipFill>
        <p:spPr>
          <a:xfrm>
            <a:off x="5479228" y="851729"/>
            <a:ext cx="5940816" cy="5339751"/>
          </a:xfrm>
        </p:spPr>
      </p:pic>
      <p:sp>
        <p:nvSpPr>
          <p:cNvPr id="2" name="Title 1"/>
          <p:cNvSpPr>
            <a:spLocks noGrp="1"/>
          </p:cNvSpPr>
          <p:nvPr>
            <p:ph type="title"/>
          </p:nvPr>
        </p:nvSpPr>
        <p:spPr>
          <a:xfrm>
            <a:off x="839788" y="192796"/>
            <a:ext cx="3932237" cy="1600200"/>
          </a:xfrm>
        </p:spPr>
        <p:txBody>
          <a:bodyPr/>
          <a:lstStyle/>
          <a:p>
            <a:r>
              <a:rPr lang="en-US" dirty="0"/>
              <a:t>Vehicle Manifest Services</a:t>
            </a:r>
          </a:p>
        </p:txBody>
      </p:sp>
      <p:sp>
        <p:nvSpPr>
          <p:cNvPr id="4" name="Text Placeholder 3"/>
          <p:cNvSpPr>
            <a:spLocks noGrp="1"/>
          </p:cNvSpPr>
          <p:nvPr>
            <p:ph type="body" sz="half" idx="2"/>
          </p:nvPr>
        </p:nvSpPr>
        <p:spPr>
          <a:xfrm>
            <a:off x="839788" y="1792996"/>
            <a:ext cx="3932237" cy="4398484"/>
          </a:xfrm>
        </p:spPr>
        <p:txBody>
          <a:bodyPr>
            <a:normAutofit fontScale="85000" lnSpcReduction="20000"/>
          </a:bodyPr>
          <a:lstStyle/>
          <a:p>
            <a:r>
              <a:rPr lang="en-US" dirty="0"/>
              <a:t>Provide “plug and play” functions for device discovery, device virtualization, and standardized device access.</a:t>
            </a:r>
          </a:p>
          <a:p>
            <a:pPr marL="285750" indent="-285750">
              <a:buFont typeface="Arial" charset="0"/>
              <a:buChar char="•"/>
            </a:pPr>
            <a:r>
              <a:rPr lang="en-US" dirty="0"/>
              <a:t>Device Enumeration Service (DES) provides table of device names and virtual / physical identifiers</a:t>
            </a:r>
          </a:p>
          <a:p>
            <a:pPr marL="285750" indent="-285750">
              <a:buFont typeface="Arial" charset="0"/>
              <a:buChar char="•"/>
            </a:pPr>
            <a:r>
              <a:rPr lang="en-US" dirty="0"/>
              <a:t>Device Discovery Service (DDS) searches sub-net(s) for devices, recognizes changes to device and sub-net accessibility, provides notifications</a:t>
            </a:r>
          </a:p>
          <a:p>
            <a:pPr marL="285750" indent="-285750">
              <a:buFont typeface="Arial" charset="0"/>
              <a:buChar char="•"/>
            </a:pPr>
            <a:r>
              <a:rPr lang="en-US" dirty="0"/>
              <a:t>Device Virtualization Service (DVS) provides virtual device interface, hides physical device mapping</a:t>
            </a:r>
          </a:p>
          <a:p>
            <a:pPr marL="285750" indent="-285750">
              <a:buFont typeface="Arial" charset="0"/>
              <a:buChar char="•"/>
            </a:pPr>
            <a:r>
              <a:rPr lang="en-US" dirty="0"/>
              <a:t>Device Access Service (DAS) provides direct physical device access when needed</a:t>
            </a:r>
          </a:p>
          <a:p>
            <a:pPr marL="285750" indent="-285750">
              <a:buFont typeface="Arial" charset="0"/>
              <a:buChar char="•"/>
            </a:pPr>
            <a:r>
              <a:rPr lang="en-US" dirty="0"/>
              <a:t>Packet Service (PS) provides means to read / write packets to devices</a:t>
            </a:r>
          </a:p>
          <a:p>
            <a:pPr marL="285750" indent="-285750">
              <a:buFont typeface="Arial" charset="0"/>
              <a:buChar char="•"/>
            </a:pPr>
            <a:r>
              <a:rPr lang="en-US" dirty="0"/>
              <a:t>Memory Access Service (MAS) provide means to read write data to memory</a:t>
            </a:r>
          </a:p>
          <a:p>
            <a:pPr marL="285750" indent="-285750">
              <a:buFont typeface="Arial" charset="0"/>
              <a:buChar char="•"/>
            </a:pPr>
            <a:r>
              <a:rPr lang="en-US" dirty="0"/>
              <a:t>Management Information Base (MIB) stores data about devices in a common format</a:t>
            </a:r>
          </a:p>
          <a:p>
            <a:pPr marL="285750" indent="-285750">
              <a:buFont typeface="Arial" charset="0"/>
              <a:buChar char="•"/>
            </a:pPr>
            <a:r>
              <a:rPr lang="en-US" dirty="0"/>
              <a:t>All rely on underlying Communication Protocols, sub-network services, and devices</a:t>
            </a:r>
          </a:p>
        </p:txBody>
      </p:sp>
      <p:sp>
        <p:nvSpPr>
          <p:cNvPr id="3" name="Rectangle 2"/>
          <p:cNvSpPr/>
          <p:nvPr/>
        </p:nvSpPr>
        <p:spPr>
          <a:xfrm>
            <a:off x="7475612" y="275422"/>
            <a:ext cx="1741054" cy="646331"/>
          </a:xfrm>
          <a:prstGeom prst="rect">
            <a:avLst/>
          </a:prstGeom>
        </p:spPr>
        <p:txBody>
          <a:bodyPr wrap="none">
            <a:spAutoFit/>
          </a:bodyPr>
          <a:lstStyle/>
          <a:p>
            <a:pPr algn="ctr"/>
            <a:r>
              <a:rPr lang="en-US" dirty="0"/>
              <a:t>Vehicle Manifest</a:t>
            </a:r>
          </a:p>
          <a:p>
            <a:pPr algn="ctr"/>
            <a:r>
              <a:rPr lang="en-US" dirty="0"/>
              <a:t>Services</a:t>
            </a:r>
          </a:p>
        </p:txBody>
      </p:sp>
    </p:spTree>
    <p:extLst>
      <p:ext uri="{BB962C8B-B14F-4D97-AF65-F5344CB8AC3E}">
        <p14:creationId xmlns:p14="http://schemas.microsoft.com/office/powerpoint/2010/main" val="968901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Plug and Play Function descriptions</a:t>
            </a:r>
          </a:p>
        </p:txBody>
      </p:sp>
      <p:pic>
        <p:nvPicPr>
          <p:cNvPr id="7" name="Picture Placeholder 6"/>
          <p:cNvPicPr>
            <a:picLocks noGrp="1" noChangeAspect="1"/>
          </p:cNvPicPr>
          <p:nvPr>
            <p:ph idx="1"/>
          </p:nvPr>
        </p:nvPicPr>
        <p:blipFill rotWithShape="1">
          <a:blip r:embed="rId2">
            <a:extLst>
              <a:ext uri="{28A0092B-C50C-407E-A947-70E740481C1C}">
                <a14:useLocalDpi xmlns:a14="http://schemas.microsoft.com/office/drawing/2010/main" val="0"/>
              </a:ext>
            </a:extLst>
          </a:blip>
          <a:stretch/>
        </p:blipFill>
        <p:spPr>
          <a:xfrm>
            <a:off x="743594" y="1803591"/>
            <a:ext cx="10482594" cy="4954460"/>
          </a:xfrm>
        </p:spPr>
      </p:pic>
    </p:spTree>
    <p:extLst>
      <p:ext uri="{BB962C8B-B14F-4D97-AF65-F5344CB8AC3E}">
        <p14:creationId xmlns:p14="http://schemas.microsoft.com/office/powerpoint/2010/main" val="1894374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Device Content Services</a:t>
            </a:r>
          </a:p>
        </p:txBody>
      </p:sp>
      <p:sp>
        <p:nvSpPr>
          <p:cNvPr id="4" name="Text Placeholder 3"/>
          <p:cNvSpPr>
            <a:spLocks noGrp="1"/>
          </p:cNvSpPr>
          <p:nvPr>
            <p:ph type="body" sz="half" idx="2"/>
          </p:nvPr>
        </p:nvSpPr>
        <p:spPr/>
        <p:txBody>
          <a:bodyPr>
            <a:normAutofit lnSpcReduction="10000"/>
          </a:bodyPr>
          <a:lstStyle/>
          <a:p>
            <a:r>
              <a:rPr lang="en-US" dirty="0"/>
              <a:t>The operating system abstraction function provides three services.</a:t>
            </a:r>
          </a:p>
          <a:p>
            <a:pPr marL="285750" indent="-285750">
              <a:buFont typeface="Arial" panose="020B0604020202020204" pitchFamily="34" charset="0"/>
              <a:buChar char="•"/>
            </a:pPr>
            <a:r>
              <a:rPr lang="en-US" dirty="0"/>
              <a:t>The File and Packet Store Services are actually two services described together.  The File Services provide access to the file system of an onboard computer.  The Packet Store Service provides an interface that applications can use to store and to retrieve packets of data.</a:t>
            </a:r>
          </a:p>
          <a:p>
            <a:pPr marL="285750" indent="-285750">
              <a:buFont typeface="Arial" panose="020B0604020202020204" pitchFamily="34" charset="0"/>
              <a:buChar char="•"/>
            </a:pPr>
            <a:r>
              <a:rPr lang="en-US" dirty="0"/>
              <a:t>The Time Access Service provides a variety of alarm and metronome functions, correlated with a central onboard time reference.</a:t>
            </a:r>
          </a:p>
          <a:p>
            <a:pPr marL="285750" indent="-285750">
              <a:buFont typeface="Arial" panose="020B0604020202020204" pitchFamily="34" charset="0"/>
              <a:buChar char="•"/>
            </a:pPr>
            <a:r>
              <a:rPr lang="en-US" dirty="0"/>
              <a:t>The Synchronization Service provides a basic model of events in time, and implements the correlation of time presented by the Time Access Service.</a:t>
            </a:r>
          </a:p>
        </p:txBody>
      </p:sp>
      <p:sp>
        <p:nvSpPr>
          <p:cNvPr id="5" name="Oval 4"/>
          <p:cNvSpPr/>
          <p:nvPr/>
        </p:nvSpPr>
        <p:spPr>
          <a:xfrm>
            <a:off x="5611906" y="1770530"/>
            <a:ext cx="6239435" cy="4271682"/>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a:solidFill>
                  <a:schemeClr val="tx1"/>
                </a:solidFill>
              </a:rPr>
              <a:t>Device Content Services</a:t>
            </a:r>
          </a:p>
        </p:txBody>
      </p:sp>
      <p:sp>
        <p:nvSpPr>
          <p:cNvPr id="6" name="Oval 5"/>
          <p:cNvSpPr/>
          <p:nvPr/>
        </p:nvSpPr>
        <p:spPr>
          <a:xfrm>
            <a:off x="8803342" y="517850"/>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Applications</a:t>
            </a:r>
          </a:p>
        </p:txBody>
      </p:sp>
      <p:cxnSp>
        <p:nvCxnSpPr>
          <p:cNvPr id="10" name="Straight Connector 9"/>
          <p:cNvCxnSpPr>
            <a:stCxn id="25" idx="0"/>
            <a:endCxn id="6" idx="4"/>
          </p:cNvCxnSpPr>
          <p:nvPr/>
        </p:nvCxnSpPr>
        <p:spPr>
          <a:xfrm flipV="1">
            <a:off x="6751021" y="1432250"/>
            <a:ext cx="3247615" cy="170147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27" idx="0"/>
            <a:endCxn id="6" idx="4"/>
          </p:cNvCxnSpPr>
          <p:nvPr/>
        </p:nvCxnSpPr>
        <p:spPr>
          <a:xfrm flipV="1">
            <a:off x="8803342" y="1432250"/>
            <a:ext cx="1195294" cy="170147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28" idx="0"/>
            <a:endCxn id="6" idx="4"/>
          </p:cNvCxnSpPr>
          <p:nvPr/>
        </p:nvCxnSpPr>
        <p:spPr>
          <a:xfrm flipV="1">
            <a:off x="9998636" y="1432250"/>
            <a:ext cx="0" cy="2858853"/>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28" idx="0"/>
            <a:endCxn id="8" idx="5"/>
          </p:cNvCxnSpPr>
          <p:nvPr/>
        </p:nvCxnSpPr>
        <p:spPr>
          <a:xfrm flipH="1" flipV="1">
            <a:off x="9496738" y="4101913"/>
            <a:ext cx="501898" cy="18919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24" idx="0"/>
            <a:endCxn id="7" idx="4"/>
          </p:cNvCxnSpPr>
          <p:nvPr/>
        </p:nvCxnSpPr>
        <p:spPr>
          <a:xfrm flipV="1">
            <a:off x="6052258" y="4235824"/>
            <a:ext cx="711613" cy="139581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24" idx="0"/>
            <a:endCxn id="8" idx="3"/>
          </p:cNvCxnSpPr>
          <p:nvPr/>
        </p:nvCxnSpPr>
        <p:spPr>
          <a:xfrm flipV="1">
            <a:off x="6052258" y="4101913"/>
            <a:ext cx="2081594" cy="1529729"/>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24" idx="0"/>
            <a:endCxn id="9" idx="3"/>
          </p:cNvCxnSpPr>
          <p:nvPr/>
        </p:nvCxnSpPr>
        <p:spPr>
          <a:xfrm flipV="1">
            <a:off x="6052258" y="5243419"/>
            <a:ext cx="3126864" cy="388223"/>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8990759" y="1872734"/>
            <a:ext cx="973343" cy="369332"/>
          </a:xfrm>
          <a:prstGeom prst="rect">
            <a:avLst/>
          </a:prstGeom>
        </p:spPr>
        <p:txBody>
          <a:bodyPr wrap="none">
            <a:spAutoFit/>
          </a:bodyPr>
          <a:lstStyle/>
          <a:p>
            <a:r>
              <a:rPr lang="en-US" dirty="0"/>
              <a:t>&lt;&lt;use&gt;&gt;</a:t>
            </a:r>
          </a:p>
        </p:txBody>
      </p:sp>
      <p:sp>
        <p:nvSpPr>
          <p:cNvPr id="22" name="Rectangle 21"/>
          <p:cNvSpPr/>
          <p:nvPr/>
        </p:nvSpPr>
        <p:spPr>
          <a:xfrm>
            <a:off x="6662711" y="5305233"/>
            <a:ext cx="973343" cy="369332"/>
          </a:xfrm>
          <a:prstGeom prst="rect">
            <a:avLst/>
          </a:prstGeom>
        </p:spPr>
        <p:txBody>
          <a:bodyPr wrap="none">
            <a:spAutoFit/>
          </a:bodyPr>
          <a:lstStyle/>
          <a:p>
            <a:r>
              <a:rPr lang="en-US" dirty="0"/>
              <a:t>&lt;&lt;use&gt;&gt;</a:t>
            </a:r>
          </a:p>
        </p:txBody>
      </p:sp>
      <p:grpSp>
        <p:nvGrpSpPr>
          <p:cNvPr id="19" name="Group 18"/>
          <p:cNvGrpSpPr/>
          <p:nvPr/>
        </p:nvGrpSpPr>
        <p:grpSpPr>
          <a:xfrm>
            <a:off x="4856964" y="5631642"/>
            <a:ext cx="2390588" cy="1088962"/>
            <a:chOff x="5019648" y="5042896"/>
            <a:chExt cx="2390588" cy="1088962"/>
          </a:xfrm>
        </p:grpSpPr>
        <p:sp>
          <p:nvSpPr>
            <p:cNvPr id="23" name="Oval 22"/>
            <p:cNvSpPr/>
            <p:nvPr/>
          </p:nvSpPr>
          <p:spPr>
            <a:xfrm>
              <a:off x="5019648" y="5217458"/>
              <a:ext cx="2390588" cy="914400"/>
            </a:xfrm>
            <a:prstGeom prst="ellipse">
              <a:avLst/>
            </a:prstGeom>
            <a:solidFill>
              <a:srgbClr val="73FB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Communication</a:t>
              </a:r>
              <a:br>
                <a:rPr lang="en-US" dirty="0">
                  <a:solidFill>
                    <a:schemeClr val="tx1"/>
                  </a:solidFill>
                </a:rPr>
              </a:br>
              <a:r>
                <a:rPr lang="en-US" dirty="0">
                  <a:solidFill>
                    <a:schemeClr val="tx1"/>
                  </a:solidFill>
                </a:rPr>
                <a:t>Protocols</a:t>
              </a:r>
            </a:p>
          </p:txBody>
        </p:sp>
        <p:sp>
          <p:nvSpPr>
            <p:cNvPr id="24" name="Oval 23"/>
            <p:cNvSpPr/>
            <p:nvPr/>
          </p:nvSpPr>
          <p:spPr>
            <a:xfrm>
              <a:off x="6126632" y="5042896"/>
              <a:ext cx="176619" cy="174564"/>
            </a:xfrm>
            <a:prstGeom prst="ellipse">
              <a:avLst/>
            </a:prstGeom>
            <a:solidFill>
              <a:srgbClr val="73FB79"/>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grpSp>
      <p:grpSp>
        <p:nvGrpSpPr>
          <p:cNvPr id="33" name="Group 32"/>
          <p:cNvGrpSpPr/>
          <p:nvPr/>
        </p:nvGrpSpPr>
        <p:grpSpPr>
          <a:xfrm>
            <a:off x="5800165" y="3133725"/>
            <a:ext cx="1927412" cy="1102099"/>
            <a:chOff x="5800165" y="3133725"/>
            <a:chExt cx="1927412" cy="1102099"/>
          </a:xfrm>
        </p:grpSpPr>
        <p:sp>
          <p:nvSpPr>
            <p:cNvPr id="7" name="Oval 6"/>
            <p:cNvSpPr/>
            <p:nvPr/>
          </p:nvSpPr>
          <p:spPr>
            <a:xfrm>
              <a:off x="5800165" y="3321424"/>
              <a:ext cx="1927412" cy="914400"/>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File and Packet Store Services</a:t>
              </a:r>
            </a:p>
          </p:txBody>
        </p:sp>
        <p:sp>
          <p:nvSpPr>
            <p:cNvPr id="25" name="Oval 24"/>
            <p:cNvSpPr/>
            <p:nvPr/>
          </p:nvSpPr>
          <p:spPr>
            <a:xfrm>
              <a:off x="6662711" y="3133725"/>
              <a:ext cx="176619" cy="174564"/>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grpSp>
      <p:grpSp>
        <p:nvGrpSpPr>
          <p:cNvPr id="34" name="Group 33"/>
          <p:cNvGrpSpPr/>
          <p:nvPr/>
        </p:nvGrpSpPr>
        <p:grpSpPr>
          <a:xfrm>
            <a:off x="7851589" y="3133725"/>
            <a:ext cx="1927412" cy="1102099"/>
            <a:chOff x="7851589" y="3133725"/>
            <a:chExt cx="1927412" cy="1102099"/>
          </a:xfrm>
        </p:grpSpPr>
        <p:sp>
          <p:nvSpPr>
            <p:cNvPr id="8" name="Oval 7"/>
            <p:cNvSpPr/>
            <p:nvPr/>
          </p:nvSpPr>
          <p:spPr>
            <a:xfrm>
              <a:off x="7851589" y="3321424"/>
              <a:ext cx="1927412" cy="914400"/>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Time Access Service</a:t>
              </a:r>
            </a:p>
          </p:txBody>
        </p:sp>
        <p:sp>
          <p:nvSpPr>
            <p:cNvPr id="27" name="Oval 26"/>
            <p:cNvSpPr/>
            <p:nvPr/>
          </p:nvSpPr>
          <p:spPr>
            <a:xfrm>
              <a:off x="8715032" y="3133725"/>
              <a:ext cx="176619" cy="174564"/>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grpSp>
      <p:grpSp>
        <p:nvGrpSpPr>
          <p:cNvPr id="35" name="Group 34"/>
          <p:cNvGrpSpPr/>
          <p:nvPr/>
        </p:nvGrpSpPr>
        <p:grpSpPr>
          <a:xfrm>
            <a:off x="8834718" y="4291103"/>
            <a:ext cx="2351741" cy="1086227"/>
            <a:chOff x="8834718" y="4291103"/>
            <a:chExt cx="2351741" cy="1086227"/>
          </a:xfrm>
        </p:grpSpPr>
        <p:sp>
          <p:nvSpPr>
            <p:cNvPr id="9" name="Oval 8"/>
            <p:cNvSpPr/>
            <p:nvPr/>
          </p:nvSpPr>
          <p:spPr>
            <a:xfrm>
              <a:off x="8834718" y="4462930"/>
              <a:ext cx="2351741" cy="914400"/>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Synchronization Service</a:t>
              </a:r>
            </a:p>
          </p:txBody>
        </p:sp>
        <p:sp>
          <p:nvSpPr>
            <p:cNvPr id="28" name="Oval 27"/>
            <p:cNvSpPr/>
            <p:nvPr/>
          </p:nvSpPr>
          <p:spPr>
            <a:xfrm>
              <a:off x="9910326" y="4291103"/>
              <a:ext cx="176619" cy="174564"/>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grpSp>
    </p:spTree>
    <p:extLst>
      <p:ext uri="{BB962C8B-B14F-4D97-AF65-F5344CB8AC3E}">
        <p14:creationId xmlns:p14="http://schemas.microsoft.com/office/powerpoint/2010/main" val="7093864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Protocols</a:t>
            </a:r>
          </a:p>
        </p:txBody>
      </p:sp>
      <p:sp>
        <p:nvSpPr>
          <p:cNvPr id="4" name="Text Placeholder 3"/>
          <p:cNvSpPr>
            <a:spLocks noGrp="1"/>
          </p:cNvSpPr>
          <p:nvPr>
            <p:ph type="body" sz="half" idx="2"/>
          </p:nvPr>
        </p:nvSpPr>
        <p:spPr/>
        <p:txBody>
          <a:bodyPr/>
          <a:lstStyle/>
          <a:p>
            <a:r>
              <a:rPr lang="en-US" dirty="0"/>
              <a:t>SOIS provides a Communication Protocol sub-layer that provides a common interface to on-board sub-nets of various types.  The Datalink Convergence layer provides a common service interface that adapts the underlying sub-net technologies.</a:t>
            </a:r>
          </a:p>
          <a:p>
            <a:pPr marL="285750" indent="-285750">
              <a:buFont typeface="Arial" panose="020B0604020202020204" pitchFamily="34" charset="0"/>
              <a:buChar char="•"/>
            </a:pPr>
            <a:r>
              <a:rPr lang="en-US" dirty="0"/>
              <a:t>Data Distribution services use this layer to exchange data among applications and processors.</a:t>
            </a:r>
          </a:p>
          <a:p>
            <a:pPr marL="285750" indent="-285750">
              <a:buFont typeface="Arial" panose="020B0604020202020204" pitchFamily="34" charset="0"/>
              <a:buChar char="•"/>
            </a:pPr>
            <a:r>
              <a:rPr lang="en-US" dirty="0"/>
              <a:t>Device &amp; Access services use this layer to provide device access.</a:t>
            </a:r>
          </a:p>
          <a:p>
            <a:pPr marL="285750" indent="-285750">
              <a:buFont typeface="Arial" panose="020B0604020202020204" pitchFamily="34" charset="0"/>
              <a:buChar char="•"/>
            </a:pPr>
            <a:r>
              <a:rPr lang="en-US" dirty="0"/>
              <a:t>Device Content services use this layer to access the devices they serve.</a:t>
            </a:r>
          </a:p>
        </p:txBody>
      </p:sp>
      <p:sp>
        <p:nvSpPr>
          <p:cNvPr id="5" name="Oval 4"/>
          <p:cNvSpPr/>
          <p:nvPr/>
        </p:nvSpPr>
        <p:spPr>
          <a:xfrm>
            <a:off x="5633049" y="1577810"/>
            <a:ext cx="5870160" cy="3294390"/>
          </a:xfrm>
          <a:prstGeom prst="ellipse">
            <a:avLst/>
          </a:prstGeom>
          <a:solidFill>
            <a:srgbClr val="73FB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Data Distribution</a:t>
            </a:r>
          </a:p>
        </p:txBody>
      </p:sp>
      <p:sp>
        <p:nvSpPr>
          <p:cNvPr id="6" name="Oval 5"/>
          <p:cNvSpPr/>
          <p:nvPr/>
        </p:nvSpPr>
        <p:spPr>
          <a:xfrm>
            <a:off x="7358527" y="2680446"/>
            <a:ext cx="2513107" cy="986118"/>
          </a:xfrm>
          <a:prstGeom prst="ellipse">
            <a:avLst/>
          </a:prstGeom>
          <a:solidFill>
            <a:srgbClr val="73FB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a:solidFill>
                  <a:schemeClr val="tx1"/>
                </a:solidFill>
              </a:rPr>
              <a:t>Datalink Convergence Layer</a:t>
            </a:r>
          </a:p>
        </p:txBody>
      </p:sp>
      <p:cxnSp>
        <p:nvCxnSpPr>
          <p:cNvPr id="12" name="Straight Connector 11"/>
          <p:cNvCxnSpPr>
            <a:stCxn id="22" idx="0"/>
          </p:cNvCxnSpPr>
          <p:nvPr/>
        </p:nvCxnSpPr>
        <p:spPr>
          <a:xfrm flipV="1">
            <a:off x="8597501" y="1127450"/>
            <a:ext cx="2190029" cy="137843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20" idx="0"/>
            <a:endCxn id="6" idx="4"/>
          </p:cNvCxnSpPr>
          <p:nvPr/>
        </p:nvCxnSpPr>
        <p:spPr>
          <a:xfrm flipH="1" flipV="1">
            <a:off x="8615081" y="3666564"/>
            <a:ext cx="60158" cy="1694477"/>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8110830" y="1273413"/>
            <a:ext cx="973343" cy="369332"/>
          </a:xfrm>
          <a:prstGeom prst="rect">
            <a:avLst/>
          </a:prstGeom>
        </p:spPr>
        <p:txBody>
          <a:bodyPr wrap="none">
            <a:spAutoFit/>
          </a:bodyPr>
          <a:lstStyle/>
          <a:p>
            <a:r>
              <a:rPr lang="en-US" dirty="0"/>
              <a:t>&lt;&lt;use&gt;&gt;</a:t>
            </a:r>
          </a:p>
        </p:txBody>
      </p:sp>
      <p:sp>
        <p:nvSpPr>
          <p:cNvPr id="13" name="Rectangle 12"/>
          <p:cNvSpPr/>
          <p:nvPr/>
        </p:nvSpPr>
        <p:spPr>
          <a:xfrm>
            <a:off x="8181142" y="4389574"/>
            <a:ext cx="973343" cy="369332"/>
          </a:xfrm>
          <a:prstGeom prst="rect">
            <a:avLst/>
          </a:prstGeom>
        </p:spPr>
        <p:txBody>
          <a:bodyPr wrap="none">
            <a:spAutoFit/>
          </a:bodyPr>
          <a:lstStyle/>
          <a:p>
            <a:r>
              <a:rPr lang="en-US" dirty="0"/>
              <a:t>&lt;&lt;use&gt;&gt;</a:t>
            </a:r>
          </a:p>
        </p:txBody>
      </p:sp>
      <p:sp>
        <p:nvSpPr>
          <p:cNvPr id="14" name="Oval 13"/>
          <p:cNvSpPr/>
          <p:nvPr/>
        </p:nvSpPr>
        <p:spPr>
          <a:xfrm>
            <a:off x="5937885" y="5545699"/>
            <a:ext cx="5565324" cy="914400"/>
          </a:xfrm>
          <a:prstGeom prst="ellipse">
            <a:avLst/>
          </a:prstGeom>
          <a:solidFill>
            <a:srgbClr val="73FB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Subnet Protocols (</a:t>
            </a:r>
            <a:r>
              <a:rPr lang="en-US" dirty="0" err="1">
                <a:solidFill>
                  <a:schemeClr val="tx1"/>
                </a:solidFill>
              </a:rPr>
              <a:t>MilBus</a:t>
            </a:r>
            <a:r>
              <a:rPr lang="en-US" dirty="0">
                <a:solidFill>
                  <a:schemeClr val="tx1"/>
                </a:solidFill>
              </a:rPr>
              <a:t>, </a:t>
            </a:r>
            <a:r>
              <a:rPr lang="en-US" dirty="0" err="1">
                <a:solidFill>
                  <a:schemeClr val="tx1"/>
                </a:solidFill>
              </a:rPr>
              <a:t>SpaceWire</a:t>
            </a:r>
            <a:r>
              <a:rPr lang="en-US" dirty="0">
                <a:solidFill>
                  <a:schemeClr val="tx1"/>
                </a:solidFill>
              </a:rPr>
              <a:t>, CAN, Wireless, … </a:t>
            </a:r>
          </a:p>
        </p:txBody>
      </p:sp>
      <p:sp>
        <p:nvSpPr>
          <p:cNvPr id="15" name="Oval 14"/>
          <p:cNvSpPr/>
          <p:nvPr/>
        </p:nvSpPr>
        <p:spPr>
          <a:xfrm>
            <a:off x="4822022" y="213049"/>
            <a:ext cx="2390588" cy="914400"/>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Data Distribution</a:t>
            </a:r>
          </a:p>
        </p:txBody>
      </p:sp>
      <p:sp>
        <p:nvSpPr>
          <p:cNvPr id="16" name="Oval 15"/>
          <p:cNvSpPr/>
          <p:nvPr/>
        </p:nvSpPr>
        <p:spPr>
          <a:xfrm>
            <a:off x="7358527" y="125527"/>
            <a:ext cx="2390588" cy="914400"/>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Device &amp; Access Services</a:t>
            </a:r>
          </a:p>
        </p:txBody>
      </p:sp>
      <p:sp>
        <p:nvSpPr>
          <p:cNvPr id="17" name="Oval 16"/>
          <p:cNvSpPr/>
          <p:nvPr/>
        </p:nvSpPr>
        <p:spPr>
          <a:xfrm>
            <a:off x="10092765" y="206325"/>
            <a:ext cx="1807883" cy="914400"/>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Device Content Services</a:t>
            </a:r>
          </a:p>
        </p:txBody>
      </p:sp>
      <p:cxnSp>
        <p:nvCxnSpPr>
          <p:cNvPr id="18" name="Straight Connector 17"/>
          <p:cNvCxnSpPr>
            <a:stCxn id="22" idx="0"/>
            <a:endCxn id="16" idx="4"/>
          </p:cNvCxnSpPr>
          <p:nvPr/>
        </p:nvCxnSpPr>
        <p:spPr>
          <a:xfrm flipH="1" flipV="1">
            <a:off x="8553821" y="1039927"/>
            <a:ext cx="43680" cy="146595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22" idx="0"/>
            <a:endCxn id="15" idx="4"/>
          </p:cNvCxnSpPr>
          <p:nvPr/>
        </p:nvCxnSpPr>
        <p:spPr>
          <a:xfrm flipH="1" flipV="1">
            <a:off x="6017316" y="1127449"/>
            <a:ext cx="2580185" cy="1378433"/>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8586929" y="5361041"/>
            <a:ext cx="176619" cy="174564"/>
          </a:xfrm>
          <a:prstGeom prst="ellipse">
            <a:avLst/>
          </a:prstGeom>
          <a:solidFill>
            <a:srgbClr val="73FB79"/>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sp>
        <p:nvSpPr>
          <p:cNvPr id="22" name="Oval 21"/>
          <p:cNvSpPr/>
          <p:nvPr/>
        </p:nvSpPr>
        <p:spPr>
          <a:xfrm>
            <a:off x="8509191" y="2505882"/>
            <a:ext cx="176619" cy="174564"/>
          </a:xfrm>
          <a:prstGeom prst="ellipse">
            <a:avLst/>
          </a:prstGeom>
          <a:solidFill>
            <a:srgbClr val="73FB79"/>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spTree>
    <p:extLst>
      <p:ext uri="{BB962C8B-B14F-4D97-AF65-F5344CB8AC3E}">
        <p14:creationId xmlns:p14="http://schemas.microsoft.com/office/powerpoint/2010/main" val="1342519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708306" cy="1600200"/>
          </a:xfrm>
        </p:spPr>
        <p:txBody>
          <a:bodyPr/>
          <a:lstStyle/>
          <a:p>
            <a:r>
              <a:rPr lang="en-US" dirty="0"/>
              <a:t>Layered View</a:t>
            </a:r>
          </a:p>
        </p:txBody>
      </p:sp>
      <p:sp>
        <p:nvSpPr>
          <p:cNvPr id="4" name="Text Placeholder 3"/>
          <p:cNvSpPr>
            <a:spLocks noGrp="1"/>
          </p:cNvSpPr>
          <p:nvPr>
            <p:ph type="body" sz="half" idx="2"/>
          </p:nvPr>
        </p:nvSpPr>
        <p:spPr>
          <a:xfrm>
            <a:off x="839789" y="2057400"/>
            <a:ext cx="3630612" cy="3811588"/>
          </a:xfrm>
        </p:spPr>
        <p:txBody>
          <a:bodyPr/>
          <a:lstStyle/>
          <a:p>
            <a:r>
              <a:rPr lang="en-US" dirty="0"/>
              <a:t>This is the traditional diagram that summarizes SOIS services in layers of a protocol stack.</a:t>
            </a:r>
          </a:p>
        </p:txBody>
      </p:sp>
      <p:pic>
        <p:nvPicPr>
          <p:cNvPr id="5" name="Content Placeholder 5" descr="Screen Shot 2015-05-27 at 11.42.21 AM.png"/>
          <p:cNvPicPr>
            <a:picLocks noGrp="1" noChangeAspect="1"/>
          </p:cNvPicPr>
          <p:nvPr>
            <p:ph idx="1"/>
          </p:nvPr>
        </p:nvPicPr>
        <p:blipFill>
          <a:blip r:embed="rId2">
            <a:extLst>
              <a:ext uri="{28A0092B-C50C-407E-A947-70E740481C1C}">
                <a14:useLocalDpi xmlns:a14="http://schemas.microsoft.com/office/drawing/2010/main" val="0"/>
              </a:ext>
            </a:extLst>
          </a:blip>
          <a:srcRect l="-12495" r="-12495"/>
          <a:stretch>
            <a:fillRect/>
          </a:stretch>
        </p:blipFill>
        <p:spPr>
          <a:xfrm>
            <a:off x="3320555" y="598249"/>
            <a:ext cx="9942104" cy="5467774"/>
          </a:xfrm>
        </p:spPr>
      </p:pic>
    </p:spTree>
    <p:extLst>
      <p:ext uri="{BB962C8B-B14F-4D97-AF65-F5344CB8AC3E}">
        <p14:creationId xmlns:p14="http://schemas.microsoft.com/office/powerpoint/2010/main" val="32141945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内容占位符 3"/>
          <p:cNvGraphicFramePr>
            <a:graphicFrameLocks/>
          </p:cNvGraphicFramePr>
          <p:nvPr>
            <p:extLst>
              <p:ext uri="{D42A27DB-BD31-4B8C-83A1-F6EECF244321}">
                <p14:modId xmlns:p14="http://schemas.microsoft.com/office/powerpoint/2010/main" val="3119488993"/>
              </p:ext>
            </p:extLst>
          </p:nvPr>
        </p:nvGraphicFramePr>
        <p:xfrm>
          <a:off x="3014307" y="67064"/>
          <a:ext cx="6449453" cy="6398562"/>
        </p:xfrm>
        <a:graphic>
          <a:graphicData uri="http://schemas.openxmlformats.org/drawingml/2006/table">
            <a:tbl>
              <a:tblPr firstRow="1" firstCol="1" bandRow="1">
                <a:tableStyleId>{5C22544A-7EE6-4342-B048-85BDC9FD1C3A}</a:tableStyleId>
              </a:tblPr>
              <a:tblGrid>
                <a:gridCol w="1142046">
                  <a:extLst>
                    <a:ext uri="{9D8B030D-6E8A-4147-A177-3AD203B41FA5}">
                      <a16:colId xmlns:a16="http://schemas.microsoft.com/office/drawing/2014/main" val="20000"/>
                    </a:ext>
                  </a:extLst>
                </a:gridCol>
                <a:gridCol w="3394459">
                  <a:extLst>
                    <a:ext uri="{9D8B030D-6E8A-4147-A177-3AD203B41FA5}">
                      <a16:colId xmlns:a16="http://schemas.microsoft.com/office/drawing/2014/main" val="20001"/>
                    </a:ext>
                  </a:extLst>
                </a:gridCol>
                <a:gridCol w="1912948">
                  <a:extLst>
                    <a:ext uri="{9D8B030D-6E8A-4147-A177-3AD203B41FA5}">
                      <a16:colId xmlns:a16="http://schemas.microsoft.com/office/drawing/2014/main" val="20002"/>
                    </a:ext>
                  </a:extLst>
                </a:gridCol>
              </a:tblGrid>
              <a:tr h="38864">
                <a:tc>
                  <a:txBody>
                    <a:bodyPr/>
                    <a:lstStyle/>
                    <a:p>
                      <a:pPr algn="l">
                        <a:spcAft>
                          <a:spcPts val="0"/>
                        </a:spcAft>
                      </a:pPr>
                      <a:r>
                        <a:rPr lang="en-US" sz="1100" kern="100" dirty="0">
                          <a:effectLst/>
                        </a:rPr>
                        <a:t>Service</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altLang="zh-CN" sz="1100" kern="100" dirty="0">
                          <a:effectLst/>
                        </a:rPr>
                        <a:t>F</a:t>
                      </a:r>
                      <a:r>
                        <a:rPr lang="en-US" sz="1100" kern="100" dirty="0">
                          <a:effectLst/>
                        </a:rPr>
                        <a:t>unction</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Interface/Primitive</a:t>
                      </a:r>
                      <a:endParaRPr lang="zh-CN" sz="1100" kern="100" dirty="0">
                        <a:effectLst/>
                        <a:latin typeface="Calibri"/>
                        <a:ea typeface="宋体"/>
                        <a:cs typeface="Times New Roman"/>
                      </a:endParaRPr>
                    </a:p>
                  </a:txBody>
                  <a:tcPr marL="58779" marR="58779" marT="0" marB="0"/>
                </a:tc>
                <a:extLst>
                  <a:ext uri="{0D108BD9-81ED-4DB2-BD59-A6C34878D82A}">
                    <a16:rowId xmlns:a16="http://schemas.microsoft.com/office/drawing/2014/main" val="10000"/>
                  </a:ext>
                </a:extLst>
              </a:tr>
              <a:tr h="1008112">
                <a:tc>
                  <a:txBody>
                    <a:bodyPr/>
                    <a:lstStyle/>
                    <a:p>
                      <a:pPr algn="l">
                        <a:spcAft>
                          <a:spcPts val="0"/>
                        </a:spcAft>
                      </a:pPr>
                      <a:r>
                        <a:rPr lang="en-US" sz="1100" kern="100" dirty="0">
                          <a:effectLst/>
                        </a:rPr>
                        <a:t>Device Enumeration Service (DES) </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Provides table of device names and virtual / physical identifiers</a:t>
                      </a:r>
                    </a:p>
                    <a:p>
                      <a:pPr algn="l">
                        <a:spcAft>
                          <a:spcPts val="0"/>
                        </a:spcAft>
                      </a:pPr>
                      <a:r>
                        <a:rPr lang="en-US" altLang="zh-CN" sz="1100" kern="100" dirty="0">
                          <a:solidFill>
                            <a:schemeClr val="tx1"/>
                          </a:solidFill>
                          <a:effectLst/>
                          <a:latin typeface="+mn-lt"/>
                          <a:ea typeface="+mn-ea"/>
                          <a:cs typeface="Times New Roman"/>
                        </a:rPr>
                        <a:t>– Management of existing devices</a:t>
                      </a:r>
                    </a:p>
                    <a:p>
                      <a:pPr algn="l">
                        <a:spcAft>
                          <a:spcPts val="0"/>
                        </a:spcAft>
                      </a:pPr>
                      <a:r>
                        <a:rPr lang="en-US" altLang="zh-CN" sz="1100" kern="100" dirty="0">
                          <a:solidFill>
                            <a:schemeClr val="tx1"/>
                          </a:solidFill>
                          <a:effectLst/>
                          <a:latin typeface="+mn-lt"/>
                          <a:ea typeface="+mn-ea"/>
                          <a:cs typeface="Times New Roman"/>
                        </a:rPr>
                        <a:t>– Management and user notification of added devices</a:t>
                      </a:r>
                    </a:p>
                    <a:p>
                      <a:pPr algn="l">
                        <a:spcAft>
                          <a:spcPts val="0"/>
                        </a:spcAft>
                      </a:pPr>
                      <a:r>
                        <a:rPr lang="en-US" altLang="zh-CN" sz="1100" kern="100" dirty="0">
                          <a:solidFill>
                            <a:schemeClr val="tx1"/>
                          </a:solidFill>
                          <a:effectLst/>
                          <a:latin typeface="+mn-lt"/>
                          <a:ea typeface="+mn-ea"/>
                          <a:cs typeface="Times New Roman"/>
                        </a:rPr>
                        <a:t>– Management and user notification of removed devices</a:t>
                      </a:r>
                      <a:endParaRPr lang="zh-CN" sz="1100" kern="100" dirty="0">
                        <a:solidFill>
                          <a:schemeClr val="tx1"/>
                        </a:solidFill>
                        <a:effectLst/>
                        <a:latin typeface="Calibri"/>
                        <a:ea typeface="宋体"/>
                        <a:cs typeface="Times New Roman"/>
                      </a:endParaRPr>
                    </a:p>
                  </a:txBody>
                  <a:tcPr marL="58779" marR="58779" marT="0" marB="0"/>
                </a:tc>
                <a:tc>
                  <a:txBody>
                    <a:bodyPr/>
                    <a:lstStyle/>
                    <a:p>
                      <a:pPr algn="l">
                        <a:spcAft>
                          <a:spcPts val="0"/>
                        </a:spcAft>
                      </a:pPr>
                      <a:r>
                        <a:rPr lang="en-US" sz="1100" kern="100" dirty="0" err="1">
                          <a:effectLst/>
                        </a:rPr>
                        <a:t>AddDevice</a:t>
                      </a:r>
                      <a:endParaRPr lang="en-US" sz="1100" kern="100" dirty="0">
                        <a:effectLst/>
                      </a:endParaRPr>
                    </a:p>
                    <a:p>
                      <a:pPr algn="l">
                        <a:spcAft>
                          <a:spcPts val="0"/>
                        </a:spcAft>
                      </a:pPr>
                      <a:r>
                        <a:rPr lang="en-US" sz="1100" kern="100" dirty="0" err="1">
                          <a:effectLst/>
                        </a:rPr>
                        <a:t>DeviceFoundIndication</a:t>
                      </a:r>
                      <a:endParaRPr lang="zh-CN" sz="1100" kern="100" dirty="0">
                        <a:effectLst/>
                      </a:endParaRPr>
                    </a:p>
                    <a:p>
                      <a:pPr algn="l">
                        <a:spcAft>
                          <a:spcPts val="0"/>
                        </a:spcAft>
                      </a:pPr>
                      <a:r>
                        <a:rPr lang="en-US" sz="1100" kern="100" dirty="0" err="1">
                          <a:effectLst/>
                        </a:rPr>
                        <a:t>DeviceLostIndication</a:t>
                      </a:r>
                      <a:endParaRPr lang="zh-CN" sz="1100" kern="100" dirty="0">
                        <a:effectLst/>
                      </a:endParaRPr>
                    </a:p>
                    <a:p>
                      <a:pPr algn="l">
                        <a:spcAft>
                          <a:spcPts val="0"/>
                        </a:spcAft>
                      </a:pPr>
                      <a:r>
                        <a:rPr lang="en-US" sz="1100" kern="100" dirty="0" err="1">
                          <a:effectLst/>
                        </a:rPr>
                        <a:t>EnumerateDevices</a:t>
                      </a:r>
                      <a:endParaRPr lang="zh-CN" sz="1100" kern="100" dirty="0">
                        <a:effectLst/>
                      </a:endParaRPr>
                    </a:p>
                    <a:p>
                      <a:pPr algn="l">
                        <a:spcAft>
                          <a:spcPts val="0"/>
                        </a:spcAft>
                      </a:pPr>
                      <a:r>
                        <a:rPr lang="en-US" altLang="zh-CN" sz="1100" kern="100" dirty="0" err="1">
                          <a:effectLst/>
                          <a:latin typeface="Calibri"/>
                          <a:ea typeface="宋体"/>
                          <a:cs typeface="Times New Roman"/>
                        </a:rPr>
                        <a:t>QueryDevices</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RemoveDevice</a:t>
                      </a:r>
                      <a:endParaRPr lang="zh-CN" sz="1100" kern="100" dirty="0">
                        <a:effectLst/>
                        <a:latin typeface="Calibri"/>
                        <a:ea typeface="宋体"/>
                        <a:cs typeface="Times New Roman"/>
                      </a:endParaRPr>
                    </a:p>
                  </a:txBody>
                  <a:tcPr marL="58779" marR="58779" marT="0" marB="0"/>
                </a:tc>
                <a:extLst>
                  <a:ext uri="{0D108BD9-81ED-4DB2-BD59-A6C34878D82A}">
                    <a16:rowId xmlns:a16="http://schemas.microsoft.com/office/drawing/2014/main" val="10001"/>
                  </a:ext>
                </a:extLst>
              </a:tr>
              <a:tr h="1029159">
                <a:tc>
                  <a:txBody>
                    <a:bodyPr/>
                    <a:lstStyle/>
                    <a:p>
                      <a:pPr algn="l">
                        <a:spcAft>
                          <a:spcPts val="0"/>
                        </a:spcAft>
                      </a:pPr>
                      <a:r>
                        <a:rPr lang="en-US" sz="1100" kern="100">
                          <a:effectLst/>
                        </a:rPr>
                        <a:t>Device Discovery Service (DDS) </a:t>
                      </a:r>
                      <a:endParaRPr lang="zh-CN" sz="1100" kern="10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Searches sub-net(s) for devices, recognizes changes to device and sub-net accessibility, provides notifications</a:t>
                      </a:r>
                    </a:p>
                    <a:p>
                      <a:pPr algn="l">
                        <a:spcAft>
                          <a:spcPts val="0"/>
                        </a:spcAft>
                      </a:pPr>
                      <a:r>
                        <a:rPr lang="en-US" sz="1100" kern="100" dirty="0">
                          <a:solidFill>
                            <a:schemeClr val="tx1"/>
                          </a:solidFill>
                          <a:effectLst/>
                          <a:latin typeface="+mn-lt"/>
                        </a:rPr>
                        <a:t>-</a:t>
                      </a:r>
                      <a:r>
                        <a:rPr lang="en-US" altLang="zh-CN" sz="1100" kern="100" dirty="0">
                          <a:solidFill>
                            <a:schemeClr val="tx1"/>
                          </a:solidFill>
                          <a:effectLst/>
                          <a:latin typeface="+mn-lt"/>
                        </a:rPr>
                        <a:t>discovers initial topology</a:t>
                      </a:r>
                    </a:p>
                    <a:p>
                      <a:pPr algn="l">
                        <a:spcAft>
                          <a:spcPts val="0"/>
                        </a:spcAft>
                      </a:pPr>
                      <a:r>
                        <a:rPr lang="en-US" sz="1100" kern="100" dirty="0">
                          <a:solidFill>
                            <a:schemeClr val="tx1"/>
                          </a:solidFill>
                          <a:effectLst/>
                          <a:latin typeface="+mn-lt"/>
                        </a:rPr>
                        <a:t>-detects changes to topology</a:t>
                      </a:r>
                    </a:p>
                    <a:p>
                      <a:pPr algn="l">
                        <a:spcAft>
                          <a:spcPts val="0"/>
                        </a:spcAft>
                      </a:pPr>
                      <a:r>
                        <a:rPr lang="en-US" altLang="zh-CN" sz="1100" kern="100" dirty="0">
                          <a:solidFill>
                            <a:schemeClr val="tx1"/>
                          </a:solidFill>
                          <a:effectLst/>
                          <a:latin typeface="+mn-lt"/>
                          <a:ea typeface="宋体"/>
                          <a:cs typeface="Times New Roman"/>
                        </a:rPr>
                        <a:t>-informs management with discovery information</a:t>
                      </a:r>
                    </a:p>
                    <a:p>
                      <a:pPr algn="l">
                        <a:spcAft>
                          <a:spcPts val="0"/>
                        </a:spcAft>
                      </a:pPr>
                      <a:r>
                        <a:rPr lang="en-US" altLang="zh-CN" sz="1100" kern="100" dirty="0">
                          <a:solidFill>
                            <a:schemeClr val="tx1"/>
                          </a:solidFill>
                          <a:effectLst/>
                          <a:latin typeface="+mn-lt"/>
                          <a:ea typeface="宋体"/>
                          <a:cs typeface="Times New Roman"/>
                        </a:rPr>
                        <a:t>-provides</a:t>
                      </a:r>
                      <a:r>
                        <a:rPr lang="en-US" altLang="zh-CN" sz="1100" kern="100" baseline="0" dirty="0">
                          <a:solidFill>
                            <a:schemeClr val="tx1"/>
                          </a:solidFill>
                          <a:effectLst/>
                          <a:latin typeface="+mn-lt"/>
                          <a:ea typeface="宋体"/>
                          <a:cs typeface="Times New Roman"/>
                        </a:rPr>
                        <a:t> notification</a:t>
                      </a:r>
                      <a:endParaRPr lang="zh-CN" sz="1100" kern="100" dirty="0">
                        <a:solidFill>
                          <a:schemeClr val="tx1"/>
                        </a:solidFill>
                        <a:effectLst/>
                        <a:latin typeface="+mn-lt"/>
                        <a:ea typeface="宋体"/>
                        <a:cs typeface="Times New Roman"/>
                      </a:endParaRPr>
                    </a:p>
                  </a:txBody>
                  <a:tcPr marL="58779" marR="58779" marT="0" marB="0"/>
                </a:tc>
                <a:tc>
                  <a:txBody>
                    <a:bodyPr/>
                    <a:lstStyle/>
                    <a:p>
                      <a:pPr algn="l">
                        <a:spcAft>
                          <a:spcPts val="0"/>
                        </a:spcAft>
                      </a:pPr>
                      <a:r>
                        <a:rPr lang="en-US" sz="1100" kern="100" dirty="0" err="1">
                          <a:effectLst/>
                        </a:rPr>
                        <a:t>DeviceDiscovery</a:t>
                      </a:r>
                      <a:endParaRPr lang="en-US" sz="1100" kern="100" dirty="0">
                        <a:effectLst/>
                      </a:endParaRPr>
                    </a:p>
                    <a:p>
                      <a:pPr algn="l">
                        <a:spcAft>
                          <a:spcPts val="0"/>
                        </a:spcAft>
                      </a:pPr>
                      <a:r>
                        <a:rPr lang="en-US" altLang="zh-CN" sz="1100" kern="100" dirty="0" err="1">
                          <a:effectLst/>
                        </a:rPr>
                        <a:t>DeviceDiscoveryIndication</a:t>
                      </a:r>
                      <a:endParaRPr lang="zh-CN" sz="1100" kern="100" dirty="0">
                        <a:effectLst/>
                      </a:endParaRPr>
                    </a:p>
                    <a:p>
                      <a:pPr algn="l">
                        <a:spcAft>
                          <a:spcPts val="0"/>
                        </a:spcAft>
                      </a:pPr>
                      <a:r>
                        <a:rPr lang="en-US" sz="1100" kern="100" dirty="0" err="1">
                          <a:effectLst/>
                        </a:rPr>
                        <a:t>DeviceDiscoveryLoss</a:t>
                      </a:r>
                      <a:endParaRPr lang="zh-CN" sz="1100" kern="100" dirty="0">
                        <a:effectLst/>
                        <a:latin typeface="Calibri"/>
                        <a:ea typeface="宋体"/>
                        <a:cs typeface="Times New Roman"/>
                      </a:endParaRPr>
                    </a:p>
                  </a:txBody>
                  <a:tcPr marL="58779" marR="58779" marT="0" marB="0"/>
                </a:tc>
                <a:extLst>
                  <a:ext uri="{0D108BD9-81ED-4DB2-BD59-A6C34878D82A}">
                    <a16:rowId xmlns:a16="http://schemas.microsoft.com/office/drawing/2014/main" val="10002"/>
                  </a:ext>
                </a:extLst>
              </a:tr>
              <a:tr h="504056">
                <a:tc>
                  <a:txBody>
                    <a:bodyPr/>
                    <a:lstStyle/>
                    <a:p>
                      <a:pPr algn="l">
                        <a:spcAft>
                          <a:spcPts val="0"/>
                        </a:spcAft>
                      </a:pPr>
                      <a:r>
                        <a:rPr lang="en-US" sz="1100" kern="100">
                          <a:effectLst/>
                        </a:rPr>
                        <a:t>Device Virtualization Service (DVS) </a:t>
                      </a:r>
                      <a:endParaRPr lang="zh-CN" sz="1100" kern="10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Provides functional device interface, hides physical device mapping</a:t>
                      </a:r>
                    </a:p>
                    <a:p>
                      <a:pPr algn="l">
                        <a:spcAft>
                          <a:spcPts val="0"/>
                        </a:spcAft>
                      </a:pPr>
                      <a:r>
                        <a:rPr lang="en-US" altLang="zh-CN" sz="1100" kern="100" dirty="0">
                          <a:solidFill>
                            <a:schemeClr val="tx1"/>
                          </a:solidFill>
                          <a:effectLst/>
                          <a:latin typeface="+mn-lt"/>
                          <a:ea typeface="+mn-ea"/>
                          <a:cs typeface="Times New Roman"/>
                        </a:rPr>
                        <a:t>– Commanding</a:t>
                      </a:r>
                    </a:p>
                    <a:p>
                      <a:pPr algn="l">
                        <a:spcAft>
                          <a:spcPts val="0"/>
                        </a:spcAft>
                      </a:pPr>
                      <a:r>
                        <a:rPr lang="en-US" altLang="zh-CN" sz="1100" kern="100" dirty="0">
                          <a:solidFill>
                            <a:schemeClr val="tx1"/>
                          </a:solidFill>
                          <a:effectLst/>
                          <a:latin typeface="+mn-lt"/>
                          <a:ea typeface="+mn-ea"/>
                          <a:cs typeface="Times New Roman"/>
                        </a:rPr>
                        <a:t>– Data Acquisition</a:t>
                      </a:r>
                      <a:endParaRPr lang="zh-CN" sz="1100" kern="100" dirty="0">
                        <a:solidFill>
                          <a:schemeClr val="tx1"/>
                        </a:solidFill>
                        <a:effectLst/>
                        <a:latin typeface="Calibri"/>
                        <a:ea typeface="宋体"/>
                        <a:cs typeface="Times New Roman"/>
                      </a:endParaRPr>
                    </a:p>
                  </a:txBody>
                  <a:tcPr marL="58779" marR="58779" marT="0" marB="0"/>
                </a:tc>
                <a:tc>
                  <a:txBody>
                    <a:bodyPr/>
                    <a:lstStyle/>
                    <a:p>
                      <a:pPr algn="l">
                        <a:spcAft>
                          <a:spcPts val="0"/>
                        </a:spcAft>
                      </a:pPr>
                      <a:r>
                        <a:rPr lang="en-US" sz="1100" kern="100" dirty="0" err="1">
                          <a:effectLst/>
                        </a:rPr>
                        <a:t>AcquireFromDevice</a:t>
                      </a:r>
                      <a:endParaRPr lang="en-US" sz="1100" kern="100" dirty="0">
                        <a:effectLst/>
                      </a:endParaRPr>
                    </a:p>
                    <a:p>
                      <a:pPr algn="l">
                        <a:spcAft>
                          <a:spcPts val="0"/>
                        </a:spcAft>
                      </a:pPr>
                      <a:r>
                        <a:rPr lang="en-US" altLang="zh-CN" sz="1100" kern="100" dirty="0" err="1">
                          <a:effectLst/>
                          <a:latin typeface="Calibri"/>
                          <a:ea typeface="宋体"/>
                          <a:cs typeface="Times New Roman"/>
                        </a:rPr>
                        <a:t>CommandDevice</a:t>
                      </a:r>
                      <a:endParaRPr lang="zh-CN" sz="1100" kern="100" dirty="0">
                        <a:effectLst/>
                        <a:latin typeface="Calibri"/>
                        <a:ea typeface="宋体"/>
                        <a:cs typeface="Times New Roman"/>
                      </a:endParaRPr>
                    </a:p>
                  </a:txBody>
                  <a:tcPr marL="58779" marR="58779" marT="0" marB="0"/>
                </a:tc>
                <a:extLst>
                  <a:ext uri="{0D108BD9-81ED-4DB2-BD59-A6C34878D82A}">
                    <a16:rowId xmlns:a16="http://schemas.microsoft.com/office/drawing/2014/main" val="10003"/>
                  </a:ext>
                </a:extLst>
              </a:tr>
              <a:tr h="336037">
                <a:tc>
                  <a:txBody>
                    <a:bodyPr/>
                    <a:lstStyle/>
                    <a:p>
                      <a:pPr algn="l">
                        <a:spcAft>
                          <a:spcPts val="0"/>
                        </a:spcAft>
                      </a:pPr>
                      <a:r>
                        <a:rPr lang="en-US" sz="1100" kern="100">
                          <a:effectLst/>
                        </a:rPr>
                        <a:t>Device Access Service (DAS) </a:t>
                      </a:r>
                      <a:endParaRPr lang="zh-CN" sz="1100" kern="10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Provides direct physical device access when needed</a:t>
                      </a:r>
                    </a:p>
                    <a:p>
                      <a:pPr algn="l">
                        <a:spcAft>
                          <a:spcPts val="0"/>
                        </a:spcAft>
                      </a:pPr>
                      <a:r>
                        <a:rPr lang="en-US" altLang="zh-CN" sz="1100" kern="100" dirty="0">
                          <a:solidFill>
                            <a:schemeClr val="tx1"/>
                          </a:solidFill>
                          <a:effectLst/>
                          <a:latin typeface="+mn-lt"/>
                          <a:ea typeface="+mn-ea"/>
                          <a:cs typeface="Times New Roman"/>
                        </a:rPr>
                        <a:t>– Acquire value from device</a:t>
                      </a:r>
                    </a:p>
                    <a:p>
                      <a:pPr algn="l">
                        <a:spcAft>
                          <a:spcPts val="0"/>
                        </a:spcAft>
                      </a:pPr>
                      <a:r>
                        <a:rPr lang="en-US" altLang="zh-CN" sz="1100" kern="100" dirty="0">
                          <a:solidFill>
                            <a:schemeClr val="tx1"/>
                          </a:solidFill>
                          <a:effectLst/>
                          <a:latin typeface="+mn-lt"/>
                          <a:ea typeface="+mn-ea"/>
                          <a:cs typeface="Times New Roman"/>
                        </a:rPr>
                        <a:t>– Command a device</a:t>
                      </a:r>
                    </a:p>
                  </a:txBody>
                  <a:tcPr marL="58779" marR="58779" marT="0" marB="0"/>
                </a:tc>
                <a:tc>
                  <a:txBody>
                    <a:bodyPr/>
                    <a:lstStyle/>
                    <a:p>
                      <a:pPr algn="l">
                        <a:spcAft>
                          <a:spcPts val="0"/>
                        </a:spcAft>
                      </a:pPr>
                      <a:r>
                        <a:rPr lang="en-US" sz="1100" kern="100" dirty="0" err="1">
                          <a:effectLst/>
                        </a:rPr>
                        <a:t>AcquireFromDevice</a:t>
                      </a:r>
                      <a:endParaRPr lang="en-US" sz="1100" kern="100" dirty="0">
                        <a:effectLst/>
                      </a:endParaRPr>
                    </a:p>
                    <a:p>
                      <a:pPr algn="l">
                        <a:spcAft>
                          <a:spcPts val="0"/>
                        </a:spcAft>
                      </a:pPr>
                      <a:r>
                        <a:rPr lang="en-US" altLang="zh-CN" sz="1100" kern="100" dirty="0" err="1">
                          <a:effectLst/>
                          <a:latin typeface="Calibri"/>
                          <a:ea typeface="宋体"/>
                          <a:cs typeface="Times New Roman"/>
                        </a:rPr>
                        <a:t>CommandDevice</a:t>
                      </a:r>
                      <a:endParaRPr lang="zh-CN" sz="1100" kern="100" dirty="0">
                        <a:effectLst/>
                        <a:latin typeface="Calibri"/>
                        <a:ea typeface="宋体"/>
                        <a:cs typeface="Times New Roman"/>
                      </a:endParaRPr>
                    </a:p>
                  </a:txBody>
                  <a:tcPr marL="58779" marR="58779" marT="0" marB="0"/>
                </a:tc>
                <a:extLst>
                  <a:ext uri="{0D108BD9-81ED-4DB2-BD59-A6C34878D82A}">
                    <a16:rowId xmlns:a16="http://schemas.microsoft.com/office/drawing/2014/main" val="10004"/>
                  </a:ext>
                </a:extLst>
              </a:tr>
              <a:tr h="504056">
                <a:tc>
                  <a:txBody>
                    <a:bodyPr/>
                    <a:lstStyle/>
                    <a:p>
                      <a:pPr algn="l">
                        <a:spcAft>
                          <a:spcPts val="0"/>
                        </a:spcAft>
                      </a:pPr>
                      <a:r>
                        <a:rPr lang="en-US" sz="1100" kern="100">
                          <a:effectLst/>
                        </a:rPr>
                        <a:t>Packet Service (PS) </a:t>
                      </a:r>
                      <a:endParaRPr lang="zh-CN" sz="1100" kern="10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Provides means to read / write packets from/to devices</a:t>
                      </a:r>
                    </a:p>
                    <a:p>
                      <a:pPr algn="l">
                        <a:spcAft>
                          <a:spcPts val="0"/>
                        </a:spcAft>
                      </a:pPr>
                      <a:r>
                        <a:rPr lang="en-US" sz="1100" kern="100" dirty="0">
                          <a:solidFill>
                            <a:schemeClr val="tx1"/>
                          </a:solidFill>
                          <a:effectLst/>
                        </a:rPr>
                        <a:t>providing packet delivery over a single </a:t>
                      </a:r>
                      <a:r>
                        <a:rPr lang="en-US" sz="1100" kern="100" dirty="0" err="1">
                          <a:solidFill>
                            <a:schemeClr val="tx1"/>
                          </a:solidFill>
                          <a:effectLst/>
                        </a:rPr>
                        <a:t>subnetwork</a:t>
                      </a:r>
                      <a:endParaRPr lang="en-US" sz="1100" kern="100" dirty="0">
                        <a:solidFill>
                          <a:schemeClr val="tx1"/>
                        </a:solidFill>
                        <a:effectLst/>
                      </a:endParaRPr>
                    </a:p>
                  </a:txBody>
                  <a:tcPr marL="58779" marR="58779" marT="0" marB="0"/>
                </a:tc>
                <a:tc>
                  <a:txBody>
                    <a:bodyPr/>
                    <a:lstStyle/>
                    <a:p>
                      <a:pPr algn="l">
                        <a:spcAft>
                          <a:spcPts val="0"/>
                        </a:spcAft>
                      </a:pPr>
                      <a:r>
                        <a:rPr lang="en-US" sz="1100" kern="100" dirty="0" err="1">
                          <a:effectLst/>
                        </a:rPr>
                        <a:t>PacketFailureIndication</a:t>
                      </a:r>
                      <a:endParaRPr lang="en-US" sz="1100" kern="100" dirty="0">
                        <a:effectLst/>
                      </a:endParaRPr>
                    </a:p>
                    <a:p>
                      <a:pPr algn="l">
                        <a:spcAft>
                          <a:spcPts val="0"/>
                        </a:spcAft>
                      </a:pPr>
                      <a:r>
                        <a:rPr lang="en-US" altLang="zh-CN" sz="1100" kern="100" dirty="0" err="1">
                          <a:effectLst/>
                          <a:latin typeface="Calibri"/>
                          <a:ea typeface="宋体"/>
                          <a:cs typeface="Times New Roman"/>
                        </a:rPr>
                        <a:t>PacketReceiveIndication</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PacketSend</a:t>
                      </a:r>
                      <a:endParaRPr lang="en-US" altLang="zh-CN" sz="1100" kern="100" dirty="0">
                        <a:effectLst/>
                        <a:latin typeface="Calibri"/>
                        <a:ea typeface="宋体"/>
                        <a:cs typeface="Times New Roman"/>
                      </a:endParaRPr>
                    </a:p>
                  </a:txBody>
                  <a:tcPr marL="58779" marR="58779" marT="0" marB="0"/>
                </a:tc>
                <a:extLst>
                  <a:ext uri="{0D108BD9-81ED-4DB2-BD59-A6C34878D82A}">
                    <a16:rowId xmlns:a16="http://schemas.microsoft.com/office/drawing/2014/main" val="10005"/>
                  </a:ext>
                </a:extLst>
              </a:tr>
              <a:tr h="672075">
                <a:tc>
                  <a:txBody>
                    <a:bodyPr/>
                    <a:lstStyle/>
                    <a:p>
                      <a:pPr algn="l">
                        <a:spcAft>
                          <a:spcPts val="0"/>
                        </a:spcAft>
                      </a:pPr>
                      <a:r>
                        <a:rPr lang="en-US" sz="1100" kern="100">
                          <a:effectLst/>
                        </a:rPr>
                        <a:t>Memory Access Service (MAS) </a:t>
                      </a:r>
                      <a:endParaRPr lang="zh-CN" sz="1100" kern="10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Provides means to read write data to memory</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100" kern="100" dirty="0">
                          <a:solidFill>
                            <a:schemeClr val="tx1"/>
                          </a:solidFill>
                          <a:effectLst/>
                          <a:latin typeface="+mn-lt"/>
                          <a:ea typeface="+mn-ea"/>
                          <a:cs typeface="Times New Roman"/>
                        </a:rPr>
                        <a:t>providing direct access to device memory</a:t>
                      </a:r>
                      <a:endParaRPr lang="zh-CN" altLang="zh-CN" sz="1100" kern="100" dirty="0">
                        <a:solidFill>
                          <a:schemeClr val="tx1"/>
                        </a:solidFill>
                        <a:effectLst/>
                        <a:latin typeface="+mn-lt"/>
                        <a:ea typeface="+mn-ea"/>
                        <a:cs typeface="Times New Roman"/>
                      </a:endParaRPr>
                    </a:p>
                  </a:txBody>
                  <a:tcPr marL="58779" marR="58779" marT="0" marB="0"/>
                </a:tc>
                <a:tc>
                  <a:txBody>
                    <a:bodyPr/>
                    <a:lstStyle/>
                    <a:p>
                      <a:pPr algn="l">
                        <a:spcAft>
                          <a:spcPts val="0"/>
                        </a:spcAft>
                      </a:pPr>
                      <a:r>
                        <a:rPr lang="en-US" sz="1100" kern="100" dirty="0" err="1">
                          <a:effectLst/>
                        </a:rPr>
                        <a:t>MemoryAccessResultIndication</a:t>
                      </a:r>
                      <a:endParaRPr lang="en-US" sz="1100" kern="100" dirty="0">
                        <a:effectLst/>
                      </a:endParaRPr>
                    </a:p>
                    <a:p>
                      <a:pPr algn="l">
                        <a:spcAft>
                          <a:spcPts val="0"/>
                        </a:spcAft>
                      </a:pPr>
                      <a:r>
                        <a:rPr lang="en-US" sz="1100" kern="100" dirty="0">
                          <a:effectLst/>
                        </a:rPr>
                        <a:t>Read</a:t>
                      </a:r>
                    </a:p>
                    <a:p>
                      <a:pPr algn="l">
                        <a:spcAft>
                          <a:spcPts val="0"/>
                        </a:spcAft>
                      </a:pPr>
                      <a:r>
                        <a:rPr lang="en-US" altLang="zh-CN" sz="1100" kern="100" dirty="0" err="1">
                          <a:effectLst/>
                          <a:latin typeface="Calibri"/>
                          <a:ea typeface="宋体"/>
                          <a:cs typeface="Times New Roman"/>
                        </a:rPr>
                        <a:t>ReadModifyWrite</a:t>
                      </a:r>
                      <a:endParaRPr lang="en-US" altLang="zh-CN" sz="1100" kern="100" dirty="0">
                        <a:effectLst/>
                        <a:latin typeface="Calibri"/>
                        <a:ea typeface="宋体"/>
                        <a:cs typeface="Times New Roman"/>
                      </a:endParaRPr>
                    </a:p>
                    <a:p>
                      <a:pPr algn="l">
                        <a:spcAft>
                          <a:spcPts val="0"/>
                        </a:spcAft>
                      </a:pPr>
                      <a:r>
                        <a:rPr lang="en-US" altLang="zh-CN" sz="1100" kern="100" dirty="0">
                          <a:effectLst/>
                          <a:latin typeface="Calibri"/>
                          <a:ea typeface="宋体"/>
                          <a:cs typeface="Times New Roman"/>
                        </a:rPr>
                        <a:t>Write</a:t>
                      </a:r>
                      <a:endParaRPr lang="zh-CN" sz="1100" kern="100" dirty="0">
                        <a:effectLst/>
                        <a:latin typeface="Calibri"/>
                        <a:ea typeface="宋体"/>
                        <a:cs typeface="Times New Roman"/>
                      </a:endParaRPr>
                    </a:p>
                  </a:txBody>
                  <a:tcPr marL="58779" marR="58779" marT="0" marB="0"/>
                </a:tc>
                <a:extLst>
                  <a:ext uri="{0D108BD9-81ED-4DB2-BD59-A6C34878D82A}">
                    <a16:rowId xmlns:a16="http://schemas.microsoft.com/office/drawing/2014/main" val="10006"/>
                  </a:ext>
                </a:extLst>
              </a:tr>
              <a:tr h="1344149">
                <a:tc>
                  <a:txBody>
                    <a:bodyPr/>
                    <a:lstStyle/>
                    <a:p>
                      <a:pPr algn="l">
                        <a:spcAft>
                          <a:spcPts val="0"/>
                        </a:spcAft>
                      </a:pPr>
                      <a:r>
                        <a:rPr lang="en-US" sz="1100" kern="100" dirty="0">
                          <a:effectLst/>
                        </a:rPr>
                        <a:t>Message Transfer Service (MTS)</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Provides a standard service for mediating the transfer of discrete data (messages) between onboard software users in a distributed onboard system</a:t>
                      </a:r>
                    </a:p>
                    <a:p>
                      <a:pPr algn="l">
                        <a:spcAft>
                          <a:spcPts val="0"/>
                        </a:spcAft>
                      </a:pPr>
                      <a:r>
                        <a:rPr lang="en-US" altLang="zh-CN" sz="1100" kern="100" dirty="0">
                          <a:solidFill>
                            <a:schemeClr val="tx1"/>
                          </a:solidFill>
                          <a:effectLst/>
                          <a:latin typeface="+mn-lt"/>
                          <a:ea typeface="+mn-ea"/>
                          <a:cs typeface="Times New Roman"/>
                        </a:rPr>
                        <a:t>– send a discrete message;</a:t>
                      </a:r>
                    </a:p>
                    <a:p>
                      <a:pPr algn="l">
                        <a:spcAft>
                          <a:spcPts val="0"/>
                        </a:spcAft>
                      </a:pPr>
                      <a:r>
                        <a:rPr lang="en-US" altLang="zh-CN" sz="1100" kern="100" dirty="0">
                          <a:solidFill>
                            <a:schemeClr val="tx1"/>
                          </a:solidFill>
                          <a:effectLst/>
                          <a:latin typeface="+mn-lt"/>
                          <a:ea typeface="+mn-ea"/>
                          <a:cs typeface="Times New Roman"/>
                        </a:rPr>
                        <a:t>– receive the next queued discrete message;</a:t>
                      </a:r>
                    </a:p>
                    <a:p>
                      <a:pPr algn="l">
                        <a:spcAft>
                          <a:spcPts val="0"/>
                        </a:spcAft>
                      </a:pPr>
                      <a:r>
                        <a:rPr lang="en-US" altLang="zh-CN" sz="1100" kern="100" dirty="0">
                          <a:solidFill>
                            <a:schemeClr val="tx1"/>
                          </a:solidFill>
                          <a:effectLst/>
                          <a:latin typeface="+mn-lt"/>
                          <a:ea typeface="+mn-ea"/>
                          <a:cs typeface="Times New Roman"/>
                        </a:rPr>
                        <a:t>– send a query message and receive a reply message back.</a:t>
                      </a:r>
                    </a:p>
                    <a:p>
                      <a:pPr algn="l">
                        <a:spcAft>
                          <a:spcPts val="0"/>
                        </a:spcAft>
                      </a:pPr>
                      <a:r>
                        <a:rPr lang="en-US" altLang="zh-CN" sz="1100" kern="100" dirty="0">
                          <a:solidFill>
                            <a:schemeClr val="tx1"/>
                          </a:solidFill>
                          <a:effectLst/>
                          <a:latin typeface="+mn-lt"/>
                          <a:ea typeface="+mn-ea"/>
                          <a:cs typeface="Times New Roman"/>
                        </a:rPr>
                        <a:t>– multicast a discrete message (publish-subscribe);</a:t>
                      </a:r>
                    </a:p>
                    <a:p>
                      <a:pPr algn="l">
                        <a:spcAft>
                          <a:spcPts val="0"/>
                        </a:spcAft>
                      </a:pPr>
                      <a:r>
                        <a:rPr lang="en-US" altLang="zh-CN" sz="1100" kern="100" dirty="0">
                          <a:solidFill>
                            <a:schemeClr val="tx1"/>
                          </a:solidFill>
                          <a:effectLst/>
                          <a:latin typeface="+mn-lt"/>
                          <a:ea typeface="+mn-ea"/>
                          <a:cs typeface="Times New Roman"/>
                        </a:rPr>
                        <a:t>– broadcast a discrete message (announce).</a:t>
                      </a:r>
                      <a:endParaRPr lang="zh-CN" sz="1100" kern="100" dirty="0">
                        <a:solidFill>
                          <a:schemeClr val="tx1"/>
                        </a:solidFill>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Announce</a:t>
                      </a:r>
                    </a:p>
                    <a:p>
                      <a:pPr algn="l">
                        <a:spcAft>
                          <a:spcPts val="0"/>
                        </a:spcAft>
                      </a:pPr>
                      <a:r>
                        <a:rPr lang="en-US" altLang="zh-CN" sz="1100" kern="100" dirty="0" err="1">
                          <a:effectLst/>
                          <a:latin typeface="Calibri"/>
                          <a:ea typeface="宋体"/>
                          <a:cs typeface="Times New Roman"/>
                        </a:rPr>
                        <a:t>AssertInvitation</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AssertSubscription</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CancelInvitation</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CancelSubscription</a:t>
                      </a:r>
                      <a:endParaRPr lang="en-US" altLang="zh-CN" sz="1100" kern="100" dirty="0">
                        <a:effectLst/>
                        <a:latin typeface="Calibri"/>
                        <a:ea typeface="宋体"/>
                        <a:cs typeface="Times New Roman"/>
                      </a:endParaRPr>
                    </a:p>
                    <a:p>
                      <a:pPr algn="l">
                        <a:spcAft>
                          <a:spcPts val="0"/>
                        </a:spcAft>
                      </a:pPr>
                      <a:r>
                        <a:rPr lang="en-US" altLang="zh-CN" sz="1100" kern="100" dirty="0">
                          <a:effectLst/>
                          <a:latin typeface="Calibri"/>
                          <a:ea typeface="宋体"/>
                          <a:cs typeface="Times New Roman"/>
                        </a:rPr>
                        <a:t>Publish</a:t>
                      </a:r>
                    </a:p>
                    <a:p>
                      <a:pPr algn="l">
                        <a:spcAft>
                          <a:spcPts val="0"/>
                        </a:spcAft>
                      </a:pPr>
                      <a:r>
                        <a:rPr lang="en-US" altLang="zh-CN" sz="1100" kern="100" dirty="0">
                          <a:effectLst/>
                          <a:latin typeface="Calibri"/>
                          <a:ea typeface="宋体"/>
                          <a:cs typeface="Times New Roman"/>
                        </a:rPr>
                        <a:t>Query</a:t>
                      </a:r>
                    </a:p>
                    <a:p>
                      <a:pPr algn="l">
                        <a:spcAft>
                          <a:spcPts val="0"/>
                        </a:spcAft>
                      </a:pPr>
                      <a:r>
                        <a:rPr lang="en-US" altLang="zh-CN" sz="1100" kern="100" dirty="0">
                          <a:effectLst/>
                          <a:latin typeface="Calibri"/>
                          <a:ea typeface="宋体"/>
                          <a:cs typeface="Times New Roman"/>
                        </a:rPr>
                        <a:t>Register</a:t>
                      </a:r>
                    </a:p>
                    <a:p>
                      <a:pPr algn="l">
                        <a:spcAft>
                          <a:spcPts val="0"/>
                        </a:spcAft>
                      </a:pPr>
                      <a:r>
                        <a:rPr lang="en-US" altLang="zh-CN" sz="1100" kern="100" dirty="0">
                          <a:effectLst/>
                          <a:latin typeface="Calibri"/>
                          <a:ea typeface="宋体"/>
                          <a:cs typeface="Times New Roman"/>
                        </a:rPr>
                        <a:t>Reply</a:t>
                      </a:r>
                    </a:p>
                    <a:p>
                      <a:pPr algn="l">
                        <a:spcAft>
                          <a:spcPts val="0"/>
                        </a:spcAft>
                      </a:pPr>
                      <a:r>
                        <a:rPr lang="en-US" altLang="zh-CN" sz="1100" kern="100" dirty="0">
                          <a:effectLst/>
                          <a:latin typeface="Calibri"/>
                          <a:ea typeface="宋体"/>
                          <a:cs typeface="Times New Roman"/>
                        </a:rPr>
                        <a:t>Send</a:t>
                      </a:r>
                    </a:p>
                    <a:p>
                      <a:pPr algn="l">
                        <a:spcAft>
                          <a:spcPts val="0"/>
                        </a:spcAft>
                      </a:pPr>
                      <a:r>
                        <a:rPr lang="en-US" altLang="zh-CN" sz="1100" kern="100" dirty="0">
                          <a:effectLst/>
                          <a:latin typeface="Calibri"/>
                          <a:ea typeface="宋体"/>
                          <a:cs typeface="Times New Roman"/>
                        </a:rPr>
                        <a:t>Unregister</a:t>
                      </a:r>
                      <a:endParaRPr lang="zh-CN" sz="1100" kern="100" dirty="0">
                        <a:effectLst/>
                        <a:latin typeface="Calibri"/>
                        <a:ea typeface="宋体"/>
                        <a:cs typeface="Times New Roman"/>
                      </a:endParaRPr>
                    </a:p>
                  </a:txBody>
                  <a:tcPr marL="58779" marR="58779"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058759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内容占位符 3"/>
          <p:cNvGraphicFramePr>
            <a:graphicFrameLocks/>
          </p:cNvGraphicFramePr>
          <p:nvPr>
            <p:extLst>
              <p:ext uri="{D42A27DB-BD31-4B8C-83A1-F6EECF244321}">
                <p14:modId xmlns:p14="http://schemas.microsoft.com/office/powerpoint/2010/main" val="4167305261"/>
              </p:ext>
            </p:extLst>
          </p:nvPr>
        </p:nvGraphicFramePr>
        <p:xfrm>
          <a:off x="3014308" y="67067"/>
          <a:ext cx="6300192" cy="3358178"/>
        </p:xfrm>
        <a:graphic>
          <a:graphicData uri="http://schemas.openxmlformats.org/drawingml/2006/table">
            <a:tbl>
              <a:tblPr firstRow="1" firstCol="1" bandRow="1">
                <a:tableStyleId>{5C22544A-7EE6-4342-B048-85BDC9FD1C3A}</a:tableStyleId>
              </a:tblPr>
              <a:tblGrid>
                <a:gridCol w="1115616">
                  <a:extLst>
                    <a:ext uri="{9D8B030D-6E8A-4147-A177-3AD203B41FA5}">
                      <a16:colId xmlns:a16="http://schemas.microsoft.com/office/drawing/2014/main" val="20000"/>
                    </a:ext>
                  </a:extLst>
                </a:gridCol>
                <a:gridCol w="3420888">
                  <a:extLst>
                    <a:ext uri="{9D8B030D-6E8A-4147-A177-3AD203B41FA5}">
                      <a16:colId xmlns:a16="http://schemas.microsoft.com/office/drawing/2014/main" val="20001"/>
                    </a:ext>
                  </a:extLst>
                </a:gridCol>
                <a:gridCol w="1763688">
                  <a:extLst>
                    <a:ext uri="{9D8B030D-6E8A-4147-A177-3AD203B41FA5}">
                      <a16:colId xmlns:a16="http://schemas.microsoft.com/office/drawing/2014/main" val="20002"/>
                    </a:ext>
                  </a:extLst>
                </a:gridCol>
              </a:tblGrid>
              <a:tr h="162150">
                <a:tc>
                  <a:txBody>
                    <a:bodyPr/>
                    <a:lstStyle/>
                    <a:p>
                      <a:pPr algn="l">
                        <a:spcAft>
                          <a:spcPts val="0"/>
                        </a:spcAft>
                      </a:pPr>
                      <a:r>
                        <a:rPr lang="en-US" sz="1100" kern="100" dirty="0">
                          <a:effectLst/>
                        </a:rPr>
                        <a:t>Service</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altLang="zh-CN" sz="1100" kern="100" dirty="0">
                          <a:effectLst/>
                        </a:rPr>
                        <a:t>F</a:t>
                      </a:r>
                      <a:r>
                        <a:rPr lang="en-US" sz="1100" kern="100" dirty="0">
                          <a:effectLst/>
                        </a:rPr>
                        <a:t>unction</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Interface/Primitive</a:t>
                      </a:r>
                      <a:endParaRPr lang="zh-CN" sz="1100" kern="100" dirty="0">
                        <a:effectLst/>
                        <a:latin typeface="Calibri"/>
                        <a:ea typeface="宋体"/>
                        <a:cs typeface="Times New Roman"/>
                      </a:endParaRPr>
                    </a:p>
                  </a:txBody>
                  <a:tcPr marL="58779" marR="58779" marT="0" marB="0"/>
                </a:tc>
                <a:extLst>
                  <a:ext uri="{0D108BD9-81ED-4DB2-BD59-A6C34878D82A}">
                    <a16:rowId xmlns:a16="http://schemas.microsoft.com/office/drawing/2014/main" val="10000"/>
                  </a:ext>
                </a:extLst>
              </a:tr>
              <a:tr h="810752">
                <a:tc>
                  <a:txBody>
                    <a:bodyPr/>
                    <a:lstStyle/>
                    <a:p>
                      <a:pPr algn="l">
                        <a:spcAft>
                          <a:spcPts val="0"/>
                        </a:spcAft>
                      </a:pPr>
                      <a:r>
                        <a:rPr lang="en-US" sz="1100" kern="100" dirty="0">
                          <a:effectLst/>
                        </a:rPr>
                        <a:t>Time Access Service (TAS) </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Provides timing</a:t>
                      </a:r>
                      <a:r>
                        <a:rPr lang="en-US" sz="1100" kern="100" baseline="0" dirty="0">
                          <a:effectLst/>
                        </a:rPr>
                        <a:t> functions</a:t>
                      </a:r>
                      <a:endParaRPr lang="en-US" sz="1100" kern="100" dirty="0">
                        <a:effectLst/>
                      </a:endParaRPr>
                    </a:p>
                    <a:p>
                      <a:pPr algn="l">
                        <a:spcAft>
                          <a:spcPts val="0"/>
                        </a:spcAft>
                      </a:pPr>
                      <a:r>
                        <a:rPr lang="en-US" altLang="zh-CN" sz="1100" kern="100" dirty="0">
                          <a:solidFill>
                            <a:schemeClr val="tx1"/>
                          </a:solidFill>
                          <a:effectLst/>
                          <a:latin typeface="+mn-lt"/>
                          <a:ea typeface="+mn-ea"/>
                          <a:cs typeface="Times New Roman"/>
                        </a:rPr>
                        <a:t>– metronome</a:t>
                      </a:r>
                    </a:p>
                    <a:p>
                      <a:pPr algn="l">
                        <a:spcAft>
                          <a:spcPts val="0"/>
                        </a:spcAft>
                      </a:pPr>
                      <a:r>
                        <a:rPr lang="en-US" altLang="zh-CN" sz="1100" kern="100" dirty="0">
                          <a:solidFill>
                            <a:schemeClr val="tx1"/>
                          </a:solidFill>
                          <a:effectLst/>
                          <a:latin typeface="+mn-lt"/>
                          <a:ea typeface="+mn-ea"/>
                          <a:cs typeface="Times New Roman"/>
                        </a:rPr>
                        <a:t>– timer</a:t>
                      </a:r>
                    </a:p>
                  </a:txBody>
                  <a:tcPr marL="58779" marR="58779" marT="0" marB="0"/>
                </a:tc>
                <a:tc>
                  <a:txBody>
                    <a:bodyPr/>
                    <a:lstStyle/>
                    <a:p>
                      <a:pPr algn="l">
                        <a:spcAft>
                          <a:spcPts val="0"/>
                        </a:spcAft>
                      </a:pPr>
                      <a:r>
                        <a:rPr lang="en-US" sz="1100" kern="100" dirty="0">
                          <a:effectLst/>
                        </a:rPr>
                        <a:t>Alarm</a:t>
                      </a:r>
                      <a:endParaRPr lang="zh-CN" sz="1100" kern="100" dirty="0">
                        <a:effectLst/>
                      </a:endParaRPr>
                    </a:p>
                    <a:p>
                      <a:pPr algn="l">
                        <a:spcAft>
                          <a:spcPts val="0"/>
                        </a:spcAft>
                      </a:pPr>
                      <a:r>
                        <a:rPr lang="en-US" sz="1100" kern="100" dirty="0" err="1">
                          <a:effectLst/>
                        </a:rPr>
                        <a:t>CancelAlarm</a:t>
                      </a:r>
                      <a:endParaRPr lang="zh-CN" sz="1100" kern="100" dirty="0">
                        <a:effectLst/>
                      </a:endParaRPr>
                    </a:p>
                    <a:p>
                      <a:pPr algn="l">
                        <a:spcAft>
                          <a:spcPts val="0"/>
                        </a:spcAft>
                      </a:pPr>
                      <a:r>
                        <a:rPr lang="en-US" sz="1100" kern="100" dirty="0" err="1">
                          <a:effectLst/>
                        </a:rPr>
                        <a:t>CancelMetronome</a:t>
                      </a:r>
                      <a:endParaRPr lang="zh-CN" sz="1100" kern="100" dirty="0">
                        <a:effectLst/>
                      </a:endParaRPr>
                    </a:p>
                    <a:p>
                      <a:pPr algn="l">
                        <a:spcAft>
                          <a:spcPts val="0"/>
                        </a:spcAft>
                      </a:pPr>
                      <a:r>
                        <a:rPr lang="en-US" sz="1100" kern="100" dirty="0">
                          <a:effectLst/>
                        </a:rPr>
                        <a:t>Metronome</a:t>
                      </a:r>
                      <a:endParaRPr lang="zh-CN" sz="1100" kern="100" dirty="0">
                        <a:effectLst/>
                      </a:endParaRPr>
                    </a:p>
                    <a:p>
                      <a:pPr algn="l">
                        <a:spcAft>
                          <a:spcPts val="0"/>
                        </a:spcAft>
                      </a:pPr>
                      <a:r>
                        <a:rPr lang="en-US" sz="1100" kern="100" dirty="0">
                          <a:effectLst/>
                        </a:rPr>
                        <a:t>Time</a:t>
                      </a:r>
                      <a:endParaRPr lang="zh-CN" sz="1100" kern="100" dirty="0">
                        <a:effectLst/>
                        <a:latin typeface="Calibri"/>
                        <a:ea typeface="宋体"/>
                        <a:cs typeface="Times New Roman"/>
                      </a:endParaRPr>
                    </a:p>
                  </a:txBody>
                  <a:tcPr marL="58779" marR="58779" marT="0" marB="0"/>
                </a:tc>
                <a:extLst>
                  <a:ext uri="{0D108BD9-81ED-4DB2-BD59-A6C34878D82A}">
                    <a16:rowId xmlns:a16="http://schemas.microsoft.com/office/drawing/2014/main" val="10001"/>
                  </a:ext>
                </a:extLst>
              </a:tr>
              <a:tr h="972902">
                <a:tc>
                  <a:txBody>
                    <a:bodyPr/>
                    <a:lstStyle/>
                    <a:p>
                      <a:pPr algn="l">
                        <a:spcAft>
                          <a:spcPts val="0"/>
                        </a:spcAft>
                      </a:pPr>
                      <a:r>
                        <a:rPr lang="en-US" sz="1100" kern="100" dirty="0">
                          <a:effectLst/>
                        </a:rPr>
                        <a:t>Device Data</a:t>
                      </a:r>
                      <a:r>
                        <a:rPr lang="en-US" sz="1100" kern="100" baseline="0" dirty="0">
                          <a:effectLst/>
                        </a:rPr>
                        <a:t> Pooling</a:t>
                      </a:r>
                      <a:r>
                        <a:rPr lang="en-US" sz="1100" kern="100" dirty="0">
                          <a:effectLst/>
                        </a:rPr>
                        <a:t> Service (DDPS) </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altLang="zh-CN" sz="1100" kern="100" dirty="0">
                          <a:solidFill>
                            <a:schemeClr val="dk1"/>
                          </a:solidFill>
                          <a:effectLst/>
                          <a:latin typeface="+mn-lt"/>
                          <a:ea typeface="+mn-ea"/>
                          <a:cs typeface="+mn-cs"/>
                        </a:rPr>
                        <a:t>Allows</a:t>
                      </a:r>
                      <a:r>
                        <a:rPr lang="en-US" altLang="zh-CN" sz="1100" kern="100" baseline="0" dirty="0">
                          <a:solidFill>
                            <a:schemeClr val="dk1"/>
                          </a:solidFill>
                          <a:effectLst/>
                          <a:latin typeface="+mn-lt"/>
                          <a:ea typeface="+mn-ea"/>
                          <a:cs typeface="+mn-cs"/>
                        </a:rPr>
                        <a:t> multiple readers of device data to share the data obtained in a single transfer.  Allows periodic refreshing of data.</a:t>
                      </a:r>
                      <a:endParaRPr lang="zh-CN" altLang="zh-CN" sz="1100" kern="100" dirty="0">
                        <a:solidFill>
                          <a:srgbClr val="FF0000"/>
                        </a:solidFill>
                        <a:effectLst/>
                        <a:latin typeface="+mn-lt"/>
                        <a:ea typeface="+mn-ea"/>
                        <a:cs typeface="Times New Roman"/>
                      </a:endParaRPr>
                    </a:p>
                  </a:txBody>
                  <a:tcPr marL="58779" marR="58779" marT="0" marB="0"/>
                </a:tc>
                <a:tc>
                  <a:txBody>
                    <a:bodyPr/>
                    <a:lstStyle/>
                    <a:p>
                      <a:pPr algn="l">
                        <a:spcAft>
                          <a:spcPts val="0"/>
                        </a:spcAft>
                      </a:pPr>
                      <a:r>
                        <a:rPr lang="en-US" sz="1100" kern="100" dirty="0" err="1">
                          <a:effectLst/>
                        </a:rPr>
                        <a:t>AcquisitionIndication</a:t>
                      </a:r>
                      <a:endParaRPr lang="en-US" sz="1100" kern="100" dirty="0">
                        <a:effectLst/>
                      </a:endParaRPr>
                    </a:p>
                    <a:p>
                      <a:pPr algn="l">
                        <a:spcAft>
                          <a:spcPts val="0"/>
                        </a:spcAft>
                      </a:pPr>
                      <a:r>
                        <a:rPr lang="en-US" altLang="zh-CN" sz="1100" kern="100" dirty="0" err="1">
                          <a:effectLst/>
                          <a:latin typeface="Calibri"/>
                          <a:ea typeface="宋体"/>
                          <a:cs typeface="Times New Roman"/>
                        </a:rPr>
                        <a:t>AddAcquisitionOrder</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ReadSamples</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RemoveAcquisitionOrder</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StartAcquisitions</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StopAcquisitions</a:t>
                      </a:r>
                      <a:endParaRPr lang="zh-CN" sz="1100" kern="100" dirty="0">
                        <a:effectLst/>
                        <a:latin typeface="Calibri"/>
                        <a:ea typeface="宋体"/>
                        <a:cs typeface="Times New Roman"/>
                      </a:endParaRPr>
                    </a:p>
                  </a:txBody>
                  <a:tcPr marL="58779" marR="58779" marT="0" marB="0"/>
                </a:tc>
                <a:extLst>
                  <a:ext uri="{0D108BD9-81ED-4DB2-BD59-A6C34878D82A}">
                    <a16:rowId xmlns:a16="http://schemas.microsoft.com/office/drawing/2014/main" val="10006"/>
                  </a:ext>
                </a:extLst>
              </a:tr>
              <a:tr h="421789">
                <a:tc>
                  <a:txBody>
                    <a:bodyPr/>
                    <a:lstStyle/>
                    <a:p>
                      <a:pPr algn="l">
                        <a:spcAft>
                          <a:spcPts val="0"/>
                        </a:spcAft>
                      </a:pPr>
                      <a:r>
                        <a:rPr lang="en-US" altLang="zh-CN" sz="1100" kern="100" dirty="0">
                          <a:effectLst/>
                          <a:latin typeface="+mn-lt"/>
                          <a:ea typeface="+mn-ea"/>
                          <a:cs typeface="+mn-cs"/>
                        </a:rPr>
                        <a:t>Synchronization</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altLang="zh-CN" sz="1100" kern="100" dirty="0">
                          <a:solidFill>
                            <a:schemeClr val="dk1"/>
                          </a:solidFill>
                          <a:effectLst/>
                          <a:latin typeface="+mn-lt"/>
                          <a:ea typeface="+mn-ea"/>
                          <a:cs typeface="+mn-cs"/>
                        </a:rPr>
                        <a:t>Provides capability</a:t>
                      </a:r>
                      <a:r>
                        <a:rPr lang="en-US" altLang="zh-CN" sz="1100" kern="100" baseline="0" dirty="0">
                          <a:solidFill>
                            <a:schemeClr val="dk1"/>
                          </a:solidFill>
                          <a:effectLst/>
                          <a:latin typeface="+mn-lt"/>
                          <a:ea typeface="+mn-ea"/>
                          <a:cs typeface="+mn-cs"/>
                        </a:rPr>
                        <a:t> to respond to events.</a:t>
                      </a:r>
                      <a:endParaRPr lang="zh-CN" sz="1100" kern="100" dirty="0">
                        <a:solidFill>
                          <a:srgbClr val="FF0000"/>
                        </a:solidFill>
                        <a:effectLst/>
                        <a:latin typeface="Calibri"/>
                        <a:ea typeface="宋体"/>
                        <a:cs typeface="Times New Roman"/>
                      </a:endParaRPr>
                    </a:p>
                  </a:txBody>
                  <a:tcPr marL="58779" marR="58779" marT="0" marB="0"/>
                </a:tc>
                <a:tc>
                  <a:txBody>
                    <a:bodyPr/>
                    <a:lstStyle/>
                    <a:p>
                      <a:pPr algn="l">
                        <a:spcAft>
                          <a:spcPts val="0"/>
                        </a:spcAft>
                      </a:pPr>
                      <a:r>
                        <a:rPr lang="en-US" altLang="zh-CN" sz="1100" kern="100" dirty="0">
                          <a:effectLst/>
                          <a:latin typeface="Calibri"/>
                          <a:ea typeface="宋体"/>
                          <a:cs typeface="Times New Roman"/>
                        </a:rPr>
                        <a:t>Event</a:t>
                      </a:r>
                    </a:p>
                    <a:p>
                      <a:pPr algn="l">
                        <a:spcAft>
                          <a:spcPts val="0"/>
                        </a:spcAft>
                      </a:pPr>
                      <a:r>
                        <a:rPr lang="en-US" altLang="zh-CN" sz="1100" kern="100" dirty="0">
                          <a:effectLst/>
                          <a:latin typeface="Calibri"/>
                          <a:ea typeface="宋体"/>
                          <a:cs typeface="Times New Roman"/>
                        </a:rPr>
                        <a:t>Time</a:t>
                      </a:r>
                      <a:endParaRPr lang="zh-CN" sz="1100" kern="100" dirty="0">
                        <a:effectLst/>
                        <a:latin typeface="Calibri"/>
                        <a:ea typeface="宋体"/>
                        <a:cs typeface="Times New Roman"/>
                      </a:endParaRPr>
                    </a:p>
                  </a:txBody>
                  <a:tcPr marL="58779" marR="58779" marT="0" marB="0"/>
                </a:tc>
                <a:extLst>
                  <a:ext uri="{0D108BD9-81ED-4DB2-BD59-A6C34878D82A}">
                    <a16:rowId xmlns:a16="http://schemas.microsoft.com/office/drawing/2014/main" val="10007"/>
                  </a:ext>
                </a:extLst>
              </a:tr>
              <a:tr h="421789">
                <a:tc>
                  <a:txBody>
                    <a:bodyPr/>
                    <a:lstStyle/>
                    <a:p>
                      <a:pPr algn="l">
                        <a:spcAft>
                          <a:spcPts val="0"/>
                        </a:spcAft>
                      </a:pPr>
                      <a:r>
                        <a:rPr lang="en-US" altLang="zh-CN" sz="1100" kern="100" dirty="0">
                          <a:effectLst/>
                          <a:latin typeface="Calibri"/>
                          <a:ea typeface="宋体"/>
                          <a:cs typeface="Times New Roman"/>
                        </a:rPr>
                        <a:t>Subnetwork Test</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altLang="zh-CN" sz="1100" kern="100" dirty="0">
                          <a:solidFill>
                            <a:schemeClr val="tx1"/>
                          </a:solidFill>
                          <a:effectLst/>
                          <a:latin typeface="Calibri"/>
                          <a:ea typeface="宋体"/>
                          <a:cs typeface="Times New Roman"/>
                        </a:rPr>
                        <a:t>Provides</a:t>
                      </a:r>
                      <a:r>
                        <a:rPr lang="en-US" altLang="zh-CN" sz="1100" kern="100" baseline="0" dirty="0">
                          <a:solidFill>
                            <a:schemeClr val="tx1"/>
                          </a:solidFill>
                          <a:effectLst/>
                          <a:latin typeface="Calibri"/>
                          <a:ea typeface="宋体"/>
                          <a:cs typeface="Times New Roman"/>
                        </a:rPr>
                        <a:t> capability to execute a self-test function of a device.</a:t>
                      </a:r>
                      <a:endParaRPr lang="zh-CN" sz="1100" kern="100" dirty="0">
                        <a:solidFill>
                          <a:schemeClr val="tx1"/>
                        </a:solidFill>
                        <a:effectLst/>
                        <a:latin typeface="Calibri"/>
                        <a:ea typeface="宋体"/>
                        <a:cs typeface="Times New Roman"/>
                      </a:endParaRPr>
                    </a:p>
                  </a:txBody>
                  <a:tcPr marL="58779" marR="58779" marT="0" marB="0"/>
                </a:tc>
                <a:tc>
                  <a:txBody>
                    <a:bodyPr/>
                    <a:lstStyle/>
                    <a:p>
                      <a:pPr algn="l">
                        <a:spcAft>
                          <a:spcPts val="0"/>
                        </a:spcAft>
                      </a:pPr>
                      <a:r>
                        <a:rPr lang="en-US" altLang="zh-CN" sz="1100" kern="100" dirty="0">
                          <a:effectLst/>
                          <a:latin typeface="Calibri"/>
                          <a:ea typeface="宋体"/>
                          <a:cs typeface="Times New Roman"/>
                        </a:rPr>
                        <a:t>Test</a:t>
                      </a:r>
                      <a:endParaRPr lang="zh-CN" sz="1100" kern="100" dirty="0">
                        <a:effectLst/>
                        <a:latin typeface="Calibri"/>
                        <a:ea typeface="宋体"/>
                        <a:cs typeface="Times New Roman"/>
                      </a:endParaRPr>
                    </a:p>
                  </a:txBody>
                  <a:tcPr marL="58779" marR="58779" marT="0" marB="0"/>
                </a:tc>
                <a:extLst>
                  <a:ext uri="{0D108BD9-81ED-4DB2-BD59-A6C34878D82A}">
                    <a16:rowId xmlns:a16="http://schemas.microsoft.com/office/drawing/2014/main" val="895718127"/>
                  </a:ext>
                </a:extLst>
              </a:tr>
              <a:tr h="421789">
                <a:tc>
                  <a:txBody>
                    <a:bodyPr/>
                    <a:lstStyle/>
                    <a:p>
                      <a:pPr algn="l">
                        <a:spcAft>
                          <a:spcPts val="0"/>
                        </a:spcAft>
                      </a:pPr>
                      <a:r>
                        <a:rPr lang="en-US" altLang="zh-CN" sz="1100" kern="100" dirty="0">
                          <a:effectLst/>
                          <a:latin typeface="Calibri"/>
                          <a:ea typeface="宋体"/>
                          <a:cs typeface="Times New Roman"/>
                        </a:rPr>
                        <a:t>Management</a:t>
                      </a:r>
                      <a:r>
                        <a:rPr lang="en-US" altLang="zh-CN" sz="1100" kern="100" baseline="0" dirty="0">
                          <a:effectLst/>
                          <a:latin typeface="Calibri"/>
                          <a:ea typeface="宋体"/>
                          <a:cs typeface="Times New Roman"/>
                        </a:rPr>
                        <a:t> Information Base (MIB)</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altLang="zh-CN" sz="1100" kern="100" dirty="0">
                          <a:solidFill>
                            <a:schemeClr val="tx1"/>
                          </a:solidFill>
                          <a:effectLst/>
                          <a:latin typeface="Calibri"/>
                          <a:ea typeface="宋体"/>
                          <a:cs typeface="Times New Roman"/>
                        </a:rPr>
                        <a:t>Stores data about devices and their configuration.</a:t>
                      </a:r>
                      <a:endParaRPr lang="zh-CN" sz="1100" kern="100" dirty="0">
                        <a:solidFill>
                          <a:schemeClr val="tx1"/>
                        </a:solidFill>
                        <a:effectLst/>
                        <a:latin typeface="Calibri"/>
                        <a:ea typeface="宋体"/>
                        <a:cs typeface="Times New Roman"/>
                      </a:endParaRPr>
                    </a:p>
                  </a:txBody>
                  <a:tcPr marL="58779" marR="58779" marT="0" marB="0"/>
                </a:tc>
                <a:tc>
                  <a:txBody>
                    <a:bodyPr/>
                    <a:lstStyle/>
                    <a:p>
                      <a:pPr algn="l">
                        <a:spcAft>
                          <a:spcPts val="0"/>
                        </a:spcAft>
                      </a:pPr>
                      <a:endParaRPr lang="zh-CN" sz="1100" kern="100" dirty="0">
                        <a:effectLst/>
                        <a:latin typeface="Calibri"/>
                        <a:ea typeface="宋体"/>
                        <a:cs typeface="Times New Roman"/>
                      </a:endParaRPr>
                    </a:p>
                  </a:txBody>
                  <a:tcPr marL="58779" marR="58779" marT="0" marB="0"/>
                </a:tc>
                <a:extLst>
                  <a:ext uri="{0D108BD9-81ED-4DB2-BD59-A6C34878D82A}">
                    <a16:rowId xmlns:a16="http://schemas.microsoft.com/office/drawing/2014/main" val="3953657328"/>
                  </a:ext>
                </a:extLst>
              </a:tr>
            </a:tbl>
          </a:graphicData>
        </a:graphic>
      </p:graphicFrame>
    </p:spTree>
    <p:extLst>
      <p:ext uri="{BB962C8B-B14F-4D97-AF65-F5344CB8AC3E}">
        <p14:creationId xmlns:p14="http://schemas.microsoft.com/office/powerpoint/2010/main" val="962321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内容占位符 3"/>
          <p:cNvGraphicFramePr>
            <a:graphicFrameLocks/>
          </p:cNvGraphicFramePr>
          <p:nvPr>
            <p:extLst>
              <p:ext uri="{D42A27DB-BD31-4B8C-83A1-F6EECF244321}">
                <p14:modId xmlns:p14="http://schemas.microsoft.com/office/powerpoint/2010/main" val="818579268"/>
              </p:ext>
            </p:extLst>
          </p:nvPr>
        </p:nvGraphicFramePr>
        <p:xfrm>
          <a:off x="3014308" y="67064"/>
          <a:ext cx="6300192" cy="5867400"/>
        </p:xfrm>
        <a:graphic>
          <a:graphicData uri="http://schemas.openxmlformats.org/drawingml/2006/table">
            <a:tbl>
              <a:tblPr firstRow="1" firstCol="1" bandRow="1">
                <a:tableStyleId>{5C22544A-7EE6-4342-B048-85BDC9FD1C3A}</a:tableStyleId>
              </a:tblPr>
              <a:tblGrid>
                <a:gridCol w="1115616">
                  <a:extLst>
                    <a:ext uri="{9D8B030D-6E8A-4147-A177-3AD203B41FA5}">
                      <a16:colId xmlns:a16="http://schemas.microsoft.com/office/drawing/2014/main" val="20000"/>
                    </a:ext>
                  </a:extLst>
                </a:gridCol>
                <a:gridCol w="3420888">
                  <a:extLst>
                    <a:ext uri="{9D8B030D-6E8A-4147-A177-3AD203B41FA5}">
                      <a16:colId xmlns:a16="http://schemas.microsoft.com/office/drawing/2014/main" val="20001"/>
                    </a:ext>
                  </a:extLst>
                </a:gridCol>
                <a:gridCol w="1763688">
                  <a:extLst>
                    <a:ext uri="{9D8B030D-6E8A-4147-A177-3AD203B41FA5}">
                      <a16:colId xmlns:a16="http://schemas.microsoft.com/office/drawing/2014/main" val="20002"/>
                    </a:ext>
                  </a:extLst>
                </a:gridCol>
              </a:tblGrid>
              <a:tr h="38864">
                <a:tc>
                  <a:txBody>
                    <a:bodyPr/>
                    <a:lstStyle/>
                    <a:p>
                      <a:pPr algn="l">
                        <a:spcAft>
                          <a:spcPts val="0"/>
                        </a:spcAft>
                      </a:pPr>
                      <a:r>
                        <a:rPr lang="en-US" sz="1100" kern="100" dirty="0">
                          <a:effectLst/>
                        </a:rPr>
                        <a:t>Service</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altLang="zh-CN" sz="1100" kern="100" dirty="0">
                          <a:effectLst/>
                        </a:rPr>
                        <a:t>F</a:t>
                      </a:r>
                      <a:r>
                        <a:rPr lang="en-US" sz="1100" kern="100" dirty="0">
                          <a:effectLst/>
                        </a:rPr>
                        <a:t>unction</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Interface/Primitive</a:t>
                      </a:r>
                      <a:endParaRPr lang="zh-CN" sz="1100" kern="100" dirty="0">
                        <a:effectLst/>
                        <a:latin typeface="Calibri"/>
                        <a:ea typeface="宋体"/>
                        <a:cs typeface="Times New Roman"/>
                      </a:endParaRPr>
                    </a:p>
                  </a:txBody>
                  <a:tcPr marL="58779" marR="58779" marT="0" marB="0"/>
                </a:tc>
                <a:extLst>
                  <a:ext uri="{0D108BD9-81ED-4DB2-BD59-A6C34878D82A}">
                    <a16:rowId xmlns:a16="http://schemas.microsoft.com/office/drawing/2014/main" val="10000"/>
                  </a:ext>
                </a:extLst>
              </a:tr>
              <a:tr h="504056">
                <a:tc>
                  <a:txBody>
                    <a:bodyPr/>
                    <a:lstStyle/>
                    <a:p>
                      <a:pPr algn="l">
                        <a:spcAft>
                          <a:spcPts val="0"/>
                        </a:spcAft>
                      </a:pPr>
                      <a:r>
                        <a:rPr lang="en-US" sz="1100" kern="100" dirty="0">
                          <a:effectLst/>
                        </a:rPr>
                        <a:t>File Access Service (FAS) </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Provides file</a:t>
                      </a:r>
                      <a:r>
                        <a:rPr lang="en-US" sz="1100" kern="100" baseline="0" dirty="0">
                          <a:effectLst/>
                        </a:rPr>
                        <a:t> system functions</a:t>
                      </a:r>
                      <a:endParaRPr lang="en-US" sz="1100" kern="100" dirty="0">
                        <a:effectLst/>
                      </a:endParaRPr>
                    </a:p>
                    <a:p>
                      <a:pPr algn="l">
                        <a:spcAft>
                          <a:spcPts val="0"/>
                        </a:spcAft>
                      </a:pPr>
                      <a:r>
                        <a:rPr lang="en-US" sz="1100" kern="100" dirty="0">
                          <a:solidFill>
                            <a:schemeClr val="tx1"/>
                          </a:solidFill>
                          <a:effectLst/>
                          <a:latin typeface="+mn-lt"/>
                        </a:rPr>
                        <a:t>-</a:t>
                      </a:r>
                      <a:r>
                        <a:rPr lang="en-US" altLang="zh-CN" sz="1100" kern="100" dirty="0">
                          <a:solidFill>
                            <a:schemeClr val="tx1"/>
                          </a:solidFill>
                          <a:effectLst/>
                          <a:latin typeface="+mn-lt"/>
                        </a:rPr>
                        <a:t>file management</a:t>
                      </a:r>
                    </a:p>
                    <a:p>
                      <a:pPr algn="l">
                        <a:spcAft>
                          <a:spcPts val="0"/>
                        </a:spcAft>
                      </a:pPr>
                      <a:r>
                        <a:rPr lang="en-US" sz="1100" kern="100" dirty="0">
                          <a:solidFill>
                            <a:schemeClr val="tx1"/>
                          </a:solidFill>
                          <a:effectLst/>
                          <a:latin typeface="+mn-lt"/>
                        </a:rPr>
                        <a:t>-file data access</a:t>
                      </a:r>
                      <a:endParaRPr lang="zh-CN" sz="1100" kern="100" dirty="0">
                        <a:solidFill>
                          <a:schemeClr val="tx1"/>
                        </a:solidFill>
                        <a:effectLst/>
                        <a:latin typeface="+mn-lt"/>
                        <a:ea typeface="宋体"/>
                        <a:cs typeface="Times New Roman"/>
                      </a:endParaRPr>
                    </a:p>
                  </a:txBody>
                  <a:tcPr marL="58779" marR="58779" marT="0" marB="0"/>
                </a:tc>
                <a:tc>
                  <a:txBody>
                    <a:bodyPr/>
                    <a:lstStyle/>
                    <a:p>
                      <a:pPr algn="l">
                        <a:spcAft>
                          <a:spcPts val="0"/>
                        </a:spcAft>
                      </a:pPr>
                      <a:r>
                        <a:rPr lang="en-US" sz="1100" kern="100" dirty="0" err="1">
                          <a:effectLst/>
                        </a:rPr>
                        <a:t>ChangeDir</a:t>
                      </a:r>
                      <a:endParaRPr lang="zh-CN" sz="1100" kern="100" dirty="0">
                        <a:effectLst/>
                      </a:endParaRPr>
                    </a:p>
                    <a:p>
                      <a:pPr algn="l">
                        <a:spcAft>
                          <a:spcPts val="0"/>
                        </a:spcAft>
                      </a:pPr>
                      <a:r>
                        <a:rPr lang="en-US" sz="1100" kern="100" dirty="0" err="1">
                          <a:effectLst/>
                        </a:rPr>
                        <a:t>CloseFile</a:t>
                      </a:r>
                      <a:endParaRPr lang="en-US" sz="1100" kern="100" dirty="0">
                        <a:effectLst/>
                      </a:endParaRPr>
                    </a:p>
                    <a:p>
                      <a:pPr algn="l">
                        <a:spcAft>
                          <a:spcPts val="0"/>
                        </a:spcAft>
                      </a:pPr>
                      <a:r>
                        <a:rPr lang="en-US" altLang="zh-CN" sz="1100" kern="100" dirty="0" err="1">
                          <a:effectLst/>
                          <a:latin typeface="Calibri"/>
                          <a:ea typeface="宋体"/>
                          <a:cs typeface="Times New Roman"/>
                        </a:rPr>
                        <a:t>CopyFile</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CreateDir</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CreateFile</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DeleteDir</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DeleteFile</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FileSeek</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FileStatus</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FindFile</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GetCurrentDir</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ListDir</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ListLockedFiles</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LockFile</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MoveFile</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OpenFile</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ReadFromFile</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RenameDir</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UnlockFile</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WriteToFile</a:t>
                      </a:r>
                      <a:endParaRPr lang="zh-CN" sz="1100" kern="100" dirty="0">
                        <a:effectLst/>
                        <a:latin typeface="Calibri"/>
                        <a:ea typeface="宋体"/>
                        <a:cs typeface="Times New Roman"/>
                      </a:endParaRPr>
                    </a:p>
                  </a:txBody>
                  <a:tcPr marL="58779" marR="58779" marT="0" marB="0"/>
                </a:tc>
                <a:extLst>
                  <a:ext uri="{0D108BD9-81ED-4DB2-BD59-A6C34878D82A}">
                    <a16:rowId xmlns:a16="http://schemas.microsoft.com/office/drawing/2014/main" val="10002"/>
                  </a:ext>
                </a:extLst>
              </a:tr>
              <a:tr h="1344149">
                <a:tc>
                  <a:txBody>
                    <a:bodyPr/>
                    <a:lstStyle/>
                    <a:p>
                      <a:pPr algn="l">
                        <a:spcAft>
                          <a:spcPts val="0"/>
                        </a:spcAft>
                      </a:pPr>
                      <a:r>
                        <a:rPr lang="en-US" sz="1100" kern="100" dirty="0">
                          <a:effectLst/>
                        </a:rPr>
                        <a:t>Packet Store</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altLang="zh-CN" sz="1100" kern="100" dirty="0">
                          <a:solidFill>
                            <a:schemeClr val="dk1"/>
                          </a:solidFill>
                          <a:effectLst/>
                          <a:latin typeface="+mn-lt"/>
                          <a:ea typeface="+mn-ea"/>
                          <a:cs typeface="+mn-cs"/>
                        </a:rPr>
                        <a:t>Provides capability</a:t>
                      </a:r>
                      <a:r>
                        <a:rPr lang="en-US" altLang="zh-CN" sz="1100" kern="100" baseline="0" dirty="0">
                          <a:solidFill>
                            <a:schemeClr val="dk1"/>
                          </a:solidFill>
                          <a:effectLst/>
                          <a:latin typeface="+mn-lt"/>
                          <a:ea typeface="+mn-ea"/>
                          <a:cs typeface="+mn-cs"/>
                        </a:rPr>
                        <a:t> to store and to retrieve packets.</a:t>
                      </a:r>
                      <a:endParaRPr lang="zh-CN" sz="1100" kern="100" dirty="0">
                        <a:solidFill>
                          <a:srgbClr val="FF0000"/>
                        </a:solidFill>
                        <a:effectLst/>
                        <a:latin typeface="Calibri"/>
                        <a:ea typeface="宋体"/>
                        <a:cs typeface="Times New Roman"/>
                      </a:endParaRPr>
                    </a:p>
                  </a:txBody>
                  <a:tcPr marL="58779" marR="58779" marT="0" marB="0"/>
                </a:tc>
                <a:tc>
                  <a:txBody>
                    <a:bodyPr/>
                    <a:lstStyle/>
                    <a:p>
                      <a:pPr algn="l">
                        <a:spcAft>
                          <a:spcPts val="0"/>
                        </a:spcAft>
                      </a:pPr>
                      <a:r>
                        <a:rPr lang="en-US" altLang="zh-CN" sz="1100" kern="100" dirty="0" err="1">
                          <a:effectLst/>
                          <a:latin typeface="Calibri"/>
                          <a:ea typeface="宋体"/>
                          <a:cs typeface="Times New Roman"/>
                        </a:rPr>
                        <a:t>ClearPacketStore</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CreatePacketStore</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CreateSelection</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DeletePacketStore</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DumpPackets</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FreePackets</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GetPacketStoresInfo</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PacketStoreStatus</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ReadPackets</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SelectiveDumpPackets</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SelectiveFreePackets</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SelectiveReadPackets</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SetPacketStorePosition</a:t>
                      </a:r>
                      <a:endParaRPr lang="en-US" altLang="zh-CN" sz="1100" kern="100" dirty="0">
                        <a:effectLst/>
                        <a:latin typeface="Calibri"/>
                        <a:ea typeface="宋体"/>
                        <a:cs typeface="Times New Roman"/>
                      </a:endParaRPr>
                    </a:p>
                    <a:p>
                      <a:pPr algn="l">
                        <a:spcAft>
                          <a:spcPts val="0"/>
                        </a:spcAft>
                      </a:pPr>
                      <a:r>
                        <a:rPr lang="en-US" altLang="zh-CN" sz="1100" kern="100" dirty="0" err="1">
                          <a:effectLst/>
                          <a:latin typeface="Calibri"/>
                          <a:ea typeface="宋体"/>
                          <a:cs typeface="Times New Roman"/>
                        </a:rPr>
                        <a:t>WritePackets</a:t>
                      </a:r>
                      <a:endParaRPr lang="zh-CN" sz="1100" kern="100" dirty="0">
                        <a:effectLst/>
                        <a:latin typeface="Calibri"/>
                        <a:ea typeface="宋体"/>
                        <a:cs typeface="Times New Roman"/>
                      </a:endParaRPr>
                    </a:p>
                  </a:txBody>
                  <a:tcPr marL="58779" marR="58779"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30406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Symmetrical Communication</a:t>
            </a:r>
          </a:p>
        </p:txBody>
      </p:sp>
      <p:sp>
        <p:nvSpPr>
          <p:cNvPr id="4" name="Text Placeholder 3"/>
          <p:cNvSpPr>
            <a:spLocks noGrp="1"/>
          </p:cNvSpPr>
          <p:nvPr>
            <p:ph type="body" sz="half" idx="2"/>
          </p:nvPr>
        </p:nvSpPr>
        <p:spPr/>
        <p:txBody>
          <a:bodyPr/>
          <a:lstStyle/>
          <a:p>
            <a:r>
              <a:rPr lang="en-GB" dirty="0"/>
              <a:t>All communications are supported by intelligent data systems able to implement a full SOIS protocol stack.</a:t>
            </a:r>
          </a:p>
          <a:p>
            <a:r>
              <a:rPr lang="en-GB" dirty="0"/>
              <a:t>This scenario is typically used for communication between application software supported by a processor and associated resources, for example for message exchange using the SOIS message transfer service.</a:t>
            </a:r>
            <a:endParaRPr lang="en-US" dirty="0"/>
          </a:p>
        </p:txBody>
      </p:sp>
      <p:pic>
        <p:nvPicPr>
          <p:cNvPr id="1027"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2728" y="1796010"/>
            <a:ext cx="5457142" cy="3362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00960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Asymmetrical Communication between Application Layers</a:t>
            </a:r>
          </a:p>
        </p:txBody>
      </p:sp>
      <p:sp>
        <p:nvSpPr>
          <p:cNvPr id="4" name="Text Placeholder 3"/>
          <p:cNvSpPr>
            <a:spLocks noGrp="1"/>
          </p:cNvSpPr>
          <p:nvPr>
            <p:ph type="body" sz="half" idx="2"/>
          </p:nvPr>
        </p:nvSpPr>
        <p:spPr/>
        <p:txBody>
          <a:bodyPr/>
          <a:lstStyle/>
          <a:p>
            <a:r>
              <a:rPr lang="en-GB" dirty="0"/>
              <a:t>The controlled device is directly connected to a standard spacecraft Physical and Data Link layer and has sufficient capability to implement SOIS-defined Subnetwork Layer services.</a:t>
            </a:r>
            <a:endParaRPr lang="en-US" dirty="0"/>
          </a:p>
        </p:txBody>
      </p:sp>
      <p:pic>
        <p:nvPicPr>
          <p:cNvPr id="2050"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8383" y="1911080"/>
            <a:ext cx="5317079" cy="328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62176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Asymmetrical Communication to Subnet Layer</a:t>
            </a:r>
          </a:p>
        </p:txBody>
      </p:sp>
      <p:sp>
        <p:nvSpPr>
          <p:cNvPr id="4" name="Text Placeholder 3"/>
          <p:cNvSpPr>
            <a:spLocks noGrp="1"/>
          </p:cNvSpPr>
          <p:nvPr>
            <p:ph type="body" sz="half" idx="2"/>
          </p:nvPr>
        </p:nvSpPr>
        <p:spPr/>
        <p:txBody>
          <a:bodyPr>
            <a:normAutofit/>
          </a:bodyPr>
          <a:lstStyle/>
          <a:p>
            <a:r>
              <a:rPr lang="en-GB" dirty="0"/>
              <a:t>The controlled device is connected directly to a Data Link and has no capability to implement the SOIS protocol stack.</a:t>
            </a:r>
          </a:p>
          <a:p>
            <a:r>
              <a:rPr lang="en-GB" dirty="0"/>
              <a:t>This is typical of sensors and actuators where the interface provides only for reading and writing register values.</a:t>
            </a:r>
          </a:p>
          <a:p>
            <a:r>
              <a:rPr lang="en-GB" dirty="0"/>
              <a:t>This example requires an asymmetric method of communication whereby the SOIS capabilities resident in the controlling data system must take full responsibility for the controlled device.</a:t>
            </a:r>
          </a:p>
          <a:p>
            <a:r>
              <a:rPr lang="en-GB" dirty="0"/>
              <a:t>The SOIS subnetwork services which operate in this mode are the Synchronisation Service, the Memory Access Service, the Test Service and the Device Discovery Service.</a:t>
            </a:r>
            <a:endParaRPr lang="en-US" dirty="0"/>
          </a:p>
        </p:txBody>
      </p:sp>
      <p:pic>
        <p:nvPicPr>
          <p:cNvPr id="3074"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4559" y="1721136"/>
            <a:ext cx="5723491" cy="353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7734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Functional Group Summary</a:t>
            </a:r>
          </a:p>
        </p:txBody>
      </p:sp>
      <p:sp>
        <p:nvSpPr>
          <p:cNvPr id="6" name="Text Placeholder 5"/>
          <p:cNvSpPr>
            <a:spLocks noGrp="1"/>
          </p:cNvSpPr>
          <p:nvPr>
            <p:ph type="body" sz="half" idx="2"/>
          </p:nvPr>
        </p:nvSpPr>
        <p:spPr>
          <a:xfrm>
            <a:off x="839788" y="2057400"/>
            <a:ext cx="4120683" cy="3811588"/>
          </a:xfrm>
        </p:spPr>
        <p:txBody>
          <a:bodyPr>
            <a:normAutofit fontScale="92500" lnSpcReduction="20000"/>
          </a:bodyPr>
          <a:lstStyle/>
          <a:p>
            <a:r>
              <a:rPr lang="en-US" dirty="0"/>
              <a:t>SOIS services can be categorized in five functional groups, all of which are accessible to applications.</a:t>
            </a:r>
          </a:p>
          <a:p>
            <a:pPr marL="285750" indent="-285750">
              <a:buFont typeface="Arial" panose="020B0604020202020204" pitchFamily="34" charset="0"/>
              <a:buChar char="•"/>
            </a:pPr>
            <a:r>
              <a:rPr lang="en-US" dirty="0"/>
              <a:t>Data Distribution applies various technologies to deliver the latest data to applications and distribution of data among processing nodes, such as partitions, processors, and vehicles. Intra- and inter-processor communications.</a:t>
            </a:r>
          </a:p>
          <a:p>
            <a:pPr marL="285750" indent="-285750">
              <a:buFont typeface="Arial" panose="020B0604020202020204" pitchFamily="34" charset="0"/>
              <a:buChar char="•"/>
            </a:pPr>
            <a:r>
              <a:rPr lang="en-US" dirty="0"/>
              <a:t>Device &amp; Access Services provide services used by applications to do device access, memory, and packet services.</a:t>
            </a:r>
          </a:p>
          <a:p>
            <a:pPr marL="285750" indent="-285750">
              <a:buFont typeface="Arial" panose="020B0604020202020204" pitchFamily="34" charset="0"/>
              <a:buChar char="•"/>
            </a:pPr>
            <a:r>
              <a:rPr lang="en-US" dirty="0"/>
              <a:t>Vehicle Manifest provides a description of onboard devices and their interfaces, described in more detail by </a:t>
            </a:r>
            <a:r>
              <a:rPr lang="en-US" dirty="0" err="1"/>
              <a:t>Yonghui</a:t>
            </a:r>
            <a:r>
              <a:rPr lang="en-US" dirty="0"/>
              <a:t>.</a:t>
            </a:r>
          </a:p>
          <a:p>
            <a:pPr marL="285750" indent="-285750">
              <a:buFont typeface="Arial" panose="020B0604020202020204" pitchFamily="34" charset="0"/>
              <a:buChar char="•"/>
            </a:pPr>
            <a:r>
              <a:rPr lang="en-US" dirty="0"/>
              <a:t>Device Content Services is a set of spacecraft-oriented services that resembles the POSIX file system and time services.</a:t>
            </a:r>
          </a:p>
          <a:p>
            <a:pPr marL="285750" indent="-285750">
              <a:buFont typeface="Arial" panose="020B0604020202020204" pitchFamily="34" charset="0"/>
              <a:buChar char="•"/>
            </a:pPr>
            <a:r>
              <a:rPr lang="en-US" dirty="0"/>
              <a:t>Communication Protocols provide access and a common interface for the underlying physical communication subnets.</a:t>
            </a:r>
          </a:p>
        </p:txBody>
      </p:sp>
      <p:sp>
        <p:nvSpPr>
          <p:cNvPr id="7" name="Oval 6"/>
          <p:cNvSpPr/>
          <p:nvPr/>
        </p:nvSpPr>
        <p:spPr>
          <a:xfrm>
            <a:off x="5821082" y="2700665"/>
            <a:ext cx="2390588" cy="914400"/>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Data Distribution</a:t>
            </a:r>
          </a:p>
        </p:txBody>
      </p:sp>
      <p:sp>
        <p:nvSpPr>
          <p:cNvPr id="8" name="Oval 7"/>
          <p:cNvSpPr/>
          <p:nvPr/>
        </p:nvSpPr>
        <p:spPr>
          <a:xfrm>
            <a:off x="5821083" y="4400971"/>
            <a:ext cx="2390588" cy="914400"/>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Device &amp; Access Services</a:t>
            </a:r>
          </a:p>
        </p:txBody>
      </p:sp>
      <p:sp>
        <p:nvSpPr>
          <p:cNvPr id="9" name="Oval 8"/>
          <p:cNvSpPr/>
          <p:nvPr/>
        </p:nvSpPr>
        <p:spPr>
          <a:xfrm>
            <a:off x="9538446" y="2700665"/>
            <a:ext cx="1807883" cy="914400"/>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Vehicle Manifest</a:t>
            </a:r>
          </a:p>
        </p:txBody>
      </p:sp>
      <p:sp>
        <p:nvSpPr>
          <p:cNvPr id="10" name="Oval 9"/>
          <p:cNvSpPr/>
          <p:nvPr/>
        </p:nvSpPr>
        <p:spPr>
          <a:xfrm>
            <a:off x="9538446" y="4400971"/>
            <a:ext cx="1807883" cy="914400"/>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Device Content Services</a:t>
            </a:r>
          </a:p>
        </p:txBody>
      </p:sp>
      <p:cxnSp>
        <p:nvCxnSpPr>
          <p:cNvPr id="12" name="Straight Connector 11"/>
          <p:cNvCxnSpPr>
            <a:stCxn id="7" idx="6"/>
            <a:endCxn id="9" idx="2"/>
          </p:cNvCxnSpPr>
          <p:nvPr/>
        </p:nvCxnSpPr>
        <p:spPr>
          <a:xfrm>
            <a:off x="8211670" y="3157865"/>
            <a:ext cx="1326776"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8" idx="0"/>
            <a:endCxn id="7" idx="4"/>
          </p:cNvCxnSpPr>
          <p:nvPr/>
        </p:nvCxnSpPr>
        <p:spPr>
          <a:xfrm flipH="1" flipV="1">
            <a:off x="7016376" y="3615065"/>
            <a:ext cx="1" cy="78590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7" idx="5"/>
            <a:endCxn id="10" idx="1"/>
          </p:cNvCxnSpPr>
          <p:nvPr/>
        </p:nvCxnSpPr>
        <p:spPr>
          <a:xfrm>
            <a:off x="7861576" y="3481154"/>
            <a:ext cx="1941628" cy="105372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8" idx="7"/>
            <a:endCxn id="9" idx="3"/>
          </p:cNvCxnSpPr>
          <p:nvPr/>
        </p:nvCxnSpPr>
        <p:spPr>
          <a:xfrm flipV="1">
            <a:off x="7861577" y="3481154"/>
            <a:ext cx="1941627" cy="105372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 idx="0"/>
            <a:endCxn id="9" idx="4"/>
          </p:cNvCxnSpPr>
          <p:nvPr/>
        </p:nvCxnSpPr>
        <p:spPr>
          <a:xfrm flipV="1">
            <a:off x="10442388" y="3615065"/>
            <a:ext cx="0" cy="78590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8" idx="6"/>
            <a:endCxn id="10" idx="2"/>
          </p:cNvCxnSpPr>
          <p:nvPr/>
        </p:nvCxnSpPr>
        <p:spPr>
          <a:xfrm>
            <a:off x="8211671" y="4858171"/>
            <a:ext cx="1326775"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7679764" y="1204259"/>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Applications</a:t>
            </a:r>
          </a:p>
        </p:txBody>
      </p:sp>
      <p:cxnSp>
        <p:nvCxnSpPr>
          <p:cNvPr id="29" name="Straight Connector 28"/>
          <p:cNvCxnSpPr>
            <a:stCxn id="7" idx="0"/>
            <a:endCxn id="28" idx="4"/>
          </p:cNvCxnSpPr>
          <p:nvPr/>
        </p:nvCxnSpPr>
        <p:spPr>
          <a:xfrm flipV="1">
            <a:off x="7016376" y="2118659"/>
            <a:ext cx="1858682" cy="58200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8" idx="4"/>
            <a:endCxn id="9" idx="0"/>
          </p:cNvCxnSpPr>
          <p:nvPr/>
        </p:nvCxnSpPr>
        <p:spPr>
          <a:xfrm>
            <a:off x="8875058" y="2118659"/>
            <a:ext cx="1567330" cy="58200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8" idx="4"/>
            <a:endCxn id="8" idx="7"/>
          </p:cNvCxnSpPr>
          <p:nvPr/>
        </p:nvCxnSpPr>
        <p:spPr>
          <a:xfrm flipH="1">
            <a:off x="7861577" y="2118659"/>
            <a:ext cx="1013481" cy="2416223"/>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28" idx="4"/>
            <a:endCxn id="10" idx="1"/>
          </p:cNvCxnSpPr>
          <p:nvPr/>
        </p:nvCxnSpPr>
        <p:spPr>
          <a:xfrm>
            <a:off x="8875058" y="2118659"/>
            <a:ext cx="928146" cy="2416223"/>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7628666" y="5638660"/>
            <a:ext cx="2390588" cy="914400"/>
          </a:xfrm>
          <a:prstGeom prst="ellipse">
            <a:avLst/>
          </a:prstGeom>
          <a:solidFill>
            <a:srgbClr val="73FB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Communication</a:t>
            </a:r>
            <a:br>
              <a:rPr lang="en-US" dirty="0">
                <a:solidFill>
                  <a:schemeClr val="tx1"/>
                </a:solidFill>
              </a:rPr>
            </a:br>
            <a:r>
              <a:rPr lang="en-US" dirty="0">
                <a:solidFill>
                  <a:schemeClr val="tx1"/>
                </a:solidFill>
              </a:rPr>
              <a:t>Protocols</a:t>
            </a:r>
          </a:p>
        </p:txBody>
      </p:sp>
      <p:cxnSp>
        <p:nvCxnSpPr>
          <p:cNvPr id="21" name="Straight Connector 20"/>
          <p:cNvCxnSpPr>
            <a:stCxn id="20" idx="7"/>
            <a:endCxn id="10" idx="4"/>
          </p:cNvCxnSpPr>
          <p:nvPr/>
        </p:nvCxnSpPr>
        <p:spPr>
          <a:xfrm flipV="1">
            <a:off x="9669160" y="5315371"/>
            <a:ext cx="773228" cy="4572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20" idx="1"/>
            <a:endCxn id="8" idx="4"/>
          </p:cNvCxnSpPr>
          <p:nvPr/>
        </p:nvCxnSpPr>
        <p:spPr>
          <a:xfrm flipH="1" flipV="1">
            <a:off x="7016377" y="5315371"/>
            <a:ext cx="962383" cy="4572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7" idx="5"/>
            <a:endCxn id="20" idx="0"/>
          </p:cNvCxnSpPr>
          <p:nvPr/>
        </p:nvCxnSpPr>
        <p:spPr>
          <a:xfrm>
            <a:off x="7861576" y="3481154"/>
            <a:ext cx="962384" cy="215750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8" idx="4"/>
            <a:endCxn id="20" idx="0"/>
          </p:cNvCxnSpPr>
          <p:nvPr/>
        </p:nvCxnSpPr>
        <p:spPr>
          <a:xfrm flipH="1">
            <a:off x="8823960" y="2118659"/>
            <a:ext cx="51098" cy="352000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9" idx="3"/>
            <a:endCxn id="20" idx="0"/>
          </p:cNvCxnSpPr>
          <p:nvPr/>
        </p:nvCxnSpPr>
        <p:spPr>
          <a:xfrm flipH="1">
            <a:off x="8823960" y="3481154"/>
            <a:ext cx="979244" cy="215750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0153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Distribution</a:t>
            </a:r>
          </a:p>
        </p:txBody>
      </p:sp>
      <p:sp>
        <p:nvSpPr>
          <p:cNvPr id="4" name="Text Placeholder 3"/>
          <p:cNvSpPr>
            <a:spLocks noGrp="1"/>
          </p:cNvSpPr>
          <p:nvPr>
            <p:ph type="body" sz="half" idx="2"/>
          </p:nvPr>
        </p:nvSpPr>
        <p:spPr/>
        <p:txBody>
          <a:bodyPr/>
          <a:lstStyle/>
          <a:p>
            <a:r>
              <a:rPr lang="en-US" dirty="0"/>
              <a:t>SOIS provides one technology for distribution of data.  Applications that use this service must make their own models of latency and trends in measurements.</a:t>
            </a:r>
          </a:p>
          <a:p>
            <a:pPr marL="285750" indent="-285750">
              <a:buFont typeface="Arial" panose="020B0604020202020204" pitchFamily="34" charset="0"/>
              <a:buChar char="•"/>
            </a:pPr>
            <a:r>
              <a:rPr lang="en-US" dirty="0"/>
              <a:t>Message Transfer Service is a publish/subscribe message bus, for use by applications separated from devices in time and space.</a:t>
            </a:r>
          </a:p>
          <a:p>
            <a:pPr marL="285750" indent="-285750">
              <a:buFont typeface="Arial" panose="020B0604020202020204" pitchFamily="34" charset="0"/>
              <a:buChar char="•"/>
            </a:pPr>
            <a:r>
              <a:rPr lang="en-US" dirty="0"/>
              <a:t>Intra- and inter-processor communications</a:t>
            </a:r>
          </a:p>
        </p:txBody>
      </p:sp>
      <p:sp>
        <p:nvSpPr>
          <p:cNvPr id="5" name="Oval 4"/>
          <p:cNvSpPr/>
          <p:nvPr/>
        </p:nvSpPr>
        <p:spPr>
          <a:xfrm>
            <a:off x="5665693" y="1129552"/>
            <a:ext cx="5898777" cy="4087907"/>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a:solidFill>
                  <a:schemeClr val="tx1"/>
                </a:solidFill>
              </a:rPr>
              <a:t>Data Distribution</a:t>
            </a:r>
          </a:p>
        </p:txBody>
      </p:sp>
      <p:sp>
        <p:nvSpPr>
          <p:cNvPr id="8" name="Oval 7"/>
          <p:cNvSpPr/>
          <p:nvPr/>
        </p:nvSpPr>
        <p:spPr>
          <a:xfrm>
            <a:off x="9592236" y="213049"/>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Applications</a:t>
            </a:r>
          </a:p>
        </p:txBody>
      </p:sp>
      <p:cxnSp>
        <p:nvCxnSpPr>
          <p:cNvPr id="12" name="Straight Connector 11"/>
          <p:cNvCxnSpPr>
            <a:stCxn id="22" idx="0"/>
            <a:endCxn id="8" idx="4"/>
          </p:cNvCxnSpPr>
          <p:nvPr/>
        </p:nvCxnSpPr>
        <p:spPr>
          <a:xfrm flipV="1">
            <a:off x="8399972" y="1127449"/>
            <a:ext cx="2387558" cy="153877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20" idx="0"/>
            <a:endCxn id="23" idx="4"/>
          </p:cNvCxnSpPr>
          <p:nvPr/>
        </p:nvCxnSpPr>
        <p:spPr>
          <a:xfrm flipV="1">
            <a:off x="6214942" y="3680788"/>
            <a:ext cx="2214177" cy="136210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0023364" y="2057400"/>
            <a:ext cx="973343" cy="369332"/>
          </a:xfrm>
          <a:prstGeom prst="rect">
            <a:avLst/>
          </a:prstGeom>
        </p:spPr>
        <p:txBody>
          <a:bodyPr wrap="none">
            <a:spAutoFit/>
          </a:bodyPr>
          <a:lstStyle/>
          <a:p>
            <a:r>
              <a:rPr lang="en-US" dirty="0"/>
              <a:t>&lt;&lt;use&gt;&gt;</a:t>
            </a:r>
          </a:p>
        </p:txBody>
      </p:sp>
      <p:sp>
        <p:nvSpPr>
          <p:cNvPr id="13" name="Rectangle 12"/>
          <p:cNvSpPr/>
          <p:nvPr/>
        </p:nvSpPr>
        <p:spPr>
          <a:xfrm>
            <a:off x="7943779" y="4468016"/>
            <a:ext cx="973343" cy="369332"/>
          </a:xfrm>
          <a:prstGeom prst="rect">
            <a:avLst/>
          </a:prstGeom>
        </p:spPr>
        <p:txBody>
          <a:bodyPr wrap="none">
            <a:spAutoFit/>
          </a:bodyPr>
          <a:lstStyle/>
          <a:p>
            <a:r>
              <a:rPr lang="en-US" dirty="0"/>
              <a:t>&lt;&lt;use&gt;&gt;</a:t>
            </a:r>
          </a:p>
        </p:txBody>
      </p:sp>
      <p:grpSp>
        <p:nvGrpSpPr>
          <p:cNvPr id="7" name="Group 6"/>
          <p:cNvGrpSpPr/>
          <p:nvPr/>
        </p:nvGrpSpPr>
        <p:grpSpPr>
          <a:xfrm>
            <a:off x="5019648" y="5042896"/>
            <a:ext cx="2390588" cy="1088962"/>
            <a:chOff x="5019648" y="5042896"/>
            <a:chExt cx="2390588" cy="1088962"/>
          </a:xfrm>
        </p:grpSpPr>
        <p:sp>
          <p:nvSpPr>
            <p:cNvPr id="19" name="Oval 18"/>
            <p:cNvSpPr/>
            <p:nvPr/>
          </p:nvSpPr>
          <p:spPr>
            <a:xfrm>
              <a:off x="5019648" y="5217458"/>
              <a:ext cx="2390588" cy="914400"/>
            </a:xfrm>
            <a:prstGeom prst="ellipse">
              <a:avLst/>
            </a:prstGeom>
            <a:solidFill>
              <a:srgbClr val="73FB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Communication</a:t>
              </a:r>
              <a:br>
                <a:rPr lang="en-US" dirty="0">
                  <a:solidFill>
                    <a:schemeClr val="tx1"/>
                  </a:solidFill>
                </a:rPr>
              </a:br>
              <a:r>
                <a:rPr lang="en-US" dirty="0">
                  <a:solidFill>
                    <a:schemeClr val="tx1"/>
                  </a:solidFill>
                </a:rPr>
                <a:t>Protocols</a:t>
              </a:r>
            </a:p>
          </p:txBody>
        </p:sp>
        <p:sp>
          <p:nvSpPr>
            <p:cNvPr id="20" name="Oval 19"/>
            <p:cNvSpPr/>
            <p:nvPr/>
          </p:nvSpPr>
          <p:spPr>
            <a:xfrm>
              <a:off x="6126632" y="5042896"/>
              <a:ext cx="176619" cy="174564"/>
            </a:xfrm>
            <a:prstGeom prst="ellipse">
              <a:avLst/>
            </a:prstGeom>
            <a:solidFill>
              <a:srgbClr val="73FB79"/>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grpSp>
      <p:grpSp>
        <p:nvGrpSpPr>
          <p:cNvPr id="21" name="Group 20"/>
          <p:cNvGrpSpPr/>
          <p:nvPr/>
        </p:nvGrpSpPr>
        <p:grpSpPr>
          <a:xfrm>
            <a:off x="7410236" y="2666221"/>
            <a:ext cx="2037765" cy="1014567"/>
            <a:chOff x="4118222" y="141731"/>
            <a:chExt cx="2037765" cy="1014567"/>
          </a:xfrm>
        </p:grpSpPr>
        <p:sp>
          <p:nvSpPr>
            <p:cNvPr id="22" name="Oval 21"/>
            <p:cNvSpPr/>
            <p:nvPr/>
          </p:nvSpPr>
          <p:spPr>
            <a:xfrm>
              <a:off x="5019648" y="141731"/>
              <a:ext cx="176619" cy="174564"/>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sp>
          <p:nvSpPr>
            <p:cNvPr id="23" name="Oval 22"/>
            <p:cNvSpPr/>
            <p:nvPr/>
          </p:nvSpPr>
          <p:spPr>
            <a:xfrm>
              <a:off x="4118222" y="316295"/>
              <a:ext cx="2037765" cy="840003"/>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Message Transfer Service</a:t>
              </a:r>
            </a:p>
            <a:p>
              <a:pPr algn="ctr"/>
              <a:endParaRPr lang="en-US" dirty="0"/>
            </a:p>
          </p:txBody>
        </p:sp>
      </p:grpSp>
    </p:spTree>
    <p:extLst>
      <p:ext uri="{BB962C8B-B14F-4D97-AF65-F5344CB8AC3E}">
        <p14:creationId xmlns:p14="http://schemas.microsoft.com/office/powerpoint/2010/main" val="2128982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Oval 44"/>
          <p:cNvSpPr/>
          <p:nvPr/>
        </p:nvSpPr>
        <p:spPr>
          <a:xfrm>
            <a:off x="4828988" y="634701"/>
            <a:ext cx="7482540" cy="6504433"/>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dirty="0">
              <a:solidFill>
                <a:schemeClr val="tx1"/>
              </a:solidFill>
            </a:endParaRPr>
          </a:p>
        </p:txBody>
      </p:sp>
      <p:sp>
        <p:nvSpPr>
          <p:cNvPr id="2" name="Title 1"/>
          <p:cNvSpPr>
            <a:spLocks noGrp="1"/>
          </p:cNvSpPr>
          <p:nvPr>
            <p:ph type="title"/>
          </p:nvPr>
        </p:nvSpPr>
        <p:spPr>
          <a:xfrm>
            <a:off x="586398" y="192792"/>
            <a:ext cx="3932237" cy="983129"/>
          </a:xfrm>
        </p:spPr>
        <p:txBody>
          <a:bodyPr/>
          <a:lstStyle/>
          <a:p>
            <a:r>
              <a:rPr lang="en-US" dirty="0">
                <a:solidFill>
                  <a:srgbClr val="FF0000"/>
                </a:solidFill>
              </a:rPr>
              <a:t>Device &amp; Access Services</a:t>
            </a:r>
          </a:p>
        </p:txBody>
      </p:sp>
      <p:sp>
        <p:nvSpPr>
          <p:cNvPr id="4" name="Text Placeholder 3"/>
          <p:cNvSpPr>
            <a:spLocks noGrp="1"/>
          </p:cNvSpPr>
          <p:nvPr>
            <p:ph type="body" sz="half" idx="2"/>
          </p:nvPr>
        </p:nvSpPr>
        <p:spPr>
          <a:xfrm>
            <a:off x="586398" y="1265567"/>
            <a:ext cx="3932237" cy="4960471"/>
          </a:xfrm>
        </p:spPr>
        <p:txBody>
          <a:bodyPr>
            <a:normAutofit fontScale="85000" lnSpcReduction="10000"/>
          </a:bodyPr>
          <a:lstStyle/>
          <a:p>
            <a:r>
              <a:rPr lang="en-US" dirty="0"/>
              <a:t>Applications can interact with the communication protocols at any depth on the protocol stack.</a:t>
            </a:r>
          </a:p>
          <a:p>
            <a:pPr marL="285750" indent="-285750">
              <a:buFont typeface="Arial" panose="020B0604020202020204" pitchFamily="34" charset="0"/>
              <a:buChar char="•"/>
            </a:pPr>
            <a:r>
              <a:rPr lang="en-US" dirty="0"/>
              <a:t>Device Data Pooling Service is based on the idea of a “current values table” in memory shared by applications.</a:t>
            </a:r>
          </a:p>
          <a:p>
            <a:pPr marL="285750" indent="-285750">
              <a:buFont typeface="Arial" panose="020B0604020202020204" pitchFamily="34" charset="0"/>
              <a:buChar char="•"/>
            </a:pPr>
            <a:r>
              <a:rPr lang="en-US" dirty="0"/>
              <a:t>The Device Virtualization Service provides a view of device data that includes functional interfaces and engineering units.  Portable applications use this service.</a:t>
            </a:r>
          </a:p>
          <a:p>
            <a:pPr marL="285750" indent="-285750">
              <a:buFont typeface="Arial" panose="020B0604020202020204" pitchFamily="34" charset="0"/>
              <a:buChar char="•"/>
            </a:pPr>
            <a:r>
              <a:rPr lang="en-US" dirty="0"/>
              <a:t>The Device Access Service provides native interfaces of devices.  Device-specific applications, such as housekeeping telemetry, use this service.</a:t>
            </a:r>
          </a:p>
          <a:p>
            <a:pPr marL="285750" indent="-285750">
              <a:buFont typeface="Arial" panose="020B0604020202020204" pitchFamily="34" charset="0"/>
              <a:buChar char="•"/>
            </a:pPr>
            <a:r>
              <a:rPr lang="en-US" dirty="0"/>
              <a:t>The Packet Service provides a datagram model for communicating with a device.</a:t>
            </a:r>
          </a:p>
          <a:p>
            <a:pPr marL="285750" indent="-285750">
              <a:buFont typeface="Arial" panose="020B0604020202020204" pitchFamily="34" charset="0"/>
              <a:buChar char="•"/>
            </a:pPr>
            <a:r>
              <a:rPr lang="en-US" dirty="0"/>
              <a:t>The Memory Access Service provides a memory model for communicating with a device.</a:t>
            </a:r>
          </a:p>
          <a:p>
            <a:pPr marL="285750" indent="-285750">
              <a:buFont typeface="Arial" panose="020B0604020202020204" pitchFamily="34" charset="0"/>
              <a:buChar char="•"/>
            </a:pPr>
            <a:r>
              <a:rPr lang="en-US" dirty="0"/>
              <a:t>The Subnetwork Test Service facilitates testing of devices.</a:t>
            </a:r>
          </a:p>
          <a:p>
            <a:r>
              <a:rPr lang="en-US" dirty="0"/>
              <a:t>(The Device Data Pooling, Device Virtualization, and Device Access Services appear in the Layered View as a part of the Command and Data Acquisition Services.)</a:t>
            </a:r>
          </a:p>
        </p:txBody>
      </p:sp>
      <p:sp>
        <p:nvSpPr>
          <p:cNvPr id="5" name="Oval 4"/>
          <p:cNvSpPr/>
          <p:nvPr/>
        </p:nvSpPr>
        <p:spPr>
          <a:xfrm>
            <a:off x="9293412" y="141332"/>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Applications</a:t>
            </a:r>
          </a:p>
        </p:txBody>
      </p:sp>
      <p:cxnSp>
        <p:nvCxnSpPr>
          <p:cNvPr id="11" name="Straight Connector 10"/>
          <p:cNvCxnSpPr>
            <a:stCxn id="50" idx="0"/>
            <a:endCxn id="39" idx="4"/>
          </p:cNvCxnSpPr>
          <p:nvPr/>
        </p:nvCxnSpPr>
        <p:spPr>
          <a:xfrm flipH="1" flipV="1">
            <a:off x="7669906" y="3388135"/>
            <a:ext cx="479" cy="19856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65" idx="0"/>
            <a:endCxn id="51" idx="4"/>
          </p:cNvCxnSpPr>
          <p:nvPr/>
        </p:nvCxnSpPr>
        <p:spPr>
          <a:xfrm flipV="1">
            <a:off x="6491711" y="4497388"/>
            <a:ext cx="1207821" cy="44584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72" idx="0"/>
            <a:endCxn id="51" idx="4"/>
          </p:cNvCxnSpPr>
          <p:nvPr/>
        </p:nvCxnSpPr>
        <p:spPr>
          <a:xfrm flipH="1" flipV="1">
            <a:off x="7699532" y="4497388"/>
            <a:ext cx="859512" cy="44584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80" idx="0"/>
            <a:endCxn id="5" idx="4"/>
          </p:cNvCxnSpPr>
          <p:nvPr/>
        </p:nvCxnSpPr>
        <p:spPr>
          <a:xfrm flipH="1" flipV="1">
            <a:off x="10488706" y="1055732"/>
            <a:ext cx="137671" cy="3876657"/>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5" idx="4"/>
            <a:endCxn id="40" idx="0"/>
          </p:cNvCxnSpPr>
          <p:nvPr/>
        </p:nvCxnSpPr>
        <p:spPr>
          <a:xfrm flipH="1">
            <a:off x="7687871" y="1055732"/>
            <a:ext cx="2800835" cy="123946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5" idx="4"/>
            <a:endCxn id="50" idx="0"/>
          </p:cNvCxnSpPr>
          <p:nvPr/>
        </p:nvCxnSpPr>
        <p:spPr>
          <a:xfrm flipH="1">
            <a:off x="7670385" y="1055732"/>
            <a:ext cx="2818321" cy="253097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72" idx="0"/>
            <a:endCxn id="5" idx="4"/>
          </p:cNvCxnSpPr>
          <p:nvPr/>
        </p:nvCxnSpPr>
        <p:spPr>
          <a:xfrm flipV="1">
            <a:off x="8559044" y="1055732"/>
            <a:ext cx="1929662" cy="388750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65" idx="0"/>
            <a:endCxn id="5" idx="4"/>
          </p:cNvCxnSpPr>
          <p:nvPr/>
        </p:nvCxnSpPr>
        <p:spPr>
          <a:xfrm flipV="1">
            <a:off x="6491711" y="1055732"/>
            <a:ext cx="3996995" cy="388750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0" idx="0"/>
            <a:endCxn id="3" idx="4"/>
          </p:cNvCxnSpPr>
          <p:nvPr/>
        </p:nvCxnSpPr>
        <p:spPr>
          <a:xfrm flipH="1" flipV="1">
            <a:off x="7686060" y="2040102"/>
            <a:ext cx="1811" cy="25509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5" idx="4"/>
            <a:endCxn id="35" idx="7"/>
          </p:cNvCxnSpPr>
          <p:nvPr/>
        </p:nvCxnSpPr>
        <p:spPr>
          <a:xfrm flipH="1">
            <a:off x="8718414" y="1055732"/>
            <a:ext cx="1770292" cy="32851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9924340" y="3640878"/>
            <a:ext cx="973343" cy="369332"/>
          </a:xfrm>
          <a:prstGeom prst="rect">
            <a:avLst/>
          </a:prstGeom>
        </p:spPr>
        <p:txBody>
          <a:bodyPr wrap="none">
            <a:spAutoFit/>
          </a:bodyPr>
          <a:lstStyle/>
          <a:p>
            <a:r>
              <a:rPr lang="en-US" dirty="0"/>
              <a:t>&lt;&lt;use&gt;&gt;</a:t>
            </a:r>
          </a:p>
        </p:txBody>
      </p:sp>
      <p:sp>
        <p:nvSpPr>
          <p:cNvPr id="25" name="Rectangle 24"/>
          <p:cNvSpPr/>
          <p:nvPr/>
        </p:nvSpPr>
        <p:spPr>
          <a:xfrm>
            <a:off x="9034383" y="1603790"/>
            <a:ext cx="973343" cy="369332"/>
          </a:xfrm>
          <a:prstGeom prst="rect">
            <a:avLst/>
          </a:prstGeom>
        </p:spPr>
        <p:txBody>
          <a:bodyPr wrap="none">
            <a:spAutoFit/>
          </a:bodyPr>
          <a:lstStyle/>
          <a:p>
            <a:r>
              <a:rPr lang="en-US" dirty="0"/>
              <a:t>&lt;&lt;use&gt;&gt;</a:t>
            </a:r>
          </a:p>
        </p:txBody>
      </p:sp>
      <p:cxnSp>
        <p:nvCxnSpPr>
          <p:cNvPr id="27" name="Straight Connector 26"/>
          <p:cNvCxnSpPr>
            <a:stCxn id="84" idx="6"/>
            <a:endCxn id="66" idx="4"/>
          </p:cNvCxnSpPr>
          <p:nvPr/>
        </p:nvCxnSpPr>
        <p:spPr>
          <a:xfrm flipV="1">
            <a:off x="6147156" y="5853921"/>
            <a:ext cx="373702" cy="54647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84" idx="6"/>
            <a:endCxn id="73" idx="4"/>
          </p:cNvCxnSpPr>
          <p:nvPr/>
        </p:nvCxnSpPr>
        <p:spPr>
          <a:xfrm flipV="1">
            <a:off x="6147156" y="5853921"/>
            <a:ext cx="2441035" cy="54647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84" idx="6"/>
            <a:endCxn id="81" idx="4"/>
          </p:cNvCxnSpPr>
          <p:nvPr/>
        </p:nvCxnSpPr>
        <p:spPr>
          <a:xfrm flipV="1">
            <a:off x="6147156" y="5843074"/>
            <a:ext cx="4508368" cy="55732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123118" y="5986133"/>
            <a:ext cx="973343" cy="369332"/>
          </a:xfrm>
          <a:prstGeom prst="rect">
            <a:avLst/>
          </a:prstGeom>
        </p:spPr>
        <p:txBody>
          <a:bodyPr wrap="none">
            <a:spAutoFit/>
          </a:bodyPr>
          <a:lstStyle/>
          <a:p>
            <a:r>
              <a:rPr lang="en-US" dirty="0"/>
              <a:t>&lt;&lt;use&gt;&gt;</a:t>
            </a:r>
          </a:p>
        </p:txBody>
      </p:sp>
      <p:grpSp>
        <p:nvGrpSpPr>
          <p:cNvPr id="47" name="Group 46"/>
          <p:cNvGrpSpPr/>
          <p:nvPr/>
        </p:nvGrpSpPr>
        <p:grpSpPr>
          <a:xfrm>
            <a:off x="6667177" y="1303981"/>
            <a:ext cx="2077102" cy="736121"/>
            <a:chOff x="6667177" y="1303981"/>
            <a:chExt cx="2077102" cy="736121"/>
          </a:xfrm>
        </p:grpSpPr>
        <p:sp>
          <p:nvSpPr>
            <p:cNvPr id="3" name="Oval 2"/>
            <p:cNvSpPr/>
            <p:nvPr/>
          </p:nvSpPr>
          <p:spPr>
            <a:xfrm>
              <a:off x="6667177" y="1303981"/>
              <a:ext cx="2037765" cy="736121"/>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Device Data Pooling Service</a:t>
              </a:r>
            </a:p>
            <a:p>
              <a:pPr algn="ctr"/>
              <a:endParaRPr lang="en-US" dirty="0"/>
            </a:p>
          </p:txBody>
        </p:sp>
        <p:sp>
          <p:nvSpPr>
            <p:cNvPr id="35" name="Oval 34"/>
            <p:cNvSpPr/>
            <p:nvPr/>
          </p:nvSpPr>
          <p:spPr>
            <a:xfrm>
              <a:off x="8567660" y="1358686"/>
              <a:ext cx="176619" cy="17456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grpSp>
      <p:grpSp>
        <p:nvGrpSpPr>
          <p:cNvPr id="42" name="Group 41"/>
          <p:cNvGrpSpPr/>
          <p:nvPr/>
        </p:nvGrpSpPr>
        <p:grpSpPr>
          <a:xfrm>
            <a:off x="6651023" y="2295192"/>
            <a:ext cx="2037765" cy="1092943"/>
            <a:chOff x="3733127" y="1143548"/>
            <a:chExt cx="2037765" cy="1092943"/>
          </a:xfrm>
        </p:grpSpPr>
        <p:sp>
          <p:nvSpPr>
            <p:cNvPr id="39" name="Oval 38"/>
            <p:cNvSpPr/>
            <p:nvPr/>
          </p:nvSpPr>
          <p:spPr>
            <a:xfrm>
              <a:off x="3733127" y="1324948"/>
              <a:ext cx="2037765" cy="91154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Device Virtualization Service</a:t>
              </a:r>
            </a:p>
            <a:p>
              <a:pPr algn="ctr"/>
              <a:endParaRPr lang="en-US" dirty="0"/>
            </a:p>
          </p:txBody>
        </p:sp>
        <p:sp>
          <p:nvSpPr>
            <p:cNvPr id="40" name="Oval 39"/>
            <p:cNvSpPr/>
            <p:nvPr/>
          </p:nvSpPr>
          <p:spPr>
            <a:xfrm>
              <a:off x="4681665" y="1143548"/>
              <a:ext cx="176619" cy="17456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grpSp>
      <p:grpSp>
        <p:nvGrpSpPr>
          <p:cNvPr id="49" name="Group 48"/>
          <p:cNvGrpSpPr/>
          <p:nvPr/>
        </p:nvGrpSpPr>
        <p:grpSpPr>
          <a:xfrm>
            <a:off x="6680649" y="3586703"/>
            <a:ext cx="2037765" cy="910685"/>
            <a:chOff x="4118222" y="141731"/>
            <a:chExt cx="2037765" cy="910685"/>
          </a:xfrm>
        </p:grpSpPr>
        <p:sp>
          <p:nvSpPr>
            <p:cNvPr id="50" name="Oval 49"/>
            <p:cNvSpPr/>
            <p:nvPr/>
          </p:nvSpPr>
          <p:spPr>
            <a:xfrm>
              <a:off x="5019648" y="141731"/>
              <a:ext cx="176619" cy="17456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sp>
          <p:nvSpPr>
            <p:cNvPr id="51" name="Oval 50"/>
            <p:cNvSpPr/>
            <p:nvPr/>
          </p:nvSpPr>
          <p:spPr>
            <a:xfrm>
              <a:off x="4118222" y="316295"/>
              <a:ext cx="2037765" cy="736121"/>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Device Access Service</a:t>
              </a:r>
            </a:p>
            <a:p>
              <a:pPr algn="ctr"/>
              <a:endParaRPr lang="en-US" dirty="0"/>
            </a:p>
          </p:txBody>
        </p:sp>
      </p:grpSp>
      <p:grpSp>
        <p:nvGrpSpPr>
          <p:cNvPr id="64" name="Group 63"/>
          <p:cNvGrpSpPr/>
          <p:nvPr/>
        </p:nvGrpSpPr>
        <p:grpSpPr>
          <a:xfrm>
            <a:off x="5501975" y="4943236"/>
            <a:ext cx="2037765" cy="910685"/>
            <a:chOff x="4118222" y="141731"/>
            <a:chExt cx="2037765" cy="910685"/>
          </a:xfrm>
        </p:grpSpPr>
        <p:sp>
          <p:nvSpPr>
            <p:cNvPr id="65" name="Oval 64"/>
            <p:cNvSpPr/>
            <p:nvPr/>
          </p:nvSpPr>
          <p:spPr>
            <a:xfrm>
              <a:off x="5019648" y="141731"/>
              <a:ext cx="176619" cy="17456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sp>
          <p:nvSpPr>
            <p:cNvPr id="66" name="Oval 65"/>
            <p:cNvSpPr/>
            <p:nvPr/>
          </p:nvSpPr>
          <p:spPr>
            <a:xfrm>
              <a:off x="4118222" y="316295"/>
              <a:ext cx="2037765" cy="736121"/>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Packet Service</a:t>
              </a:r>
            </a:p>
            <a:p>
              <a:pPr algn="ctr"/>
              <a:endParaRPr lang="en-US" dirty="0"/>
            </a:p>
          </p:txBody>
        </p:sp>
      </p:grpSp>
      <p:grpSp>
        <p:nvGrpSpPr>
          <p:cNvPr id="71" name="Group 70"/>
          <p:cNvGrpSpPr/>
          <p:nvPr/>
        </p:nvGrpSpPr>
        <p:grpSpPr>
          <a:xfrm>
            <a:off x="7569308" y="4943236"/>
            <a:ext cx="2037765" cy="910685"/>
            <a:chOff x="4118222" y="141731"/>
            <a:chExt cx="2037765" cy="910685"/>
          </a:xfrm>
        </p:grpSpPr>
        <p:sp>
          <p:nvSpPr>
            <p:cNvPr id="72" name="Oval 71"/>
            <p:cNvSpPr/>
            <p:nvPr/>
          </p:nvSpPr>
          <p:spPr>
            <a:xfrm>
              <a:off x="5019648" y="141731"/>
              <a:ext cx="176619" cy="17456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sp>
          <p:nvSpPr>
            <p:cNvPr id="73" name="Oval 72"/>
            <p:cNvSpPr/>
            <p:nvPr/>
          </p:nvSpPr>
          <p:spPr>
            <a:xfrm>
              <a:off x="4118222" y="316295"/>
              <a:ext cx="2037765" cy="736121"/>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Memory Access Service</a:t>
              </a:r>
            </a:p>
            <a:p>
              <a:pPr algn="ctr"/>
              <a:endParaRPr lang="en-US" dirty="0"/>
            </a:p>
          </p:txBody>
        </p:sp>
      </p:grpSp>
      <p:grpSp>
        <p:nvGrpSpPr>
          <p:cNvPr id="79" name="Group 78"/>
          <p:cNvGrpSpPr/>
          <p:nvPr/>
        </p:nvGrpSpPr>
        <p:grpSpPr>
          <a:xfrm>
            <a:off x="9636641" y="4932389"/>
            <a:ext cx="2037765" cy="910685"/>
            <a:chOff x="4118222" y="141731"/>
            <a:chExt cx="2037765" cy="910685"/>
          </a:xfrm>
        </p:grpSpPr>
        <p:sp>
          <p:nvSpPr>
            <p:cNvPr id="80" name="Oval 79"/>
            <p:cNvSpPr/>
            <p:nvPr/>
          </p:nvSpPr>
          <p:spPr>
            <a:xfrm>
              <a:off x="5019648" y="141731"/>
              <a:ext cx="176619" cy="17456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sp>
          <p:nvSpPr>
            <p:cNvPr id="81" name="Oval 80"/>
            <p:cNvSpPr/>
            <p:nvPr/>
          </p:nvSpPr>
          <p:spPr>
            <a:xfrm>
              <a:off x="4118222" y="316295"/>
              <a:ext cx="2037765" cy="736121"/>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Subnet Test Service</a:t>
              </a:r>
            </a:p>
            <a:p>
              <a:pPr algn="ctr"/>
              <a:endParaRPr lang="en-US" dirty="0"/>
            </a:p>
          </p:txBody>
        </p:sp>
      </p:grpSp>
      <p:grpSp>
        <p:nvGrpSpPr>
          <p:cNvPr id="92" name="Group 91"/>
          <p:cNvGrpSpPr/>
          <p:nvPr/>
        </p:nvGrpSpPr>
        <p:grpSpPr>
          <a:xfrm>
            <a:off x="3576731" y="5943600"/>
            <a:ext cx="2570425" cy="914400"/>
            <a:chOff x="3576731" y="5943600"/>
            <a:chExt cx="2570425" cy="914400"/>
          </a:xfrm>
        </p:grpSpPr>
        <p:sp>
          <p:nvSpPr>
            <p:cNvPr id="26" name="Oval 25"/>
            <p:cNvSpPr/>
            <p:nvPr/>
          </p:nvSpPr>
          <p:spPr>
            <a:xfrm>
              <a:off x="3576731" y="5943600"/>
              <a:ext cx="2390588" cy="914400"/>
            </a:xfrm>
            <a:prstGeom prst="ellipse">
              <a:avLst/>
            </a:prstGeom>
            <a:solidFill>
              <a:srgbClr val="73FB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Communication</a:t>
              </a:r>
              <a:br>
                <a:rPr lang="en-US" dirty="0">
                  <a:solidFill>
                    <a:schemeClr val="tx1"/>
                  </a:solidFill>
                </a:rPr>
              </a:br>
              <a:r>
                <a:rPr lang="en-US" dirty="0">
                  <a:solidFill>
                    <a:schemeClr val="tx1"/>
                  </a:solidFill>
                </a:rPr>
                <a:t>Protocols</a:t>
              </a:r>
            </a:p>
          </p:txBody>
        </p:sp>
        <p:sp>
          <p:nvSpPr>
            <p:cNvPr id="84" name="Oval 83"/>
            <p:cNvSpPr/>
            <p:nvPr/>
          </p:nvSpPr>
          <p:spPr>
            <a:xfrm>
              <a:off x="5970537" y="6313113"/>
              <a:ext cx="176619" cy="174564"/>
            </a:xfrm>
            <a:prstGeom prst="ellipse">
              <a:avLst/>
            </a:prstGeom>
            <a:solidFill>
              <a:srgbClr val="73FB79"/>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grpSp>
    </p:spTree>
    <p:extLst>
      <p:ext uri="{BB962C8B-B14F-4D97-AF65-F5344CB8AC3E}">
        <p14:creationId xmlns:p14="http://schemas.microsoft.com/office/powerpoint/2010/main" val="2194059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398" y="192792"/>
            <a:ext cx="3932237" cy="983129"/>
          </a:xfrm>
        </p:spPr>
        <p:txBody>
          <a:bodyPr/>
          <a:lstStyle/>
          <a:p>
            <a:r>
              <a:rPr lang="en-US" dirty="0"/>
              <a:t>Device Access Service:</a:t>
            </a:r>
            <a:br>
              <a:rPr lang="en-US" dirty="0"/>
            </a:br>
            <a:r>
              <a:rPr lang="en-US" dirty="0"/>
              <a:t>Acquisition</a:t>
            </a:r>
          </a:p>
        </p:txBody>
      </p:sp>
      <p:sp>
        <p:nvSpPr>
          <p:cNvPr id="4" name="Text Placeholder 3"/>
          <p:cNvSpPr>
            <a:spLocks noGrp="1"/>
          </p:cNvSpPr>
          <p:nvPr>
            <p:ph type="body" sz="half" idx="2"/>
          </p:nvPr>
        </p:nvSpPr>
        <p:spPr>
          <a:xfrm>
            <a:off x="586398" y="1265567"/>
            <a:ext cx="3932237" cy="4960471"/>
          </a:xfrm>
        </p:spPr>
        <p:txBody>
          <a:bodyPr>
            <a:normAutofit/>
          </a:bodyPr>
          <a:lstStyle/>
          <a:p>
            <a:pPr marL="285750" indent="-285750">
              <a:buFont typeface="Arial" panose="020B0604020202020204" pitchFamily="34" charset="0"/>
              <a:buChar char="•"/>
            </a:pPr>
            <a:r>
              <a:rPr lang="en-US" dirty="0"/>
              <a:t>Requests identify user who submitted request, so an indication can be returned.</a:t>
            </a:r>
          </a:p>
          <a:p>
            <a:pPr marL="285750" indent="-285750">
              <a:buFont typeface="Arial" panose="020B0604020202020204" pitchFamily="34" charset="0"/>
              <a:buChar char="•"/>
            </a:pPr>
            <a:r>
              <a:rPr lang="en-US" dirty="0"/>
              <a:t>Requests may be tagged with a transaction identifier in order to associate the request with its corresponding indication.</a:t>
            </a:r>
          </a:p>
          <a:p>
            <a:pPr marL="285750" indent="-285750">
              <a:buFont typeface="Arial" panose="020B0604020202020204" pitchFamily="34" charset="0"/>
              <a:buChar char="•"/>
            </a:pPr>
            <a:r>
              <a:rPr lang="en-US" dirty="0"/>
              <a:t>Result metadata returned in an indication indicate the success or reason for failure.</a:t>
            </a:r>
          </a:p>
        </p:txBody>
      </p:sp>
      <p:sp>
        <p:nvSpPr>
          <p:cNvPr id="5" name="Oval 4"/>
          <p:cNvSpPr/>
          <p:nvPr/>
        </p:nvSpPr>
        <p:spPr>
          <a:xfrm>
            <a:off x="9276096" y="351167"/>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Applications</a:t>
            </a:r>
          </a:p>
        </p:txBody>
      </p:sp>
      <p:cxnSp>
        <p:nvCxnSpPr>
          <p:cNvPr id="11" name="Straight Connector 10"/>
          <p:cNvCxnSpPr>
            <a:stCxn id="46" idx="0"/>
            <a:endCxn id="3" idx="4"/>
          </p:cNvCxnSpPr>
          <p:nvPr/>
        </p:nvCxnSpPr>
        <p:spPr>
          <a:xfrm flipV="1">
            <a:off x="8271743" y="1478128"/>
            <a:ext cx="8345" cy="1819472"/>
          </a:xfrm>
          <a:prstGeom prst="line">
            <a:avLst/>
          </a:prstGeom>
          <a:ln w="12700">
            <a:solidFill>
              <a:schemeClr val="tx1"/>
            </a:solidFill>
            <a:prstDash val="dash"/>
            <a:headEnd type="none" w="lg" len="lg"/>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8864623" y="847993"/>
            <a:ext cx="386644" cy="369332"/>
          </a:xfrm>
          <a:prstGeom prst="rect">
            <a:avLst/>
          </a:prstGeom>
          <a:noFill/>
        </p:spPr>
        <p:txBody>
          <a:bodyPr wrap="none" rtlCol="0">
            <a:spAutoFit/>
          </a:bodyPr>
          <a:lstStyle/>
          <a:p>
            <a:r>
              <a:rPr lang="en-US" dirty="0"/>
              <a:t>or</a:t>
            </a:r>
          </a:p>
        </p:txBody>
      </p:sp>
      <p:sp>
        <p:nvSpPr>
          <p:cNvPr id="58" name="TextBox 57"/>
          <p:cNvSpPr txBox="1"/>
          <p:nvPr/>
        </p:nvSpPr>
        <p:spPr>
          <a:xfrm>
            <a:off x="6743894" y="868822"/>
            <a:ext cx="386644" cy="369332"/>
          </a:xfrm>
          <a:prstGeom prst="rect">
            <a:avLst/>
          </a:prstGeom>
          <a:noFill/>
        </p:spPr>
        <p:txBody>
          <a:bodyPr wrap="none" rtlCol="0">
            <a:spAutoFit/>
          </a:bodyPr>
          <a:lstStyle/>
          <a:p>
            <a:r>
              <a:rPr lang="en-US" dirty="0"/>
              <a:t>or</a:t>
            </a:r>
          </a:p>
        </p:txBody>
      </p:sp>
      <p:sp>
        <p:nvSpPr>
          <p:cNvPr id="67" name="TextBox 66"/>
          <p:cNvSpPr txBox="1"/>
          <p:nvPr/>
        </p:nvSpPr>
        <p:spPr>
          <a:xfrm>
            <a:off x="5340795" y="2040807"/>
            <a:ext cx="2952347" cy="369332"/>
          </a:xfrm>
          <a:prstGeom prst="rect">
            <a:avLst/>
          </a:prstGeom>
          <a:noFill/>
        </p:spPr>
        <p:txBody>
          <a:bodyPr wrap="none" rtlCol="0">
            <a:spAutoFit/>
          </a:bodyPr>
          <a:lstStyle/>
          <a:p>
            <a:r>
              <a:rPr lang="en-US" dirty="0" err="1"/>
              <a:t>AcquireFromDeviceIndication</a:t>
            </a:r>
            <a:endParaRPr lang="en-US" dirty="0"/>
          </a:p>
        </p:txBody>
      </p:sp>
      <p:sp>
        <p:nvSpPr>
          <p:cNvPr id="68" name="TextBox 67"/>
          <p:cNvSpPr txBox="1"/>
          <p:nvPr/>
        </p:nvSpPr>
        <p:spPr>
          <a:xfrm>
            <a:off x="5510625" y="1706222"/>
            <a:ext cx="2779864" cy="369332"/>
          </a:xfrm>
          <a:prstGeom prst="rect">
            <a:avLst/>
          </a:prstGeom>
          <a:noFill/>
        </p:spPr>
        <p:txBody>
          <a:bodyPr wrap="none" rtlCol="0">
            <a:spAutoFit/>
          </a:bodyPr>
          <a:lstStyle/>
          <a:p>
            <a:r>
              <a:rPr lang="en-US" dirty="0" err="1"/>
              <a:t>AcquireFromDeviceRequest</a:t>
            </a:r>
            <a:endParaRPr lang="en-US" dirty="0"/>
          </a:p>
        </p:txBody>
      </p:sp>
      <p:sp>
        <p:nvSpPr>
          <p:cNvPr id="71" name="TextBox 70"/>
          <p:cNvSpPr txBox="1"/>
          <p:nvPr/>
        </p:nvSpPr>
        <p:spPr>
          <a:xfrm>
            <a:off x="6140174" y="4542870"/>
            <a:ext cx="2446632" cy="923330"/>
          </a:xfrm>
          <a:prstGeom prst="rect">
            <a:avLst/>
          </a:prstGeom>
          <a:noFill/>
        </p:spPr>
        <p:txBody>
          <a:bodyPr wrap="none" rtlCol="0">
            <a:spAutoFit/>
          </a:bodyPr>
          <a:lstStyle/>
          <a:p>
            <a:r>
              <a:rPr lang="en-US" dirty="0" err="1"/>
              <a:t>PacketReceiveIndication</a:t>
            </a:r>
            <a:endParaRPr lang="en-US" dirty="0"/>
          </a:p>
          <a:p>
            <a:r>
              <a:rPr lang="en-US" dirty="0"/>
              <a:t>or</a:t>
            </a:r>
          </a:p>
          <a:p>
            <a:r>
              <a:rPr lang="en-US" dirty="0" err="1"/>
              <a:t>PacketFailureIndication</a:t>
            </a:r>
            <a:endParaRPr lang="en-US" dirty="0"/>
          </a:p>
        </p:txBody>
      </p:sp>
      <p:sp>
        <p:nvSpPr>
          <p:cNvPr id="77" name="TextBox 76"/>
          <p:cNvSpPr txBox="1"/>
          <p:nvPr/>
        </p:nvSpPr>
        <p:spPr>
          <a:xfrm>
            <a:off x="8731653" y="4374101"/>
            <a:ext cx="3122458" cy="369332"/>
          </a:xfrm>
          <a:prstGeom prst="rect">
            <a:avLst/>
          </a:prstGeom>
          <a:noFill/>
        </p:spPr>
        <p:txBody>
          <a:bodyPr wrap="none" rtlCol="0">
            <a:spAutoFit/>
          </a:bodyPr>
          <a:lstStyle/>
          <a:p>
            <a:r>
              <a:rPr lang="en-US" dirty="0" err="1"/>
              <a:t>MemoryAccessResultIndication</a:t>
            </a:r>
            <a:endParaRPr lang="en-US" dirty="0"/>
          </a:p>
        </p:txBody>
      </p:sp>
      <p:cxnSp>
        <p:nvCxnSpPr>
          <p:cNvPr id="78" name="Straight Connector 77"/>
          <p:cNvCxnSpPr>
            <a:stCxn id="47" idx="3"/>
            <a:endCxn id="60" idx="0"/>
          </p:cNvCxnSpPr>
          <p:nvPr/>
        </p:nvCxnSpPr>
        <p:spPr>
          <a:xfrm flipH="1">
            <a:off x="5756172" y="4100483"/>
            <a:ext cx="1824259" cy="1116561"/>
          </a:xfrm>
          <a:prstGeom prst="line">
            <a:avLst/>
          </a:prstGeom>
          <a:ln w="12700">
            <a:solidFill>
              <a:schemeClr val="tx1"/>
            </a:solidFill>
            <a:prstDash val="dash"/>
            <a:tailEnd type="none" w="lg" len="lg"/>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5012395" y="4092543"/>
            <a:ext cx="2019142" cy="646331"/>
          </a:xfrm>
          <a:prstGeom prst="rect">
            <a:avLst/>
          </a:prstGeom>
          <a:noFill/>
        </p:spPr>
        <p:txBody>
          <a:bodyPr wrap="none" rtlCol="0">
            <a:spAutoFit/>
          </a:bodyPr>
          <a:lstStyle/>
          <a:p>
            <a:r>
              <a:rPr lang="en-US" dirty="0" err="1"/>
              <a:t>PacketSendRequest</a:t>
            </a:r>
            <a:endParaRPr lang="en-US" dirty="0"/>
          </a:p>
          <a:p>
            <a:r>
              <a:rPr lang="en-US" dirty="0"/>
              <a:t>(if needed)</a:t>
            </a:r>
          </a:p>
        </p:txBody>
      </p:sp>
      <p:cxnSp>
        <p:nvCxnSpPr>
          <p:cNvPr id="82" name="Straight Connector 81"/>
          <p:cNvCxnSpPr>
            <a:stCxn id="47" idx="5"/>
            <a:endCxn id="55" idx="0"/>
          </p:cNvCxnSpPr>
          <p:nvPr/>
        </p:nvCxnSpPr>
        <p:spPr>
          <a:xfrm>
            <a:off x="9021348" y="4100483"/>
            <a:ext cx="1420895" cy="1114297"/>
          </a:xfrm>
          <a:prstGeom prst="line">
            <a:avLst/>
          </a:prstGeom>
          <a:ln w="12700">
            <a:solidFill>
              <a:schemeClr val="tx1"/>
            </a:solidFill>
            <a:prstDash val="dash"/>
            <a:tailEnd type="none" w="lg" len="lg"/>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9279569" y="3967922"/>
            <a:ext cx="1413144" cy="369332"/>
          </a:xfrm>
          <a:prstGeom prst="rect">
            <a:avLst/>
          </a:prstGeom>
          <a:noFill/>
        </p:spPr>
        <p:txBody>
          <a:bodyPr wrap="none" rtlCol="0">
            <a:spAutoFit/>
          </a:bodyPr>
          <a:lstStyle/>
          <a:p>
            <a:r>
              <a:rPr lang="en-US" dirty="0" err="1"/>
              <a:t>ReadRequest</a:t>
            </a:r>
            <a:endParaRPr lang="en-US" dirty="0"/>
          </a:p>
        </p:txBody>
      </p:sp>
      <p:sp>
        <p:nvSpPr>
          <p:cNvPr id="29" name="Oval 28"/>
          <p:cNvSpPr/>
          <p:nvPr/>
        </p:nvSpPr>
        <p:spPr>
          <a:xfrm>
            <a:off x="7058706" y="394930"/>
            <a:ext cx="2037765" cy="736121"/>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Device Data Pooling Service</a:t>
            </a:r>
          </a:p>
          <a:p>
            <a:pPr algn="ctr"/>
            <a:endParaRPr lang="en-US" dirty="0"/>
          </a:p>
        </p:txBody>
      </p:sp>
      <p:sp>
        <p:nvSpPr>
          <p:cNvPr id="30" name="Oval 29"/>
          <p:cNvSpPr/>
          <p:nvPr/>
        </p:nvSpPr>
        <p:spPr>
          <a:xfrm>
            <a:off x="804826" y="5979019"/>
            <a:ext cx="176619" cy="17456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sp>
        <p:nvSpPr>
          <p:cNvPr id="3" name="Oval 2"/>
          <p:cNvSpPr/>
          <p:nvPr/>
        </p:nvSpPr>
        <p:spPr>
          <a:xfrm>
            <a:off x="4560780" y="152755"/>
            <a:ext cx="7438616" cy="132537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4899451" y="354024"/>
            <a:ext cx="2037765" cy="91154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Device Virtualization Service</a:t>
            </a:r>
          </a:p>
          <a:p>
            <a:pPr algn="ctr"/>
            <a:endParaRPr lang="en-US" dirty="0"/>
          </a:p>
        </p:txBody>
      </p:sp>
      <p:sp>
        <p:nvSpPr>
          <p:cNvPr id="44" name="Oval 43"/>
          <p:cNvSpPr/>
          <p:nvPr/>
        </p:nvSpPr>
        <p:spPr>
          <a:xfrm>
            <a:off x="1175949" y="5967137"/>
            <a:ext cx="176619" cy="17456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grpSp>
        <p:nvGrpSpPr>
          <p:cNvPr id="45" name="Group 44"/>
          <p:cNvGrpSpPr/>
          <p:nvPr/>
        </p:nvGrpSpPr>
        <p:grpSpPr>
          <a:xfrm>
            <a:off x="7282007" y="3297600"/>
            <a:ext cx="2037765" cy="910685"/>
            <a:chOff x="4118222" y="141731"/>
            <a:chExt cx="2037765" cy="910685"/>
          </a:xfrm>
        </p:grpSpPr>
        <p:sp>
          <p:nvSpPr>
            <p:cNvPr id="46" name="Oval 45"/>
            <p:cNvSpPr/>
            <p:nvPr/>
          </p:nvSpPr>
          <p:spPr>
            <a:xfrm>
              <a:off x="5019648" y="141731"/>
              <a:ext cx="176619" cy="17456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sp>
          <p:nvSpPr>
            <p:cNvPr id="47" name="Oval 46"/>
            <p:cNvSpPr/>
            <p:nvPr/>
          </p:nvSpPr>
          <p:spPr>
            <a:xfrm>
              <a:off x="4118222" y="316295"/>
              <a:ext cx="2037765" cy="736121"/>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Device Access Service</a:t>
              </a:r>
            </a:p>
            <a:p>
              <a:pPr algn="ctr"/>
              <a:endParaRPr lang="en-US" dirty="0"/>
            </a:p>
          </p:txBody>
        </p:sp>
      </p:grpSp>
      <p:grpSp>
        <p:nvGrpSpPr>
          <p:cNvPr id="54" name="Group 53"/>
          <p:cNvGrpSpPr/>
          <p:nvPr/>
        </p:nvGrpSpPr>
        <p:grpSpPr>
          <a:xfrm>
            <a:off x="9452507" y="5214780"/>
            <a:ext cx="2037765" cy="910685"/>
            <a:chOff x="4118222" y="141731"/>
            <a:chExt cx="2037765" cy="910685"/>
          </a:xfrm>
        </p:grpSpPr>
        <p:sp>
          <p:nvSpPr>
            <p:cNvPr id="55" name="Oval 54"/>
            <p:cNvSpPr/>
            <p:nvPr/>
          </p:nvSpPr>
          <p:spPr>
            <a:xfrm>
              <a:off x="5019648" y="141731"/>
              <a:ext cx="176619" cy="17456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sp>
          <p:nvSpPr>
            <p:cNvPr id="56" name="Oval 55"/>
            <p:cNvSpPr/>
            <p:nvPr/>
          </p:nvSpPr>
          <p:spPr>
            <a:xfrm>
              <a:off x="4118222" y="316295"/>
              <a:ext cx="2037765" cy="736121"/>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Memory Access Service</a:t>
              </a:r>
            </a:p>
            <a:p>
              <a:pPr algn="ctr"/>
              <a:endParaRPr lang="en-US" dirty="0"/>
            </a:p>
          </p:txBody>
        </p:sp>
      </p:grpSp>
      <p:grpSp>
        <p:nvGrpSpPr>
          <p:cNvPr id="59" name="Group 58"/>
          <p:cNvGrpSpPr/>
          <p:nvPr/>
        </p:nvGrpSpPr>
        <p:grpSpPr>
          <a:xfrm>
            <a:off x="4766436" y="5217044"/>
            <a:ext cx="2037765" cy="910685"/>
            <a:chOff x="4118222" y="141731"/>
            <a:chExt cx="2037765" cy="910685"/>
          </a:xfrm>
        </p:grpSpPr>
        <p:sp>
          <p:nvSpPr>
            <p:cNvPr id="60" name="Oval 59"/>
            <p:cNvSpPr/>
            <p:nvPr/>
          </p:nvSpPr>
          <p:spPr>
            <a:xfrm>
              <a:off x="5019648" y="141731"/>
              <a:ext cx="176619" cy="17456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sp>
          <p:nvSpPr>
            <p:cNvPr id="61" name="Oval 60"/>
            <p:cNvSpPr/>
            <p:nvPr/>
          </p:nvSpPr>
          <p:spPr>
            <a:xfrm>
              <a:off x="4118222" y="316295"/>
              <a:ext cx="2037765" cy="736121"/>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Packet Service</a:t>
              </a:r>
            </a:p>
            <a:p>
              <a:pPr algn="ctr"/>
              <a:endParaRPr lang="en-US" dirty="0"/>
            </a:p>
          </p:txBody>
        </p:sp>
      </p:grpSp>
    </p:spTree>
    <p:extLst>
      <p:ext uri="{BB962C8B-B14F-4D97-AF65-F5344CB8AC3E}">
        <p14:creationId xmlns:p14="http://schemas.microsoft.com/office/powerpoint/2010/main" val="2572090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398" y="192792"/>
            <a:ext cx="3932237" cy="983129"/>
          </a:xfrm>
        </p:spPr>
        <p:txBody>
          <a:bodyPr/>
          <a:lstStyle/>
          <a:p>
            <a:r>
              <a:rPr lang="en-US" dirty="0"/>
              <a:t>Device Access Service:</a:t>
            </a:r>
            <a:br>
              <a:rPr lang="en-US" dirty="0"/>
            </a:br>
            <a:r>
              <a:rPr lang="en-US" dirty="0"/>
              <a:t>Commanding</a:t>
            </a:r>
          </a:p>
        </p:txBody>
      </p:sp>
      <p:sp>
        <p:nvSpPr>
          <p:cNvPr id="4" name="Text Placeholder 3"/>
          <p:cNvSpPr>
            <a:spLocks noGrp="1"/>
          </p:cNvSpPr>
          <p:nvPr>
            <p:ph type="body" sz="half" idx="2"/>
          </p:nvPr>
        </p:nvSpPr>
        <p:spPr>
          <a:xfrm>
            <a:off x="586398" y="1265567"/>
            <a:ext cx="3932237" cy="4960471"/>
          </a:xfrm>
        </p:spPr>
        <p:txBody>
          <a:bodyPr>
            <a:normAutofit/>
          </a:bodyPr>
          <a:lstStyle/>
          <a:p>
            <a:pPr marL="285750" indent="-285750">
              <a:buFont typeface="Arial" panose="020B0604020202020204" pitchFamily="34" charset="0"/>
              <a:buChar char="•"/>
            </a:pPr>
            <a:r>
              <a:rPr lang="en-US" dirty="0"/>
              <a:t>Commands identify user who submitted command, so an indication can be returned.</a:t>
            </a:r>
          </a:p>
          <a:p>
            <a:pPr marL="285750" indent="-285750">
              <a:buFont typeface="Arial" panose="020B0604020202020204" pitchFamily="34" charset="0"/>
              <a:buChar char="•"/>
            </a:pPr>
            <a:r>
              <a:rPr lang="en-US" dirty="0"/>
              <a:t>Requests may be tagged with a transaction identifier in order to associate the request with its corresponding indication.</a:t>
            </a:r>
          </a:p>
          <a:p>
            <a:pPr marL="285750" indent="-285750">
              <a:buFont typeface="Arial" panose="020B0604020202020204" pitchFamily="34" charset="0"/>
              <a:buChar char="•"/>
            </a:pPr>
            <a:r>
              <a:rPr lang="en-US" dirty="0"/>
              <a:t>Result metadata returned in an indication indicate the success or reason for failure.</a:t>
            </a:r>
          </a:p>
        </p:txBody>
      </p:sp>
      <p:sp>
        <p:nvSpPr>
          <p:cNvPr id="67" name="TextBox 66"/>
          <p:cNvSpPr txBox="1"/>
          <p:nvPr/>
        </p:nvSpPr>
        <p:spPr>
          <a:xfrm>
            <a:off x="5494863" y="1849968"/>
            <a:ext cx="2712217" cy="369332"/>
          </a:xfrm>
          <a:prstGeom prst="rect">
            <a:avLst/>
          </a:prstGeom>
          <a:noFill/>
        </p:spPr>
        <p:txBody>
          <a:bodyPr wrap="none" rtlCol="0">
            <a:spAutoFit/>
          </a:bodyPr>
          <a:lstStyle/>
          <a:p>
            <a:r>
              <a:rPr lang="en-US" dirty="0" err="1"/>
              <a:t>CommandDeviceIndication</a:t>
            </a:r>
            <a:endParaRPr lang="en-US" dirty="0"/>
          </a:p>
        </p:txBody>
      </p:sp>
      <p:sp>
        <p:nvSpPr>
          <p:cNvPr id="68" name="TextBox 67"/>
          <p:cNvSpPr txBox="1"/>
          <p:nvPr/>
        </p:nvSpPr>
        <p:spPr>
          <a:xfrm>
            <a:off x="5435093" y="1539214"/>
            <a:ext cx="2539734" cy="369332"/>
          </a:xfrm>
          <a:prstGeom prst="rect">
            <a:avLst/>
          </a:prstGeom>
          <a:noFill/>
        </p:spPr>
        <p:txBody>
          <a:bodyPr wrap="none" rtlCol="0">
            <a:spAutoFit/>
          </a:bodyPr>
          <a:lstStyle/>
          <a:p>
            <a:r>
              <a:rPr lang="en-US" dirty="0" err="1"/>
              <a:t>CommandDeviceRequest</a:t>
            </a:r>
            <a:endParaRPr lang="en-US" dirty="0"/>
          </a:p>
        </p:txBody>
      </p:sp>
      <p:sp>
        <p:nvSpPr>
          <p:cNvPr id="71" name="TextBox 70"/>
          <p:cNvSpPr txBox="1"/>
          <p:nvPr/>
        </p:nvSpPr>
        <p:spPr>
          <a:xfrm>
            <a:off x="5175939" y="4498423"/>
            <a:ext cx="2019142" cy="369332"/>
          </a:xfrm>
          <a:prstGeom prst="rect">
            <a:avLst/>
          </a:prstGeom>
          <a:noFill/>
        </p:spPr>
        <p:txBody>
          <a:bodyPr wrap="none" rtlCol="0">
            <a:spAutoFit/>
          </a:bodyPr>
          <a:lstStyle/>
          <a:p>
            <a:r>
              <a:rPr lang="en-US" dirty="0" err="1"/>
              <a:t>PacketSendRequest</a:t>
            </a:r>
            <a:endParaRPr lang="en-US" dirty="0"/>
          </a:p>
        </p:txBody>
      </p:sp>
      <p:sp>
        <p:nvSpPr>
          <p:cNvPr id="77" name="TextBox 76"/>
          <p:cNvSpPr txBox="1"/>
          <p:nvPr/>
        </p:nvSpPr>
        <p:spPr>
          <a:xfrm>
            <a:off x="9507458" y="3970251"/>
            <a:ext cx="2604111" cy="923330"/>
          </a:xfrm>
          <a:prstGeom prst="rect">
            <a:avLst/>
          </a:prstGeom>
          <a:noFill/>
        </p:spPr>
        <p:txBody>
          <a:bodyPr wrap="none" rtlCol="0">
            <a:spAutoFit/>
          </a:bodyPr>
          <a:lstStyle/>
          <a:p>
            <a:r>
              <a:rPr lang="en-US" dirty="0" err="1"/>
              <a:t>WriteRequest</a:t>
            </a:r>
            <a:endParaRPr lang="en-US" dirty="0"/>
          </a:p>
          <a:p>
            <a:r>
              <a:rPr lang="en-US" dirty="0"/>
              <a:t>Or</a:t>
            </a:r>
          </a:p>
          <a:p>
            <a:r>
              <a:rPr lang="en-US" dirty="0" err="1"/>
              <a:t>ReadModifyWriteRequest</a:t>
            </a:r>
            <a:endParaRPr lang="en-US" dirty="0"/>
          </a:p>
        </p:txBody>
      </p:sp>
      <p:sp>
        <p:nvSpPr>
          <p:cNvPr id="22" name="Oval 21"/>
          <p:cNvSpPr/>
          <p:nvPr/>
        </p:nvSpPr>
        <p:spPr>
          <a:xfrm>
            <a:off x="9203088" y="322624"/>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Applications</a:t>
            </a:r>
          </a:p>
        </p:txBody>
      </p:sp>
      <p:sp>
        <p:nvSpPr>
          <p:cNvPr id="23" name="TextBox 22"/>
          <p:cNvSpPr txBox="1"/>
          <p:nvPr/>
        </p:nvSpPr>
        <p:spPr>
          <a:xfrm>
            <a:off x="8791615" y="819450"/>
            <a:ext cx="386644" cy="369332"/>
          </a:xfrm>
          <a:prstGeom prst="rect">
            <a:avLst/>
          </a:prstGeom>
          <a:noFill/>
        </p:spPr>
        <p:txBody>
          <a:bodyPr wrap="none" rtlCol="0">
            <a:spAutoFit/>
          </a:bodyPr>
          <a:lstStyle/>
          <a:p>
            <a:r>
              <a:rPr lang="en-US" dirty="0"/>
              <a:t>or</a:t>
            </a:r>
          </a:p>
        </p:txBody>
      </p:sp>
      <p:sp>
        <p:nvSpPr>
          <p:cNvPr id="24" name="TextBox 23"/>
          <p:cNvSpPr txBox="1"/>
          <p:nvPr/>
        </p:nvSpPr>
        <p:spPr>
          <a:xfrm>
            <a:off x="6670886" y="840279"/>
            <a:ext cx="386644" cy="369332"/>
          </a:xfrm>
          <a:prstGeom prst="rect">
            <a:avLst/>
          </a:prstGeom>
          <a:noFill/>
        </p:spPr>
        <p:txBody>
          <a:bodyPr wrap="none" rtlCol="0">
            <a:spAutoFit/>
          </a:bodyPr>
          <a:lstStyle/>
          <a:p>
            <a:r>
              <a:rPr lang="en-US" dirty="0"/>
              <a:t>or</a:t>
            </a:r>
          </a:p>
        </p:txBody>
      </p:sp>
      <p:sp>
        <p:nvSpPr>
          <p:cNvPr id="25" name="Oval 24"/>
          <p:cNvSpPr/>
          <p:nvPr/>
        </p:nvSpPr>
        <p:spPr>
          <a:xfrm>
            <a:off x="6985698" y="366387"/>
            <a:ext cx="2037765" cy="736121"/>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Device Data Pooling Service</a:t>
            </a:r>
          </a:p>
          <a:p>
            <a:pPr algn="ctr"/>
            <a:endParaRPr lang="en-US" dirty="0"/>
          </a:p>
        </p:txBody>
      </p:sp>
      <p:sp>
        <p:nvSpPr>
          <p:cNvPr id="26" name="Oval 25"/>
          <p:cNvSpPr/>
          <p:nvPr/>
        </p:nvSpPr>
        <p:spPr>
          <a:xfrm>
            <a:off x="4487772" y="124212"/>
            <a:ext cx="7438616" cy="132537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826443" y="325481"/>
            <a:ext cx="2037765" cy="91154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Device Virtualization Service</a:t>
            </a:r>
          </a:p>
          <a:p>
            <a:pPr algn="ctr"/>
            <a:endParaRPr lang="en-US" dirty="0"/>
          </a:p>
        </p:txBody>
      </p:sp>
      <p:grpSp>
        <p:nvGrpSpPr>
          <p:cNvPr id="29" name="Group 28"/>
          <p:cNvGrpSpPr/>
          <p:nvPr/>
        </p:nvGrpSpPr>
        <p:grpSpPr>
          <a:xfrm>
            <a:off x="7203629" y="2904080"/>
            <a:ext cx="2037765" cy="910685"/>
            <a:chOff x="4118222" y="141731"/>
            <a:chExt cx="2037765" cy="910685"/>
          </a:xfrm>
        </p:grpSpPr>
        <p:sp>
          <p:nvSpPr>
            <p:cNvPr id="30" name="Oval 29"/>
            <p:cNvSpPr/>
            <p:nvPr/>
          </p:nvSpPr>
          <p:spPr>
            <a:xfrm>
              <a:off x="5019648" y="141731"/>
              <a:ext cx="176619" cy="17456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sp>
          <p:nvSpPr>
            <p:cNvPr id="31" name="Oval 30"/>
            <p:cNvSpPr/>
            <p:nvPr/>
          </p:nvSpPr>
          <p:spPr>
            <a:xfrm>
              <a:off x="4118222" y="316295"/>
              <a:ext cx="2037765" cy="736121"/>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Device Access Service</a:t>
              </a:r>
            </a:p>
            <a:p>
              <a:pPr algn="ctr"/>
              <a:endParaRPr lang="en-US" dirty="0"/>
            </a:p>
          </p:txBody>
        </p:sp>
      </p:grpSp>
      <p:cxnSp>
        <p:nvCxnSpPr>
          <p:cNvPr id="35" name="Straight Connector 34"/>
          <p:cNvCxnSpPr>
            <a:stCxn id="30" idx="0"/>
            <a:endCxn id="26" idx="4"/>
          </p:cNvCxnSpPr>
          <p:nvPr/>
        </p:nvCxnSpPr>
        <p:spPr>
          <a:xfrm flipV="1">
            <a:off x="8193365" y="1449585"/>
            <a:ext cx="13715" cy="1454495"/>
          </a:xfrm>
          <a:prstGeom prst="line">
            <a:avLst/>
          </a:prstGeom>
          <a:ln w="12700">
            <a:solidFill>
              <a:schemeClr val="tx1"/>
            </a:solidFill>
            <a:prstDash val="dash"/>
            <a:headEnd type="none" w="lg" len="lg"/>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42" idx="0"/>
            <a:endCxn id="31" idx="3"/>
          </p:cNvCxnSpPr>
          <p:nvPr/>
        </p:nvCxnSpPr>
        <p:spPr>
          <a:xfrm flipV="1">
            <a:off x="5756172" y="3706963"/>
            <a:ext cx="1745881" cy="1510081"/>
          </a:xfrm>
          <a:prstGeom prst="line">
            <a:avLst/>
          </a:prstGeom>
          <a:ln w="12700">
            <a:solidFill>
              <a:schemeClr val="tx1"/>
            </a:solidFill>
            <a:prstDash val="dash"/>
            <a:headEnd type="none" w="lg" len="lg"/>
          </a:ln>
        </p:spPr>
        <p:style>
          <a:lnRef idx="1">
            <a:schemeClr val="accent1"/>
          </a:lnRef>
          <a:fillRef idx="0">
            <a:schemeClr val="accent1"/>
          </a:fillRef>
          <a:effectRef idx="0">
            <a:schemeClr val="accent1"/>
          </a:effectRef>
          <a:fontRef idx="minor">
            <a:schemeClr val="tx1"/>
          </a:fontRef>
        </p:style>
      </p:cxnSp>
      <p:grpSp>
        <p:nvGrpSpPr>
          <p:cNvPr id="41" name="Group 40"/>
          <p:cNvGrpSpPr/>
          <p:nvPr/>
        </p:nvGrpSpPr>
        <p:grpSpPr>
          <a:xfrm>
            <a:off x="4766436" y="5217044"/>
            <a:ext cx="2037765" cy="910685"/>
            <a:chOff x="4118222" y="141731"/>
            <a:chExt cx="2037765" cy="910685"/>
          </a:xfrm>
        </p:grpSpPr>
        <p:sp>
          <p:nvSpPr>
            <p:cNvPr id="42" name="Oval 41"/>
            <p:cNvSpPr/>
            <p:nvPr/>
          </p:nvSpPr>
          <p:spPr>
            <a:xfrm>
              <a:off x="5019648" y="141731"/>
              <a:ext cx="176619" cy="17456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sp>
          <p:nvSpPr>
            <p:cNvPr id="43" name="Oval 42"/>
            <p:cNvSpPr/>
            <p:nvPr/>
          </p:nvSpPr>
          <p:spPr>
            <a:xfrm>
              <a:off x="4118222" y="316295"/>
              <a:ext cx="2037765" cy="736121"/>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Packet Service</a:t>
              </a:r>
            </a:p>
            <a:p>
              <a:pPr algn="ctr"/>
              <a:endParaRPr lang="en-US" dirty="0"/>
            </a:p>
          </p:txBody>
        </p:sp>
      </p:grpSp>
      <p:cxnSp>
        <p:nvCxnSpPr>
          <p:cNvPr id="28" name="Straight Connector 27"/>
          <p:cNvCxnSpPr>
            <a:stCxn id="33" idx="0"/>
            <a:endCxn id="31" idx="5"/>
          </p:cNvCxnSpPr>
          <p:nvPr/>
        </p:nvCxnSpPr>
        <p:spPr>
          <a:xfrm flipH="1" flipV="1">
            <a:off x="8942970" y="3706963"/>
            <a:ext cx="1499273" cy="1507817"/>
          </a:xfrm>
          <a:prstGeom prst="line">
            <a:avLst/>
          </a:prstGeom>
          <a:ln w="12700">
            <a:solidFill>
              <a:schemeClr val="tx1"/>
            </a:solidFill>
            <a:prstDash val="dash"/>
            <a:headEnd type="none" w="lg" len="lg"/>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a:xfrm>
            <a:off x="9452507" y="5214780"/>
            <a:ext cx="2037765" cy="910685"/>
            <a:chOff x="4118222" y="141731"/>
            <a:chExt cx="2037765" cy="910685"/>
          </a:xfrm>
        </p:grpSpPr>
        <p:sp>
          <p:nvSpPr>
            <p:cNvPr id="33" name="Oval 32"/>
            <p:cNvSpPr/>
            <p:nvPr/>
          </p:nvSpPr>
          <p:spPr>
            <a:xfrm>
              <a:off x="5019648" y="141731"/>
              <a:ext cx="176619" cy="17456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sp>
          <p:nvSpPr>
            <p:cNvPr id="34" name="Oval 33"/>
            <p:cNvSpPr/>
            <p:nvPr/>
          </p:nvSpPr>
          <p:spPr>
            <a:xfrm>
              <a:off x="4118222" y="316295"/>
              <a:ext cx="2037765" cy="736121"/>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Memory Access Service</a:t>
              </a:r>
            </a:p>
            <a:p>
              <a:pPr algn="ctr"/>
              <a:endParaRPr lang="en-US" dirty="0"/>
            </a:p>
          </p:txBody>
        </p:sp>
      </p:grpSp>
    </p:spTree>
    <p:extLst>
      <p:ext uri="{BB962C8B-B14F-4D97-AF65-F5344CB8AC3E}">
        <p14:creationId xmlns:p14="http://schemas.microsoft.com/office/powerpoint/2010/main" val="1026195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398" y="192792"/>
            <a:ext cx="3932237" cy="1196792"/>
          </a:xfrm>
        </p:spPr>
        <p:txBody>
          <a:bodyPr>
            <a:normAutofit fontScale="90000"/>
          </a:bodyPr>
          <a:lstStyle/>
          <a:p>
            <a:r>
              <a:rPr lang="en-US" dirty="0"/>
              <a:t>Device Virtualization Service:</a:t>
            </a:r>
            <a:br>
              <a:rPr lang="en-US" dirty="0"/>
            </a:br>
            <a:r>
              <a:rPr lang="en-US" dirty="0"/>
              <a:t>Acquisition</a:t>
            </a:r>
          </a:p>
        </p:txBody>
      </p:sp>
      <p:sp>
        <p:nvSpPr>
          <p:cNvPr id="4" name="Text Placeholder 3"/>
          <p:cNvSpPr>
            <a:spLocks noGrp="1"/>
          </p:cNvSpPr>
          <p:nvPr>
            <p:ph type="body" sz="half" idx="2"/>
          </p:nvPr>
        </p:nvSpPr>
        <p:spPr>
          <a:xfrm>
            <a:off x="586398" y="1495911"/>
            <a:ext cx="3932237" cy="4730127"/>
          </a:xfrm>
        </p:spPr>
        <p:txBody>
          <a:bodyPr>
            <a:normAutofit/>
          </a:bodyPr>
          <a:lstStyle/>
          <a:p>
            <a:pPr marL="285750" indent="-285750">
              <a:buFont typeface="Arial" panose="020B0604020202020204" pitchFamily="34" charset="0"/>
              <a:buChar char="•"/>
            </a:pPr>
            <a:r>
              <a:rPr lang="en-US" dirty="0"/>
              <a:t>Requests identify user who submitted request, so an indication can be returned.</a:t>
            </a:r>
          </a:p>
          <a:p>
            <a:pPr marL="285750" indent="-285750">
              <a:buFont typeface="Arial" panose="020B0604020202020204" pitchFamily="34" charset="0"/>
              <a:buChar char="•"/>
            </a:pPr>
            <a:r>
              <a:rPr lang="en-US" dirty="0"/>
              <a:t>Requests may be tagged with a transaction identifier in order to associate the request with its corresponding indication.</a:t>
            </a:r>
          </a:p>
          <a:p>
            <a:pPr marL="285750" indent="-285750">
              <a:buFont typeface="Arial" panose="020B0604020202020204" pitchFamily="34" charset="0"/>
              <a:buChar char="•"/>
            </a:pPr>
            <a:r>
              <a:rPr lang="en-US" dirty="0"/>
              <a:t>Result metadata returned in an indication indicate the success or reason for failure.</a:t>
            </a:r>
          </a:p>
        </p:txBody>
      </p:sp>
      <p:sp>
        <p:nvSpPr>
          <p:cNvPr id="67" name="TextBox 66"/>
          <p:cNvSpPr txBox="1"/>
          <p:nvPr/>
        </p:nvSpPr>
        <p:spPr>
          <a:xfrm>
            <a:off x="5383632" y="1770621"/>
            <a:ext cx="2952347" cy="369332"/>
          </a:xfrm>
          <a:prstGeom prst="rect">
            <a:avLst/>
          </a:prstGeom>
          <a:noFill/>
        </p:spPr>
        <p:txBody>
          <a:bodyPr wrap="none" rtlCol="0">
            <a:spAutoFit/>
          </a:bodyPr>
          <a:lstStyle/>
          <a:p>
            <a:r>
              <a:rPr lang="en-US" dirty="0" err="1"/>
              <a:t>AcquireFromDeviceIndication</a:t>
            </a:r>
            <a:endParaRPr lang="en-US" dirty="0"/>
          </a:p>
        </p:txBody>
      </p:sp>
      <p:sp>
        <p:nvSpPr>
          <p:cNvPr id="68" name="TextBox 67"/>
          <p:cNvSpPr txBox="1"/>
          <p:nvPr/>
        </p:nvSpPr>
        <p:spPr>
          <a:xfrm>
            <a:off x="5348507" y="1495911"/>
            <a:ext cx="2779864" cy="369332"/>
          </a:xfrm>
          <a:prstGeom prst="rect">
            <a:avLst/>
          </a:prstGeom>
          <a:noFill/>
        </p:spPr>
        <p:txBody>
          <a:bodyPr wrap="none" rtlCol="0">
            <a:spAutoFit/>
          </a:bodyPr>
          <a:lstStyle/>
          <a:p>
            <a:r>
              <a:rPr lang="en-US" dirty="0" err="1"/>
              <a:t>AcquireFromDeviceRequest</a:t>
            </a:r>
            <a:endParaRPr lang="en-US" dirty="0"/>
          </a:p>
        </p:txBody>
      </p:sp>
      <p:sp>
        <p:nvSpPr>
          <p:cNvPr id="71" name="TextBox 70"/>
          <p:cNvSpPr txBox="1"/>
          <p:nvPr/>
        </p:nvSpPr>
        <p:spPr>
          <a:xfrm>
            <a:off x="5387237" y="3485135"/>
            <a:ext cx="2931508" cy="369332"/>
          </a:xfrm>
          <a:prstGeom prst="rect">
            <a:avLst/>
          </a:prstGeom>
          <a:noFill/>
        </p:spPr>
        <p:txBody>
          <a:bodyPr wrap="none" rtlCol="0">
            <a:spAutoFit/>
          </a:bodyPr>
          <a:lstStyle/>
          <a:p>
            <a:r>
              <a:rPr lang="en-US" dirty="0" err="1"/>
              <a:t>AcquireFromDeviceIndication</a:t>
            </a:r>
            <a:endParaRPr lang="en-US" dirty="0"/>
          </a:p>
        </p:txBody>
      </p:sp>
      <p:sp>
        <p:nvSpPr>
          <p:cNvPr id="23" name="Oval 22"/>
          <p:cNvSpPr/>
          <p:nvPr/>
        </p:nvSpPr>
        <p:spPr>
          <a:xfrm>
            <a:off x="8239092" y="314071"/>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Applications</a:t>
            </a:r>
          </a:p>
        </p:txBody>
      </p:sp>
      <p:sp>
        <p:nvSpPr>
          <p:cNvPr id="24" name="TextBox 23"/>
          <p:cNvSpPr txBox="1"/>
          <p:nvPr/>
        </p:nvSpPr>
        <p:spPr>
          <a:xfrm>
            <a:off x="7827619" y="810897"/>
            <a:ext cx="386644" cy="369332"/>
          </a:xfrm>
          <a:prstGeom prst="rect">
            <a:avLst/>
          </a:prstGeom>
          <a:noFill/>
        </p:spPr>
        <p:txBody>
          <a:bodyPr wrap="none" rtlCol="0">
            <a:spAutoFit/>
          </a:bodyPr>
          <a:lstStyle/>
          <a:p>
            <a:r>
              <a:rPr lang="en-US" dirty="0"/>
              <a:t>or</a:t>
            </a:r>
          </a:p>
        </p:txBody>
      </p:sp>
      <p:sp>
        <p:nvSpPr>
          <p:cNvPr id="26" name="Oval 25"/>
          <p:cNvSpPr/>
          <p:nvPr/>
        </p:nvSpPr>
        <p:spPr>
          <a:xfrm>
            <a:off x="6021702" y="357834"/>
            <a:ext cx="2037765" cy="736121"/>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Device Data Pooling Service</a:t>
            </a:r>
          </a:p>
          <a:p>
            <a:pPr algn="ctr"/>
            <a:endParaRPr lang="en-US" dirty="0"/>
          </a:p>
        </p:txBody>
      </p:sp>
      <p:sp>
        <p:nvSpPr>
          <p:cNvPr id="27" name="Oval 26"/>
          <p:cNvSpPr/>
          <p:nvPr/>
        </p:nvSpPr>
        <p:spPr>
          <a:xfrm>
            <a:off x="5699572" y="115659"/>
            <a:ext cx="5262819" cy="132537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p:cNvCxnSpPr>
            <a:stCxn id="32" idx="0"/>
            <a:endCxn id="27" idx="4"/>
          </p:cNvCxnSpPr>
          <p:nvPr/>
        </p:nvCxnSpPr>
        <p:spPr>
          <a:xfrm flipH="1" flipV="1">
            <a:off x="8330982" y="1441032"/>
            <a:ext cx="17964" cy="732632"/>
          </a:xfrm>
          <a:prstGeom prst="line">
            <a:avLst/>
          </a:prstGeom>
          <a:ln w="12700">
            <a:solidFill>
              <a:schemeClr val="tx1"/>
            </a:solidFill>
            <a:prstDash val="dash"/>
            <a:headEnd type="none" w="lg" len="lg"/>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7312098" y="2173664"/>
            <a:ext cx="2037765" cy="1092943"/>
            <a:chOff x="3733127" y="1143548"/>
            <a:chExt cx="2037765" cy="1092943"/>
          </a:xfrm>
        </p:grpSpPr>
        <p:sp>
          <p:nvSpPr>
            <p:cNvPr id="31" name="Oval 30"/>
            <p:cNvSpPr/>
            <p:nvPr/>
          </p:nvSpPr>
          <p:spPr>
            <a:xfrm>
              <a:off x="3733127" y="1324948"/>
              <a:ext cx="2037765" cy="91154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Device Virtualization Service</a:t>
              </a:r>
            </a:p>
            <a:p>
              <a:pPr algn="ctr"/>
              <a:endParaRPr lang="en-US" dirty="0"/>
            </a:p>
          </p:txBody>
        </p:sp>
        <p:sp>
          <p:nvSpPr>
            <p:cNvPr id="32" name="Oval 31"/>
            <p:cNvSpPr/>
            <p:nvPr/>
          </p:nvSpPr>
          <p:spPr>
            <a:xfrm>
              <a:off x="4681665" y="1143548"/>
              <a:ext cx="176619" cy="17456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grpSp>
      <p:cxnSp>
        <p:nvCxnSpPr>
          <p:cNvPr id="40" name="Straight Connector 39"/>
          <p:cNvCxnSpPr>
            <a:stCxn id="45" idx="0"/>
            <a:endCxn id="31" idx="4"/>
          </p:cNvCxnSpPr>
          <p:nvPr/>
        </p:nvCxnSpPr>
        <p:spPr>
          <a:xfrm flipV="1">
            <a:off x="8319798" y="3266607"/>
            <a:ext cx="11183" cy="577667"/>
          </a:xfrm>
          <a:prstGeom prst="line">
            <a:avLst/>
          </a:prstGeom>
          <a:ln w="12700">
            <a:solidFill>
              <a:schemeClr val="tx1"/>
            </a:solidFill>
            <a:prstDash val="dash"/>
            <a:headEnd type="none" w="lg" len="lg"/>
          </a:ln>
        </p:spPr>
        <p:style>
          <a:lnRef idx="1">
            <a:schemeClr val="accent1"/>
          </a:lnRef>
          <a:fillRef idx="0">
            <a:schemeClr val="accent1"/>
          </a:fillRef>
          <a:effectRef idx="0">
            <a:schemeClr val="accent1"/>
          </a:effectRef>
          <a:fontRef idx="minor">
            <a:schemeClr val="tx1"/>
          </a:fontRef>
        </p:style>
      </p:cxnSp>
      <p:grpSp>
        <p:nvGrpSpPr>
          <p:cNvPr id="44" name="Group 43"/>
          <p:cNvGrpSpPr/>
          <p:nvPr/>
        </p:nvGrpSpPr>
        <p:grpSpPr>
          <a:xfrm>
            <a:off x="7330062" y="3844274"/>
            <a:ext cx="2037765" cy="910685"/>
            <a:chOff x="4118222" y="141731"/>
            <a:chExt cx="2037765" cy="910685"/>
          </a:xfrm>
        </p:grpSpPr>
        <p:sp>
          <p:nvSpPr>
            <p:cNvPr id="45" name="Oval 44"/>
            <p:cNvSpPr/>
            <p:nvPr/>
          </p:nvSpPr>
          <p:spPr>
            <a:xfrm>
              <a:off x="5019648" y="141731"/>
              <a:ext cx="176619" cy="17456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sp>
          <p:nvSpPr>
            <p:cNvPr id="46" name="Oval 45"/>
            <p:cNvSpPr/>
            <p:nvPr/>
          </p:nvSpPr>
          <p:spPr>
            <a:xfrm>
              <a:off x="4118222" y="316295"/>
              <a:ext cx="2037765" cy="736121"/>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Device Access Service</a:t>
              </a:r>
            </a:p>
            <a:p>
              <a:pPr algn="ctr"/>
              <a:endParaRPr lang="en-US" dirty="0"/>
            </a:p>
          </p:txBody>
        </p:sp>
      </p:grpSp>
      <p:cxnSp>
        <p:nvCxnSpPr>
          <p:cNvPr id="47" name="Straight Connector 46"/>
          <p:cNvCxnSpPr>
            <a:stCxn id="49" idx="0"/>
            <a:endCxn id="46" idx="3"/>
          </p:cNvCxnSpPr>
          <p:nvPr/>
        </p:nvCxnSpPr>
        <p:spPr>
          <a:xfrm flipV="1">
            <a:off x="5419583" y="4647157"/>
            <a:ext cx="2208903" cy="978305"/>
          </a:xfrm>
          <a:prstGeom prst="line">
            <a:avLst/>
          </a:prstGeom>
          <a:ln w="12700">
            <a:solidFill>
              <a:schemeClr val="tx1"/>
            </a:solidFill>
            <a:prstDash val="dash"/>
            <a:headEnd type="none" w="lg" len="lg"/>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4429847" y="5625462"/>
            <a:ext cx="2037765" cy="910685"/>
            <a:chOff x="4118222" y="141731"/>
            <a:chExt cx="2037765" cy="910685"/>
          </a:xfrm>
        </p:grpSpPr>
        <p:sp>
          <p:nvSpPr>
            <p:cNvPr id="49" name="Oval 48"/>
            <p:cNvSpPr/>
            <p:nvPr/>
          </p:nvSpPr>
          <p:spPr>
            <a:xfrm>
              <a:off x="5019648" y="141731"/>
              <a:ext cx="176619" cy="17456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sp>
          <p:nvSpPr>
            <p:cNvPr id="50" name="Oval 49"/>
            <p:cNvSpPr/>
            <p:nvPr/>
          </p:nvSpPr>
          <p:spPr>
            <a:xfrm>
              <a:off x="4118222" y="316295"/>
              <a:ext cx="2037765" cy="736121"/>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Packet Service</a:t>
              </a:r>
            </a:p>
            <a:p>
              <a:pPr algn="ctr"/>
              <a:endParaRPr lang="en-US" dirty="0"/>
            </a:p>
          </p:txBody>
        </p:sp>
      </p:grpSp>
      <p:cxnSp>
        <p:nvCxnSpPr>
          <p:cNvPr id="51" name="Straight Connector 50"/>
          <p:cNvCxnSpPr>
            <a:stCxn id="54" idx="0"/>
            <a:endCxn id="46" idx="5"/>
          </p:cNvCxnSpPr>
          <p:nvPr/>
        </p:nvCxnSpPr>
        <p:spPr>
          <a:xfrm flipH="1" flipV="1">
            <a:off x="9069403" y="4647157"/>
            <a:ext cx="1750371" cy="1004039"/>
          </a:xfrm>
          <a:prstGeom prst="line">
            <a:avLst/>
          </a:prstGeom>
          <a:ln w="12700">
            <a:solidFill>
              <a:schemeClr val="tx1"/>
            </a:solidFill>
            <a:prstDash val="dash"/>
            <a:headEnd type="none" w="lg" len="lg"/>
          </a:ln>
        </p:spPr>
        <p:style>
          <a:lnRef idx="1">
            <a:schemeClr val="accent1"/>
          </a:lnRef>
          <a:fillRef idx="0">
            <a:schemeClr val="accent1"/>
          </a:fillRef>
          <a:effectRef idx="0">
            <a:schemeClr val="accent1"/>
          </a:effectRef>
          <a:fontRef idx="minor">
            <a:schemeClr val="tx1"/>
          </a:fontRef>
        </p:style>
      </p:cxnSp>
      <p:grpSp>
        <p:nvGrpSpPr>
          <p:cNvPr id="52" name="Group 51"/>
          <p:cNvGrpSpPr/>
          <p:nvPr/>
        </p:nvGrpSpPr>
        <p:grpSpPr>
          <a:xfrm>
            <a:off x="9830038" y="5651196"/>
            <a:ext cx="2037765" cy="910685"/>
            <a:chOff x="4118222" y="141731"/>
            <a:chExt cx="2037765" cy="910685"/>
          </a:xfrm>
        </p:grpSpPr>
        <p:sp>
          <p:nvSpPr>
            <p:cNvPr id="54" name="Oval 53"/>
            <p:cNvSpPr/>
            <p:nvPr/>
          </p:nvSpPr>
          <p:spPr>
            <a:xfrm>
              <a:off x="5019648" y="141731"/>
              <a:ext cx="176619" cy="17456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sp>
          <p:nvSpPr>
            <p:cNvPr id="55" name="Oval 54"/>
            <p:cNvSpPr/>
            <p:nvPr/>
          </p:nvSpPr>
          <p:spPr>
            <a:xfrm>
              <a:off x="4118222" y="316295"/>
              <a:ext cx="2037765" cy="736121"/>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Memory Access Service</a:t>
              </a:r>
            </a:p>
            <a:p>
              <a:pPr algn="ctr"/>
              <a:endParaRPr lang="en-US" dirty="0"/>
            </a:p>
          </p:txBody>
        </p:sp>
      </p:grpSp>
      <p:sp>
        <p:nvSpPr>
          <p:cNvPr id="56" name="TextBox 55"/>
          <p:cNvSpPr txBox="1"/>
          <p:nvPr/>
        </p:nvSpPr>
        <p:spPr>
          <a:xfrm>
            <a:off x="6342656" y="5129006"/>
            <a:ext cx="2446632" cy="923330"/>
          </a:xfrm>
          <a:prstGeom prst="rect">
            <a:avLst/>
          </a:prstGeom>
          <a:noFill/>
        </p:spPr>
        <p:txBody>
          <a:bodyPr wrap="none" rtlCol="0">
            <a:spAutoFit/>
          </a:bodyPr>
          <a:lstStyle/>
          <a:p>
            <a:r>
              <a:rPr lang="en-US" dirty="0" err="1"/>
              <a:t>PacketReceiveIndication</a:t>
            </a:r>
            <a:endParaRPr lang="en-US" dirty="0"/>
          </a:p>
          <a:p>
            <a:r>
              <a:rPr lang="en-US" dirty="0"/>
              <a:t>or</a:t>
            </a:r>
          </a:p>
          <a:p>
            <a:r>
              <a:rPr lang="en-US" dirty="0" err="1"/>
              <a:t>PacketFailureIndication</a:t>
            </a:r>
            <a:endParaRPr lang="en-US" dirty="0"/>
          </a:p>
        </p:txBody>
      </p:sp>
      <p:sp>
        <p:nvSpPr>
          <p:cNvPr id="59" name="TextBox 58"/>
          <p:cNvSpPr txBox="1"/>
          <p:nvPr/>
        </p:nvSpPr>
        <p:spPr>
          <a:xfrm>
            <a:off x="4949981" y="4568449"/>
            <a:ext cx="2019142" cy="646331"/>
          </a:xfrm>
          <a:prstGeom prst="rect">
            <a:avLst/>
          </a:prstGeom>
          <a:noFill/>
        </p:spPr>
        <p:txBody>
          <a:bodyPr wrap="none" rtlCol="0">
            <a:spAutoFit/>
          </a:bodyPr>
          <a:lstStyle/>
          <a:p>
            <a:r>
              <a:rPr lang="en-US" dirty="0" err="1"/>
              <a:t>PacketSendRequest</a:t>
            </a:r>
            <a:endParaRPr lang="en-US" dirty="0"/>
          </a:p>
          <a:p>
            <a:r>
              <a:rPr lang="en-US" dirty="0"/>
              <a:t>(if needed)</a:t>
            </a:r>
          </a:p>
        </p:txBody>
      </p:sp>
      <p:sp>
        <p:nvSpPr>
          <p:cNvPr id="60" name="TextBox 59"/>
          <p:cNvSpPr txBox="1"/>
          <p:nvPr/>
        </p:nvSpPr>
        <p:spPr>
          <a:xfrm>
            <a:off x="9076136" y="5013946"/>
            <a:ext cx="3122458" cy="369332"/>
          </a:xfrm>
          <a:prstGeom prst="rect">
            <a:avLst/>
          </a:prstGeom>
          <a:noFill/>
        </p:spPr>
        <p:txBody>
          <a:bodyPr wrap="none" rtlCol="0">
            <a:spAutoFit/>
          </a:bodyPr>
          <a:lstStyle/>
          <a:p>
            <a:r>
              <a:rPr lang="en-US" dirty="0" err="1"/>
              <a:t>MemoryAccessResultIndication</a:t>
            </a:r>
            <a:endParaRPr lang="en-US" dirty="0"/>
          </a:p>
        </p:txBody>
      </p:sp>
      <p:sp>
        <p:nvSpPr>
          <p:cNvPr id="61" name="TextBox 60"/>
          <p:cNvSpPr txBox="1"/>
          <p:nvPr/>
        </p:nvSpPr>
        <p:spPr>
          <a:xfrm>
            <a:off x="9624052" y="4607767"/>
            <a:ext cx="1413144" cy="369332"/>
          </a:xfrm>
          <a:prstGeom prst="rect">
            <a:avLst/>
          </a:prstGeom>
          <a:noFill/>
        </p:spPr>
        <p:txBody>
          <a:bodyPr wrap="none" rtlCol="0">
            <a:spAutoFit/>
          </a:bodyPr>
          <a:lstStyle/>
          <a:p>
            <a:r>
              <a:rPr lang="en-US" dirty="0" err="1"/>
              <a:t>ReadRequest</a:t>
            </a:r>
            <a:endParaRPr lang="en-US" dirty="0"/>
          </a:p>
        </p:txBody>
      </p:sp>
      <p:sp>
        <p:nvSpPr>
          <p:cNvPr id="63" name="TextBox 62"/>
          <p:cNvSpPr txBox="1"/>
          <p:nvPr/>
        </p:nvSpPr>
        <p:spPr>
          <a:xfrm>
            <a:off x="5376815" y="3190401"/>
            <a:ext cx="2779864" cy="369332"/>
          </a:xfrm>
          <a:prstGeom prst="rect">
            <a:avLst/>
          </a:prstGeom>
          <a:noFill/>
        </p:spPr>
        <p:txBody>
          <a:bodyPr wrap="none" rtlCol="0">
            <a:spAutoFit/>
          </a:bodyPr>
          <a:lstStyle/>
          <a:p>
            <a:r>
              <a:rPr lang="en-US" dirty="0" err="1"/>
              <a:t>AcquireFromDeviceRequest</a:t>
            </a:r>
            <a:endParaRPr lang="en-US" dirty="0"/>
          </a:p>
        </p:txBody>
      </p:sp>
    </p:spTree>
    <p:extLst>
      <p:ext uri="{BB962C8B-B14F-4D97-AF65-F5344CB8AC3E}">
        <p14:creationId xmlns:p14="http://schemas.microsoft.com/office/powerpoint/2010/main" val="932619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398" y="192792"/>
            <a:ext cx="3932237" cy="1355474"/>
          </a:xfrm>
        </p:spPr>
        <p:txBody>
          <a:bodyPr>
            <a:normAutofit fontScale="90000"/>
          </a:bodyPr>
          <a:lstStyle/>
          <a:p>
            <a:r>
              <a:rPr lang="en-US" dirty="0"/>
              <a:t>Device Virtualization Service:</a:t>
            </a:r>
            <a:br>
              <a:rPr lang="en-US" dirty="0"/>
            </a:br>
            <a:r>
              <a:rPr lang="en-US" dirty="0"/>
              <a:t>Commanding</a:t>
            </a:r>
          </a:p>
        </p:txBody>
      </p:sp>
      <p:sp>
        <p:nvSpPr>
          <p:cNvPr id="4" name="Text Placeholder 3"/>
          <p:cNvSpPr>
            <a:spLocks noGrp="1"/>
          </p:cNvSpPr>
          <p:nvPr>
            <p:ph type="body" sz="half" idx="2"/>
          </p:nvPr>
        </p:nvSpPr>
        <p:spPr>
          <a:xfrm>
            <a:off x="640097" y="1548266"/>
            <a:ext cx="3932237" cy="4482681"/>
          </a:xfrm>
        </p:spPr>
        <p:txBody>
          <a:bodyPr>
            <a:normAutofit/>
          </a:bodyPr>
          <a:lstStyle/>
          <a:p>
            <a:pPr marL="285750" indent="-285750">
              <a:buFont typeface="Arial" panose="020B0604020202020204" pitchFamily="34" charset="0"/>
              <a:buChar char="•"/>
            </a:pPr>
            <a:r>
              <a:rPr lang="en-US" dirty="0"/>
              <a:t>Commands identify user who submitted command, so an indication can be returned.</a:t>
            </a:r>
          </a:p>
          <a:p>
            <a:pPr marL="285750" indent="-285750">
              <a:buFont typeface="Arial" panose="020B0604020202020204" pitchFamily="34" charset="0"/>
              <a:buChar char="•"/>
            </a:pPr>
            <a:r>
              <a:rPr lang="en-US" dirty="0"/>
              <a:t>Requests may be tagged with a transaction identifier in order to associate the request with its corresponding indication.</a:t>
            </a:r>
          </a:p>
          <a:p>
            <a:pPr marL="285750" indent="-285750">
              <a:buFont typeface="Arial" panose="020B0604020202020204" pitchFamily="34" charset="0"/>
              <a:buChar char="•"/>
            </a:pPr>
            <a:r>
              <a:rPr lang="en-US" dirty="0"/>
              <a:t>Result metadata returned in an indication indicate the success or reason for failure.</a:t>
            </a:r>
          </a:p>
        </p:txBody>
      </p:sp>
      <p:sp>
        <p:nvSpPr>
          <p:cNvPr id="67" name="TextBox 66"/>
          <p:cNvSpPr txBox="1"/>
          <p:nvPr/>
        </p:nvSpPr>
        <p:spPr>
          <a:xfrm>
            <a:off x="5609006" y="1740791"/>
            <a:ext cx="2712217" cy="369332"/>
          </a:xfrm>
          <a:prstGeom prst="rect">
            <a:avLst/>
          </a:prstGeom>
          <a:noFill/>
        </p:spPr>
        <p:txBody>
          <a:bodyPr wrap="none" rtlCol="0">
            <a:spAutoFit/>
          </a:bodyPr>
          <a:lstStyle/>
          <a:p>
            <a:r>
              <a:rPr lang="en-US" dirty="0" err="1"/>
              <a:t>CommandDeviceIndication</a:t>
            </a:r>
            <a:endParaRPr lang="en-US" dirty="0"/>
          </a:p>
        </p:txBody>
      </p:sp>
      <p:sp>
        <p:nvSpPr>
          <p:cNvPr id="68" name="TextBox 67"/>
          <p:cNvSpPr txBox="1"/>
          <p:nvPr/>
        </p:nvSpPr>
        <p:spPr>
          <a:xfrm>
            <a:off x="5721306" y="1432347"/>
            <a:ext cx="2539734" cy="369332"/>
          </a:xfrm>
          <a:prstGeom prst="rect">
            <a:avLst/>
          </a:prstGeom>
          <a:noFill/>
        </p:spPr>
        <p:txBody>
          <a:bodyPr wrap="none" rtlCol="0">
            <a:spAutoFit/>
          </a:bodyPr>
          <a:lstStyle/>
          <a:p>
            <a:r>
              <a:rPr lang="en-US" dirty="0" err="1"/>
              <a:t>CommandDeviceRequest</a:t>
            </a:r>
            <a:endParaRPr lang="en-US" dirty="0"/>
          </a:p>
        </p:txBody>
      </p:sp>
      <p:sp>
        <p:nvSpPr>
          <p:cNvPr id="71" name="TextBox 70"/>
          <p:cNvSpPr txBox="1"/>
          <p:nvPr/>
        </p:nvSpPr>
        <p:spPr>
          <a:xfrm>
            <a:off x="5827863" y="3215705"/>
            <a:ext cx="2539734" cy="369332"/>
          </a:xfrm>
          <a:prstGeom prst="rect">
            <a:avLst/>
          </a:prstGeom>
          <a:noFill/>
        </p:spPr>
        <p:txBody>
          <a:bodyPr wrap="none" rtlCol="0">
            <a:spAutoFit/>
          </a:bodyPr>
          <a:lstStyle/>
          <a:p>
            <a:r>
              <a:rPr lang="en-US" dirty="0" err="1"/>
              <a:t>CommandDeviceRequest</a:t>
            </a:r>
            <a:endParaRPr lang="en-US" dirty="0"/>
          </a:p>
        </p:txBody>
      </p:sp>
      <p:sp>
        <p:nvSpPr>
          <p:cNvPr id="29" name="TextBox 28"/>
          <p:cNvSpPr txBox="1"/>
          <p:nvPr/>
        </p:nvSpPr>
        <p:spPr>
          <a:xfrm>
            <a:off x="5614444" y="3488633"/>
            <a:ext cx="2712217" cy="369332"/>
          </a:xfrm>
          <a:prstGeom prst="rect">
            <a:avLst/>
          </a:prstGeom>
          <a:noFill/>
        </p:spPr>
        <p:txBody>
          <a:bodyPr wrap="none" rtlCol="0">
            <a:spAutoFit/>
          </a:bodyPr>
          <a:lstStyle/>
          <a:p>
            <a:r>
              <a:rPr lang="en-US" dirty="0" err="1"/>
              <a:t>CommandDeviceIndication</a:t>
            </a:r>
            <a:endParaRPr lang="en-US" dirty="0"/>
          </a:p>
        </p:txBody>
      </p:sp>
      <p:sp>
        <p:nvSpPr>
          <p:cNvPr id="24" name="Oval 23"/>
          <p:cNvSpPr/>
          <p:nvPr/>
        </p:nvSpPr>
        <p:spPr>
          <a:xfrm>
            <a:off x="8346052" y="315488"/>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Applications</a:t>
            </a:r>
          </a:p>
        </p:txBody>
      </p:sp>
      <p:sp>
        <p:nvSpPr>
          <p:cNvPr id="25" name="TextBox 24"/>
          <p:cNvSpPr txBox="1"/>
          <p:nvPr/>
        </p:nvSpPr>
        <p:spPr>
          <a:xfrm>
            <a:off x="7934579" y="812314"/>
            <a:ext cx="386644" cy="369332"/>
          </a:xfrm>
          <a:prstGeom prst="rect">
            <a:avLst/>
          </a:prstGeom>
          <a:noFill/>
        </p:spPr>
        <p:txBody>
          <a:bodyPr wrap="none" rtlCol="0">
            <a:spAutoFit/>
          </a:bodyPr>
          <a:lstStyle/>
          <a:p>
            <a:r>
              <a:rPr lang="en-US" dirty="0"/>
              <a:t>or</a:t>
            </a:r>
          </a:p>
        </p:txBody>
      </p:sp>
      <p:sp>
        <p:nvSpPr>
          <p:cNvPr id="26" name="Oval 25"/>
          <p:cNvSpPr/>
          <p:nvPr/>
        </p:nvSpPr>
        <p:spPr>
          <a:xfrm>
            <a:off x="6128662" y="359251"/>
            <a:ext cx="2037765" cy="736121"/>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Device Data Pooling Service</a:t>
            </a:r>
          </a:p>
          <a:p>
            <a:pPr algn="ctr"/>
            <a:endParaRPr lang="en-US" dirty="0"/>
          </a:p>
        </p:txBody>
      </p:sp>
      <p:sp>
        <p:nvSpPr>
          <p:cNvPr id="27" name="Oval 26"/>
          <p:cNvSpPr/>
          <p:nvPr/>
        </p:nvSpPr>
        <p:spPr>
          <a:xfrm>
            <a:off x="5806532" y="117076"/>
            <a:ext cx="5262819" cy="132537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p:cNvCxnSpPr>
            <a:stCxn id="32" idx="0"/>
            <a:endCxn id="27" idx="4"/>
          </p:cNvCxnSpPr>
          <p:nvPr/>
        </p:nvCxnSpPr>
        <p:spPr>
          <a:xfrm flipH="1" flipV="1">
            <a:off x="8437942" y="1442449"/>
            <a:ext cx="17965" cy="652278"/>
          </a:xfrm>
          <a:prstGeom prst="line">
            <a:avLst/>
          </a:prstGeom>
          <a:ln w="12700">
            <a:solidFill>
              <a:schemeClr val="tx1"/>
            </a:solidFill>
            <a:prstDash val="dash"/>
            <a:headEnd type="none" w="lg" len="lg"/>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7419059" y="2094727"/>
            <a:ext cx="2037765" cy="1092943"/>
            <a:chOff x="3733127" y="1143548"/>
            <a:chExt cx="2037765" cy="1092943"/>
          </a:xfrm>
        </p:grpSpPr>
        <p:sp>
          <p:nvSpPr>
            <p:cNvPr id="31" name="Oval 30"/>
            <p:cNvSpPr/>
            <p:nvPr/>
          </p:nvSpPr>
          <p:spPr>
            <a:xfrm>
              <a:off x="3733127" y="1324948"/>
              <a:ext cx="2037765" cy="91154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Device Virtualization Service</a:t>
              </a:r>
            </a:p>
            <a:p>
              <a:pPr algn="ctr"/>
              <a:endParaRPr lang="en-US" dirty="0"/>
            </a:p>
          </p:txBody>
        </p:sp>
        <p:sp>
          <p:nvSpPr>
            <p:cNvPr id="32" name="Oval 31"/>
            <p:cNvSpPr/>
            <p:nvPr/>
          </p:nvSpPr>
          <p:spPr>
            <a:xfrm>
              <a:off x="4681665" y="1143548"/>
              <a:ext cx="176619" cy="17456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grpSp>
      <p:cxnSp>
        <p:nvCxnSpPr>
          <p:cNvPr id="33" name="Straight Connector 32"/>
          <p:cNvCxnSpPr>
            <a:stCxn id="35" idx="0"/>
            <a:endCxn id="31" idx="4"/>
          </p:cNvCxnSpPr>
          <p:nvPr/>
        </p:nvCxnSpPr>
        <p:spPr>
          <a:xfrm flipH="1" flipV="1">
            <a:off x="8437942" y="3187670"/>
            <a:ext cx="5647" cy="680586"/>
          </a:xfrm>
          <a:prstGeom prst="line">
            <a:avLst/>
          </a:prstGeom>
          <a:ln w="12700">
            <a:solidFill>
              <a:schemeClr val="tx1"/>
            </a:solidFill>
            <a:prstDash val="dash"/>
            <a:headEnd type="none" w="lg" len="lg"/>
          </a:ln>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7453853" y="3868256"/>
            <a:ext cx="2037765" cy="910685"/>
            <a:chOff x="4118222" y="141731"/>
            <a:chExt cx="2037765" cy="910685"/>
          </a:xfrm>
        </p:grpSpPr>
        <p:sp>
          <p:nvSpPr>
            <p:cNvPr id="35" name="Oval 34"/>
            <p:cNvSpPr/>
            <p:nvPr/>
          </p:nvSpPr>
          <p:spPr>
            <a:xfrm>
              <a:off x="5019648" y="141731"/>
              <a:ext cx="176619" cy="17456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sp>
          <p:nvSpPr>
            <p:cNvPr id="36" name="Oval 35"/>
            <p:cNvSpPr/>
            <p:nvPr/>
          </p:nvSpPr>
          <p:spPr>
            <a:xfrm>
              <a:off x="4118222" y="316295"/>
              <a:ext cx="2037765" cy="736121"/>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Device Access Service</a:t>
              </a:r>
            </a:p>
            <a:p>
              <a:pPr algn="ctr"/>
              <a:endParaRPr lang="en-US" dirty="0"/>
            </a:p>
          </p:txBody>
        </p:sp>
      </p:grpSp>
      <p:cxnSp>
        <p:nvCxnSpPr>
          <p:cNvPr id="37" name="Straight Connector 36"/>
          <p:cNvCxnSpPr>
            <a:stCxn id="39" idx="0"/>
            <a:endCxn id="36" idx="3"/>
          </p:cNvCxnSpPr>
          <p:nvPr/>
        </p:nvCxnSpPr>
        <p:spPr>
          <a:xfrm flipV="1">
            <a:off x="5543374" y="4671139"/>
            <a:ext cx="2208903" cy="978305"/>
          </a:xfrm>
          <a:prstGeom prst="line">
            <a:avLst/>
          </a:prstGeom>
          <a:ln w="12700">
            <a:solidFill>
              <a:schemeClr val="tx1"/>
            </a:solidFill>
            <a:prstDash val="dash"/>
            <a:headEnd type="none" w="lg" len="lg"/>
          </a:ln>
        </p:spPr>
        <p:style>
          <a:lnRef idx="1">
            <a:schemeClr val="accent1"/>
          </a:lnRef>
          <a:fillRef idx="0">
            <a:schemeClr val="accent1"/>
          </a:fillRef>
          <a:effectRef idx="0">
            <a:schemeClr val="accent1"/>
          </a:effectRef>
          <a:fontRef idx="minor">
            <a:schemeClr val="tx1"/>
          </a:fontRef>
        </p:style>
      </p:cxnSp>
      <p:grpSp>
        <p:nvGrpSpPr>
          <p:cNvPr id="38" name="Group 37"/>
          <p:cNvGrpSpPr/>
          <p:nvPr/>
        </p:nvGrpSpPr>
        <p:grpSpPr>
          <a:xfrm>
            <a:off x="4553638" y="5649444"/>
            <a:ext cx="2037765" cy="910685"/>
            <a:chOff x="4118222" y="141731"/>
            <a:chExt cx="2037765" cy="910685"/>
          </a:xfrm>
        </p:grpSpPr>
        <p:sp>
          <p:nvSpPr>
            <p:cNvPr id="39" name="Oval 38"/>
            <p:cNvSpPr/>
            <p:nvPr/>
          </p:nvSpPr>
          <p:spPr>
            <a:xfrm>
              <a:off x="5019648" y="141731"/>
              <a:ext cx="176619" cy="17456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sp>
          <p:nvSpPr>
            <p:cNvPr id="40" name="Oval 39"/>
            <p:cNvSpPr/>
            <p:nvPr/>
          </p:nvSpPr>
          <p:spPr>
            <a:xfrm>
              <a:off x="4118222" y="316295"/>
              <a:ext cx="2037765" cy="736121"/>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Packet Service</a:t>
              </a:r>
            </a:p>
            <a:p>
              <a:pPr algn="ctr"/>
              <a:endParaRPr lang="en-US" dirty="0"/>
            </a:p>
          </p:txBody>
        </p:sp>
      </p:grpSp>
      <p:cxnSp>
        <p:nvCxnSpPr>
          <p:cNvPr id="41" name="Straight Connector 40"/>
          <p:cNvCxnSpPr>
            <a:stCxn id="43" idx="0"/>
            <a:endCxn id="36" idx="5"/>
          </p:cNvCxnSpPr>
          <p:nvPr/>
        </p:nvCxnSpPr>
        <p:spPr>
          <a:xfrm flipH="1" flipV="1">
            <a:off x="9193194" y="4671139"/>
            <a:ext cx="1750371" cy="1004039"/>
          </a:xfrm>
          <a:prstGeom prst="line">
            <a:avLst/>
          </a:prstGeom>
          <a:ln w="12700">
            <a:solidFill>
              <a:schemeClr val="tx1"/>
            </a:solidFill>
            <a:prstDash val="dash"/>
            <a:headEnd type="none" w="lg" len="lg"/>
          </a:ln>
        </p:spPr>
        <p:style>
          <a:lnRef idx="1">
            <a:schemeClr val="accent1"/>
          </a:lnRef>
          <a:fillRef idx="0">
            <a:schemeClr val="accent1"/>
          </a:fillRef>
          <a:effectRef idx="0">
            <a:schemeClr val="accent1"/>
          </a:effectRef>
          <a:fontRef idx="minor">
            <a:schemeClr val="tx1"/>
          </a:fontRef>
        </p:style>
      </p:cxnSp>
      <p:grpSp>
        <p:nvGrpSpPr>
          <p:cNvPr id="42" name="Group 41"/>
          <p:cNvGrpSpPr/>
          <p:nvPr/>
        </p:nvGrpSpPr>
        <p:grpSpPr>
          <a:xfrm>
            <a:off x="9953829" y="5675178"/>
            <a:ext cx="2037765" cy="910685"/>
            <a:chOff x="4118222" y="141731"/>
            <a:chExt cx="2037765" cy="910685"/>
          </a:xfrm>
        </p:grpSpPr>
        <p:sp>
          <p:nvSpPr>
            <p:cNvPr id="43" name="Oval 42"/>
            <p:cNvSpPr/>
            <p:nvPr/>
          </p:nvSpPr>
          <p:spPr>
            <a:xfrm>
              <a:off x="5019648" y="141731"/>
              <a:ext cx="176619" cy="17456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endParaRPr lang="en-US" dirty="0"/>
            </a:p>
          </p:txBody>
        </p:sp>
        <p:sp>
          <p:nvSpPr>
            <p:cNvPr id="44" name="Oval 43"/>
            <p:cNvSpPr/>
            <p:nvPr/>
          </p:nvSpPr>
          <p:spPr>
            <a:xfrm>
              <a:off x="4118222" y="316295"/>
              <a:ext cx="2037765" cy="736121"/>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ctr"/>
            <a:lstStyle/>
            <a:p>
              <a:pPr algn="ctr"/>
              <a:r>
                <a:rPr lang="en-US" dirty="0">
                  <a:solidFill>
                    <a:schemeClr val="tx1"/>
                  </a:solidFill>
                </a:rPr>
                <a:t>Memory Access Service</a:t>
              </a:r>
            </a:p>
            <a:p>
              <a:pPr algn="ctr"/>
              <a:endParaRPr lang="en-US" dirty="0"/>
            </a:p>
          </p:txBody>
        </p:sp>
      </p:grpSp>
      <p:sp>
        <p:nvSpPr>
          <p:cNvPr id="45" name="TextBox 44"/>
          <p:cNvSpPr txBox="1"/>
          <p:nvPr/>
        </p:nvSpPr>
        <p:spPr>
          <a:xfrm>
            <a:off x="5221680" y="5029274"/>
            <a:ext cx="2019142" cy="369332"/>
          </a:xfrm>
          <a:prstGeom prst="rect">
            <a:avLst/>
          </a:prstGeom>
          <a:noFill/>
        </p:spPr>
        <p:txBody>
          <a:bodyPr wrap="none" rtlCol="0">
            <a:spAutoFit/>
          </a:bodyPr>
          <a:lstStyle/>
          <a:p>
            <a:r>
              <a:rPr lang="en-US" dirty="0" err="1"/>
              <a:t>PacketSendRequest</a:t>
            </a:r>
            <a:endParaRPr lang="en-US" dirty="0"/>
          </a:p>
        </p:txBody>
      </p:sp>
      <p:sp>
        <p:nvSpPr>
          <p:cNvPr id="46" name="TextBox 45"/>
          <p:cNvSpPr txBox="1"/>
          <p:nvPr/>
        </p:nvSpPr>
        <p:spPr>
          <a:xfrm>
            <a:off x="9553199" y="4501102"/>
            <a:ext cx="2604111" cy="923330"/>
          </a:xfrm>
          <a:prstGeom prst="rect">
            <a:avLst/>
          </a:prstGeom>
          <a:noFill/>
        </p:spPr>
        <p:txBody>
          <a:bodyPr wrap="none" rtlCol="0">
            <a:spAutoFit/>
          </a:bodyPr>
          <a:lstStyle/>
          <a:p>
            <a:r>
              <a:rPr lang="en-US" dirty="0" err="1"/>
              <a:t>WriteRequest</a:t>
            </a:r>
            <a:endParaRPr lang="en-US" dirty="0"/>
          </a:p>
          <a:p>
            <a:r>
              <a:rPr lang="en-US" dirty="0"/>
              <a:t>Or</a:t>
            </a:r>
          </a:p>
          <a:p>
            <a:r>
              <a:rPr lang="en-US" dirty="0" err="1"/>
              <a:t>ReadModifyWriteRequest</a:t>
            </a:r>
            <a:endParaRPr lang="en-US" dirty="0"/>
          </a:p>
        </p:txBody>
      </p:sp>
    </p:spTree>
    <p:extLst>
      <p:ext uri="{BB962C8B-B14F-4D97-AF65-F5344CB8AC3E}">
        <p14:creationId xmlns:p14="http://schemas.microsoft.com/office/powerpoint/2010/main" val="12083531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1782</TotalTime>
  <Words>2360</Words>
  <Application>Microsoft Office PowerPoint</Application>
  <PresentationFormat>Widescreen</PresentationFormat>
  <Paragraphs>402</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宋体</vt:lpstr>
      <vt:lpstr>Arial</vt:lpstr>
      <vt:lpstr>Calibri</vt:lpstr>
      <vt:lpstr>Calibri Light</vt:lpstr>
      <vt:lpstr>Times New Roman</vt:lpstr>
      <vt:lpstr>Office Theme</vt:lpstr>
      <vt:lpstr>SOIS Services</vt:lpstr>
      <vt:lpstr>Layered View</vt:lpstr>
      <vt:lpstr>Functional Group Summary</vt:lpstr>
      <vt:lpstr>Data Distribution</vt:lpstr>
      <vt:lpstr>Device &amp; Access Services</vt:lpstr>
      <vt:lpstr>Device Access Service: Acquisition</vt:lpstr>
      <vt:lpstr>Device Access Service: Commanding</vt:lpstr>
      <vt:lpstr>Device Virtualization Service: Acquisition</vt:lpstr>
      <vt:lpstr>Device Virtualization Service: Commanding</vt:lpstr>
      <vt:lpstr>Device Data Pooling Service: Acquisition</vt:lpstr>
      <vt:lpstr>Device Data Pooling Service: Starting or Stopping Acquisition</vt:lpstr>
      <vt:lpstr>Device Data Pooling Service: Adding or Removing Acquisition Order</vt:lpstr>
      <vt:lpstr>PacketService</vt:lpstr>
      <vt:lpstr>MemoryAccessService Reading</vt:lpstr>
      <vt:lpstr>MemoryAccessService Writing</vt:lpstr>
      <vt:lpstr>Vehicle Manifest Services</vt:lpstr>
      <vt:lpstr>Plug and Play Function descriptions</vt:lpstr>
      <vt:lpstr>Device Content Services</vt:lpstr>
      <vt:lpstr>Communication Protocols</vt:lpstr>
      <vt:lpstr>PowerPoint Presentation</vt:lpstr>
      <vt:lpstr>PowerPoint Presentation</vt:lpstr>
      <vt:lpstr>PowerPoint Presentation</vt:lpstr>
      <vt:lpstr>Symmetrical Communication</vt:lpstr>
      <vt:lpstr>Asymmetrical Communication between Application Layers</vt:lpstr>
      <vt:lpstr>Asymmetrical Communication to Subnet Layer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SOIS Services</dc:title>
  <dc:creator>Ramon Krosley</dc:creator>
  <cp:lastModifiedBy>Ramon Krosley</cp:lastModifiedBy>
  <cp:revision>151</cp:revision>
  <dcterms:created xsi:type="dcterms:W3CDTF">2016-01-18T15:46:08Z</dcterms:created>
  <dcterms:modified xsi:type="dcterms:W3CDTF">2016-04-07T02:41:37Z</dcterms:modified>
</cp:coreProperties>
</file>