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0F2F0-8A06-4537-A82B-87CF972C151E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EAD39-D285-4BA9-9EDC-3D2E49BFD7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617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061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7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EAD39-D285-4BA9-9EDC-3D2E49BFD73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07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56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929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36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55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40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46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40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33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2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35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49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1D08E-81F9-4630-A1D0-4EDE198F90F1}" type="datetimeFigureOut">
              <a:rPr lang="zh-CN" altLang="en-US" smtClean="0"/>
              <a:t>2016-2-26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DCBE-9723-40B6-8306-E2E0AEA3D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98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Plug-and-Play View of SOIS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109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371335"/>
              </p:ext>
            </p:extLst>
          </p:nvPr>
        </p:nvGraphicFramePr>
        <p:xfrm>
          <a:off x="857250" y="0"/>
          <a:ext cx="7245981" cy="688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Visio" r:id="rId4" imgW="6843077" imgH="6504567" progId="Visio.Drawing.11">
                  <p:embed/>
                </p:oleObj>
              </mc:Choice>
              <mc:Fallback>
                <p:oleObj name="Visio" r:id="rId4" imgW="6843077" imgH="650456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7250" y="0"/>
                        <a:ext cx="7245981" cy="688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58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137239"/>
              </p:ext>
            </p:extLst>
          </p:nvPr>
        </p:nvGraphicFramePr>
        <p:xfrm>
          <a:off x="662632" y="909464"/>
          <a:ext cx="7797800" cy="590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Visio" r:id="rId4" imgW="7065933" imgH="5350030" progId="Visio.Drawing.11">
                  <p:embed/>
                </p:oleObj>
              </mc:Choice>
              <mc:Fallback>
                <p:oleObj name="Visio" r:id="rId4" imgW="7065933" imgH="535003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2632" y="909464"/>
                        <a:ext cx="7797800" cy="590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848" y="476672"/>
            <a:ext cx="345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Adding/Removing Devices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143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774941"/>
              </p:ext>
            </p:extLst>
          </p:nvPr>
        </p:nvGraphicFramePr>
        <p:xfrm>
          <a:off x="35496" y="44624"/>
          <a:ext cx="9036494" cy="6720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5616"/>
                <a:gridCol w="3420888"/>
                <a:gridCol w="1763688"/>
                <a:gridCol w="2736302"/>
              </a:tblGrid>
              <a:tr h="388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Service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effectLst/>
                        </a:rPr>
                        <a:t>F</a:t>
                      </a:r>
                      <a:r>
                        <a:rPr lang="en-US" sz="1100" kern="100" dirty="0" smtClean="0">
                          <a:effectLst/>
                        </a:rPr>
                        <a:t>unction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Interface/Primitive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Parameter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Device Enumeration Service (DES) 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table of device names and virtual / physical </a:t>
                      </a:r>
                      <a:r>
                        <a:rPr lang="en-US" sz="1100" kern="100" dirty="0" smtClean="0">
                          <a:effectLst/>
                        </a:rPr>
                        <a:t>identifiers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Management of existing devices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Management and user notification of added devices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Management and user notification of removed devices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DEVICE_FOUND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DEVICE_LOST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ENUMERATE_DEVICES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ADD_DEVICE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REMOVE_DEVICE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QUERY_DEVICES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Transaction Identifier, Result Metadata, 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Virtual Device Identifier</a:t>
                      </a:r>
                      <a:r>
                        <a:rPr lang="en-US" sz="1100" kern="100" dirty="0">
                          <a:effectLst/>
                        </a:rPr>
                        <a:t>, 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Physical Device Identifier</a:t>
                      </a:r>
                      <a:r>
                        <a:rPr lang="en-US" sz="1100" kern="100" dirty="0">
                          <a:effectLst/>
                        </a:rPr>
                        <a:t>, Device Serial Number, Device Type, 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Spacecraft Network Address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Device Discovery Service (DDS)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searches sub-net(s) for devices, recognizes changes to device and sub-net accessibility, provides </a:t>
                      </a:r>
                      <a:r>
                        <a:rPr lang="en-US" sz="1100" kern="100" dirty="0" smtClean="0">
                          <a:effectLst/>
                        </a:rPr>
                        <a:t>notifications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discovers initial topology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-detects changes to topology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-informs management with discovery information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-provides</a:t>
                      </a:r>
                      <a:r>
                        <a:rPr lang="en-US" altLang="zh-CN" sz="1100" kern="1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notification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DEVICE_DISCOVERY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DEVICE_DISCOVERY_LOSS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DDSAP Address</a:t>
                      </a:r>
                      <a:r>
                        <a:rPr lang="en-US" sz="1100" kern="100" dirty="0">
                          <a:effectLst/>
                        </a:rPr>
                        <a:t>, Device Address, Device Metadata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Device Virtualization Service (DVS)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virtual device interface, hides physical device </a:t>
                      </a:r>
                      <a:r>
                        <a:rPr lang="en-US" sz="1100" kern="100" dirty="0" smtClean="0">
                          <a:effectLst/>
                        </a:rPr>
                        <a:t>mapping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Commanding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Data Acquisition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ACQUIRE_FROM_DEVICE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COMMAND_DEVICE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Transaction Identifier, Result Metadata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, Virtual Device Identifier</a:t>
                      </a:r>
                      <a:r>
                        <a:rPr lang="en-US" sz="1100" kern="100" dirty="0">
                          <a:effectLst/>
                        </a:rPr>
                        <a:t>, Value Identifier, Value, Timestamp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336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Device Access Service (DAS)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direct physical device access when </a:t>
                      </a:r>
                      <a:r>
                        <a:rPr lang="en-US" sz="1100" kern="100" dirty="0" smtClean="0">
                          <a:effectLst/>
                        </a:rPr>
                        <a:t>needed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Acquire value from device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Command a device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ACQUIRE_FROM_DEVICE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COMMAND_DEVICE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Transaction Identifier, Result Metadata, </a:t>
                      </a: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</a:rPr>
                        <a:t>Physical Device Identifier</a:t>
                      </a:r>
                      <a:r>
                        <a:rPr lang="en-US" sz="1100" kern="100" dirty="0">
                          <a:effectLst/>
                        </a:rPr>
                        <a:t>, Value Identifier, Value, Timestamp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Packet Service (PS)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means to read / write packets to </a:t>
                      </a:r>
                      <a:r>
                        <a:rPr lang="en-US" sz="1100" kern="100" dirty="0" smtClean="0">
                          <a:effectLst/>
                        </a:rPr>
                        <a:t>devices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FF0000"/>
                          </a:solidFill>
                          <a:effectLst/>
                        </a:rPr>
                        <a:t>providing packet delivery over a single </a:t>
                      </a:r>
                      <a:r>
                        <a:rPr lang="en-US" sz="1100" kern="100" dirty="0" err="1" smtClean="0">
                          <a:solidFill>
                            <a:srgbClr val="FF0000"/>
                          </a:solidFill>
                          <a:effectLst/>
                        </a:rPr>
                        <a:t>subnetwork</a:t>
                      </a:r>
                      <a:endParaRPr lang="en-US" sz="1100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PACKET_SEND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PACKET_RECEIVE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PACKET_FAILURE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Data, </a:t>
                      </a:r>
                      <a:r>
                        <a:rPr lang="en-US" sz="1100" kern="100" dirty="0" smtClean="0">
                          <a:effectLst/>
                        </a:rPr>
                        <a:t>PSSA</a:t>
                      </a:r>
                      <a:r>
                        <a:rPr lang="en-US" altLang="zh-CN" sz="1100" kern="100" dirty="0" smtClean="0">
                          <a:effectLst/>
                        </a:rPr>
                        <a:t>P</a:t>
                      </a:r>
                      <a:r>
                        <a:rPr lang="en-US" sz="1100" kern="100" dirty="0" smtClean="0">
                          <a:effectLst/>
                        </a:rPr>
                        <a:t>, PDSAP, </a:t>
                      </a:r>
                      <a:r>
                        <a:rPr lang="en-US" sz="1100" kern="100" dirty="0">
                          <a:effectLst/>
                        </a:rPr>
                        <a:t>Service Class, Channel, Priority, Failure Metadata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672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Memory Access Service (MAS) </a:t>
                      </a:r>
                      <a:endParaRPr lang="zh-CN" sz="11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means to read write data to </a:t>
                      </a:r>
                      <a:r>
                        <a:rPr lang="en-US" sz="1100" kern="100" dirty="0" smtClean="0">
                          <a:effectLst/>
                        </a:rPr>
                        <a:t>memory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providing direct access to device memory</a:t>
                      </a:r>
                      <a:endParaRPr lang="zh-CN" altLang="zh-CN" sz="11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READ, WRITE, READ/MODIFY/WRITE, MEMORY_ACCESS_RESULT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MASAP Address, Destination Address, Transaction ID, Memory ID, Start Memory Address, Size, Mask, Data, Channel, Priority, Acknowledge, </a:t>
                      </a:r>
                      <a:r>
                        <a:rPr lang="en-US" sz="1100" kern="100" dirty="0" smtClean="0">
                          <a:effectLst/>
                        </a:rPr>
                        <a:t>Authorization, </a:t>
                      </a:r>
                      <a:r>
                        <a:rPr lang="en-US" sz="1100" kern="100" dirty="0">
                          <a:effectLst/>
                        </a:rPr>
                        <a:t>Verification, Result Metadata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13441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Message </a:t>
                      </a:r>
                      <a:r>
                        <a:rPr lang="en-US" sz="1100" kern="100" dirty="0">
                          <a:effectLst/>
                        </a:rPr>
                        <a:t>Transfer Service (MTS)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provides a standard service for mediating the transfer of discrete data (messages) between onboard software users in a distributed onboard </a:t>
                      </a:r>
                      <a:r>
                        <a:rPr lang="en-US" sz="1100" kern="100" dirty="0" smtClean="0">
                          <a:effectLst/>
                        </a:rPr>
                        <a:t>system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send a discrete </a:t>
                      </a: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message;</a:t>
                      </a:r>
                      <a:endParaRPr lang="en-US" altLang="zh-CN" sz="11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receive the next queued discrete message;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send a query message </a:t>
                      </a: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and </a:t>
                      </a: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receive a reply message back.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multicast a discrete message </a:t>
                      </a: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(publish-subscribe);</a:t>
                      </a:r>
                      <a:endParaRPr lang="en-US" altLang="zh-CN" sz="11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– broadcast a discrete </a:t>
                      </a:r>
                      <a:r>
                        <a:rPr lang="en-US" altLang="zh-CN" sz="11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message (announce).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SEND, QUERY, REPLY, MESSAGE, FAULT, REGISTER, UNREGISTER, ASSERT_INVITATION, CANCEL_INVITATION, ASSERT_SUBSCRIPTION, CANCEL_SUBSCRIPTION</a:t>
                      </a:r>
                      <a:endParaRPr lang="zh-CN" sz="11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PUBLISH, ANNOUNCE, MODULE_IS_DEAD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Continuum ID, Application Name, Authority Name, Unit ID, Role ID, Meta-AMS Delivery Point (MADP) Specification, Module Number, Subject ID, Delivery Specification, Service Mode, Priority, Flow Label, Context, Application Data Length, Application Data, Term, Fault Expression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  <a:tr h="514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Management </a:t>
                      </a:r>
                      <a:r>
                        <a:rPr lang="en-US" sz="1100" kern="100" dirty="0">
                          <a:effectLst/>
                        </a:rPr>
                        <a:t>Information </a:t>
                      </a:r>
                      <a:r>
                        <a:rPr lang="en-US" sz="1100" kern="100" dirty="0" smtClean="0">
                          <a:effectLst/>
                        </a:rPr>
                        <a:t>Base (MIB) 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stores data about devices in a common format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8779" marR="587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5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Errors in Documents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871x3m1:</a:t>
            </a:r>
            <a:endParaRPr lang="zh-CN" altLang="zh-CN" dirty="0"/>
          </a:p>
          <a:p>
            <a:pPr lvl="1"/>
            <a:r>
              <a:rPr lang="en-US" altLang="zh-CN" dirty="0"/>
              <a:t>P2-4: </a:t>
            </a:r>
            <a:r>
              <a:rPr lang="en-US" altLang="zh-CN" dirty="0" smtClean="0"/>
              <a:t>d) Physical </a:t>
            </a:r>
            <a:r>
              <a:rPr lang="en-US" altLang="zh-CN" dirty="0"/>
              <a:t>Device Identifier (system-wide unique)? In Fig2-3, only Virtual Device ID and S/C Network </a:t>
            </a:r>
            <a:r>
              <a:rPr lang="en-US" altLang="zh-CN" dirty="0" err="1"/>
              <a:t>Addr</a:t>
            </a:r>
            <a:r>
              <a:rPr lang="en-US" altLang="zh-CN" dirty="0"/>
              <a:t>. are system-wide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P3-7: 3.4.4.1 should be </a:t>
            </a:r>
            <a:r>
              <a:rPr lang="en-US" altLang="zh-CN" b="1" dirty="0" err="1" smtClean="0"/>
              <a:t>DEVICE_FOUND.indication</a:t>
            </a:r>
            <a:r>
              <a:rPr lang="en-US" altLang="zh-CN" dirty="0" smtClean="0"/>
              <a:t>, not </a:t>
            </a:r>
            <a:r>
              <a:rPr lang="en-US" altLang="zh-CN" b="1" dirty="0" err="1"/>
              <a:t>ADD_DEVICE.indication</a:t>
            </a:r>
            <a:r>
              <a:rPr lang="en-US" altLang="zh-CN" dirty="0" smtClean="0"/>
              <a:t>.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r>
              <a:rPr lang="en-US" altLang="zh-CN" dirty="0"/>
              <a:t>854x0m1</a:t>
            </a:r>
            <a:r>
              <a:rPr lang="zh-CN" altLang="zh-CN" dirty="0"/>
              <a:t>：</a:t>
            </a:r>
          </a:p>
          <a:p>
            <a:pPr lvl="1"/>
            <a:r>
              <a:rPr lang="en-US" altLang="zh-CN" dirty="0"/>
              <a:t>P3-4: </a:t>
            </a:r>
            <a:r>
              <a:rPr lang="en-US" altLang="zh-CN" dirty="0" smtClean="0"/>
              <a:t>3.2.4.2 </a:t>
            </a:r>
            <a:r>
              <a:rPr lang="en-US" altLang="zh-CN" b="1" dirty="0" err="1" smtClean="0"/>
              <a:t>DEVICE_DISCOVERY</a:t>
            </a:r>
            <a:r>
              <a:rPr lang="en-US" altLang="zh-CN" b="1" u="sng" dirty="0" err="1" smtClean="0">
                <a:solidFill>
                  <a:srgbClr val="FF0000"/>
                </a:solidFill>
              </a:rPr>
              <a:t>_LOSS</a:t>
            </a:r>
            <a:r>
              <a:rPr lang="en-US" altLang="zh-CN" b="1" dirty="0" err="1" smtClean="0"/>
              <a:t>.indication</a:t>
            </a:r>
            <a:r>
              <a:rPr lang="en-US" altLang="zh-CN" b="1" dirty="0" smtClean="0"/>
              <a:t> </a:t>
            </a:r>
            <a:r>
              <a:rPr lang="en-US" altLang="zh-CN" dirty="0"/>
              <a:t>(DDSAP, Device Address, Device Metadata (optional))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651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532</Words>
  <Application>Microsoft Office PowerPoint</Application>
  <PresentationFormat>全屏显示(4:3)</PresentationFormat>
  <Paragraphs>79</Paragraphs>
  <Slides>5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Office 主题​​</vt:lpstr>
      <vt:lpstr>Visio</vt:lpstr>
      <vt:lpstr>Plug-and-Play View of SOIS</vt:lpstr>
      <vt:lpstr>PowerPoint 演示文稿</vt:lpstr>
      <vt:lpstr>PowerPoint 演示文稿</vt:lpstr>
      <vt:lpstr>PowerPoint 演示文稿</vt:lpstr>
      <vt:lpstr>Errors in Documents</vt:lpstr>
    </vt:vector>
  </TitlesOfParts>
  <Company>空间中心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黄永辉</dc:creator>
  <cp:lastModifiedBy>黄永辉</cp:lastModifiedBy>
  <cp:revision>28</cp:revision>
  <dcterms:created xsi:type="dcterms:W3CDTF">2016-01-22T00:50:21Z</dcterms:created>
  <dcterms:modified xsi:type="dcterms:W3CDTF">2016-02-26T09:19:16Z</dcterms:modified>
</cp:coreProperties>
</file>