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6" r:id="rId7"/>
    <p:sldId id="267" r:id="rId8"/>
    <p:sldId id="271" r:id="rId9"/>
    <p:sldId id="272" r:id="rId10"/>
    <p:sldId id="274" r:id="rId11"/>
    <p:sldId id="273" r:id="rId12"/>
    <p:sldId id="275" r:id="rId13"/>
    <p:sldId id="276" r:id="rId14"/>
    <p:sldId id="277" r:id="rId15"/>
    <p:sldId id="268" r:id="rId16"/>
    <p:sldId id="269" r:id="rId17"/>
    <p:sldId id="270" r:id="rId18"/>
    <p:sldId id="264" r:id="rId19"/>
    <p:sldId id="265" r:id="rId20"/>
    <p:sldId id="261" r:id="rId21"/>
    <p:sldId id="263" r:id="rId22"/>
    <p:sldId id="26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FB79"/>
    <a:srgbClr val="FF7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58" autoAdjust="0"/>
    <p:restoredTop sz="89236" autoAdjust="0"/>
  </p:normalViewPr>
  <p:slideViewPr>
    <p:cSldViewPr snapToGrid="0">
      <p:cViewPr varScale="1">
        <p:scale>
          <a:sx n="73" d="100"/>
          <a:sy n="73" d="100"/>
        </p:scale>
        <p:origin x="36"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04933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316022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2776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90828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1B05B-C8C0-49A5-AA24-0E0E31BDEA57}"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5300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1B05B-C8C0-49A5-AA24-0E0E31BDEA57}"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4217946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1B05B-C8C0-49A5-AA24-0E0E31BDEA57}" type="datetimeFigureOut">
              <a:rPr lang="en-US" smtClean="0"/>
              <a:t>2/27/2016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90486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1B05B-C8C0-49A5-AA24-0E0E31BDEA57}" type="datetimeFigureOut">
              <a:rPr lang="en-US" smtClean="0"/>
              <a:t>2/27/2016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3669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1B05B-C8C0-49A5-AA24-0E0E31BDEA57}" type="datetimeFigureOut">
              <a:rPr lang="en-US" smtClean="0"/>
              <a:t>2/27/2016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85991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4158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21939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1B05B-C8C0-49A5-AA24-0E0E31BDEA57}" type="datetimeFigureOut">
              <a:rPr lang="en-US" smtClean="0"/>
              <a:t>2/27/2016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91E07-1893-4B0B-ABB4-BD5257BE25CF}" type="slidenum">
              <a:rPr lang="en-US" smtClean="0"/>
              <a:t>‹#›</a:t>
            </a:fld>
            <a:endParaRPr lang="en-US"/>
          </a:p>
        </p:txBody>
      </p:sp>
    </p:spTree>
    <p:extLst>
      <p:ext uri="{BB962C8B-B14F-4D97-AF65-F5344CB8AC3E}">
        <p14:creationId xmlns:p14="http://schemas.microsoft.com/office/powerpoint/2010/main" val="57474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SOIS Services</a:t>
            </a:r>
            <a:endParaRPr lang="en-US" dirty="0"/>
          </a:p>
        </p:txBody>
      </p:sp>
      <p:sp>
        <p:nvSpPr>
          <p:cNvPr id="3" name="Subtitle 2"/>
          <p:cNvSpPr>
            <a:spLocks noGrp="1"/>
          </p:cNvSpPr>
          <p:nvPr>
            <p:ph type="subTitle" idx="1"/>
          </p:nvPr>
        </p:nvSpPr>
        <p:spPr/>
        <p:txBody>
          <a:bodyPr/>
          <a:lstStyle/>
          <a:p>
            <a:r>
              <a:rPr lang="en-US" dirty="0" smtClean="0"/>
              <a:t>Version </a:t>
            </a:r>
            <a:r>
              <a:rPr lang="en-US" dirty="0" smtClean="0"/>
              <a:t>4, 2016 March 1 Teleconference</a:t>
            </a:r>
            <a:endParaRPr lang="en-US" dirty="0"/>
          </a:p>
        </p:txBody>
      </p:sp>
    </p:spTree>
    <p:extLst>
      <p:ext uri="{BB962C8B-B14F-4D97-AF65-F5344CB8AC3E}">
        <p14:creationId xmlns:p14="http://schemas.microsoft.com/office/powerpoint/2010/main" val="279327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1524974"/>
          </a:xfrm>
        </p:spPr>
        <p:txBody>
          <a:bodyPr>
            <a:normAutofit/>
          </a:bodyPr>
          <a:lstStyle/>
          <a:p>
            <a:r>
              <a:rPr lang="en-US" dirty="0" smtClean="0"/>
              <a:t>Device </a:t>
            </a:r>
            <a:r>
              <a:rPr lang="en-US" dirty="0" smtClean="0"/>
              <a:t>Data Pooling Service:</a:t>
            </a:r>
            <a:br>
              <a:rPr lang="en-US" dirty="0" smtClean="0"/>
            </a:br>
            <a:r>
              <a:rPr lang="en-US" dirty="0" smtClean="0"/>
              <a:t>Acquisition</a:t>
            </a:r>
            <a:endParaRPr lang="en-US" dirty="0"/>
          </a:p>
        </p:txBody>
      </p:sp>
      <p:sp>
        <p:nvSpPr>
          <p:cNvPr id="4" name="Text Placeholder 3"/>
          <p:cNvSpPr>
            <a:spLocks noGrp="1"/>
          </p:cNvSpPr>
          <p:nvPr>
            <p:ph type="body" sz="half" idx="2"/>
          </p:nvPr>
        </p:nvSpPr>
        <p:spPr>
          <a:xfrm>
            <a:off x="586398" y="1717766"/>
            <a:ext cx="3932237" cy="4508272"/>
          </a:xfrm>
        </p:spPr>
        <p:txBody>
          <a:bodyPr>
            <a:normAutofit/>
          </a:bodyPr>
          <a:lstStyle/>
          <a:p>
            <a:pPr marL="285750" indent="-285750">
              <a:buFont typeface="Arial" panose="020B0604020202020204" pitchFamily="34" charset="0"/>
              <a:buChar char="•"/>
            </a:pPr>
            <a:r>
              <a:rPr lang="en-US" dirty="0" smtClean="0"/>
              <a:t>DDPSAP: Device Data Pooling Service Access Point is user of DDPS.</a:t>
            </a:r>
          </a:p>
          <a:p>
            <a:pPr marL="285750" indent="-285750">
              <a:buFont typeface="Arial" panose="020B0604020202020204" pitchFamily="34" charset="0"/>
              <a:buChar char="•"/>
            </a:pPr>
            <a:r>
              <a:rPr lang="en-US" dirty="0" smtClean="0"/>
              <a:t>Transaction: associates request with indication.</a:t>
            </a:r>
          </a:p>
          <a:p>
            <a:pPr marL="285750" indent="-285750">
              <a:buFont typeface="Arial" panose="020B0604020202020204" pitchFamily="34" charset="0"/>
              <a:buChar char="•"/>
            </a:pPr>
            <a:r>
              <a:rPr lang="en-US" dirty="0" smtClean="0"/>
              <a:t>Acquisition order defines sampling parameters.</a:t>
            </a:r>
          </a:p>
          <a:p>
            <a:pPr marL="285750" indent="-285750">
              <a:buFont typeface="Arial" panose="020B0604020202020204" pitchFamily="34" charset="0"/>
              <a:buChar char="•"/>
            </a:pPr>
            <a:r>
              <a:rPr lang="en-US" dirty="0" smtClean="0"/>
              <a:t>Read history size is number of samples to be read.</a:t>
            </a:r>
            <a:endParaRPr lang="en-US" dirty="0" smtClean="0"/>
          </a:p>
          <a:p>
            <a:pPr marL="285750" indent="-285750">
              <a:buFont typeface="Arial" panose="020B0604020202020204" pitchFamily="34" charset="0"/>
              <a:buChar char="•"/>
            </a:pPr>
            <a:r>
              <a:rPr lang="en-US" dirty="0" smtClean="0"/>
              <a:t>Result metadata: success or reason for failure</a:t>
            </a:r>
            <a:endParaRPr lang="en-US" dirty="0" smtClean="0"/>
          </a:p>
        </p:txBody>
      </p:sp>
      <p:sp>
        <p:nvSpPr>
          <p:cNvPr id="5" name="Oval 4"/>
          <p:cNvSpPr/>
          <p:nvPr/>
        </p:nvSpPr>
        <p:spPr>
          <a:xfrm>
            <a:off x="7125231" y="127874"/>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Rectangle 6"/>
          <p:cNvSpPr/>
          <p:nvPr/>
        </p:nvSpPr>
        <p:spPr>
          <a:xfrm>
            <a:off x="7573466" y="3391885"/>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t>
            </a:r>
            <a:r>
              <a:rPr lang="en-US" dirty="0" smtClean="0">
                <a:solidFill>
                  <a:schemeClr val="tx1"/>
                </a:solidFill>
              </a:rPr>
              <a:t>Data Pooling </a:t>
            </a:r>
            <a:r>
              <a:rPr lang="en-US" dirty="0" smtClean="0">
                <a:solidFill>
                  <a:schemeClr val="tx1"/>
                </a:solidFill>
              </a:rPr>
              <a:t>Service</a:t>
            </a:r>
            <a:endParaRPr lang="en-US" dirty="0">
              <a:solidFill>
                <a:schemeClr val="tx1"/>
              </a:solidFill>
            </a:endParaRPr>
          </a:p>
        </p:txBody>
      </p:sp>
      <p:sp>
        <p:nvSpPr>
          <p:cNvPr id="8" name="Rectangle 7"/>
          <p:cNvSpPr/>
          <p:nvPr/>
        </p:nvSpPr>
        <p:spPr>
          <a:xfrm>
            <a:off x="8852486" y="5677753"/>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Access </a:t>
            </a:r>
            <a:r>
              <a:rPr lang="en-US" dirty="0" smtClean="0">
                <a:solidFill>
                  <a:schemeClr val="tx1"/>
                </a:solidFill>
              </a:rPr>
              <a:t>Service</a:t>
            </a:r>
            <a:endParaRPr lang="en-US" dirty="0">
              <a:solidFill>
                <a:schemeClr val="tx1"/>
              </a:solidFill>
            </a:endParaRPr>
          </a:p>
        </p:txBody>
      </p:sp>
      <p:cxnSp>
        <p:nvCxnSpPr>
          <p:cNvPr id="11" name="Straight Connector 10"/>
          <p:cNvCxnSpPr/>
          <p:nvPr/>
        </p:nvCxnSpPr>
        <p:spPr>
          <a:xfrm flipV="1">
            <a:off x="7616841" y="920931"/>
            <a:ext cx="10946" cy="2470954"/>
          </a:xfrm>
          <a:prstGeom prst="line">
            <a:avLst/>
          </a:prstGeom>
          <a:ln w="12700">
            <a:solidFill>
              <a:schemeClr val="tx1"/>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p:cNvCxnSpPr>
          <p:nvPr/>
        </p:nvCxnSpPr>
        <p:spPr>
          <a:xfrm flipH="1" flipV="1">
            <a:off x="8694373" y="4285720"/>
            <a:ext cx="905173" cy="1392033"/>
          </a:xfrm>
          <a:prstGeom prst="line">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292590" y="5677753"/>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t>
            </a:r>
            <a:r>
              <a:rPr lang="en-US" dirty="0" smtClean="0">
                <a:solidFill>
                  <a:schemeClr val="tx1"/>
                </a:solidFill>
              </a:rPr>
              <a:t>Virtualization Service</a:t>
            </a:r>
            <a:endParaRPr lang="en-US" dirty="0">
              <a:solidFill>
                <a:schemeClr val="tx1"/>
              </a:solidFill>
            </a:endParaRPr>
          </a:p>
        </p:txBody>
      </p:sp>
      <p:cxnSp>
        <p:nvCxnSpPr>
          <p:cNvPr id="21" name="Straight Connector 20"/>
          <p:cNvCxnSpPr/>
          <p:nvPr/>
        </p:nvCxnSpPr>
        <p:spPr>
          <a:xfrm flipH="1" flipV="1">
            <a:off x="9013264" y="966651"/>
            <a:ext cx="1" cy="2403047"/>
          </a:xfrm>
          <a:prstGeom prst="line">
            <a:avLst/>
          </a:prstGeom>
          <a:ln w="12700">
            <a:solidFill>
              <a:schemeClr val="tx1"/>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7963814" y="1142387"/>
            <a:ext cx="2366289" cy="1477328"/>
          </a:xfrm>
          <a:prstGeom prst="rect">
            <a:avLst/>
          </a:prstGeom>
          <a:noFill/>
        </p:spPr>
        <p:txBody>
          <a:bodyPr wrap="none" rtlCol="0">
            <a:spAutoFit/>
          </a:bodyPr>
          <a:lstStyle/>
          <a:p>
            <a:r>
              <a:rPr lang="en-US" dirty="0" err="1" smtClean="0"/>
              <a:t>ReadSamplesIndication</a:t>
            </a:r>
            <a:endParaRPr lang="en-US" dirty="0" smtClean="0"/>
          </a:p>
          <a:p>
            <a:r>
              <a:rPr lang="en-US" dirty="0" smtClean="0"/>
              <a:t>DDPSAP </a:t>
            </a:r>
            <a:r>
              <a:rPr lang="en-US" dirty="0" err="1" smtClean="0"/>
              <a:t>addr</a:t>
            </a:r>
            <a:r>
              <a:rPr lang="en-US" dirty="0" smtClean="0"/>
              <a:t>,</a:t>
            </a:r>
          </a:p>
          <a:p>
            <a:r>
              <a:rPr lang="en-US" dirty="0" smtClean="0"/>
              <a:t>Transaction id,</a:t>
            </a:r>
          </a:p>
          <a:p>
            <a:r>
              <a:rPr lang="en-US" dirty="0" smtClean="0"/>
              <a:t>Result metadata,</a:t>
            </a:r>
          </a:p>
          <a:p>
            <a:r>
              <a:rPr lang="en-US" dirty="0" smtClean="0"/>
              <a:t>Samples</a:t>
            </a:r>
          </a:p>
        </p:txBody>
      </p:sp>
      <p:sp>
        <p:nvSpPr>
          <p:cNvPr id="68" name="TextBox 67"/>
          <p:cNvSpPr txBox="1"/>
          <p:nvPr/>
        </p:nvSpPr>
        <p:spPr>
          <a:xfrm>
            <a:off x="5433981" y="1142387"/>
            <a:ext cx="2193806" cy="1477328"/>
          </a:xfrm>
          <a:prstGeom prst="rect">
            <a:avLst/>
          </a:prstGeom>
          <a:noFill/>
        </p:spPr>
        <p:txBody>
          <a:bodyPr wrap="none" rtlCol="0">
            <a:spAutoFit/>
          </a:bodyPr>
          <a:lstStyle/>
          <a:p>
            <a:r>
              <a:rPr lang="en-US" dirty="0" err="1" smtClean="0"/>
              <a:t>ReadSamplesRequest</a:t>
            </a:r>
            <a:endParaRPr lang="en-US" dirty="0" smtClean="0"/>
          </a:p>
          <a:p>
            <a:r>
              <a:rPr lang="en-US" dirty="0" smtClean="0"/>
              <a:t>DDPSAP </a:t>
            </a:r>
            <a:r>
              <a:rPr lang="en-US" dirty="0" err="1" smtClean="0"/>
              <a:t>addr</a:t>
            </a:r>
            <a:r>
              <a:rPr lang="en-US" dirty="0" smtClean="0"/>
              <a:t>,</a:t>
            </a:r>
          </a:p>
          <a:p>
            <a:r>
              <a:rPr lang="en-US" dirty="0" smtClean="0"/>
              <a:t>Transaction id,</a:t>
            </a:r>
          </a:p>
          <a:p>
            <a:r>
              <a:rPr lang="en-US" dirty="0" smtClean="0"/>
              <a:t>Acquisition order id,</a:t>
            </a:r>
          </a:p>
          <a:p>
            <a:r>
              <a:rPr lang="en-US" dirty="0" smtClean="0"/>
              <a:t>Read history size</a:t>
            </a:r>
            <a:endParaRPr lang="en-US" dirty="0"/>
          </a:p>
        </p:txBody>
      </p:sp>
      <p:sp>
        <p:nvSpPr>
          <p:cNvPr id="71" name="TextBox 70"/>
          <p:cNvSpPr txBox="1"/>
          <p:nvPr/>
        </p:nvSpPr>
        <p:spPr>
          <a:xfrm>
            <a:off x="8810288" y="4330096"/>
            <a:ext cx="2931508" cy="369332"/>
          </a:xfrm>
          <a:prstGeom prst="rect">
            <a:avLst/>
          </a:prstGeom>
          <a:noFill/>
        </p:spPr>
        <p:txBody>
          <a:bodyPr wrap="none" rtlCol="0">
            <a:spAutoFit/>
          </a:bodyPr>
          <a:lstStyle/>
          <a:p>
            <a:r>
              <a:rPr lang="en-US" dirty="0" err="1" smtClean="0"/>
              <a:t>AcquireFromDeviceIndication</a:t>
            </a:r>
            <a:endParaRPr lang="en-US" dirty="0"/>
          </a:p>
        </p:txBody>
      </p:sp>
      <p:cxnSp>
        <p:nvCxnSpPr>
          <p:cNvPr id="78" name="Straight Connector 77"/>
          <p:cNvCxnSpPr>
            <a:endCxn id="19" idx="0"/>
          </p:cNvCxnSpPr>
          <p:nvPr/>
        </p:nvCxnSpPr>
        <p:spPr>
          <a:xfrm flipH="1">
            <a:off x="7039650" y="4306285"/>
            <a:ext cx="801993" cy="1371468"/>
          </a:xfrm>
          <a:prstGeom prst="line">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061777" y="4324450"/>
            <a:ext cx="2779864" cy="369332"/>
          </a:xfrm>
          <a:prstGeom prst="rect">
            <a:avLst/>
          </a:prstGeom>
          <a:noFill/>
        </p:spPr>
        <p:txBody>
          <a:bodyPr wrap="none" rtlCol="0">
            <a:spAutoFit/>
          </a:bodyPr>
          <a:lstStyle/>
          <a:p>
            <a:r>
              <a:rPr lang="en-US" dirty="0" err="1" smtClean="0"/>
              <a:t>AcquireFromDeviceRequest</a:t>
            </a:r>
            <a:endParaRPr lang="en-US" dirty="0"/>
          </a:p>
        </p:txBody>
      </p:sp>
      <p:cxnSp>
        <p:nvCxnSpPr>
          <p:cNvPr id="23" name="Straight Connector 22"/>
          <p:cNvCxnSpPr/>
          <p:nvPr/>
        </p:nvCxnSpPr>
        <p:spPr>
          <a:xfrm flipV="1">
            <a:off x="7739743" y="4285720"/>
            <a:ext cx="770708" cy="1350903"/>
          </a:xfrm>
          <a:prstGeom prst="line">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902624" y="4306285"/>
            <a:ext cx="949862" cy="1330338"/>
          </a:xfrm>
          <a:prstGeom prst="line">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013264" y="2313221"/>
            <a:ext cx="2160335" cy="1200329"/>
          </a:xfrm>
          <a:prstGeom prst="rect">
            <a:avLst/>
          </a:prstGeom>
          <a:noFill/>
        </p:spPr>
        <p:txBody>
          <a:bodyPr wrap="none" rtlCol="0">
            <a:spAutoFit/>
          </a:bodyPr>
          <a:lstStyle/>
          <a:p>
            <a:r>
              <a:rPr lang="en-US" dirty="0" err="1" smtClean="0"/>
              <a:t>AcquisitionIndication</a:t>
            </a:r>
            <a:endParaRPr lang="en-US" dirty="0" smtClean="0"/>
          </a:p>
          <a:p>
            <a:r>
              <a:rPr lang="en-US" dirty="0" smtClean="0"/>
              <a:t>DDPSAP </a:t>
            </a:r>
            <a:r>
              <a:rPr lang="en-US" dirty="0" err="1" smtClean="0"/>
              <a:t>addr</a:t>
            </a:r>
            <a:r>
              <a:rPr lang="en-US" dirty="0" smtClean="0"/>
              <a:t>,</a:t>
            </a:r>
          </a:p>
          <a:p>
            <a:r>
              <a:rPr lang="en-US" dirty="0" smtClean="0"/>
              <a:t>Acquisition order id,</a:t>
            </a:r>
          </a:p>
          <a:p>
            <a:r>
              <a:rPr lang="en-US" dirty="0" smtClean="0"/>
              <a:t>Result metadata</a:t>
            </a:r>
          </a:p>
        </p:txBody>
      </p:sp>
      <p:cxnSp>
        <p:nvCxnSpPr>
          <p:cNvPr id="22" name="Straight Connector 21"/>
          <p:cNvCxnSpPr/>
          <p:nvPr/>
        </p:nvCxnSpPr>
        <p:spPr>
          <a:xfrm flipH="1" flipV="1">
            <a:off x="8000485" y="1031180"/>
            <a:ext cx="1" cy="2349611"/>
          </a:xfrm>
          <a:prstGeom prst="line">
            <a:avLst/>
          </a:prstGeom>
          <a:ln w="12700">
            <a:solidFill>
              <a:schemeClr val="tx1"/>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9792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1315968"/>
          </a:xfrm>
        </p:spPr>
        <p:txBody>
          <a:bodyPr>
            <a:normAutofit fontScale="90000"/>
          </a:bodyPr>
          <a:lstStyle/>
          <a:p>
            <a:r>
              <a:rPr lang="en-US" dirty="0" smtClean="0"/>
              <a:t>Device </a:t>
            </a:r>
            <a:r>
              <a:rPr lang="en-US" dirty="0" smtClean="0"/>
              <a:t>Data Pooling Service:</a:t>
            </a:r>
            <a:br>
              <a:rPr lang="en-US" dirty="0" smtClean="0"/>
            </a:br>
            <a:r>
              <a:rPr lang="en-US" dirty="0" smtClean="0"/>
              <a:t>Starting </a:t>
            </a:r>
            <a:r>
              <a:rPr lang="en-US" dirty="0" smtClean="0"/>
              <a:t>Acquisition</a:t>
            </a:r>
            <a:endParaRPr lang="en-US" dirty="0"/>
          </a:p>
        </p:txBody>
      </p:sp>
      <p:sp>
        <p:nvSpPr>
          <p:cNvPr id="4" name="Text Placeholder 3"/>
          <p:cNvSpPr>
            <a:spLocks noGrp="1"/>
          </p:cNvSpPr>
          <p:nvPr>
            <p:ph type="body" sz="half" idx="2"/>
          </p:nvPr>
        </p:nvSpPr>
        <p:spPr>
          <a:xfrm>
            <a:off x="586398" y="1691904"/>
            <a:ext cx="3932237" cy="4534134"/>
          </a:xfrm>
        </p:spPr>
        <p:txBody>
          <a:bodyPr>
            <a:normAutofit/>
          </a:bodyPr>
          <a:lstStyle/>
          <a:p>
            <a:pPr marL="285750" indent="-285750">
              <a:buFont typeface="Arial" panose="020B0604020202020204" pitchFamily="34" charset="0"/>
              <a:buChar char="•"/>
            </a:pPr>
            <a:r>
              <a:rPr lang="en-US" dirty="0" smtClean="0"/>
              <a:t>DDPSAP: Device Data Pooling Service Access Point is user of DDPS.</a:t>
            </a:r>
          </a:p>
          <a:p>
            <a:pPr marL="285750" indent="-285750">
              <a:buFont typeface="Arial" panose="020B0604020202020204" pitchFamily="34" charset="0"/>
              <a:buChar char="•"/>
            </a:pPr>
            <a:r>
              <a:rPr lang="en-US" dirty="0" smtClean="0"/>
              <a:t>Transaction: associates request with indication.</a:t>
            </a:r>
          </a:p>
          <a:p>
            <a:pPr marL="285750" indent="-285750">
              <a:buFont typeface="Arial" panose="020B0604020202020204" pitchFamily="34" charset="0"/>
              <a:buChar char="•"/>
            </a:pPr>
            <a:r>
              <a:rPr lang="en-US" dirty="0" smtClean="0"/>
              <a:t>Acquisition order defines sampling parameters.</a:t>
            </a:r>
          </a:p>
          <a:p>
            <a:pPr marL="285750" indent="-285750">
              <a:buFont typeface="Arial" panose="020B0604020202020204" pitchFamily="34" charset="0"/>
              <a:buChar char="•"/>
            </a:pPr>
            <a:r>
              <a:rPr lang="en-US" dirty="0" smtClean="0"/>
              <a:t>Result metadata: success or reason for failure</a:t>
            </a:r>
            <a:endParaRPr lang="en-US" dirty="0" smtClean="0"/>
          </a:p>
        </p:txBody>
      </p:sp>
      <p:sp>
        <p:nvSpPr>
          <p:cNvPr id="5" name="Oval 4"/>
          <p:cNvSpPr/>
          <p:nvPr/>
        </p:nvSpPr>
        <p:spPr>
          <a:xfrm>
            <a:off x="7177483" y="643857"/>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Rectangle 6"/>
          <p:cNvSpPr/>
          <p:nvPr/>
        </p:nvSpPr>
        <p:spPr>
          <a:xfrm>
            <a:off x="7625718" y="390786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t>
            </a:r>
            <a:r>
              <a:rPr lang="en-US" dirty="0" smtClean="0">
                <a:solidFill>
                  <a:schemeClr val="tx1"/>
                </a:solidFill>
              </a:rPr>
              <a:t>Data Pooling </a:t>
            </a:r>
            <a:r>
              <a:rPr lang="en-US" dirty="0" smtClean="0">
                <a:solidFill>
                  <a:schemeClr val="tx1"/>
                </a:solidFill>
              </a:rPr>
              <a:t>Service</a:t>
            </a:r>
            <a:endParaRPr lang="en-US" dirty="0">
              <a:solidFill>
                <a:schemeClr val="tx1"/>
              </a:solidFill>
            </a:endParaRPr>
          </a:p>
        </p:txBody>
      </p:sp>
      <p:cxnSp>
        <p:nvCxnSpPr>
          <p:cNvPr id="11" name="Straight Connector 10"/>
          <p:cNvCxnSpPr/>
          <p:nvPr/>
        </p:nvCxnSpPr>
        <p:spPr>
          <a:xfrm flipV="1">
            <a:off x="7974403" y="1558257"/>
            <a:ext cx="33129" cy="2331446"/>
          </a:xfrm>
          <a:prstGeom prst="line">
            <a:avLst/>
          </a:prstGeom>
          <a:ln w="12700">
            <a:solidFill>
              <a:schemeClr val="tx1"/>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817445" y="1508760"/>
            <a:ext cx="26312" cy="2376363"/>
          </a:xfrm>
          <a:prstGeom prst="line">
            <a:avLst/>
          </a:prstGeom>
          <a:ln w="12700">
            <a:solidFill>
              <a:schemeClr val="tx1"/>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8867417" y="1691904"/>
            <a:ext cx="2607958" cy="1200329"/>
          </a:xfrm>
          <a:prstGeom prst="rect">
            <a:avLst/>
          </a:prstGeom>
          <a:noFill/>
        </p:spPr>
        <p:txBody>
          <a:bodyPr wrap="none" rtlCol="0">
            <a:spAutoFit/>
          </a:bodyPr>
          <a:lstStyle/>
          <a:p>
            <a:r>
              <a:rPr lang="en-US" dirty="0" err="1" smtClean="0"/>
              <a:t>StartAcquisitionIndication</a:t>
            </a:r>
            <a:endParaRPr lang="en-US" dirty="0" smtClean="0"/>
          </a:p>
          <a:p>
            <a:r>
              <a:rPr lang="en-US" dirty="0" smtClean="0"/>
              <a:t>DDPSAP </a:t>
            </a:r>
            <a:r>
              <a:rPr lang="en-US" dirty="0" err="1" smtClean="0"/>
              <a:t>addr</a:t>
            </a:r>
            <a:r>
              <a:rPr lang="en-US" dirty="0" smtClean="0"/>
              <a:t>,</a:t>
            </a:r>
          </a:p>
          <a:p>
            <a:r>
              <a:rPr lang="en-US" dirty="0" smtClean="0"/>
              <a:t>Transaction id,</a:t>
            </a:r>
          </a:p>
          <a:p>
            <a:r>
              <a:rPr lang="en-US" dirty="0" smtClean="0"/>
              <a:t>Result metadata</a:t>
            </a:r>
          </a:p>
        </p:txBody>
      </p:sp>
      <p:sp>
        <p:nvSpPr>
          <p:cNvPr id="68" name="TextBox 67"/>
          <p:cNvSpPr txBox="1"/>
          <p:nvPr/>
        </p:nvSpPr>
        <p:spPr>
          <a:xfrm>
            <a:off x="5561989" y="1691904"/>
            <a:ext cx="2435475" cy="1477328"/>
          </a:xfrm>
          <a:prstGeom prst="rect">
            <a:avLst/>
          </a:prstGeom>
          <a:noFill/>
        </p:spPr>
        <p:txBody>
          <a:bodyPr wrap="none" rtlCol="0">
            <a:spAutoFit/>
          </a:bodyPr>
          <a:lstStyle/>
          <a:p>
            <a:r>
              <a:rPr lang="en-US" dirty="0" err="1" smtClean="0"/>
              <a:t>StartAcquisitionRequest</a:t>
            </a:r>
            <a:endParaRPr lang="en-US" dirty="0" smtClean="0"/>
          </a:p>
          <a:p>
            <a:r>
              <a:rPr lang="en-US" dirty="0" smtClean="0"/>
              <a:t>DDPSAP </a:t>
            </a:r>
            <a:r>
              <a:rPr lang="en-US" dirty="0" err="1" smtClean="0"/>
              <a:t>addr</a:t>
            </a:r>
            <a:r>
              <a:rPr lang="en-US" dirty="0" smtClean="0"/>
              <a:t>,</a:t>
            </a:r>
          </a:p>
          <a:p>
            <a:r>
              <a:rPr lang="en-US" dirty="0" smtClean="0"/>
              <a:t>Transaction id,</a:t>
            </a:r>
          </a:p>
          <a:p>
            <a:r>
              <a:rPr lang="en-US" dirty="0" smtClean="0"/>
              <a:t>Acquisition order id,</a:t>
            </a:r>
          </a:p>
          <a:p>
            <a:r>
              <a:rPr lang="en-US" dirty="0" smtClean="0"/>
              <a:t>First acquisition time</a:t>
            </a:r>
            <a:endParaRPr lang="en-US" dirty="0"/>
          </a:p>
        </p:txBody>
      </p:sp>
    </p:spTree>
    <p:extLst>
      <p:ext uri="{BB962C8B-B14F-4D97-AF65-F5344CB8AC3E}">
        <p14:creationId xmlns:p14="http://schemas.microsoft.com/office/powerpoint/2010/main" val="313776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1322499"/>
          </a:xfrm>
        </p:spPr>
        <p:txBody>
          <a:bodyPr>
            <a:normAutofit fontScale="90000"/>
          </a:bodyPr>
          <a:lstStyle/>
          <a:p>
            <a:r>
              <a:rPr lang="en-US" dirty="0" smtClean="0"/>
              <a:t>Device </a:t>
            </a:r>
            <a:r>
              <a:rPr lang="en-US" dirty="0" smtClean="0"/>
              <a:t>Data Pooling Service:</a:t>
            </a:r>
            <a:br>
              <a:rPr lang="en-US" dirty="0" smtClean="0"/>
            </a:br>
            <a:r>
              <a:rPr lang="en-US" dirty="0" smtClean="0"/>
              <a:t>Stopping </a:t>
            </a:r>
            <a:r>
              <a:rPr lang="en-US" dirty="0" smtClean="0"/>
              <a:t>Acquisition</a:t>
            </a:r>
            <a:endParaRPr lang="en-US" dirty="0"/>
          </a:p>
        </p:txBody>
      </p:sp>
      <p:sp>
        <p:nvSpPr>
          <p:cNvPr id="4" name="Text Placeholder 3"/>
          <p:cNvSpPr>
            <a:spLocks noGrp="1"/>
          </p:cNvSpPr>
          <p:nvPr>
            <p:ph type="body" sz="half" idx="2"/>
          </p:nvPr>
        </p:nvSpPr>
        <p:spPr>
          <a:xfrm>
            <a:off x="586398" y="1698434"/>
            <a:ext cx="3932237" cy="4527604"/>
          </a:xfrm>
        </p:spPr>
        <p:txBody>
          <a:bodyPr>
            <a:normAutofit/>
          </a:bodyPr>
          <a:lstStyle/>
          <a:p>
            <a:pPr marL="285750" indent="-285750">
              <a:buFont typeface="Arial" panose="020B0604020202020204" pitchFamily="34" charset="0"/>
              <a:buChar char="•"/>
            </a:pPr>
            <a:r>
              <a:rPr lang="en-US" dirty="0" smtClean="0"/>
              <a:t>DDPSAP: Device Data Pooling Service Access Point is user of DDPS.</a:t>
            </a:r>
          </a:p>
          <a:p>
            <a:pPr marL="285750" indent="-285750">
              <a:buFont typeface="Arial" panose="020B0604020202020204" pitchFamily="34" charset="0"/>
              <a:buChar char="•"/>
            </a:pPr>
            <a:r>
              <a:rPr lang="en-US" dirty="0" smtClean="0"/>
              <a:t>Transaction: associates request with indication.</a:t>
            </a:r>
          </a:p>
          <a:p>
            <a:pPr marL="285750" indent="-285750">
              <a:buFont typeface="Arial" panose="020B0604020202020204" pitchFamily="34" charset="0"/>
              <a:buChar char="•"/>
            </a:pPr>
            <a:r>
              <a:rPr lang="en-US" dirty="0" smtClean="0"/>
              <a:t>Acquisition order defines sampling parameters.</a:t>
            </a:r>
          </a:p>
          <a:p>
            <a:pPr marL="285750" indent="-285750">
              <a:buFont typeface="Arial" panose="020B0604020202020204" pitchFamily="34" charset="0"/>
              <a:buChar char="•"/>
            </a:pPr>
            <a:r>
              <a:rPr lang="en-US" dirty="0" smtClean="0"/>
              <a:t>Result metadata: success or reason for failure</a:t>
            </a:r>
            <a:endParaRPr lang="en-US" dirty="0" smtClean="0"/>
          </a:p>
        </p:txBody>
      </p:sp>
      <p:sp>
        <p:nvSpPr>
          <p:cNvPr id="5" name="Oval 4"/>
          <p:cNvSpPr/>
          <p:nvPr/>
        </p:nvSpPr>
        <p:spPr>
          <a:xfrm>
            <a:off x="7125231" y="650388"/>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Rectangle 6"/>
          <p:cNvSpPr/>
          <p:nvPr/>
        </p:nvSpPr>
        <p:spPr>
          <a:xfrm>
            <a:off x="7573466" y="3914399"/>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t>
            </a:r>
            <a:r>
              <a:rPr lang="en-US" dirty="0" smtClean="0">
                <a:solidFill>
                  <a:schemeClr val="tx1"/>
                </a:solidFill>
              </a:rPr>
              <a:t>Data Pooling </a:t>
            </a:r>
            <a:r>
              <a:rPr lang="en-US" dirty="0" smtClean="0">
                <a:solidFill>
                  <a:schemeClr val="tx1"/>
                </a:solidFill>
              </a:rPr>
              <a:t>Service</a:t>
            </a:r>
            <a:endParaRPr lang="en-US" dirty="0">
              <a:solidFill>
                <a:schemeClr val="tx1"/>
              </a:solidFill>
            </a:endParaRPr>
          </a:p>
        </p:txBody>
      </p:sp>
      <p:cxnSp>
        <p:nvCxnSpPr>
          <p:cNvPr id="11" name="Straight Connector 10"/>
          <p:cNvCxnSpPr/>
          <p:nvPr/>
        </p:nvCxnSpPr>
        <p:spPr>
          <a:xfrm flipV="1">
            <a:off x="7922151" y="1564788"/>
            <a:ext cx="33129" cy="2331446"/>
          </a:xfrm>
          <a:prstGeom prst="line">
            <a:avLst/>
          </a:prstGeom>
          <a:ln w="12700">
            <a:solidFill>
              <a:schemeClr val="tx1"/>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765193" y="1515291"/>
            <a:ext cx="26312" cy="2376363"/>
          </a:xfrm>
          <a:prstGeom prst="line">
            <a:avLst/>
          </a:prstGeom>
          <a:ln w="12700">
            <a:solidFill>
              <a:schemeClr val="tx1"/>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8815165" y="1698435"/>
            <a:ext cx="2584490" cy="1200329"/>
          </a:xfrm>
          <a:prstGeom prst="rect">
            <a:avLst/>
          </a:prstGeom>
          <a:noFill/>
        </p:spPr>
        <p:txBody>
          <a:bodyPr wrap="none" rtlCol="0">
            <a:spAutoFit/>
          </a:bodyPr>
          <a:lstStyle/>
          <a:p>
            <a:r>
              <a:rPr lang="en-US" dirty="0" err="1" smtClean="0"/>
              <a:t>StopAcquisitionIndication</a:t>
            </a:r>
            <a:endParaRPr lang="en-US" dirty="0" smtClean="0"/>
          </a:p>
          <a:p>
            <a:r>
              <a:rPr lang="en-US" dirty="0" smtClean="0"/>
              <a:t>DDPSAP </a:t>
            </a:r>
            <a:r>
              <a:rPr lang="en-US" dirty="0" err="1" smtClean="0"/>
              <a:t>addr</a:t>
            </a:r>
            <a:r>
              <a:rPr lang="en-US" dirty="0" smtClean="0"/>
              <a:t>,</a:t>
            </a:r>
          </a:p>
          <a:p>
            <a:r>
              <a:rPr lang="en-US" dirty="0" smtClean="0"/>
              <a:t>Transaction id,</a:t>
            </a:r>
          </a:p>
          <a:p>
            <a:r>
              <a:rPr lang="en-US" dirty="0" smtClean="0"/>
              <a:t>Result metadata</a:t>
            </a:r>
          </a:p>
        </p:txBody>
      </p:sp>
      <p:sp>
        <p:nvSpPr>
          <p:cNvPr id="68" name="TextBox 67"/>
          <p:cNvSpPr txBox="1"/>
          <p:nvPr/>
        </p:nvSpPr>
        <p:spPr>
          <a:xfrm>
            <a:off x="5543273" y="1698434"/>
            <a:ext cx="2412007" cy="1200329"/>
          </a:xfrm>
          <a:prstGeom prst="rect">
            <a:avLst/>
          </a:prstGeom>
          <a:noFill/>
        </p:spPr>
        <p:txBody>
          <a:bodyPr wrap="none" rtlCol="0">
            <a:spAutoFit/>
          </a:bodyPr>
          <a:lstStyle/>
          <a:p>
            <a:r>
              <a:rPr lang="en-US" dirty="0" err="1" smtClean="0"/>
              <a:t>StopAcquisitionRequest</a:t>
            </a:r>
            <a:endParaRPr lang="en-US" dirty="0" smtClean="0"/>
          </a:p>
          <a:p>
            <a:r>
              <a:rPr lang="en-US" dirty="0" smtClean="0"/>
              <a:t>DDPSAP </a:t>
            </a:r>
            <a:r>
              <a:rPr lang="en-US" dirty="0" err="1" smtClean="0"/>
              <a:t>addr</a:t>
            </a:r>
            <a:r>
              <a:rPr lang="en-US" dirty="0" smtClean="0"/>
              <a:t>,</a:t>
            </a:r>
          </a:p>
          <a:p>
            <a:r>
              <a:rPr lang="en-US" dirty="0" smtClean="0"/>
              <a:t>Transaction id,</a:t>
            </a:r>
          </a:p>
          <a:p>
            <a:r>
              <a:rPr lang="en-US" dirty="0" smtClean="0"/>
              <a:t>Acquisition order id</a:t>
            </a:r>
          </a:p>
        </p:txBody>
      </p:sp>
    </p:spTree>
    <p:extLst>
      <p:ext uri="{BB962C8B-B14F-4D97-AF65-F5344CB8AC3E}">
        <p14:creationId xmlns:p14="http://schemas.microsoft.com/office/powerpoint/2010/main" val="3072069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1315968"/>
          </a:xfrm>
        </p:spPr>
        <p:txBody>
          <a:bodyPr>
            <a:normAutofit fontScale="90000"/>
          </a:bodyPr>
          <a:lstStyle/>
          <a:p>
            <a:r>
              <a:rPr lang="en-US" dirty="0" smtClean="0"/>
              <a:t>Device </a:t>
            </a:r>
            <a:r>
              <a:rPr lang="en-US" dirty="0" smtClean="0"/>
              <a:t>Data Pooling Service:</a:t>
            </a:r>
            <a:br>
              <a:rPr lang="en-US" dirty="0" smtClean="0"/>
            </a:br>
            <a:r>
              <a:rPr lang="en-US" dirty="0" smtClean="0"/>
              <a:t>Adding </a:t>
            </a:r>
            <a:r>
              <a:rPr lang="en-US" dirty="0" smtClean="0"/>
              <a:t>Acquisition Order</a:t>
            </a:r>
            <a:endParaRPr lang="en-US" dirty="0"/>
          </a:p>
        </p:txBody>
      </p:sp>
      <p:sp>
        <p:nvSpPr>
          <p:cNvPr id="4" name="Text Placeholder 3"/>
          <p:cNvSpPr>
            <a:spLocks noGrp="1"/>
          </p:cNvSpPr>
          <p:nvPr>
            <p:ph type="body" sz="half" idx="2"/>
          </p:nvPr>
        </p:nvSpPr>
        <p:spPr>
          <a:xfrm>
            <a:off x="586398" y="1667102"/>
            <a:ext cx="3932237" cy="4558936"/>
          </a:xfrm>
        </p:spPr>
        <p:txBody>
          <a:bodyPr>
            <a:normAutofit/>
          </a:bodyPr>
          <a:lstStyle/>
          <a:p>
            <a:pPr marL="285750" indent="-285750">
              <a:buFont typeface="Arial" panose="020B0604020202020204" pitchFamily="34" charset="0"/>
              <a:buChar char="•"/>
            </a:pPr>
            <a:r>
              <a:rPr lang="en-US" dirty="0" smtClean="0"/>
              <a:t>DDPSAP: Device Data Pooling Service Access Point is user of DDPS.</a:t>
            </a:r>
          </a:p>
          <a:p>
            <a:pPr marL="285750" indent="-285750">
              <a:buFont typeface="Arial" panose="020B0604020202020204" pitchFamily="34" charset="0"/>
              <a:buChar char="•"/>
            </a:pPr>
            <a:r>
              <a:rPr lang="en-US" dirty="0" smtClean="0"/>
              <a:t>Transaction: associates request with indication.</a:t>
            </a:r>
          </a:p>
          <a:p>
            <a:pPr marL="285750" indent="-285750">
              <a:buFont typeface="Arial" panose="020B0604020202020204" pitchFamily="34" charset="0"/>
              <a:buChar char="•"/>
            </a:pPr>
            <a:r>
              <a:rPr lang="en-US" dirty="0" smtClean="0"/>
              <a:t>Acquisition order defines sampling parameters.</a:t>
            </a:r>
          </a:p>
          <a:p>
            <a:pPr marL="285750" indent="-285750">
              <a:buFont typeface="Arial" panose="020B0604020202020204" pitchFamily="34" charset="0"/>
              <a:buChar char="•"/>
            </a:pPr>
            <a:r>
              <a:rPr lang="en-US" dirty="0" smtClean="0"/>
              <a:t>Result metadata: success or reason for failure</a:t>
            </a:r>
          </a:p>
          <a:p>
            <a:pPr marL="285750" indent="-285750">
              <a:buFont typeface="Arial" panose="020B0604020202020204" pitchFamily="34" charset="0"/>
              <a:buChar char="•"/>
            </a:pPr>
            <a:r>
              <a:rPr lang="en-US" dirty="0" smtClean="0"/>
              <a:t>Asynchronous acquisition indication flag requests that asynchronous acquisition indications be sent while sampling.</a:t>
            </a:r>
          </a:p>
        </p:txBody>
      </p:sp>
      <p:sp>
        <p:nvSpPr>
          <p:cNvPr id="5" name="Oval 4"/>
          <p:cNvSpPr/>
          <p:nvPr/>
        </p:nvSpPr>
        <p:spPr>
          <a:xfrm>
            <a:off x="7177483" y="643857"/>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Rectangle 6"/>
          <p:cNvSpPr/>
          <p:nvPr/>
        </p:nvSpPr>
        <p:spPr>
          <a:xfrm>
            <a:off x="7625718" y="390786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t>
            </a:r>
            <a:r>
              <a:rPr lang="en-US" dirty="0" smtClean="0">
                <a:solidFill>
                  <a:schemeClr val="tx1"/>
                </a:solidFill>
              </a:rPr>
              <a:t>Data Pooling </a:t>
            </a:r>
            <a:r>
              <a:rPr lang="en-US" dirty="0" smtClean="0">
                <a:solidFill>
                  <a:schemeClr val="tx1"/>
                </a:solidFill>
              </a:rPr>
              <a:t>Service</a:t>
            </a:r>
            <a:endParaRPr lang="en-US" dirty="0">
              <a:solidFill>
                <a:schemeClr val="tx1"/>
              </a:solidFill>
            </a:endParaRPr>
          </a:p>
        </p:txBody>
      </p:sp>
      <p:cxnSp>
        <p:nvCxnSpPr>
          <p:cNvPr id="11" name="Straight Connector 10"/>
          <p:cNvCxnSpPr/>
          <p:nvPr/>
        </p:nvCxnSpPr>
        <p:spPr>
          <a:xfrm flipV="1">
            <a:off x="7974403" y="1558257"/>
            <a:ext cx="33129" cy="2331446"/>
          </a:xfrm>
          <a:prstGeom prst="line">
            <a:avLst/>
          </a:prstGeom>
          <a:ln w="12700">
            <a:solidFill>
              <a:schemeClr val="tx1"/>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817445" y="1508760"/>
            <a:ext cx="26312" cy="2376363"/>
          </a:xfrm>
          <a:prstGeom prst="line">
            <a:avLst/>
          </a:prstGeom>
          <a:ln w="12700">
            <a:solidFill>
              <a:schemeClr val="tx1"/>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8867417" y="1691904"/>
            <a:ext cx="3083729" cy="1477328"/>
          </a:xfrm>
          <a:prstGeom prst="rect">
            <a:avLst/>
          </a:prstGeom>
          <a:noFill/>
        </p:spPr>
        <p:txBody>
          <a:bodyPr wrap="none" rtlCol="0">
            <a:spAutoFit/>
          </a:bodyPr>
          <a:lstStyle/>
          <a:p>
            <a:r>
              <a:rPr lang="en-US" dirty="0" err="1" smtClean="0"/>
              <a:t>AddAcquisitionOrderIndication</a:t>
            </a:r>
            <a:endParaRPr lang="en-US" dirty="0" smtClean="0"/>
          </a:p>
          <a:p>
            <a:r>
              <a:rPr lang="en-US" dirty="0" smtClean="0"/>
              <a:t>DDPSAP </a:t>
            </a:r>
            <a:r>
              <a:rPr lang="en-US" dirty="0" err="1" smtClean="0"/>
              <a:t>addr</a:t>
            </a:r>
            <a:r>
              <a:rPr lang="en-US" dirty="0" smtClean="0"/>
              <a:t>,</a:t>
            </a:r>
          </a:p>
          <a:p>
            <a:r>
              <a:rPr lang="en-US" dirty="0" smtClean="0"/>
              <a:t>Transaction id,</a:t>
            </a:r>
          </a:p>
          <a:p>
            <a:r>
              <a:rPr lang="en-US" dirty="0" smtClean="0"/>
              <a:t>Result metadata,</a:t>
            </a:r>
          </a:p>
          <a:p>
            <a:r>
              <a:rPr lang="en-US" dirty="0" smtClean="0"/>
              <a:t>Acquisition order id</a:t>
            </a:r>
          </a:p>
        </p:txBody>
      </p:sp>
      <p:sp>
        <p:nvSpPr>
          <p:cNvPr id="68" name="TextBox 67"/>
          <p:cNvSpPr txBox="1"/>
          <p:nvPr/>
        </p:nvSpPr>
        <p:spPr>
          <a:xfrm>
            <a:off x="4908846" y="1667102"/>
            <a:ext cx="3354123" cy="2031325"/>
          </a:xfrm>
          <a:prstGeom prst="rect">
            <a:avLst/>
          </a:prstGeom>
          <a:noFill/>
        </p:spPr>
        <p:txBody>
          <a:bodyPr wrap="none" rtlCol="0">
            <a:spAutoFit/>
          </a:bodyPr>
          <a:lstStyle/>
          <a:p>
            <a:r>
              <a:rPr lang="en-US" dirty="0" err="1" smtClean="0"/>
              <a:t>AddAcquisitionOrderRequest</a:t>
            </a:r>
            <a:endParaRPr lang="en-US" dirty="0" smtClean="0"/>
          </a:p>
          <a:p>
            <a:r>
              <a:rPr lang="en-US" dirty="0" smtClean="0"/>
              <a:t>DDPSAP </a:t>
            </a:r>
            <a:r>
              <a:rPr lang="en-US" dirty="0" err="1" smtClean="0"/>
              <a:t>addr</a:t>
            </a:r>
            <a:r>
              <a:rPr lang="en-US" dirty="0" smtClean="0"/>
              <a:t>,</a:t>
            </a:r>
          </a:p>
          <a:p>
            <a:r>
              <a:rPr lang="en-US" dirty="0" smtClean="0"/>
              <a:t>Transaction id,</a:t>
            </a:r>
          </a:p>
          <a:p>
            <a:r>
              <a:rPr lang="en-US" dirty="0" smtClean="0"/>
              <a:t>Device value list,</a:t>
            </a:r>
          </a:p>
          <a:p>
            <a:r>
              <a:rPr lang="en-US" dirty="0" smtClean="0"/>
              <a:t>Acquisition interval,</a:t>
            </a:r>
          </a:p>
          <a:p>
            <a:r>
              <a:rPr lang="en-US" dirty="0" smtClean="0"/>
              <a:t>History size,</a:t>
            </a:r>
          </a:p>
          <a:p>
            <a:r>
              <a:rPr lang="en-US" dirty="0" err="1" smtClean="0"/>
              <a:t>Asynch</a:t>
            </a:r>
            <a:r>
              <a:rPr lang="en-US" dirty="0" smtClean="0"/>
              <a:t> acquisition indication flag</a:t>
            </a:r>
            <a:endParaRPr lang="en-US" dirty="0"/>
          </a:p>
        </p:txBody>
      </p:sp>
    </p:spTree>
    <p:extLst>
      <p:ext uri="{BB962C8B-B14F-4D97-AF65-F5344CB8AC3E}">
        <p14:creationId xmlns:p14="http://schemas.microsoft.com/office/powerpoint/2010/main" val="229618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1622945"/>
          </a:xfrm>
        </p:spPr>
        <p:txBody>
          <a:bodyPr>
            <a:normAutofit fontScale="90000"/>
          </a:bodyPr>
          <a:lstStyle/>
          <a:p>
            <a:r>
              <a:rPr lang="en-US" dirty="0" smtClean="0"/>
              <a:t>Device </a:t>
            </a:r>
            <a:r>
              <a:rPr lang="en-US" dirty="0" smtClean="0"/>
              <a:t>Data Pooling Service:</a:t>
            </a:r>
            <a:br>
              <a:rPr lang="en-US" dirty="0" smtClean="0"/>
            </a:br>
            <a:r>
              <a:rPr lang="en-US" dirty="0" smtClean="0"/>
              <a:t>Removing </a:t>
            </a:r>
            <a:r>
              <a:rPr lang="en-US" dirty="0" smtClean="0"/>
              <a:t>Acquisition Order</a:t>
            </a:r>
            <a:endParaRPr lang="en-US" dirty="0"/>
          </a:p>
        </p:txBody>
      </p:sp>
      <p:sp>
        <p:nvSpPr>
          <p:cNvPr id="4" name="Text Placeholder 3"/>
          <p:cNvSpPr>
            <a:spLocks noGrp="1"/>
          </p:cNvSpPr>
          <p:nvPr>
            <p:ph type="body" sz="half" idx="2"/>
          </p:nvPr>
        </p:nvSpPr>
        <p:spPr>
          <a:xfrm>
            <a:off x="586398" y="2148840"/>
            <a:ext cx="3932237" cy="4077198"/>
          </a:xfrm>
        </p:spPr>
        <p:txBody>
          <a:bodyPr>
            <a:normAutofit/>
          </a:bodyPr>
          <a:lstStyle/>
          <a:p>
            <a:pPr marL="285750" indent="-285750">
              <a:buFont typeface="Arial" panose="020B0604020202020204" pitchFamily="34" charset="0"/>
              <a:buChar char="•"/>
            </a:pPr>
            <a:r>
              <a:rPr lang="en-US" dirty="0" smtClean="0"/>
              <a:t>DDPSAP: Device Data Pooling Service Access Point is user of DDPS.</a:t>
            </a:r>
          </a:p>
          <a:p>
            <a:pPr marL="285750" indent="-285750">
              <a:buFont typeface="Arial" panose="020B0604020202020204" pitchFamily="34" charset="0"/>
              <a:buChar char="•"/>
            </a:pPr>
            <a:r>
              <a:rPr lang="en-US" dirty="0" smtClean="0"/>
              <a:t>Transaction: associates request with indication.</a:t>
            </a:r>
          </a:p>
          <a:p>
            <a:pPr marL="285750" indent="-285750">
              <a:buFont typeface="Arial" panose="020B0604020202020204" pitchFamily="34" charset="0"/>
              <a:buChar char="•"/>
            </a:pPr>
            <a:r>
              <a:rPr lang="en-US" dirty="0" smtClean="0"/>
              <a:t>Acquisition order defines sampling parameters.</a:t>
            </a:r>
          </a:p>
          <a:p>
            <a:pPr marL="285750" indent="-285750">
              <a:buFont typeface="Arial" panose="020B0604020202020204" pitchFamily="34" charset="0"/>
              <a:buChar char="•"/>
            </a:pPr>
            <a:r>
              <a:rPr lang="en-US" dirty="0" smtClean="0"/>
              <a:t>Result metadata: success or reason for failure</a:t>
            </a:r>
          </a:p>
          <a:p>
            <a:pPr marL="285750" indent="-285750">
              <a:buFont typeface="Arial" panose="020B0604020202020204" pitchFamily="34" charset="0"/>
              <a:buChar char="•"/>
            </a:pPr>
            <a:r>
              <a:rPr lang="en-US" dirty="0" smtClean="0"/>
              <a:t>Asynchronous acquisition indication flag requests that asynchronous acquisition indications be sent while sampling.</a:t>
            </a:r>
          </a:p>
        </p:txBody>
      </p:sp>
      <p:sp>
        <p:nvSpPr>
          <p:cNvPr id="5" name="Oval 4"/>
          <p:cNvSpPr/>
          <p:nvPr/>
        </p:nvSpPr>
        <p:spPr>
          <a:xfrm>
            <a:off x="7177483" y="643857"/>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Rectangle 6"/>
          <p:cNvSpPr/>
          <p:nvPr/>
        </p:nvSpPr>
        <p:spPr>
          <a:xfrm>
            <a:off x="7625718" y="390786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t>
            </a:r>
            <a:r>
              <a:rPr lang="en-US" dirty="0" smtClean="0">
                <a:solidFill>
                  <a:schemeClr val="tx1"/>
                </a:solidFill>
              </a:rPr>
              <a:t>Data Pooling </a:t>
            </a:r>
            <a:r>
              <a:rPr lang="en-US" dirty="0" smtClean="0">
                <a:solidFill>
                  <a:schemeClr val="tx1"/>
                </a:solidFill>
              </a:rPr>
              <a:t>Service</a:t>
            </a:r>
            <a:endParaRPr lang="en-US" dirty="0">
              <a:solidFill>
                <a:schemeClr val="tx1"/>
              </a:solidFill>
            </a:endParaRPr>
          </a:p>
        </p:txBody>
      </p:sp>
      <p:cxnSp>
        <p:nvCxnSpPr>
          <p:cNvPr id="11" name="Straight Connector 10"/>
          <p:cNvCxnSpPr/>
          <p:nvPr/>
        </p:nvCxnSpPr>
        <p:spPr>
          <a:xfrm flipV="1">
            <a:off x="7974403" y="1558257"/>
            <a:ext cx="33129" cy="2331446"/>
          </a:xfrm>
          <a:prstGeom prst="line">
            <a:avLst/>
          </a:prstGeom>
          <a:ln w="12700">
            <a:solidFill>
              <a:schemeClr val="tx1"/>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817445" y="1508760"/>
            <a:ext cx="26312" cy="2376363"/>
          </a:xfrm>
          <a:prstGeom prst="line">
            <a:avLst/>
          </a:prstGeom>
          <a:ln w="12700">
            <a:solidFill>
              <a:schemeClr val="tx1"/>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8867417" y="1691904"/>
            <a:ext cx="3465949" cy="1200329"/>
          </a:xfrm>
          <a:prstGeom prst="rect">
            <a:avLst/>
          </a:prstGeom>
          <a:noFill/>
        </p:spPr>
        <p:txBody>
          <a:bodyPr wrap="none" rtlCol="0">
            <a:spAutoFit/>
          </a:bodyPr>
          <a:lstStyle/>
          <a:p>
            <a:r>
              <a:rPr lang="en-US" dirty="0" err="1" smtClean="0"/>
              <a:t>RemoveAcquisitionOrderIndication</a:t>
            </a:r>
            <a:endParaRPr lang="en-US" dirty="0" smtClean="0"/>
          </a:p>
          <a:p>
            <a:r>
              <a:rPr lang="en-US" dirty="0" smtClean="0"/>
              <a:t>DDPSAP </a:t>
            </a:r>
            <a:r>
              <a:rPr lang="en-US" dirty="0" err="1" smtClean="0"/>
              <a:t>addr</a:t>
            </a:r>
            <a:r>
              <a:rPr lang="en-US" dirty="0" smtClean="0"/>
              <a:t>,</a:t>
            </a:r>
          </a:p>
          <a:p>
            <a:r>
              <a:rPr lang="en-US" dirty="0" smtClean="0"/>
              <a:t>Transaction id,</a:t>
            </a:r>
          </a:p>
          <a:p>
            <a:r>
              <a:rPr lang="en-US" dirty="0" smtClean="0"/>
              <a:t>Result metadata</a:t>
            </a:r>
          </a:p>
        </p:txBody>
      </p:sp>
      <p:sp>
        <p:nvSpPr>
          <p:cNvPr id="68" name="TextBox 67"/>
          <p:cNvSpPr txBox="1"/>
          <p:nvPr/>
        </p:nvSpPr>
        <p:spPr>
          <a:xfrm>
            <a:off x="4908846" y="1667102"/>
            <a:ext cx="3293466" cy="1200329"/>
          </a:xfrm>
          <a:prstGeom prst="rect">
            <a:avLst/>
          </a:prstGeom>
          <a:noFill/>
        </p:spPr>
        <p:txBody>
          <a:bodyPr wrap="none" rtlCol="0">
            <a:spAutoFit/>
          </a:bodyPr>
          <a:lstStyle/>
          <a:p>
            <a:r>
              <a:rPr lang="en-US" dirty="0" err="1" smtClean="0"/>
              <a:t>RemoveAcquisitionOrderRequest</a:t>
            </a:r>
            <a:endParaRPr lang="en-US" dirty="0" smtClean="0"/>
          </a:p>
          <a:p>
            <a:r>
              <a:rPr lang="en-US" dirty="0" smtClean="0"/>
              <a:t>DDPSAP </a:t>
            </a:r>
            <a:r>
              <a:rPr lang="en-US" dirty="0" err="1" smtClean="0"/>
              <a:t>addr</a:t>
            </a:r>
            <a:r>
              <a:rPr lang="en-US" dirty="0" smtClean="0"/>
              <a:t>,</a:t>
            </a:r>
          </a:p>
          <a:p>
            <a:r>
              <a:rPr lang="en-US" dirty="0" smtClean="0"/>
              <a:t>Transaction id,</a:t>
            </a:r>
          </a:p>
          <a:p>
            <a:r>
              <a:rPr lang="en-US" dirty="0" smtClean="0"/>
              <a:t>Acquisition order id</a:t>
            </a:r>
            <a:endParaRPr lang="en-US" dirty="0"/>
          </a:p>
        </p:txBody>
      </p:sp>
    </p:spTree>
    <p:extLst>
      <p:ext uri="{BB962C8B-B14F-4D97-AF65-F5344CB8AC3E}">
        <p14:creationId xmlns:p14="http://schemas.microsoft.com/office/powerpoint/2010/main" val="1717835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983129"/>
          </a:xfrm>
        </p:spPr>
        <p:txBody>
          <a:bodyPr/>
          <a:lstStyle/>
          <a:p>
            <a:r>
              <a:rPr lang="en-US" dirty="0" err="1" smtClean="0"/>
              <a:t>PacketService</a:t>
            </a:r>
            <a:endParaRPr lang="en-US" dirty="0"/>
          </a:p>
        </p:txBody>
      </p:sp>
      <p:sp>
        <p:nvSpPr>
          <p:cNvPr id="4" name="Text Placeholder 3"/>
          <p:cNvSpPr>
            <a:spLocks noGrp="1"/>
          </p:cNvSpPr>
          <p:nvPr>
            <p:ph type="body" sz="half" idx="2"/>
          </p:nvPr>
        </p:nvSpPr>
        <p:spPr>
          <a:xfrm>
            <a:off x="586398" y="1265567"/>
            <a:ext cx="3932237" cy="4960471"/>
          </a:xfrm>
        </p:spPr>
        <p:txBody>
          <a:bodyPr>
            <a:normAutofit/>
          </a:bodyPr>
          <a:lstStyle/>
          <a:p>
            <a:pPr marL="285750" indent="-285750">
              <a:buFont typeface="Arial" panose="020B0604020202020204" pitchFamily="34" charset="0"/>
              <a:buChar char="•"/>
            </a:pPr>
            <a:r>
              <a:rPr lang="en-US" dirty="0" smtClean="0"/>
              <a:t>PSSAP: Packet Source Service Access Point is sender of packet.</a:t>
            </a:r>
          </a:p>
          <a:p>
            <a:pPr marL="285750" indent="-285750">
              <a:buFont typeface="Arial" panose="020B0604020202020204" pitchFamily="34" charset="0"/>
              <a:buChar char="•"/>
            </a:pPr>
            <a:r>
              <a:rPr lang="en-US" dirty="0" smtClean="0"/>
              <a:t>PDSAP: Packet Destination Service Access Point is receiver of packet.</a:t>
            </a:r>
          </a:p>
          <a:p>
            <a:pPr marL="285750" indent="-285750">
              <a:buFont typeface="Arial" panose="020B0604020202020204" pitchFamily="34" charset="0"/>
              <a:buChar char="•"/>
            </a:pPr>
            <a:r>
              <a:rPr lang="en-US" dirty="0" smtClean="0"/>
              <a:t>Failure metadata: reason for failure</a:t>
            </a:r>
          </a:p>
          <a:p>
            <a:pPr marL="285750" indent="-285750">
              <a:buFont typeface="Arial" panose="020B0604020202020204" pitchFamily="34" charset="0"/>
              <a:buChar char="•"/>
            </a:pPr>
            <a:r>
              <a:rPr lang="en-US" dirty="0" smtClean="0"/>
              <a:t>Service class: quality of service</a:t>
            </a:r>
          </a:p>
          <a:p>
            <a:pPr marL="285750" indent="-285750">
              <a:buFont typeface="Arial" panose="020B0604020202020204" pitchFamily="34" charset="0"/>
              <a:buChar char="•"/>
            </a:pPr>
            <a:r>
              <a:rPr lang="en-US" dirty="0" smtClean="0"/>
              <a:t>Priority: importance in system, unless channel is present, in which case this is importance within channel</a:t>
            </a:r>
          </a:p>
          <a:p>
            <a:pPr marL="285750" indent="-285750">
              <a:buFont typeface="Arial" panose="020B0604020202020204" pitchFamily="34" charset="0"/>
              <a:buChar char="•"/>
            </a:pPr>
            <a:r>
              <a:rPr lang="en-US" dirty="0" smtClean="0"/>
              <a:t>Channel: the end-to-end resource for reserved or guaranteed service classes</a:t>
            </a:r>
          </a:p>
        </p:txBody>
      </p:sp>
      <p:sp>
        <p:nvSpPr>
          <p:cNvPr id="5" name="Oval 4"/>
          <p:cNvSpPr/>
          <p:nvPr/>
        </p:nvSpPr>
        <p:spPr>
          <a:xfrm>
            <a:off x="8495398" y="213744"/>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Rectangle 6"/>
          <p:cNvSpPr/>
          <p:nvPr/>
        </p:nvSpPr>
        <p:spPr>
          <a:xfrm>
            <a:off x="6453227" y="249822"/>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Access Service</a:t>
            </a:r>
            <a:endParaRPr lang="en-US" dirty="0">
              <a:solidFill>
                <a:schemeClr val="tx1"/>
              </a:solidFill>
            </a:endParaRPr>
          </a:p>
        </p:txBody>
      </p:sp>
      <p:sp>
        <p:nvSpPr>
          <p:cNvPr id="8" name="Rectangle 7"/>
          <p:cNvSpPr/>
          <p:nvPr/>
        </p:nvSpPr>
        <p:spPr>
          <a:xfrm>
            <a:off x="7535469" y="5522270"/>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Packet Service</a:t>
            </a:r>
            <a:endParaRPr lang="en-US" dirty="0">
              <a:solidFill>
                <a:schemeClr val="tx1"/>
              </a:solidFill>
            </a:endParaRPr>
          </a:p>
        </p:txBody>
      </p:sp>
      <p:cxnSp>
        <p:nvCxnSpPr>
          <p:cNvPr id="11" name="Straight Connector 10"/>
          <p:cNvCxnSpPr>
            <a:endCxn id="8" idx="0"/>
          </p:cNvCxnSpPr>
          <p:nvPr/>
        </p:nvCxnSpPr>
        <p:spPr>
          <a:xfrm>
            <a:off x="8282528" y="1412042"/>
            <a:ext cx="1" cy="4110228"/>
          </a:xfrm>
          <a:prstGeom prst="line">
            <a:avLst/>
          </a:prstGeom>
          <a:ln w="12700">
            <a:solidFill>
              <a:schemeClr val="tx1"/>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6453227" y="1397727"/>
            <a:ext cx="1267613" cy="4124543"/>
          </a:xfrm>
          <a:prstGeom prst="line">
            <a:avLst/>
          </a:prstGeom>
          <a:ln w="12700">
            <a:solidFill>
              <a:schemeClr val="tx1"/>
            </a:solidFill>
            <a:prstDash val="dash"/>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844217" y="1397726"/>
            <a:ext cx="2041769" cy="4124544"/>
          </a:xfrm>
          <a:prstGeom prst="line">
            <a:avLst/>
          </a:prstGeom>
          <a:ln w="12700">
            <a:solidFill>
              <a:schemeClr val="tx1"/>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114197" y="90810"/>
            <a:ext cx="4981433" cy="130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8040413" y="522356"/>
            <a:ext cx="386644" cy="369332"/>
          </a:xfrm>
          <a:prstGeom prst="rect">
            <a:avLst/>
          </a:prstGeom>
          <a:noFill/>
        </p:spPr>
        <p:txBody>
          <a:bodyPr wrap="none" rtlCol="0">
            <a:spAutoFit/>
          </a:bodyPr>
          <a:lstStyle/>
          <a:p>
            <a:r>
              <a:rPr lang="en-US" dirty="0" smtClean="0"/>
              <a:t>or</a:t>
            </a:r>
            <a:endParaRPr lang="en-US" dirty="0"/>
          </a:p>
        </p:txBody>
      </p:sp>
      <p:sp>
        <p:nvSpPr>
          <p:cNvPr id="67" name="TextBox 66"/>
          <p:cNvSpPr txBox="1"/>
          <p:nvPr/>
        </p:nvSpPr>
        <p:spPr>
          <a:xfrm>
            <a:off x="9501807" y="4018115"/>
            <a:ext cx="2357120" cy="1200329"/>
          </a:xfrm>
          <a:prstGeom prst="rect">
            <a:avLst/>
          </a:prstGeom>
          <a:noFill/>
        </p:spPr>
        <p:txBody>
          <a:bodyPr wrap="none" rtlCol="0">
            <a:spAutoFit/>
          </a:bodyPr>
          <a:lstStyle/>
          <a:p>
            <a:r>
              <a:rPr lang="en-US" dirty="0" err="1" smtClean="0"/>
              <a:t>PacketFailureIndication</a:t>
            </a:r>
            <a:endParaRPr lang="en-US" dirty="0" smtClean="0"/>
          </a:p>
          <a:p>
            <a:r>
              <a:rPr lang="en-US" dirty="0" smtClean="0"/>
              <a:t>PSSAP </a:t>
            </a:r>
            <a:r>
              <a:rPr lang="en-US" dirty="0" err="1" smtClean="0"/>
              <a:t>addr</a:t>
            </a:r>
            <a:r>
              <a:rPr lang="en-US" dirty="0" smtClean="0"/>
              <a:t>,</a:t>
            </a:r>
          </a:p>
          <a:p>
            <a:r>
              <a:rPr lang="en-US" dirty="0" smtClean="0"/>
              <a:t>PDSAP </a:t>
            </a:r>
            <a:r>
              <a:rPr lang="en-US" dirty="0" err="1" smtClean="0"/>
              <a:t>addr</a:t>
            </a:r>
            <a:r>
              <a:rPr lang="en-US" dirty="0" smtClean="0"/>
              <a:t>,</a:t>
            </a:r>
          </a:p>
          <a:p>
            <a:r>
              <a:rPr lang="en-US" dirty="0" smtClean="0"/>
              <a:t>Failure metadata</a:t>
            </a:r>
          </a:p>
        </p:txBody>
      </p:sp>
      <p:sp>
        <p:nvSpPr>
          <p:cNvPr id="68" name="TextBox 67"/>
          <p:cNvSpPr txBox="1"/>
          <p:nvPr/>
        </p:nvSpPr>
        <p:spPr>
          <a:xfrm>
            <a:off x="8233735" y="1520660"/>
            <a:ext cx="2446632" cy="1754326"/>
          </a:xfrm>
          <a:prstGeom prst="rect">
            <a:avLst/>
          </a:prstGeom>
          <a:noFill/>
        </p:spPr>
        <p:txBody>
          <a:bodyPr wrap="none" rtlCol="0">
            <a:spAutoFit/>
          </a:bodyPr>
          <a:lstStyle/>
          <a:p>
            <a:r>
              <a:rPr lang="en-US" dirty="0" err="1" smtClean="0"/>
              <a:t>PacketReceiveIndication</a:t>
            </a:r>
            <a:endParaRPr lang="en-US" dirty="0" smtClean="0"/>
          </a:p>
          <a:p>
            <a:r>
              <a:rPr lang="en-US" dirty="0" smtClean="0"/>
              <a:t>PSSAP </a:t>
            </a:r>
            <a:r>
              <a:rPr lang="en-US" dirty="0" err="1" smtClean="0"/>
              <a:t>addr</a:t>
            </a:r>
            <a:r>
              <a:rPr lang="en-US" dirty="0" smtClean="0"/>
              <a:t>,</a:t>
            </a:r>
          </a:p>
          <a:p>
            <a:r>
              <a:rPr lang="en-US" dirty="0" smtClean="0"/>
              <a:t>PDSAP </a:t>
            </a:r>
            <a:r>
              <a:rPr lang="en-US" dirty="0" err="1" smtClean="0"/>
              <a:t>addr</a:t>
            </a:r>
            <a:r>
              <a:rPr lang="en-US" dirty="0" smtClean="0"/>
              <a:t>,</a:t>
            </a:r>
          </a:p>
          <a:p>
            <a:r>
              <a:rPr lang="en-US" dirty="0" smtClean="0"/>
              <a:t>Service class,</a:t>
            </a:r>
          </a:p>
          <a:p>
            <a:r>
              <a:rPr lang="en-US" dirty="0" smtClean="0"/>
              <a:t>Channel,</a:t>
            </a:r>
          </a:p>
          <a:p>
            <a:r>
              <a:rPr lang="en-US" dirty="0" smtClean="0"/>
              <a:t>Data</a:t>
            </a:r>
            <a:endParaRPr lang="en-US" dirty="0"/>
          </a:p>
        </p:txBody>
      </p:sp>
      <p:sp>
        <p:nvSpPr>
          <p:cNvPr id="71" name="TextBox 70"/>
          <p:cNvSpPr txBox="1"/>
          <p:nvPr/>
        </p:nvSpPr>
        <p:spPr>
          <a:xfrm>
            <a:off x="5160888" y="3571235"/>
            <a:ext cx="2019142" cy="2031325"/>
          </a:xfrm>
          <a:prstGeom prst="rect">
            <a:avLst/>
          </a:prstGeom>
          <a:noFill/>
        </p:spPr>
        <p:txBody>
          <a:bodyPr wrap="none" rtlCol="0">
            <a:spAutoFit/>
          </a:bodyPr>
          <a:lstStyle/>
          <a:p>
            <a:r>
              <a:rPr lang="en-US" dirty="0" err="1" smtClean="0"/>
              <a:t>PacketSendRequest</a:t>
            </a:r>
            <a:endParaRPr lang="en-US" dirty="0" smtClean="0"/>
          </a:p>
          <a:p>
            <a:r>
              <a:rPr lang="en-US" dirty="0" smtClean="0"/>
              <a:t>PSSAP </a:t>
            </a:r>
            <a:r>
              <a:rPr lang="en-US" dirty="0" err="1" smtClean="0"/>
              <a:t>addr</a:t>
            </a:r>
            <a:r>
              <a:rPr lang="en-US" dirty="0" smtClean="0"/>
              <a:t>,</a:t>
            </a:r>
          </a:p>
          <a:p>
            <a:r>
              <a:rPr lang="en-US" dirty="0" smtClean="0"/>
              <a:t>PDSAP </a:t>
            </a:r>
            <a:r>
              <a:rPr lang="en-US" dirty="0" err="1" smtClean="0"/>
              <a:t>addr</a:t>
            </a:r>
            <a:r>
              <a:rPr lang="en-US" dirty="0" smtClean="0"/>
              <a:t>,</a:t>
            </a:r>
          </a:p>
          <a:p>
            <a:r>
              <a:rPr lang="en-US" dirty="0" smtClean="0"/>
              <a:t>Service class,</a:t>
            </a:r>
          </a:p>
          <a:p>
            <a:r>
              <a:rPr lang="en-US" dirty="0" smtClean="0"/>
              <a:t>Priority,</a:t>
            </a:r>
          </a:p>
          <a:p>
            <a:r>
              <a:rPr lang="en-US" dirty="0" smtClean="0"/>
              <a:t>Channel,</a:t>
            </a:r>
          </a:p>
          <a:p>
            <a:r>
              <a:rPr lang="en-US" dirty="0" smtClean="0"/>
              <a:t>Data</a:t>
            </a:r>
            <a:endParaRPr lang="en-US" dirty="0"/>
          </a:p>
        </p:txBody>
      </p:sp>
    </p:spTree>
    <p:extLst>
      <p:ext uri="{BB962C8B-B14F-4D97-AF65-F5344CB8AC3E}">
        <p14:creationId xmlns:p14="http://schemas.microsoft.com/office/powerpoint/2010/main" val="3383817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983129"/>
          </a:xfrm>
        </p:spPr>
        <p:txBody>
          <a:bodyPr/>
          <a:lstStyle/>
          <a:p>
            <a:r>
              <a:rPr lang="en-US" dirty="0" err="1" smtClean="0"/>
              <a:t>MemoryAccessService</a:t>
            </a:r>
            <a:r>
              <a:rPr lang="en-US" dirty="0" smtClean="0"/>
              <a:t/>
            </a:r>
            <a:br>
              <a:rPr lang="en-US" dirty="0" smtClean="0"/>
            </a:br>
            <a:r>
              <a:rPr lang="en-US" dirty="0" smtClean="0"/>
              <a:t>Reading</a:t>
            </a:r>
            <a:endParaRPr lang="en-US" dirty="0"/>
          </a:p>
        </p:txBody>
      </p:sp>
      <p:sp>
        <p:nvSpPr>
          <p:cNvPr id="4" name="Text Placeholder 3"/>
          <p:cNvSpPr>
            <a:spLocks noGrp="1"/>
          </p:cNvSpPr>
          <p:nvPr>
            <p:ph type="body" sz="half" idx="2"/>
          </p:nvPr>
        </p:nvSpPr>
        <p:spPr>
          <a:xfrm>
            <a:off x="586398" y="1265567"/>
            <a:ext cx="3932237" cy="4960471"/>
          </a:xfrm>
        </p:spPr>
        <p:txBody>
          <a:bodyPr>
            <a:normAutofit/>
          </a:bodyPr>
          <a:lstStyle/>
          <a:p>
            <a:pPr marL="285750" indent="-285750">
              <a:buFont typeface="Arial" panose="020B0604020202020204" pitchFamily="34" charset="0"/>
              <a:buChar char="•"/>
            </a:pPr>
            <a:r>
              <a:rPr lang="en-US" dirty="0" smtClean="0"/>
              <a:t>MASAP: Memory Access Service Access Point is user of DAS.</a:t>
            </a:r>
          </a:p>
          <a:p>
            <a:pPr marL="285750" indent="-285750">
              <a:buFont typeface="Arial" panose="020B0604020202020204" pitchFamily="34" charset="0"/>
              <a:buChar char="•"/>
            </a:pPr>
            <a:r>
              <a:rPr lang="en-US" dirty="0" smtClean="0"/>
              <a:t>Destination: the data system where the memory is located</a:t>
            </a:r>
          </a:p>
          <a:p>
            <a:pPr marL="285750" indent="-285750">
              <a:buFont typeface="Arial" panose="020B0604020202020204" pitchFamily="34" charset="0"/>
              <a:buChar char="•"/>
            </a:pPr>
            <a:r>
              <a:rPr lang="en-US" dirty="0"/>
              <a:t>Transaction: associates request with indication</a:t>
            </a:r>
            <a:r>
              <a:rPr lang="en-US" dirty="0" smtClean="0"/>
              <a:t>.</a:t>
            </a:r>
          </a:p>
          <a:p>
            <a:pPr marL="285750" indent="-285750">
              <a:buFont typeface="Arial" panose="020B0604020202020204" pitchFamily="34" charset="0"/>
              <a:buChar char="•"/>
            </a:pPr>
            <a:r>
              <a:rPr lang="en-US" dirty="0" smtClean="0"/>
              <a:t>Memory: </a:t>
            </a:r>
            <a:r>
              <a:rPr lang="en-US" dirty="0" smtClean="0"/>
              <a:t>a class of memory</a:t>
            </a:r>
            <a:endParaRPr lang="en-US" dirty="0" smtClean="0"/>
          </a:p>
          <a:p>
            <a:pPr marL="285750" indent="-285750">
              <a:buFont typeface="Arial" panose="020B0604020202020204" pitchFamily="34" charset="0"/>
              <a:buChar char="•"/>
            </a:pPr>
            <a:r>
              <a:rPr lang="en-US" dirty="0" smtClean="0"/>
              <a:t>Result metadata: success or reason for failure</a:t>
            </a:r>
          </a:p>
          <a:p>
            <a:pPr marL="285750" indent="-285750">
              <a:buFont typeface="Arial" panose="020B0604020202020204" pitchFamily="34" charset="0"/>
              <a:buChar char="•"/>
            </a:pPr>
            <a:r>
              <a:rPr lang="en-US" dirty="0"/>
              <a:t>Priority: importance in system, unless channel is present, in which case this is importance within </a:t>
            </a:r>
            <a:r>
              <a:rPr lang="en-US" dirty="0" smtClean="0"/>
              <a:t>channel</a:t>
            </a:r>
          </a:p>
          <a:p>
            <a:pPr marL="285750" indent="-285750">
              <a:buFont typeface="Arial" panose="020B0604020202020204" pitchFamily="34" charset="0"/>
              <a:buChar char="•"/>
            </a:pPr>
            <a:r>
              <a:rPr lang="en-US" dirty="0" smtClean="0"/>
              <a:t>Channel: the end-to-end resource reservation for communication</a:t>
            </a:r>
          </a:p>
          <a:p>
            <a:pPr marL="285750" indent="-285750">
              <a:buFont typeface="Arial" panose="020B0604020202020204" pitchFamily="34" charset="0"/>
              <a:buChar char="•"/>
            </a:pPr>
            <a:r>
              <a:rPr lang="en-US" dirty="0" smtClean="0"/>
              <a:t>Authorization: optionally provides identity of user, so memory provider can determine whether authorized to perform operation</a:t>
            </a:r>
            <a:endParaRPr lang="en-US" dirty="0" smtClean="0"/>
          </a:p>
        </p:txBody>
      </p:sp>
      <p:sp>
        <p:nvSpPr>
          <p:cNvPr id="5" name="Oval 4"/>
          <p:cNvSpPr/>
          <p:nvPr/>
        </p:nvSpPr>
        <p:spPr>
          <a:xfrm>
            <a:off x="8305987" y="285588"/>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Rectangle 6"/>
          <p:cNvSpPr/>
          <p:nvPr/>
        </p:nvSpPr>
        <p:spPr>
          <a:xfrm>
            <a:off x="6263816" y="321666"/>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Access Service</a:t>
            </a:r>
            <a:endParaRPr lang="en-US" dirty="0">
              <a:solidFill>
                <a:schemeClr val="tx1"/>
              </a:solidFill>
            </a:endParaRPr>
          </a:p>
        </p:txBody>
      </p:sp>
      <p:sp>
        <p:nvSpPr>
          <p:cNvPr id="8" name="Rectangle 7"/>
          <p:cNvSpPr/>
          <p:nvPr/>
        </p:nvSpPr>
        <p:spPr>
          <a:xfrm>
            <a:off x="7535469" y="5522270"/>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Access </a:t>
            </a:r>
            <a:r>
              <a:rPr lang="en-US" dirty="0" smtClean="0">
                <a:solidFill>
                  <a:schemeClr val="tx1"/>
                </a:solidFill>
              </a:rPr>
              <a:t>Service</a:t>
            </a:r>
            <a:endParaRPr lang="en-US" dirty="0">
              <a:solidFill>
                <a:schemeClr val="tx1"/>
              </a:solidFill>
            </a:endParaRPr>
          </a:p>
        </p:txBody>
      </p:sp>
      <p:cxnSp>
        <p:nvCxnSpPr>
          <p:cNvPr id="14" name="Straight Connector 13"/>
          <p:cNvCxnSpPr/>
          <p:nvPr/>
        </p:nvCxnSpPr>
        <p:spPr>
          <a:xfrm flipV="1">
            <a:off x="7720841" y="1469571"/>
            <a:ext cx="4508" cy="4052700"/>
          </a:xfrm>
          <a:prstGeom prst="line">
            <a:avLst/>
          </a:prstGeom>
          <a:ln w="12700">
            <a:solidFill>
              <a:schemeClr val="tx1"/>
            </a:solidFill>
            <a:prstDash val="dash"/>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8817429" y="1469571"/>
            <a:ext cx="26788" cy="4052699"/>
          </a:xfrm>
          <a:prstGeom prst="line">
            <a:avLst/>
          </a:prstGeom>
          <a:ln w="12700">
            <a:solidFill>
              <a:schemeClr val="tx1"/>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5924786" y="162654"/>
            <a:ext cx="4981433" cy="130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7851002" y="594200"/>
            <a:ext cx="386644" cy="369332"/>
          </a:xfrm>
          <a:prstGeom prst="rect">
            <a:avLst/>
          </a:prstGeom>
          <a:noFill/>
        </p:spPr>
        <p:txBody>
          <a:bodyPr wrap="none" rtlCol="0">
            <a:spAutoFit/>
          </a:bodyPr>
          <a:lstStyle/>
          <a:p>
            <a:r>
              <a:rPr lang="en-US" dirty="0" smtClean="0"/>
              <a:t>or</a:t>
            </a:r>
            <a:endParaRPr lang="en-US" dirty="0"/>
          </a:p>
        </p:txBody>
      </p:sp>
      <p:sp>
        <p:nvSpPr>
          <p:cNvPr id="68" name="TextBox 67"/>
          <p:cNvSpPr txBox="1"/>
          <p:nvPr/>
        </p:nvSpPr>
        <p:spPr>
          <a:xfrm>
            <a:off x="9029588" y="1825023"/>
            <a:ext cx="2001830" cy="3139321"/>
          </a:xfrm>
          <a:prstGeom prst="rect">
            <a:avLst/>
          </a:prstGeom>
          <a:noFill/>
        </p:spPr>
        <p:txBody>
          <a:bodyPr wrap="none" rtlCol="0">
            <a:spAutoFit/>
          </a:bodyPr>
          <a:lstStyle/>
          <a:p>
            <a:r>
              <a:rPr lang="en-US" dirty="0" err="1" smtClean="0"/>
              <a:t>ReadIndication</a:t>
            </a:r>
            <a:endParaRPr lang="en-US" dirty="0" smtClean="0"/>
          </a:p>
          <a:p>
            <a:r>
              <a:rPr lang="en-US" dirty="0" smtClean="0"/>
              <a:t>MASAP </a:t>
            </a:r>
            <a:r>
              <a:rPr lang="en-US" dirty="0" err="1" smtClean="0"/>
              <a:t>addr</a:t>
            </a:r>
            <a:r>
              <a:rPr lang="en-US" dirty="0" smtClean="0"/>
              <a:t>,</a:t>
            </a:r>
          </a:p>
          <a:p>
            <a:r>
              <a:rPr lang="en-US" dirty="0" smtClean="0"/>
              <a:t>Destination </a:t>
            </a:r>
            <a:r>
              <a:rPr lang="en-US" dirty="0" err="1" smtClean="0"/>
              <a:t>addr</a:t>
            </a:r>
            <a:r>
              <a:rPr lang="en-US" dirty="0" smtClean="0"/>
              <a:t>,</a:t>
            </a:r>
          </a:p>
          <a:p>
            <a:r>
              <a:rPr lang="en-US" dirty="0" smtClean="0"/>
              <a:t>Transaction id,</a:t>
            </a:r>
          </a:p>
          <a:p>
            <a:r>
              <a:rPr lang="en-US" dirty="0" smtClean="0"/>
              <a:t>Memory id,</a:t>
            </a:r>
          </a:p>
          <a:p>
            <a:r>
              <a:rPr lang="en-US" dirty="0" smtClean="0"/>
              <a:t>Start memory </a:t>
            </a:r>
            <a:r>
              <a:rPr lang="en-US" dirty="0" err="1" smtClean="0"/>
              <a:t>addr</a:t>
            </a:r>
            <a:r>
              <a:rPr lang="en-US" dirty="0" smtClean="0"/>
              <a:t>,</a:t>
            </a:r>
          </a:p>
          <a:p>
            <a:r>
              <a:rPr lang="en-US" dirty="0" smtClean="0"/>
              <a:t>Size,</a:t>
            </a:r>
          </a:p>
          <a:p>
            <a:r>
              <a:rPr lang="en-US" dirty="0" smtClean="0"/>
              <a:t>Priority,</a:t>
            </a:r>
          </a:p>
          <a:p>
            <a:r>
              <a:rPr lang="en-US" dirty="0" smtClean="0"/>
              <a:t>Channel,</a:t>
            </a:r>
          </a:p>
          <a:p>
            <a:r>
              <a:rPr lang="en-US" dirty="0" smtClean="0"/>
              <a:t>Data,</a:t>
            </a:r>
          </a:p>
          <a:p>
            <a:r>
              <a:rPr lang="en-US" dirty="0" smtClean="0"/>
              <a:t>Result metadata</a:t>
            </a:r>
            <a:endParaRPr lang="en-US" dirty="0"/>
          </a:p>
        </p:txBody>
      </p:sp>
      <p:sp>
        <p:nvSpPr>
          <p:cNvPr id="71" name="TextBox 70"/>
          <p:cNvSpPr txBox="1"/>
          <p:nvPr/>
        </p:nvSpPr>
        <p:spPr>
          <a:xfrm>
            <a:off x="5533639" y="1825023"/>
            <a:ext cx="2001830" cy="2862322"/>
          </a:xfrm>
          <a:prstGeom prst="rect">
            <a:avLst/>
          </a:prstGeom>
          <a:noFill/>
        </p:spPr>
        <p:txBody>
          <a:bodyPr wrap="none" rtlCol="0">
            <a:spAutoFit/>
          </a:bodyPr>
          <a:lstStyle/>
          <a:p>
            <a:r>
              <a:rPr lang="en-US" dirty="0" err="1" smtClean="0"/>
              <a:t>ReadRequest</a:t>
            </a:r>
            <a:endParaRPr lang="en-US" dirty="0" smtClean="0"/>
          </a:p>
          <a:p>
            <a:r>
              <a:rPr lang="en-US" dirty="0" smtClean="0"/>
              <a:t>MASAP </a:t>
            </a:r>
            <a:r>
              <a:rPr lang="en-US" dirty="0" err="1" smtClean="0"/>
              <a:t>addr</a:t>
            </a:r>
            <a:r>
              <a:rPr lang="en-US" dirty="0" smtClean="0"/>
              <a:t>,</a:t>
            </a:r>
          </a:p>
          <a:p>
            <a:r>
              <a:rPr lang="en-US" dirty="0" smtClean="0"/>
              <a:t>Destination </a:t>
            </a:r>
            <a:r>
              <a:rPr lang="en-US" dirty="0" err="1" smtClean="0"/>
              <a:t>addr</a:t>
            </a:r>
            <a:r>
              <a:rPr lang="en-US" dirty="0" smtClean="0"/>
              <a:t>,</a:t>
            </a:r>
          </a:p>
          <a:p>
            <a:r>
              <a:rPr lang="en-US" dirty="0" smtClean="0"/>
              <a:t>Transaction id,</a:t>
            </a:r>
          </a:p>
          <a:p>
            <a:r>
              <a:rPr lang="en-US" dirty="0" smtClean="0"/>
              <a:t>Memory id,</a:t>
            </a:r>
          </a:p>
          <a:p>
            <a:r>
              <a:rPr lang="en-US" dirty="0" smtClean="0"/>
              <a:t>Start memory </a:t>
            </a:r>
            <a:r>
              <a:rPr lang="en-US" dirty="0" err="1" smtClean="0"/>
              <a:t>addr</a:t>
            </a:r>
            <a:r>
              <a:rPr lang="en-US" dirty="0" smtClean="0"/>
              <a:t>,</a:t>
            </a:r>
          </a:p>
          <a:p>
            <a:r>
              <a:rPr lang="en-US" dirty="0" smtClean="0"/>
              <a:t>Size,</a:t>
            </a:r>
          </a:p>
          <a:p>
            <a:r>
              <a:rPr lang="en-US" dirty="0" smtClean="0"/>
              <a:t>Priority,</a:t>
            </a:r>
          </a:p>
          <a:p>
            <a:r>
              <a:rPr lang="en-US" dirty="0" smtClean="0"/>
              <a:t>Channel,</a:t>
            </a:r>
          </a:p>
          <a:p>
            <a:r>
              <a:rPr lang="en-US" dirty="0" smtClean="0"/>
              <a:t>Authorization</a:t>
            </a:r>
            <a:endParaRPr lang="en-US" dirty="0"/>
          </a:p>
        </p:txBody>
      </p:sp>
    </p:spTree>
    <p:extLst>
      <p:ext uri="{BB962C8B-B14F-4D97-AF65-F5344CB8AC3E}">
        <p14:creationId xmlns:p14="http://schemas.microsoft.com/office/powerpoint/2010/main" val="1418998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983129"/>
          </a:xfrm>
        </p:spPr>
        <p:txBody>
          <a:bodyPr/>
          <a:lstStyle/>
          <a:p>
            <a:r>
              <a:rPr lang="en-US" dirty="0" err="1" smtClean="0"/>
              <a:t>MemoryAccessService</a:t>
            </a:r>
            <a:r>
              <a:rPr lang="en-US" dirty="0" smtClean="0"/>
              <a:t/>
            </a:r>
            <a:br>
              <a:rPr lang="en-US" dirty="0" smtClean="0"/>
            </a:br>
            <a:r>
              <a:rPr lang="en-US" dirty="0" smtClean="0"/>
              <a:t>Writ</a:t>
            </a:r>
            <a:r>
              <a:rPr lang="en-US" dirty="0" smtClean="0"/>
              <a:t>ing</a:t>
            </a:r>
            <a:endParaRPr lang="en-US" dirty="0"/>
          </a:p>
        </p:txBody>
      </p:sp>
      <p:sp>
        <p:nvSpPr>
          <p:cNvPr id="4" name="Text Placeholder 3"/>
          <p:cNvSpPr>
            <a:spLocks noGrp="1"/>
          </p:cNvSpPr>
          <p:nvPr>
            <p:ph type="body" sz="half" idx="2"/>
          </p:nvPr>
        </p:nvSpPr>
        <p:spPr>
          <a:xfrm>
            <a:off x="586398" y="1265567"/>
            <a:ext cx="3932237" cy="4960471"/>
          </a:xfrm>
        </p:spPr>
        <p:txBody>
          <a:bodyPr>
            <a:normAutofit fontScale="85000" lnSpcReduction="10000"/>
          </a:bodyPr>
          <a:lstStyle/>
          <a:p>
            <a:pPr marL="285750" indent="-285750">
              <a:buFont typeface="Arial" panose="020B0604020202020204" pitchFamily="34" charset="0"/>
              <a:buChar char="•"/>
            </a:pPr>
            <a:r>
              <a:rPr lang="en-US" dirty="0" smtClean="0"/>
              <a:t>MASAP: Memory Access Service Access Point is user of DAS.</a:t>
            </a:r>
          </a:p>
          <a:p>
            <a:pPr marL="285750" indent="-285750">
              <a:buFont typeface="Arial" panose="020B0604020202020204" pitchFamily="34" charset="0"/>
              <a:buChar char="•"/>
            </a:pPr>
            <a:r>
              <a:rPr lang="en-US" dirty="0" smtClean="0"/>
              <a:t>Destination: the data system where the memory is located</a:t>
            </a:r>
          </a:p>
          <a:p>
            <a:pPr marL="285750" indent="-285750">
              <a:buFont typeface="Arial" panose="020B0604020202020204" pitchFamily="34" charset="0"/>
              <a:buChar char="•"/>
            </a:pPr>
            <a:r>
              <a:rPr lang="en-US" dirty="0"/>
              <a:t>Transaction: associates request with indication.</a:t>
            </a:r>
          </a:p>
          <a:p>
            <a:pPr marL="285750" indent="-285750">
              <a:buFont typeface="Arial" panose="020B0604020202020204" pitchFamily="34" charset="0"/>
              <a:buChar char="•"/>
            </a:pPr>
            <a:r>
              <a:rPr lang="en-US" dirty="0" smtClean="0"/>
              <a:t>Memory: </a:t>
            </a:r>
            <a:r>
              <a:rPr lang="en-US" dirty="0" smtClean="0"/>
              <a:t>a class of memory</a:t>
            </a:r>
          </a:p>
          <a:p>
            <a:pPr marL="285750" indent="-285750">
              <a:buFont typeface="Arial" panose="020B0604020202020204" pitchFamily="34" charset="0"/>
              <a:buChar char="•"/>
            </a:pPr>
            <a:r>
              <a:rPr lang="en-US" dirty="0" smtClean="0"/>
              <a:t>Mask indicates which bits to change and which to leave unchanged.</a:t>
            </a:r>
            <a:endParaRPr lang="en-US" dirty="0" smtClean="0"/>
          </a:p>
          <a:p>
            <a:pPr marL="285750" indent="-285750">
              <a:buFont typeface="Arial" panose="020B0604020202020204" pitchFamily="34" charset="0"/>
              <a:buChar char="•"/>
            </a:pPr>
            <a:r>
              <a:rPr lang="en-US" dirty="0" smtClean="0"/>
              <a:t>Result metadata: success or reason for failure</a:t>
            </a:r>
          </a:p>
          <a:p>
            <a:pPr marL="285750" indent="-285750">
              <a:buFont typeface="Arial" panose="020B0604020202020204" pitchFamily="34" charset="0"/>
              <a:buChar char="•"/>
            </a:pPr>
            <a:r>
              <a:rPr lang="en-US" dirty="0"/>
              <a:t>Priority: importance in system, unless channel is present, in which case this is importance within </a:t>
            </a:r>
            <a:r>
              <a:rPr lang="en-US" dirty="0" smtClean="0"/>
              <a:t>channel</a:t>
            </a:r>
          </a:p>
          <a:p>
            <a:pPr marL="285750" indent="-285750">
              <a:buFont typeface="Arial" panose="020B0604020202020204" pitchFamily="34" charset="0"/>
              <a:buChar char="•"/>
            </a:pPr>
            <a:r>
              <a:rPr lang="en-US" dirty="0" smtClean="0"/>
              <a:t>Channel: the end-to-end resource reservation for communication</a:t>
            </a:r>
          </a:p>
          <a:p>
            <a:pPr marL="285750" indent="-285750">
              <a:buFont typeface="Arial" panose="020B0604020202020204" pitchFamily="34" charset="0"/>
              <a:buChar char="•"/>
            </a:pPr>
            <a:r>
              <a:rPr lang="en-US" dirty="0" smtClean="0"/>
              <a:t>Acknowledge requests a </a:t>
            </a:r>
            <a:r>
              <a:rPr lang="en-US" dirty="0" err="1" smtClean="0"/>
              <a:t>MemoryAccessResultIndication</a:t>
            </a:r>
            <a:r>
              <a:rPr lang="en-US" dirty="0" smtClean="0"/>
              <a:t>.</a:t>
            </a:r>
            <a:endParaRPr lang="en-US" dirty="0" smtClean="0"/>
          </a:p>
          <a:p>
            <a:pPr marL="285750" indent="-285750">
              <a:buFont typeface="Arial" panose="020B0604020202020204" pitchFamily="34" charset="0"/>
              <a:buChar char="•"/>
            </a:pPr>
            <a:r>
              <a:rPr lang="en-US" dirty="0" smtClean="0"/>
              <a:t>Authorization: optionally provides identity of user, so memory provider can determine whether authorized to perform operation</a:t>
            </a:r>
          </a:p>
          <a:p>
            <a:pPr marL="285750" indent="-285750">
              <a:buFont typeface="Arial" panose="020B0604020202020204" pitchFamily="34" charset="0"/>
              <a:buChar char="•"/>
            </a:pPr>
            <a:r>
              <a:rPr lang="en-US" dirty="0" smtClean="0"/>
              <a:t>Verification requests checking data for errors in transmission before writing to memory.</a:t>
            </a:r>
          </a:p>
        </p:txBody>
      </p:sp>
      <p:sp>
        <p:nvSpPr>
          <p:cNvPr id="5" name="Oval 4"/>
          <p:cNvSpPr/>
          <p:nvPr/>
        </p:nvSpPr>
        <p:spPr>
          <a:xfrm>
            <a:off x="8495398" y="213744"/>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Rectangle 6"/>
          <p:cNvSpPr/>
          <p:nvPr/>
        </p:nvSpPr>
        <p:spPr>
          <a:xfrm>
            <a:off x="6453227" y="249822"/>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Access Service</a:t>
            </a:r>
            <a:endParaRPr lang="en-US" dirty="0">
              <a:solidFill>
                <a:schemeClr val="tx1"/>
              </a:solidFill>
            </a:endParaRPr>
          </a:p>
        </p:txBody>
      </p:sp>
      <p:sp>
        <p:nvSpPr>
          <p:cNvPr id="8" name="Rectangle 7"/>
          <p:cNvSpPr/>
          <p:nvPr/>
        </p:nvSpPr>
        <p:spPr>
          <a:xfrm>
            <a:off x="7535469" y="5522270"/>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Access </a:t>
            </a:r>
            <a:r>
              <a:rPr lang="en-US" dirty="0" smtClean="0">
                <a:solidFill>
                  <a:schemeClr val="tx1"/>
                </a:solidFill>
              </a:rPr>
              <a:t>Service</a:t>
            </a:r>
            <a:endParaRPr lang="en-US" dirty="0">
              <a:solidFill>
                <a:schemeClr val="tx1"/>
              </a:solidFill>
            </a:endParaRPr>
          </a:p>
        </p:txBody>
      </p:sp>
      <p:cxnSp>
        <p:nvCxnSpPr>
          <p:cNvPr id="11" name="Straight Connector 10"/>
          <p:cNvCxnSpPr>
            <a:stCxn id="8" idx="0"/>
          </p:cNvCxnSpPr>
          <p:nvPr/>
        </p:nvCxnSpPr>
        <p:spPr>
          <a:xfrm flipV="1">
            <a:off x="8282529" y="1397726"/>
            <a:ext cx="48793" cy="4124544"/>
          </a:xfrm>
          <a:prstGeom prst="line">
            <a:avLst/>
          </a:prstGeom>
          <a:ln w="12700">
            <a:solidFill>
              <a:schemeClr val="tx1"/>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6453227" y="1397727"/>
            <a:ext cx="1267613" cy="4124543"/>
          </a:xfrm>
          <a:prstGeom prst="line">
            <a:avLst/>
          </a:prstGeom>
          <a:ln w="12700">
            <a:solidFill>
              <a:schemeClr val="tx1"/>
            </a:solidFill>
            <a:prstDash val="dash"/>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844217" y="1397726"/>
            <a:ext cx="2041769" cy="4124544"/>
          </a:xfrm>
          <a:prstGeom prst="line">
            <a:avLst/>
          </a:prstGeom>
          <a:ln w="12700">
            <a:solidFill>
              <a:schemeClr val="tx1"/>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6114197" y="90810"/>
            <a:ext cx="4981433" cy="130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8040413" y="522356"/>
            <a:ext cx="386644" cy="369332"/>
          </a:xfrm>
          <a:prstGeom prst="rect">
            <a:avLst/>
          </a:prstGeom>
          <a:noFill/>
        </p:spPr>
        <p:txBody>
          <a:bodyPr wrap="none" rtlCol="0">
            <a:spAutoFit/>
          </a:bodyPr>
          <a:lstStyle/>
          <a:p>
            <a:r>
              <a:rPr lang="en-US" dirty="0" smtClean="0"/>
              <a:t>or</a:t>
            </a:r>
            <a:endParaRPr lang="en-US" dirty="0"/>
          </a:p>
        </p:txBody>
      </p:sp>
      <p:sp>
        <p:nvSpPr>
          <p:cNvPr id="67" name="TextBox 66"/>
          <p:cNvSpPr txBox="1"/>
          <p:nvPr/>
        </p:nvSpPr>
        <p:spPr>
          <a:xfrm>
            <a:off x="9176445" y="3459998"/>
            <a:ext cx="3122458" cy="2308324"/>
          </a:xfrm>
          <a:prstGeom prst="rect">
            <a:avLst/>
          </a:prstGeom>
          <a:noFill/>
        </p:spPr>
        <p:txBody>
          <a:bodyPr wrap="none" rtlCol="0">
            <a:spAutoFit/>
          </a:bodyPr>
          <a:lstStyle/>
          <a:p>
            <a:r>
              <a:rPr lang="en-US" dirty="0" err="1" smtClean="0"/>
              <a:t>MemoryAccessResultIndication</a:t>
            </a:r>
            <a:endParaRPr lang="en-US" dirty="0" smtClean="0"/>
          </a:p>
          <a:p>
            <a:r>
              <a:rPr lang="en-US" dirty="0" smtClean="0"/>
              <a:t>MASAP </a:t>
            </a:r>
            <a:r>
              <a:rPr lang="en-US" dirty="0" err="1" smtClean="0"/>
              <a:t>addr</a:t>
            </a:r>
            <a:r>
              <a:rPr lang="en-US" dirty="0" smtClean="0"/>
              <a:t>,</a:t>
            </a:r>
          </a:p>
          <a:p>
            <a:r>
              <a:rPr lang="en-US" dirty="0" smtClean="0"/>
              <a:t>Destination </a:t>
            </a:r>
            <a:r>
              <a:rPr lang="en-US" dirty="0" err="1" smtClean="0"/>
              <a:t>addr</a:t>
            </a:r>
            <a:r>
              <a:rPr lang="en-US" dirty="0" smtClean="0"/>
              <a:t>,</a:t>
            </a:r>
          </a:p>
          <a:p>
            <a:r>
              <a:rPr lang="en-US" dirty="0" smtClean="0"/>
              <a:t>Transaction id,</a:t>
            </a:r>
          </a:p>
          <a:p>
            <a:r>
              <a:rPr lang="en-US" dirty="0" smtClean="0"/>
              <a:t>Memory id,</a:t>
            </a:r>
          </a:p>
          <a:p>
            <a:r>
              <a:rPr lang="en-US" dirty="0" smtClean="0"/>
              <a:t>Start memory </a:t>
            </a:r>
            <a:r>
              <a:rPr lang="en-US" dirty="0" err="1" smtClean="0"/>
              <a:t>addr</a:t>
            </a:r>
            <a:r>
              <a:rPr lang="en-US" dirty="0" smtClean="0"/>
              <a:t>,</a:t>
            </a:r>
          </a:p>
          <a:p>
            <a:r>
              <a:rPr lang="en-US" dirty="0" smtClean="0"/>
              <a:t>Size</a:t>
            </a:r>
          </a:p>
          <a:p>
            <a:r>
              <a:rPr lang="en-US" dirty="0" smtClean="0"/>
              <a:t>Result metadata</a:t>
            </a:r>
          </a:p>
        </p:txBody>
      </p:sp>
      <p:sp>
        <p:nvSpPr>
          <p:cNvPr id="68" name="TextBox 67"/>
          <p:cNvSpPr txBox="1"/>
          <p:nvPr/>
        </p:nvSpPr>
        <p:spPr>
          <a:xfrm>
            <a:off x="7535469" y="1512771"/>
            <a:ext cx="2001830" cy="3693319"/>
          </a:xfrm>
          <a:prstGeom prst="rect">
            <a:avLst/>
          </a:prstGeom>
          <a:noFill/>
        </p:spPr>
        <p:txBody>
          <a:bodyPr wrap="none" rtlCol="0">
            <a:spAutoFit/>
          </a:bodyPr>
          <a:lstStyle/>
          <a:p>
            <a:r>
              <a:rPr lang="en-US" dirty="0" err="1" smtClean="0"/>
              <a:t>WriteRequest</a:t>
            </a:r>
            <a:endParaRPr lang="en-US" dirty="0" smtClean="0"/>
          </a:p>
          <a:p>
            <a:r>
              <a:rPr lang="en-US" dirty="0" smtClean="0"/>
              <a:t>MASAP </a:t>
            </a:r>
            <a:r>
              <a:rPr lang="en-US" dirty="0" err="1" smtClean="0"/>
              <a:t>addr</a:t>
            </a:r>
            <a:r>
              <a:rPr lang="en-US" dirty="0" smtClean="0"/>
              <a:t>,</a:t>
            </a:r>
          </a:p>
          <a:p>
            <a:r>
              <a:rPr lang="en-US" dirty="0" smtClean="0"/>
              <a:t>Destination </a:t>
            </a:r>
            <a:r>
              <a:rPr lang="en-US" dirty="0" err="1" smtClean="0"/>
              <a:t>addr</a:t>
            </a:r>
            <a:r>
              <a:rPr lang="en-US" dirty="0" smtClean="0"/>
              <a:t>,</a:t>
            </a:r>
          </a:p>
          <a:p>
            <a:r>
              <a:rPr lang="en-US" dirty="0" smtClean="0"/>
              <a:t>Transaction id,</a:t>
            </a:r>
          </a:p>
          <a:p>
            <a:r>
              <a:rPr lang="en-US" dirty="0" smtClean="0"/>
              <a:t>Memory id,</a:t>
            </a:r>
          </a:p>
          <a:p>
            <a:r>
              <a:rPr lang="en-US" dirty="0" smtClean="0"/>
              <a:t>Start memory </a:t>
            </a:r>
            <a:r>
              <a:rPr lang="en-US" dirty="0" err="1" smtClean="0"/>
              <a:t>addr</a:t>
            </a:r>
            <a:r>
              <a:rPr lang="en-US" dirty="0" smtClean="0"/>
              <a:t>,</a:t>
            </a:r>
          </a:p>
          <a:p>
            <a:r>
              <a:rPr lang="en-US" dirty="0" smtClean="0"/>
              <a:t>Size,</a:t>
            </a:r>
          </a:p>
          <a:p>
            <a:r>
              <a:rPr lang="en-US" dirty="0" smtClean="0"/>
              <a:t>Priority,</a:t>
            </a:r>
          </a:p>
          <a:p>
            <a:r>
              <a:rPr lang="en-US" dirty="0" smtClean="0"/>
              <a:t>Channel,</a:t>
            </a:r>
          </a:p>
          <a:p>
            <a:r>
              <a:rPr lang="en-US" dirty="0" smtClean="0"/>
              <a:t>Data,</a:t>
            </a:r>
          </a:p>
          <a:p>
            <a:r>
              <a:rPr lang="en-US" dirty="0" smtClean="0"/>
              <a:t>Acknowledge,</a:t>
            </a:r>
          </a:p>
          <a:p>
            <a:r>
              <a:rPr lang="en-US" dirty="0" smtClean="0"/>
              <a:t>Authorization,</a:t>
            </a:r>
          </a:p>
          <a:p>
            <a:r>
              <a:rPr lang="en-US" dirty="0" smtClean="0"/>
              <a:t>Verification</a:t>
            </a:r>
            <a:endParaRPr lang="en-US" dirty="0"/>
          </a:p>
        </p:txBody>
      </p:sp>
      <p:sp>
        <p:nvSpPr>
          <p:cNvPr id="71" name="TextBox 70"/>
          <p:cNvSpPr txBox="1"/>
          <p:nvPr/>
        </p:nvSpPr>
        <p:spPr>
          <a:xfrm>
            <a:off x="4874206" y="1551952"/>
            <a:ext cx="2604111" cy="3970318"/>
          </a:xfrm>
          <a:prstGeom prst="rect">
            <a:avLst/>
          </a:prstGeom>
          <a:noFill/>
        </p:spPr>
        <p:txBody>
          <a:bodyPr wrap="none" rtlCol="0">
            <a:spAutoFit/>
          </a:bodyPr>
          <a:lstStyle/>
          <a:p>
            <a:r>
              <a:rPr lang="en-US" dirty="0" err="1" smtClean="0"/>
              <a:t>ReadModifyWriteRequest</a:t>
            </a:r>
            <a:endParaRPr lang="en-US" dirty="0" smtClean="0"/>
          </a:p>
          <a:p>
            <a:r>
              <a:rPr lang="en-US" dirty="0" smtClean="0"/>
              <a:t>MASAP </a:t>
            </a:r>
            <a:r>
              <a:rPr lang="en-US" dirty="0" err="1" smtClean="0"/>
              <a:t>addr</a:t>
            </a:r>
            <a:r>
              <a:rPr lang="en-US" dirty="0" smtClean="0"/>
              <a:t>,</a:t>
            </a:r>
          </a:p>
          <a:p>
            <a:r>
              <a:rPr lang="en-US" dirty="0" smtClean="0"/>
              <a:t>Destination </a:t>
            </a:r>
            <a:r>
              <a:rPr lang="en-US" dirty="0" err="1" smtClean="0"/>
              <a:t>addr</a:t>
            </a:r>
            <a:r>
              <a:rPr lang="en-US" dirty="0" smtClean="0"/>
              <a:t>,</a:t>
            </a:r>
          </a:p>
          <a:p>
            <a:r>
              <a:rPr lang="en-US" dirty="0" smtClean="0"/>
              <a:t>Transaction id,</a:t>
            </a:r>
          </a:p>
          <a:p>
            <a:r>
              <a:rPr lang="en-US" dirty="0" smtClean="0"/>
              <a:t>Memory id,</a:t>
            </a:r>
          </a:p>
          <a:p>
            <a:r>
              <a:rPr lang="en-US" dirty="0" smtClean="0"/>
              <a:t>Start memory </a:t>
            </a:r>
            <a:r>
              <a:rPr lang="en-US" dirty="0" err="1" smtClean="0"/>
              <a:t>addr</a:t>
            </a:r>
            <a:r>
              <a:rPr lang="en-US" dirty="0" smtClean="0"/>
              <a:t>,</a:t>
            </a:r>
          </a:p>
          <a:p>
            <a:r>
              <a:rPr lang="en-US" dirty="0" smtClean="0"/>
              <a:t>Size,</a:t>
            </a:r>
          </a:p>
          <a:p>
            <a:r>
              <a:rPr lang="en-US" dirty="0" smtClean="0"/>
              <a:t>Mask,</a:t>
            </a:r>
          </a:p>
          <a:p>
            <a:r>
              <a:rPr lang="en-US" dirty="0" smtClean="0"/>
              <a:t>Priority,</a:t>
            </a:r>
          </a:p>
          <a:p>
            <a:r>
              <a:rPr lang="en-US" dirty="0" smtClean="0"/>
              <a:t>Channel,</a:t>
            </a:r>
          </a:p>
          <a:p>
            <a:r>
              <a:rPr lang="en-US" dirty="0" smtClean="0"/>
              <a:t>Data,</a:t>
            </a:r>
          </a:p>
          <a:p>
            <a:r>
              <a:rPr lang="en-US" dirty="0" smtClean="0"/>
              <a:t>Acknowledge,</a:t>
            </a:r>
          </a:p>
          <a:p>
            <a:r>
              <a:rPr lang="en-US" dirty="0" smtClean="0"/>
              <a:t>Authorization,</a:t>
            </a:r>
          </a:p>
          <a:p>
            <a:r>
              <a:rPr lang="en-US" dirty="0" smtClean="0"/>
              <a:t>Verification</a:t>
            </a:r>
            <a:endParaRPr lang="en-US" dirty="0"/>
          </a:p>
        </p:txBody>
      </p:sp>
    </p:spTree>
    <p:extLst>
      <p:ext uri="{BB962C8B-B14F-4D97-AF65-F5344CB8AC3E}">
        <p14:creationId xmlns:p14="http://schemas.microsoft.com/office/powerpoint/2010/main" val="113569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4772026" y="275422"/>
            <a:ext cx="7148226" cy="6312665"/>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5" name="Picture Placeholder 4"/>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168" t="1144" r="-583" b="1060"/>
          <a:stretch/>
        </p:blipFill>
        <p:spPr>
          <a:xfrm>
            <a:off x="5479228" y="851729"/>
            <a:ext cx="5940816" cy="5339751"/>
          </a:xfrm>
        </p:spPr>
      </p:pic>
      <p:sp>
        <p:nvSpPr>
          <p:cNvPr id="2" name="Title 1"/>
          <p:cNvSpPr>
            <a:spLocks noGrp="1"/>
          </p:cNvSpPr>
          <p:nvPr>
            <p:ph type="title"/>
          </p:nvPr>
        </p:nvSpPr>
        <p:spPr>
          <a:xfrm>
            <a:off x="839788" y="192796"/>
            <a:ext cx="3932237" cy="1600200"/>
          </a:xfrm>
        </p:spPr>
        <p:txBody>
          <a:bodyPr/>
          <a:lstStyle/>
          <a:p>
            <a:r>
              <a:rPr lang="en-US" dirty="0"/>
              <a:t>Vehicle </a:t>
            </a:r>
            <a:r>
              <a:rPr lang="en-US" dirty="0" smtClean="0"/>
              <a:t>Manifest Services</a:t>
            </a:r>
            <a:endParaRPr lang="en-US" dirty="0"/>
          </a:p>
        </p:txBody>
      </p:sp>
      <p:sp>
        <p:nvSpPr>
          <p:cNvPr id="4" name="Text Placeholder 3"/>
          <p:cNvSpPr>
            <a:spLocks noGrp="1"/>
          </p:cNvSpPr>
          <p:nvPr>
            <p:ph type="body" sz="half" idx="2"/>
          </p:nvPr>
        </p:nvSpPr>
        <p:spPr>
          <a:xfrm>
            <a:off x="839788" y="1792996"/>
            <a:ext cx="3932237" cy="4398484"/>
          </a:xfrm>
        </p:spPr>
        <p:txBody>
          <a:bodyPr>
            <a:normAutofit fontScale="85000" lnSpcReduction="20000"/>
          </a:bodyPr>
          <a:lstStyle/>
          <a:p>
            <a:r>
              <a:rPr lang="en-US" dirty="0" smtClean="0"/>
              <a:t>Provide “plug and play” functions for device discovery, device virtualization, and standardized device access.</a:t>
            </a:r>
          </a:p>
          <a:p>
            <a:pPr marL="285750" indent="-285750">
              <a:buFont typeface="Arial" charset="0"/>
              <a:buChar char="•"/>
            </a:pPr>
            <a:r>
              <a:rPr lang="en-US" dirty="0" smtClean="0"/>
              <a:t>Device Enumeration Service (DES) provides table of device names and virtual / physical identifiers</a:t>
            </a:r>
          </a:p>
          <a:p>
            <a:pPr marL="285750" indent="-285750">
              <a:buFont typeface="Arial" charset="0"/>
              <a:buChar char="•"/>
            </a:pPr>
            <a:r>
              <a:rPr lang="en-US" dirty="0" smtClean="0"/>
              <a:t>Device Discovery Service (DDS) searches sub-net(s) for devices, recognizes changes to device and sub-net accessibility, provides notifications</a:t>
            </a:r>
          </a:p>
          <a:p>
            <a:pPr marL="285750" indent="-285750">
              <a:buFont typeface="Arial" charset="0"/>
              <a:buChar char="•"/>
            </a:pPr>
            <a:r>
              <a:rPr lang="en-US" dirty="0" smtClean="0"/>
              <a:t>Device Virtualization Service (DVS) provides virtual device interface, hides physical device mapping</a:t>
            </a:r>
          </a:p>
          <a:p>
            <a:pPr marL="285750" indent="-285750">
              <a:buFont typeface="Arial" charset="0"/>
              <a:buChar char="•"/>
            </a:pPr>
            <a:r>
              <a:rPr lang="en-US" dirty="0" smtClean="0"/>
              <a:t>Device Access Service (DAS) provides direct physical device access when needed</a:t>
            </a:r>
          </a:p>
          <a:p>
            <a:pPr marL="285750" indent="-285750">
              <a:buFont typeface="Arial" charset="0"/>
              <a:buChar char="•"/>
            </a:pPr>
            <a:r>
              <a:rPr lang="en-US" dirty="0" smtClean="0"/>
              <a:t>Packet Service (PS) provides means to read / write packets to devices</a:t>
            </a:r>
          </a:p>
          <a:p>
            <a:pPr marL="285750" indent="-285750">
              <a:buFont typeface="Arial" charset="0"/>
              <a:buChar char="•"/>
            </a:pPr>
            <a:r>
              <a:rPr lang="en-US" dirty="0" smtClean="0"/>
              <a:t>Memory Access Service (MAS) provide means to read write data to memory</a:t>
            </a:r>
          </a:p>
          <a:p>
            <a:pPr marL="285750" indent="-285750">
              <a:buFont typeface="Arial" charset="0"/>
              <a:buChar char="•"/>
            </a:pPr>
            <a:r>
              <a:rPr lang="en-US" dirty="0" smtClean="0"/>
              <a:t>Management Information Base (MIB) stores data about devices in a common format</a:t>
            </a:r>
          </a:p>
          <a:p>
            <a:pPr marL="285750" indent="-285750">
              <a:buFont typeface="Arial" charset="0"/>
              <a:buChar char="•"/>
            </a:pPr>
            <a:r>
              <a:rPr lang="en-US" dirty="0" smtClean="0"/>
              <a:t>All rely on underlying Communication Protocols, sub-network services, and devices</a:t>
            </a:r>
            <a:endParaRPr lang="en-US" dirty="0"/>
          </a:p>
        </p:txBody>
      </p:sp>
      <p:sp>
        <p:nvSpPr>
          <p:cNvPr id="3" name="Rectangle 2"/>
          <p:cNvSpPr/>
          <p:nvPr/>
        </p:nvSpPr>
        <p:spPr>
          <a:xfrm>
            <a:off x="7475612" y="275422"/>
            <a:ext cx="1741054" cy="646331"/>
          </a:xfrm>
          <a:prstGeom prst="rect">
            <a:avLst/>
          </a:prstGeom>
        </p:spPr>
        <p:txBody>
          <a:bodyPr wrap="none">
            <a:spAutoFit/>
          </a:bodyPr>
          <a:lstStyle/>
          <a:p>
            <a:pPr algn="ctr"/>
            <a:r>
              <a:rPr lang="en-US" dirty="0"/>
              <a:t>Vehicle </a:t>
            </a:r>
            <a:r>
              <a:rPr lang="en-US" dirty="0" smtClean="0"/>
              <a:t>Manifest</a:t>
            </a:r>
          </a:p>
          <a:p>
            <a:pPr algn="ctr"/>
            <a:r>
              <a:rPr lang="en-US" dirty="0" smtClean="0"/>
              <a:t>Services</a:t>
            </a:r>
            <a:endParaRPr lang="en-US" dirty="0"/>
          </a:p>
        </p:txBody>
      </p:sp>
    </p:spTree>
    <p:extLst>
      <p:ext uri="{BB962C8B-B14F-4D97-AF65-F5344CB8AC3E}">
        <p14:creationId xmlns:p14="http://schemas.microsoft.com/office/powerpoint/2010/main" val="968901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Plug and Play Function descriptions</a:t>
            </a:r>
            <a:endParaRPr lang="en-US" dirty="0"/>
          </a:p>
        </p:txBody>
      </p:sp>
      <p:pic>
        <p:nvPicPr>
          <p:cNvPr id="7" name="Picture Placeholder 6"/>
          <p:cNvPicPr>
            <a:picLocks noGrp="1" noChangeAspect="1"/>
          </p:cNvPicPr>
          <p:nvPr>
            <p:ph idx="1"/>
          </p:nvPr>
        </p:nvPicPr>
        <p:blipFill rotWithShape="1">
          <a:blip r:embed="rId2">
            <a:extLst>
              <a:ext uri="{28A0092B-C50C-407E-A947-70E740481C1C}">
                <a14:useLocalDpi xmlns:a14="http://schemas.microsoft.com/office/drawing/2010/main" val="0"/>
              </a:ext>
            </a:extLst>
          </a:blip>
          <a:stretch/>
        </p:blipFill>
        <p:spPr>
          <a:xfrm>
            <a:off x="743594" y="1803591"/>
            <a:ext cx="10482594" cy="4954460"/>
          </a:xfrm>
        </p:spPr>
      </p:pic>
    </p:spTree>
    <p:extLst>
      <p:ext uri="{BB962C8B-B14F-4D97-AF65-F5344CB8AC3E}">
        <p14:creationId xmlns:p14="http://schemas.microsoft.com/office/powerpoint/2010/main" val="1894374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708306" cy="1600200"/>
          </a:xfrm>
        </p:spPr>
        <p:txBody>
          <a:bodyPr/>
          <a:lstStyle/>
          <a:p>
            <a:r>
              <a:rPr lang="en-US" dirty="0" smtClean="0"/>
              <a:t>Layered View</a:t>
            </a:r>
            <a:endParaRPr lang="en-US" dirty="0"/>
          </a:p>
        </p:txBody>
      </p:sp>
      <p:sp>
        <p:nvSpPr>
          <p:cNvPr id="4" name="Text Placeholder 3"/>
          <p:cNvSpPr>
            <a:spLocks noGrp="1"/>
          </p:cNvSpPr>
          <p:nvPr>
            <p:ph type="body" sz="half" idx="2"/>
          </p:nvPr>
        </p:nvSpPr>
        <p:spPr>
          <a:xfrm>
            <a:off x="839789" y="2057400"/>
            <a:ext cx="3630612" cy="3811588"/>
          </a:xfrm>
        </p:spPr>
        <p:txBody>
          <a:bodyPr/>
          <a:lstStyle/>
          <a:p>
            <a:r>
              <a:rPr lang="en-US" dirty="0" smtClean="0"/>
              <a:t>This is the traditional diagram that summarizes SOIS services in layers of a protocol stack.</a:t>
            </a:r>
          </a:p>
        </p:txBody>
      </p:sp>
      <p:pic>
        <p:nvPicPr>
          <p:cNvPr id="5" name="Content Placeholder 5" descr="Screen Shot 2015-05-27 at 11.42.21 AM.png"/>
          <p:cNvPicPr>
            <a:picLocks noGrp="1" noChangeAspect="1"/>
          </p:cNvPicPr>
          <p:nvPr>
            <p:ph idx="1"/>
          </p:nvPr>
        </p:nvPicPr>
        <p:blipFill>
          <a:blip r:embed="rId2">
            <a:extLst>
              <a:ext uri="{28A0092B-C50C-407E-A947-70E740481C1C}">
                <a14:useLocalDpi xmlns:a14="http://schemas.microsoft.com/office/drawing/2010/main" val="0"/>
              </a:ext>
            </a:extLst>
          </a:blip>
          <a:srcRect l="-12495" r="-12495"/>
          <a:stretch>
            <a:fillRect/>
          </a:stretch>
        </p:blipFill>
        <p:spPr>
          <a:xfrm>
            <a:off x="3320555" y="598249"/>
            <a:ext cx="9942104" cy="5467774"/>
          </a:xfrm>
        </p:spPr>
      </p:pic>
    </p:spTree>
    <p:extLst>
      <p:ext uri="{BB962C8B-B14F-4D97-AF65-F5344CB8AC3E}">
        <p14:creationId xmlns:p14="http://schemas.microsoft.com/office/powerpoint/2010/main" val="3214194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Device Content Services</a:t>
            </a:r>
            <a:endParaRPr lang="en-US" dirty="0"/>
          </a:p>
        </p:txBody>
      </p:sp>
      <p:sp>
        <p:nvSpPr>
          <p:cNvPr id="4" name="Text Placeholder 3"/>
          <p:cNvSpPr>
            <a:spLocks noGrp="1"/>
          </p:cNvSpPr>
          <p:nvPr>
            <p:ph type="body" sz="half" idx="2"/>
          </p:nvPr>
        </p:nvSpPr>
        <p:spPr/>
        <p:txBody>
          <a:bodyPr>
            <a:normAutofit lnSpcReduction="10000"/>
          </a:bodyPr>
          <a:lstStyle/>
          <a:p>
            <a:r>
              <a:rPr lang="en-US" dirty="0" smtClean="0"/>
              <a:t>The operating system abstraction function provides three services.</a:t>
            </a:r>
          </a:p>
          <a:p>
            <a:pPr marL="285750" indent="-285750">
              <a:buFont typeface="Arial" panose="020B0604020202020204" pitchFamily="34" charset="0"/>
              <a:buChar char="•"/>
            </a:pPr>
            <a:r>
              <a:rPr lang="en-US" dirty="0" smtClean="0"/>
              <a:t>The File and Packet Store Services are actually two services described together.  The File Services provide access to the file system of an onboard computer.  The Packet Store Service provides an interface that applications can use to implement delay-tolerant networking.</a:t>
            </a:r>
          </a:p>
          <a:p>
            <a:pPr marL="285750" indent="-285750">
              <a:buFont typeface="Arial" panose="020B0604020202020204" pitchFamily="34" charset="0"/>
              <a:buChar char="•"/>
            </a:pPr>
            <a:r>
              <a:rPr lang="en-US" dirty="0" smtClean="0"/>
              <a:t>The Time Access Service provides a variety of alarm and metronome functions, correlated with a central onboard time reference.</a:t>
            </a:r>
          </a:p>
          <a:p>
            <a:pPr marL="285750" indent="-285750">
              <a:buFont typeface="Arial" panose="020B0604020202020204" pitchFamily="34" charset="0"/>
              <a:buChar char="•"/>
            </a:pPr>
            <a:r>
              <a:rPr lang="en-US" dirty="0" smtClean="0"/>
              <a:t>The Synchronization Service provides a basic model of events in time, and implements the correlation of time presented by the Time Access Service.</a:t>
            </a:r>
            <a:endParaRPr lang="en-US" dirty="0"/>
          </a:p>
        </p:txBody>
      </p:sp>
      <p:sp>
        <p:nvSpPr>
          <p:cNvPr id="5" name="Oval 4"/>
          <p:cNvSpPr/>
          <p:nvPr/>
        </p:nvSpPr>
        <p:spPr>
          <a:xfrm>
            <a:off x="5611906" y="1770530"/>
            <a:ext cx="6239435" cy="4271682"/>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Device Content Services</a:t>
            </a:r>
            <a:endParaRPr lang="en-US" dirty="0">
              <a:solidFill>
                <a:schemeClr val="tx1"/>
              </a:solidFill>
            </a:endParaRPr>
          </a:p>
        </p:txBody>
      </p:sp>
      <p:sp>
        <p:nvSpPr>
          <p:cNvPr id="6" name="Oval 5"/>
          <p:cNvSpPr/>
          <p:nvPr/>
        </p:nvSpPr>
        <p:spPr>
          <a:xfrm>
            <a:off x="8803342" y="517850"/>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Oval 6"/>
          <p:cNvSpPr/>
          <p:nvPr/>
        </p:nvSpPr>
        <p:spPr>
          <a:xfrm>
            <a:off x="5800165" y="3321424"/>
            <a:ext cx="1927412"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File and Packet Store Services</a:t>
            </a:r>
            <a:endParaRPr lang="en-US" dirty="0">
              <a:solidFill>
                <a:schemeClr val="tx1"/>
              </a:solidFill>
            </a:endParaRPr>
          </a:p>
        </p:txBody>
      </p:sp>
      <p:sp>
        <p:nvSpPr>
          <p:cNvPr id="8" name="Oval 7"/>
          <p:cNvSpPr/>
          <p:nvPr/>
        </p:nvSpPr>
        <p:spPr>
          <a:xfrm>
            <a:off x="7851589" y="3321424"/>
            <a:ext cx="1927412"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Time Access Service</a:t>
            </a:r>
            <a:endParaRPr lang="en-US" dirty="0">
              <a:solidFill>
                <a:schemeClr val="tx1"/>
              </a:solidFill>
            </a:endParaRPr>
          </a:p>
        </p:txBody>
      </p:sp>
      <p:sp>
        <p:nvSpPr>
          <p:cNvPr id="9" name="Oval 8"/>
          <p:cNvSpPr/>
          <p:nvPr/>
        </p:nvSpPr>
        <p:spPr>
          <a:xfrm>
            <a:off x="8834718" y="4462930"/>
            <a:ext cx="2351741"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Synchronization Service</a:t>
            </a:r>
            <a:endParaRPr lang="en-US" dirty="0">
              <a:solidFill>
                <a:schemeClr val="tx1"/>
              </a:solidFill>
            </a:endParaRPr>
          </a:p>
        </p:txBody>
      </p:sp>
      <p:cxnSp>
        <p:nvCxnSpPr>
          <p:cNvPr id="10" name="Straight Connector 9"/>
          <p:cNvCxnSpPr>
            <a:stCxn id="7" idx="0"/>
            <a:endCxn id="6" idx="4"/>
          </p:cNvCxnSpPr>
          <p:nvPr/>
        </p:nvCxnSpPr>
        <p:spPr>
          <a:xfrm flipV="1">
            <a:off x="6763871" y="1432250"/>
            <a:ext cx="3234765" cy="18891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0"/>
            <a:endCxn id="6" idx="4"/>
          </p:cNvCxnSpPr>
          <p:nvPr/>
        </p:nvCxnSpPr>
        <p:spPr>
          <a:xfrm flipV="1">
            <a:off x="8815295" y="1432250"/>
            <a:ext cx="1183341" cy="18891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9" idx="0"/>
            <a:endCxn id="6" idx="4"/>
          </p:cNvCxnSpPr>
          <p:nvPr/>
        </p:nvCxnSpPr>
        <p:spPr>
          <a:xfrm flipH="1" flipV="1">
            <a:off x="9998636" y="1432250"/>
            <a:ext cx="11953" cy="303068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 idx="0"/>
            <a:endCxn id="8" idx="5"/>
          </p:cNvCxnSpPr>
          <p:nvPr/>
        </p:nvCxnSpPr>
        <p:spPr>
          <a:xfrm flipH="1" flipV="1">
            <a:off x="9496738" y="4101913"/>
            <a:ext cx="513851" cy="36101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283562" y="5735871"/>
            <a:ext cx="2390588"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Communication</a:t>
            </a:r>
            <a:br>
              <a:rPr lang="en-US" dirty="0" smtClean="0">
                <a:solidFill>
                  <a:srgbClr val="FF0000"/>
                </a:solidFill>
              </a:rPr>
            </a:br>
            <a:r>
              <a:rPr lang="en-US" dirty="0" smtClean="0">
                <a:solidFill>
                  <a:srgbClr val="FF0000"/>
                </a:solidFill>
              </a:rPr>
              <a:t>Protocols</a:t>
            </a:r>
            <a:endParaRPr lang="en-US" dirty="0">
              <a:solidFill>
                <a:srgbClr val="FF0000"/>
              </a:solidFill>
            </a:endParaRPr>
          </a:p>
        </p:txBody>
      </p:sp>
      <p:cxnSp>
        <p:nvCxnSpPr>
          <p:cNvPr id="15" name="Straight Connector 14"/>
          <p:cNvCxnSpPr>
            <a:endCxn id="7" idx="4"/>
          </p:cNvCxnSpPr>
          <p:nvPr/>
        </p:nvCxnSpPr>
        <p:spPr>
          <a:xfrm flipV="1">
            <a:off x="6674150" y="4235824"/>
            <a:ext cx="89721" cy="195724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8" idx="3"/>
          </p:cNvCxnSpPr>
          <p:nvPr/>
        </p:nvCxnSpPr>
        <p:spPr>
          <a:xfrm flipV="1">
            <a:off x="6674150" y="4101913"/>
            <a:ext cx="1459702" cy="209115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9" idx="3"/>
          </p:cNvCxnSpPr>
          <p:nvPr/>
        </p:nvCxnSpPr>
        <p:spPr>
          <a:xfrm flipV="1">
            <a:off x="6674150" y="5243419"/>
            <a:ext cx="2504972" cy="94965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8990759" y="1872734"/>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
        <p:nvSpPr>
          <p:cNvPr id="22" name="Rectangle 21"/>
          <p:cNvSpPr/>
          <p:nvPr/>
        </p:nvSpPr>
        <p:spPr>
          <a:xfrm>
            <a:off x="6662711" y="5305233"/>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Tree>
    <p:extLst>
      <p:ext uri="{BB962C8B-B14F-4D97-AF65-F5344CB8AC3E}">
        <p14:creationId xmlns:p14="http://schemas.microsoft.com/office/powerpoint/2010/main" val="709386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Protocols</a:t>
            </a:r>
            <a:endParaRPr lang="en-US" dirty="0"/>
          </a:p>
        </p:txBody>
      </p:sp>
      <p:sp>
        <p:nvSpPr>
          <p:cNvPr id="4" name="Text Placeholder 3"/>
          <p:cNvSpPr>
            <a:spLocks noGrp="1"/>
          </p:cNvSpPr>
          <p:nvPr>
            <p:ph type="body" sz="half" idx="2"/>
          </p:nvPr>
        </p:nvSpPr>
        <p:spPr/>
        <p:txBody>
          <a:bodyPr/>
          <a:lstStyle/>
          <a:p>
            <a:r>
              <a:rPr lang="en-US" dirty="0" smtClean="0"/>
              <a:t>SOIS provides a Communication Protocol sub-layer that provides a common interface to on-board sub-nets of various types.  The Datalink Convergence layer provides a common service interface that adapts the underlying sub-net technologies.</a:t>
            </a:r>
          </a:p>
          <a:p>
            <a:pPr marL="285750" indent="-285750">
              <a:buFont typeface="Arial" panose="020B0604020202020204" pitchFamily="34" charset="0"/>
              <a:buChar char="•"/>
            </a:pPr>
            <a:r>
              <a:rPr lang="en-US" dirty="0" smtClean="0"/>
              <a:t>Data Distribution services use this layer to exchange data among applications and processors.</a:t>
            </a:r>
          </a:p>
          <a:p>
            <a:pPr marL="285750" indent="-285750">
              <a:buFont typeface="Arial" panose="020B0604020202020204" pitchFamily="34" charset="0"/>
              <a:buChar char="•"/>
            </a:pPr>
            <a:r>
              <a:rPr lang="en-US" dirty="0" smtClean="0">
                <a:solidFill>
                  <a:srgbClr val="FF0000"/>
                </a:solidFill>
              </a:rPr>
              <a:t>Device &amp; Access services use this layer to provide device access.</a:t>
            </a:r>
          </a:p>
          <a:p>
            <a:pPr marL="285750" indent="-285750">
              <a:buFont typeface="Arial" panose="020B0604020202020204" pitchFamily="34" charset="0"/>
              <a:buChar char="•"/>
            </a:pPr>
            <a:r>
              <a:rPr lang="en-US" dirty="0" smtClean="0">
                <a:solidFill>
                  <a:srgbClr val="FF0000"/>
                </a:solidFill>
              </a:rPr>
              <a:t>Device Content services use this layer to access the devices they serve.</a:t>
            </a:r>
          </a:p>
        </p:txBody>
      </p:sp>
      <p:sp>
        <p:nvSpPr>
          <p:cNvPr id="5" name="Oval 4"/>
          <p:cNvSpPr/>
          <p:nvPr/>
        </p:nvSpPr>
        <p:spPr>
          <a:xfrm>
            <a:off x="5633049" y="1577810"/>
            <a:ext cx="5870160" cy="329439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0000"/>
                </a:solidFill>
              </a:rPr>
              <a:t>Data Distribution</a:t>
            </a:r>
          </a:p>
        </p:txBody>
      </p:sp>
      <p:sp>
        <p:nvSpPr>
          <p:cNvPr id="6" name="Oval 5"/>
          <p:cNvSpPr/>
          <p:nvPr/>
        </p:nvSpPr>
        <p:spPr>
          <a:xfrm>
            <a:off x="7358527" y="2680446"/>
            <a:ext cx="2513107" cy="986118"/>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Datalink Convergence Layer</a:t>
            </a:r>
            <a:endParaRPr lang="en-US" dirty="0">
              <a:solidFill>
                <a:schemeClr val="tx1"/>
              </a:solidFill>
            </a:endParaRPr>
          </a:p>
        </p:txBody>
      </p:sp>
      <p:cxnSp>
        <p:nvCxnSpPr>
          <p:cNvPr id="12" name="Straight Connector 11"/>
          <p:cNvCxnSpPr>
            <a:stCxn id="6" idx="7"/>
          </p:cNvCxnSpPr>
          <p:nvPr/>
        </p:nvCxnSpPr>
        <p:spPr>
          <a:xfrm flipV="1">
            <a:off x="9503598" y="1127449"/>
            <a:ext cx="1283932" cy="169741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14" idx="0"/>
            <a:endCxn id="6" idx="4"/>
          </p:cNvCxnSpPr>
          <p:nvPr/>
        </p:nvCxnSpPr>
        <p:spPr>
          <a:xfrm flipH="1" flipV="1">
            <a:off x="8615081" y="3666564"/>
            <a:ext cx="105466" cy="187913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8078186" y="1982874"/>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
        <p:nvSpPr>
          <p:cNvPr id="13" name="Rectangle 12"/>
          <p:cNvSpPr/>
          <p:nvPr/>
        </p:nvSpPr>
        <p:spPr>
          <a:xfrm>
            <a:off x="8181142" y="4389574"/>
            <a:ext cx="973343" cy="369332"/>
          </a:xfrm>
          <a:prstGeom prst="rect">
            <a:avLst/>
          </a:prstGeom>
        </p:spPr>
        <p:txBody>
          <a:bodyPr wrap="none">
            <a:spAutoFit/>
          </a:bodyPr>
          <a:lstStyle/>
          <a:p>
            <a:r>
              <a:rPr lang="en-US" dirty="0" smtClean="0">
                <a:solidFill>
                  <a:srgbClr val="FF0000"/>
                </a:solidFill>
              </a:rPr>
              <a:t>&lt;&lt;use&gt;&gt;</a:t>
            </a:r>
            <a:endParaRPr lang="en-US" dirty="0">
              <a:solidFill>
                <a:srgbClr val="FF0000"/>
              </a:solidFill>
            </a:endParaRPr>
          </a:p>
        </p:txBody>
      </p:sp>
      <p:sp>
        <p:nvSpPr>
          <p:cNvPr id="14" name="Oval 13"/>
          <p:cNvSpPr/>
          <p:nvPr/>
        </p:nvSpPr>
        <p:spPr>
          <a:xfrm>
            <a:off x="5937885" y="5545699"/>
            <a:ext cx="5565324"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Subnet Protocols (</a:t>
            </a:r>
            <a:r>
              <a:rPr lang="en-US" dirty="0" err="1" smtClean="0">
                <a:solidFill>
                  <a:srgbClr val="FF0000"/>
                </a:solidFill>
              </a:rPr>
              <a:t>MilBus</a:t>
            </a:r>
            <a:r>
              <a:rPr lang="en-US" dirty="0" smtClean="0">
                <a:solidFill>
                  <a:srgbClr val="FF0000"/>
                </a:solidFill>
              </a:rPr>
              <a:t>, </a:t>
            </a:r>
            <a:r>
              <a:rPr lang="en-US" dirty="0" err="1" smtClean="0">
                <a:solidFill>
                  <a:srgbClr val="FF0000"/>
                </a:solidFill>
              </a:rPr>
              <a:t>SpaceWire</a:t>
            </a:r>
            <a:r>
              <a:rPr lang="en-US" dirty="0" smtClean="0">
                <a:solidFill>
                  <a:srgbClr val="FF0000"/>
                </a:solidFill>
              </a:rPr>
              <a:t>, CAN, Wireless, … </a:t>
            </a:r>
            <a:endParaRPr lang="en-US" dirty="0">
              <a:solidFill>
                <a:srgbClr val="FF0000"/>
              </a:solidFill>
            </a:endParaRPr>
          </a:p>
        </p:txBody>
      </p:sp>
      <p:sp>
        <p:nvSpPr>
          <p:cNvPr id="15" name="Oval 14"/>
          <p:cNvSpPr/>
          <p:nvPr/>
        </p:nvSpPr>
        <p:spPr>
          <a:xfrm>
            <a:off x="4822022" y="213049"/>
            <a:ext cx="2390588" cy="914400"/>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 Distribution</a:t>
            </a:r>
            <a:endParaRPr lang="en-US" dirty="0">
              <a:solidFill>
                <a:schemeClr val="tx1"/>
              </a:solidFill>
            </a:endParaRPr>
          </a:p>
        </p:txBody>
      </p:sp>
      <p:sp>
        <p:nvSpPr>
          <p:cNvPr id="16" name="Oval 15"/>
          <p:cNvSpPr/>
          <p:nvPr/>
        </p:nvSpPr>
        <p:spPr>
          <a:xfrm>
            <a:off x="7358527" y="125527"/>
            <a:ext cx="2390588" cy="9144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Device &amp; Access Services</a:t>
            </a:r>
            <a:endParaRPr lang="en-US" dirty="0">
              <a:solidFill>
                <a:srgbClr val="FF0000"/>
              </a:solidFill>
            </a:endParaRPr>
          </a:p>
        </p:txBody>
      </p:sp>
      <p:sp>
        <p:nvSpPr>
          <p:cNvPr id="17" name="Oval 16"/>
          <p:cNvSpPr/>
          <p:nvPr/>
        </p:nvSpPr>
        <p:spPr>
          <a:xfrm>
            <a:off x="10092765" y="206325"/>
            <a:ext cx="1807883"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Content Services</a:t>
            </a:r>
            <a:endParaRPr lang="en-US" dirty="0">
              <a:solidFill>
                <a:schemeClr val="tx1"/>
              </a:solidFill>
            </a:endParaRPr>
          </a:p>
        </p:txBody>
      </p:sp>
      <p:cxnSp>
        <p:nvCxnSpPr>
          <p:cNvPr id="18" name="Straight Connector 17"/>
          <p:cNvCxnSpPr>
            <a:stCxn id="6" idx="0"/>
            <a:endCxn id="16" idx="4"/>
          </p:cNvCxnSpPr>
          <p:nvPr/>
        </p:nvCxnSpPr>
        <p:spPr>
          <a:xfrm flipH="1" flipV="1">
            <a:off x="8553821" y="1039927"/>
            <a:ext cx="61260" cy="164051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1"/>
            <a:endCxn id="15" idx="4"/>
          </p:cNvCxnSpPr>
          <p:nvPr/>
        </p:nvCxnSpPr>
        <p:spPr>
          <a:xfrm flipH="1" flipV="1">
            <a:off x="6017316" y="1127449"/>
            <a:ext cx="1709247" cy="169741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2519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Service Interfaces</a:t>
            </a:r>
            <a:endParaRPr lang="en-US" dirty="0"/>
          </a:p>
        </p:txBody>
      </p:sp>
      <p:sp>
        <p:nvSpPr>
          <p:cNvPr id="4" name="Text Placeholder 3"/>
          <p:cNvSpPr>
            <a:spLocks noGrp="1"/>
          </p:cNvSpPr>
          <p:nvPr>
            <p:ph type="body" sz="half" idx="2"/>
          </p:nvPr>
        </p:nvSpPr>
        <p:spPr/>
        <p:txBody>
          <a:bodyPr/>
          <a:lstStyle/>
          <a:p>
            <a:r>
              <a:rPr lang="en-US" dirty="0" smtClean="0"/>
              <a:t>This diagram summarizes the service interfaces provided by SOIS.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93841" y="675342"/>
            <a:ext cx="7195219" cy="5032188"/>
          </a:xfrm>
        </p:spPr>
      </p:pic>
    </p:spTree>
    <p:extLst>
      <p:ext uri="{BB962C8B-B14F-4D97-AF65-F5344CB8AC3E}">
        <p14:creationId xmlns:p14="http://schemas.microsoft.com/office/powerpoint/2010/main" val="1623701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Functional </a:t>
            </a:r>
            <a:r>
              <a:rPr lang="en-US" dirty="0" err="1" smtClean="0">
                <a:solidFill>
                  <a:srgbClr val="FF0000"/>
                </a:solidFill>
              </a:rPr>
              <a:t>Group</a:t>
            </a:r>
            <a:r>
              <a:rPr lang="en-US" dirty="0" err="1" smtClean="0"/>
              <a:t>Summary</a:t>
            </a:r>
            <a:endParaRPr lang="en-US" dirty="0"/>
          </a:p>
        </p:txBody>
      </p:sp>
      <p:sp>
        <p:nvSpPr>
          <p:cNvPr id="6" name="Text Placeholder 5"/>
          <p:cNvSpPr>
            <a:spLocks noGrp="1"/>
          </p:cNvSpPr>
          <p:nvPr>
            <p:ph type="body" sz="half" idx="2"/>
          </p:nvPr>
        </p:nvSpPr>
        <p:spPr>
          <a:xfrm>
            <a:off x="839788" y="2057400"/>
            <a:ext cx="4120683" cy="3811588"/>
          </a:xfrm>
        </p:spPr>
        <p:txBody>
          <a:bodyPr>
            <a:normAutofit fontScale="92500" lnSpcReduction="20000"/>
          </a:bodyPr>
          <a:lstStyle/>
          <a:p>
            <a:r>
              <a:rPr lang="en-US" dirty="0" smtClean="0"/>
              <a:t>SOIS services can be categorized in five functional groups, all of which are accessible to applications.</a:t>
            </a:r>
          </a:p>
          <a:p>
            <a:pPr marL="285750" indent="-285750">
              <a:buFont typeface="Arial" panose="020B0604020202020204" pitchFamily="34" charset="0"/>
              <a:buChar char="•"/>
            </a:pPr>
            <a:r>
              <a:rPr lang="en-US" dirty="0" smtClean="0"/>
              <a:t>Data Distribution applies various technologies to deliver the latest data to </a:t>
            </a:r>
            <a:r>
              <a:rPr lang="en-US" dirty="0"/>
              <a:t>applications and distribution of data among processing nodes, such as partitions, processors, and vehicles</a:t>
            </a:r>
            <a:r>
              <a:rPr lang="en-US" dirty="0" smtClean="0"/>
              <a:t>. </a:t>
            </a:r>
            <a:r>
              <a:rPr lang="en-US" dirty="0">
                <a:solidFill>
                  <a:srgbClr val="FF0000"/>
                </a:solidFill>
              </a:rPr>
              <a:t>Intra- and inter-processor </a:t>
            </a:r>
            <a:r>
              <a:rPr lang="en-US" dirty="0" smtClean="0">
                <a:solidFill>
                  <a:srgbClr val="FF0000"/>
                </a:solidFill>
              </a:rPr>
              <a:t>communications.</a:t>
            </a:r>
          </a:p>
          <a:p>
            <a:pPr marL="285750" indent="-285750">
              <a:buFont typeface="Arial" panose="020B0604020202020204" pitchFamily="34" charset="0"/>
              <a:buChar char="•"/>
            </a:pPr>
            <a:r>
              <a:rPr lang="en-US" dirty="0" smtClean="0">
                <a:solidFill>
                  <a:srgbClr val="FF0000"/>
                </a:solidFill>
              </a:rPr>
              <a:t>Device &amp; Access Services </a:t>
            </a:r>
            <a:r>
              <a:rPr lang="en-US" dirty="0"/>
              <a:t>provide services used by </a:t>
            </a:r>
            <a:r>
              <a:rPr lang="en-US" dirty="0" smtClean="0"/>
              <a:t>applications to do </a:t>
            </a:r>
            <a:r>
              <a:rPr lang="en-US" dirty="0"/>
              <a:t>device </a:t>
            </a:r>
            <a:r>
              <a:rPr lang="en-US" dirty="0" smtClean="0"/>
              <a:t>access, memory, and packet services.</a:t>
            </a:r>
          </a:p>
          <a:p>
            <a:pPr marL="285750" indent="-285750">
              <a:buFont typeface="Arial" panose="020B0604020202020204" pitchFamily="34" charset="0"/>
              <a:buChar char="•"/>
            </a:pPr>
            <a:r>
              <a:rPr lang="en-US" dirty="0" smtClean="0"/>
              <a:t>Vehicle Manifest provides a description of onboard devices and their interfaces, described in more detail by </a:t>
            </a:r>
            <a:r>
              <a:rPr lang="en-US" dirty="0" err="1" smtClean="0"/>
              <a:t>Yonghui</a:t>
            </a:r>
            <a:r>
              <a:rPr lang="en-US" dirty="0" smtClean="0"/>
              <a:t>.</a:t>
            </a:r>
          </a:p>
          <a:p>
            <a:pPr marL="285750" indent="-285750">
              <a:buFont typeface="Arial" panose="020B0604020202020204" pitchFamily="34" charset="0"/>
              <a:buChar char="•"/>
            </a:pPr>
            <a:r>
              <a:rPr lang="en-US" dirty="0" smtClean="0"/>
              <a:t>Device Content Services is a set of spacecraft-oriented services that resembles the POSIX file system and time services.</a:t>
            </a:r>
          </a:p>
          <a:p>
            <a:pPr marL="285750" indent="-285750">
              <a:buFont typeface="Arial" panose="020B0604020202020204" pitchFamily="34" charset="0"/>
              <a:buChar char="•"/>
            </a:pPr>
            <a:r>
              <a:rPr lang="en-US" dirty="0" smtClean="0"/>
              <a:t>Communication Protocols provide access and a common interface for the underlying physical communication subnets.</a:t>
            </a:r>
            <a:endParaRPr lang="en-US" dirty="0"/>
          </a:p>
        </p:txBody>
      </p:sp>
      <p:sp>
        <p:nvSpPr>
          <p:cNvPr id="7" name="Oval 6"/>
          <p:cNvSpPr/>
          <p:nvPr/>
        </p:nvSpPr>
        <p:spPr>
          <a:xfrm>
            <a:off x="5821082" y="2700665"/>
            <a:ext cx="2390588" cy="914400"/>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 Distribution</a:t>
            </a:r>
            <a:endParaRPr lang="en-US" dirty="0">
              <a:solidFill>
                <a:schemeClr val="tx1"/>
              </a:solidFill>
            </a:endParaRPr>
          </a:p>
        </p:txBody>
      </p:sp>
      <p:sp>
        <p:nvSpPr>
          <p:cNvPr id="8" name="Oval 7"/>
          <p:cNvSpPr/>
          <p:nvPr/>
        </p:nvSpPr>
        <p:spPr>
          <a:xfrm>
            <a:off x="5821083" y="4400971"/>
            <a:ext cx="2390588" cy="9144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Device &amp; Access Services</a:t>
            </a:r>
            <a:endParaRPr lang="en-US" dirty="0">
              <a:solidFill>
                <a:srgbClr val="FF0000"/>
              </a:solidFill>
            </a:endParaRPr>
          </a:p>
        </p:txBody>
      </p:sp>
      <p:sp>
        <p:nvSpPr>
          <p:cNvPr id="9" name="Oval 8"/>
          <p:cNvSpPr/>
          <p:nvPr/>
        </p:nvSpPr>
        <p:spPr>
          <a:xfrm>
            <a:off x="9538446" y="2700665"/>
            <a:ext cx="1807883" cy="914400"/>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Vehicle Manifest</a:t>
            </a:r>
            <a:endParaRPr lang="en-US" dirty="0">
              <a:solidFill>
                <a:schemeClr val="tx1"/>
              </a:solidFill>
            </a:endParaRPr>
          </a:p>
        </p:txBody>
      </p:sp>
      <p:sp>
        <p:nvSpPr>
          <p:cNvPr id="10" name="Oval 9"/>
          <p:cNvSpPr/>
          <p:nvPr/>
        </p:nvSpPr>
        <p:spPr>
          <a:xfrm>
            <a:off x="9538446" y="4400971"/>
            <a:ext cx="1807883"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Content Services</a:t>
            </a:r>
            <a:endParaRPr lang="en-US" dirty="0">
              <a:solidFill>
                <a:schemeClr val="tx1"/>
              </a:solidFill>
            </a:endParaRPr>
          </a:p>
        </p:txBody>
      </p:sp>
      <p:cxnSp>
        <p:nvCxnSpPr>
          <p:cNvPr id="12" name="Straight Connector 11"/>
          <p:cNvCxnSpPr>
            <a:stCxn id="7" idx="6"/>
            <a:endCxn id="9" idx="2"/>
          </p:cNvCxnSpPr>
          <p:nvPr/>
        </p:nvCxnSpPr>
        <p:spPr>
          <a:xfrm>
            <a:off x="8211670" y="3157865"/>
            <a:ext cx="132677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0"/>
            <a:endCxn id="7" idx="4"/>
          </p:cNvCxnSpPr>
          <p:nvPr/>
        </p:nvCxnSpPr>
        <p:spPr>
          <a:xfrm flipH="1" flipV="1">
            <a:off x="7016376" y="3615065"/>
            <a:ext cx="1" cy="7859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5"/>
            <a:endCxn id="10" idx="1"/>
          </p:cNvCxnSpPr>
          <p:nvPr/>
        </p:nvCxnSpPr>
        <p:spPr>
          <a:xfrm>
            <a:off x="7861576" y="3481154"/>
            <a:ext cx="1941628" cy="105372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7"/>
            <a:endCxn id="9" idx="3"/>
          </p:cNvCxnSpPr>
          <p:nvPr/>
        </p:nvCxnSpPr>
        <p:spPr>
          <a:xfrm flipV="1">
            <a:off x="7861577" y="3481154"/>
            <a:ext cx="1941627" cy="105372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0"/>
            <a:endCxn id="9" idx="4"/>
          </p:cNvCxnSpPr>
          <p:nvPr/>
        </p:nvCxnSpPr>
        <p:spPr>
          <a:xfrm flipV="1">
            <a:off x="10442388" y="3615065"/>
            <a:ext cx="0" cy="7859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6"/>
            <a:endCxn id="10" idx="2"/>
          </p:cNvCxnSpPr>
          <p:nvPr/>
        </p:nvCxnSpPr>
        <p:spPr>
          <a:xfrm>
            <a:off x="8211671" y="4858171"/>
            <a:ext cx="132677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7679764" y="1204259"/>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cxnSp>
        <p:nvCxnSpPr>
          <p:cNvPr id="29" name="Straight Connector 28"/>
          <p:cNvCxnSpPr>
            <a:stCxn id="7" idx="0"/>
            <a:endCxn id="28" idx="4"/>
          </p:cNvCxnSpPr>
          <p:nvPr/>
        </p:nvCxnSpPr>
        <p:spPr>
          <a:xfrm flipV="1">
            <a:off x="7016376" y="2118659"/>
            <a:ext cx="1858682" cy="5820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8" idx="4"/>
            <a:endCxn id="9" idx="0"/>
          </p:cNvCxnSpPr>
          <p:nvPr/>
        </p:nvCxnSpPr>
        <p:spPr>
          <a:xfrm>
            <a:off x="8875058" y="2118659"/>
            <a:ext cx="1567330" cy="5820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8" idx="4"/>
            <a:endCxn id="8" idx="7"/>
          </p:cNvCxnSpPr>
          <p:nvPr/>
        </p:nvCxnSpPr>
        <p:spPr>
          <a:xfrm flipH="1">
            <a:off x="7861577" y="2118659"/>
            <a:ext cx="1013481" cy="241622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8" idx="4"/>
            <a:endCxn id="10" idx="1"/>
          </p:cNvCxnSpPr>
          <p:nvPr/>
        </p:nvCxnSpPr>
        <p:spPr>
          <a:xfrm>
            <a:off x="8875058" y="2118659"/>
            <a:ext cx="928146" cy="241622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628666" y="5638660"/>
            <a:ext cx="2390588"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Communication</a:t>
            </a:r>
            <a:br>
              <a:rPr lang="en-US" dirty="0" smtClean="0">
                <a:solidFill>
                  <a:srgbClr val="FF0000"/>
                </a:solidFill>
              </a:rPr>
            </a:br>
            <a:r>
              <a:rPr lang="en-US" dirty="0" smtClean="0">
                <a:solidFill>
                  <a:srgbClr val="FF0000"/>
                </a:solidFill>
              </a:rPr>
              <a:t>Protocols</a:t>
            </a:r>
            <a:endParaRPr lang="en-US" dirty="0">
              <a:solidFill>
                <a:srgbClr val="FF0000"/>
              </a:solidFill>
            </a:endParaRPr>
          </a:p>
        </p:txBody>
      </p:sp>
      <p:cxnSp>
        <p:nvCxnSpPr>
          <p:cNvPr id="21" name="Straight Connector 20"/>
          <p:cNvCxnSpPr>
            <a:stCxn id="20" idx="7"/>
            <a:endCxn id="10" idx="4"/>
          </p:cNvCxnSpPr>
          <p:nvPr/>
        </p:nvCxnSpPr>
        <p:spPr>
          <a:xfrm flipV="1">
            <a:off x="9669160" y="5315371"/>
            <a:ext cx="773228" cy="4572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942563" y="7149588"/>
            <a:ext cx="540318" cy="4572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0" idx="1"/>
            <a:endCxn id="8" idx="4"/>
          </p:cNvCxnSpPr>
          <p:nvPr/>
        </p:nvCxnSpPr>
        <p:spPr>
          <a:xfrm flipH="1" flipV="1">
            <a:off x="7016377" y="5315371"/>
            <a:ext cx="962383" cy="4572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7" idx="5"/>
            <a:endCxn id="20" idx="0"/>
          </p:cNvCxnSpPr>
          <p:nvPr/>
        </p:nvCxnSpPr>
        <p:spPr>
          <a:xfrm>
            <a:off x="7861576" y="3481154"/>
            <a:ext cx="962384" cy="21575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8" idx="4"/>
            <a:endCxn id="20" idx="0"/>
          </p:cNvCxnSpPr>
          <p:nvPr/>
        </p:nvCxnSpPr>
        <p:spPr>
          <a:xfrm flipH="1">
            <a:off x="8823960" y="2118659"/>
            <a:ext cx="51098" cy="352000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9" idx="3"/>
            <a:endCxn id="20" idx="0"/>
          </p:cNvCxnSpPr>
          <p:nvPr/>
        </p:nvCxnSpPr>
        <p:spPr>
          <a:xfrm flipH="1">
            <a:off x="8823960" y="3481154"/>
            <a:ext cx="979244" cy="21575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15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Distribution</a:t>
            </a:r>
            <a:endParaRPr lang="en-US" dirty="0"/>
          </a:p>
        </p:txBody>
      </p:sp>
      <p:sp>
        <p:nvSpPr>
          <p:cNvPr id="4" name="Text Placeholder 3"/>
          <p:cNvSpPr>
            <a:spLocks noGrp="1"/>
          </p:cNvSpPr>
          <p:nvPr>
            <p:ph type="body" sz="half" idx="2"/>
          </p:nvPr>
        </p:nvSpPr>
        <p:spPr/>
        <p:txBody>
          <a:bodyPr/>
          <a:lstStyle/>
          <a:p>
            <a:r>
              <a:rPr lang="en-US" dirty="0" smtClean="0"/>
              <a:t>SOIS provides one technology for distribution of data.  Applications that use this service must make their own models of latency and trends in measurements.</a:t>
            </a:r>
          </a:p>
          <a:p>
            <a:pPr marL="285750" indent="-285750">
              <a:buFont typeface="Arial" panose="020B0604020202020204" pitchFamily="34" charset="0"/>
              <a:buChar char="•"/>
            </a:pPr>
            <a:r>
              <a:rPr lang="en-US" dirty="0" smtClean="0"/>
              <a:t>Message Transfer Service is a publish/subscribe message bus, for use by applications separated from devices in time and space.</a:t>
            </a:r>
          </a:p>
          <a:p>
            <a:pPr marL="285750" indent="-285750">
              <a:buFont typeface="Arial" panose="020B0604020202020204" pitchFamily="34" charset="0"/>
              <a:buChar char="•"/>
            </a:pPr>
            <a:r>
              <a:rPr lang="en-US" dirty="0" smtClean="0">
                <a:solidFill>
                  <a:srgbClr val="FF0000"/>
                </a:solidFill>
              </a:rPr>
              <a:t>Intra- and inter-processor communications</a:t>
            </a:r>
          </a:p>
        </p:txBody>
      </p:sp>
      <p:sp>
        <p:nvSpPr>
          <p:cNvPr id="5" name="Oval 4"/>
          <p:cNvSpPr/>
          <p:nvPr/>
        </p:nvSpPr>
        <p:spPr>
          <a:xfrm>
            <a:off x="5665693" y="1129552"/>
            <a:ext cx="5898777" cy="4087907"/>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Data Distribution</a:t>
            </a:r>
            <a:endParaRPr lang="en-US" dirty="0">
              <a:solidFill>
                <a:schemeClr val="tx1"/>
              </a:solidFill>
            </a:endParaRPr>
          </a:p>
        </p:txBody>
      </p:sp>
      <p:sp>
        <p:nvSpPr>
          <p:cNvPr id="6" name="Oval 5"/>
          <p:cNvSpPr/>
          <p:nvPr/>
        </p:nvSpPr>
        <p:spPr>
          <a:xfrm>
            <a:off x="7358527" y="2680446"/>
            <a:ext cx="2513107" cy="986118"/>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Message Transfer Service</a:t>
            </a:r>
            <a:endParaRPr lang="en-US" dirty="0">
              <a:solidFill>
                <a:schemeClr val="tx1"/>
              </a:solidFill>
            </a:endParaRPr>
          </a:p>
        </p:txBody>
      </p:sp>
      <p:sp>
        <p:nvSpPr>
          <p:cNvPr id="8" name="Oval 7"/>
          <p:cNvSpPr/>
          <p:nvPr/>
        </p:nvSpPr>
        <p:spPr>
          <a:xfrm>
            <a:off x="9592236" y="213049"/>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cxnSp>
        <p:nvCxnSpPr>
          <p:cNvPr id="12" name="Straight Connector 11"/>
          <p:cNvCxnSpPr>
            <a:stCxn id="6" idx="7"/>
            <a:endCxn id="8" idx="4"/>
          </p:cNvCxnSpPr>
          <p:nvPr/>
        </p:nvCxnSpPr>
        <p:spPr>
          <a:xfrm flipV="1">
            <a:off x="9503598" y="1127449"/>
            <a:ext cx="1283932" cy="169741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6" idx="4"/>
          </p:cNvCxnSpPr>
          <p:nvPr/>
        </p:nvCxnSpPr>
        <p:spPr>
          <a:xfrm flipV="1">
            <a:off x="7197343" y="3666564"/>
            <a:ext cx="1417738" cy="187913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0023364" y="2057400"/>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
        <p:nvSpPr>
          <p:cNvPr id="13" name="Rectangle 12"/>
          <p:cNvSpPr/>
          <p:nvPr/>
        </p:nvSpPr>
        <p:spPr>
          <a:xfrm>
            <a:off x="7943779" y="4468016"/>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
        <p:nvSpPr>
          <p:cNvPr id="14" name="Oval 13"/>
          <p:cNvSpPr/>
          <p:nvPr/>
        </p:nvSpPr>
        <p:spPr>
          <a:xfrm>
            <a:off x="5937885" y="5545699"/>
            <a:ext cx="2390588"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Communication</a:t>
            </a:r>
            <a:br>
              <a:rPr lang="en-US" dirty="0" smtClean="0">
                <a:solidFill>
                  <a:srgbClr val="FF0000"/>
                </a:solidFill>
              </a:rPr>
            </a:br>
            <a:r>
              <a:rPr lang="en-US" dirty="0" smtClean="0">
                <a:solidFill>
                  <a:srgbClr val="FF0000"/>
                </a:solidFill>
              </a:rPr>
              <a:t>Protocols</a:t>
            </a:r>
            <a:endParaRPr lang="en-US" dirty="0">
              <a:solidFill>
                <a:srgbClr val="FF0000"/>
              </a:solidFill>
            </a:endParaRPr>
          </a:p>
        </p:txBody>
      </p:sp>
    </p:spTree>
    <p:extLst>
      <p:ext uri="{BB962C8B-B14F-4D97-AF65-F5344CB8AC3E}">
        <p14:creationId xmlns:p14="http://schemas.microsoft.com/office/powerpoint/2010/main" val="2128982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4828988" y="634701"/>
            <a:ext cx="7482540" cy="6504433"/>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dirty="0">
              <a:solidFill>
                <a:schemeClr val="tx1"/>
              </a:solidFill>
            </a:endParaRPr>
          </a:p>
        </p:txBody>
      </p:sp>
      <p:sp>
        <p:nvSpPr>
          <p:cNvPr id="2" name="Title 1"/>
          <p:cNvSpPr>
            <a:spLocks noGrp="1"/>
          </p:cNvSpPr>
          <p:nvPr>
            <p:ph type="title"/>
          </p:nvPr>
        </p:nvSpPr>
        <p:spPr>
          <a:xfrm>
            <a:off x="586398" y="192792"/>
            <a:ext cx="3932237" cy="983129"/>
          </a:xfrm>
        </p:spPr>
        <p:txBody>
          <a:bodyPr/>
          <a:lstStyle/>
          <a:p>
            <a:r>
              <a:rPr lang="en-US" dirty="0" smtClean="0">
                <a:solidFill>
                  <a:srgbClr val="FF0000"/>
                </a:solidFill>
              </a:rPr>
              <a:t>Device &amp; Access Services</a:t>
            </a:r>
            <a:endParaRPr lang="en-US" dirty="0">
              <a:solidFill>
                <a:srgbClr val="FF0000"/>
              </a:solidFill>
            </a:endParaRPr>
          </a:p>
        </p:txBody>
      </p:sp>
      <p:sp>
        <p:nvSpPr>
          <p:cNvPr id="4" name="Text Placeholder 3"/>
          <p:cNvSpPr>
            <a:spLocks noGrp="1"/>
          </p:cNvSpPr>
          <p:nvPr>
            <p:ph type="body" sz="half" idx="2"/>
          </p:nvPr>
        </p:nvSpPr>
        <p:spPr>
          <a:xfrm>
            <a:off x="586398" y="1265567"/>
            <a:ext cx="3932237" cy="4960471"/>
          </a:xfrm>
        </p:spPr>
        <p:txBody>
          <a:bodyPr>
            <a:normAutofit fontScale="85000" lnSpcReduction="10000"/>
          </a:bodyPr>
          <a:lstStyle/>
          <a:p>
            <a:r>
              <a:rPr lang="en-US" dirty="0" smtClean="0"/>
              <a:t>Applications can interact with the communication protocols at any depth on the protocol stack.</a:t>
            </a:r>
          </a:p>
          <a:p>
            <a:pPr marL="285750" indent="-285750">
              <a:buFont typeface="Arial" panose="020B0604020202020204" pitchFamily="34" charset="0"/>
              <a:buChar char="•"/>
            </a:pPr>
            <a:r>
              <a:rPr lang="en-US" dirty="0"/>
              <a:t>Device Data Pooling Service is based on the idea of a “current values table” in memory shared by applications.</a:t>
            </a:r>
          </a:p>
          <a:p>
            <a:pPr marL="285750" indent="-285750">
              <a:buFont typeface="Arial" panose="020B0604020202020204" pitchFamily="34" charset="0"/>
              <a:buChar char="•"/>
            </a:pPr>
            <a:r>
              <a:rPr lang="en-US" dirty="0" smtClean="0"/>
              <a:t>The Device Virtualization Service provides a view of device data that includes functional interfaces and engineering units.  Portable applications use this service.</a:t>
            </a:r>
          </a:p>
          <a:p>
            <a:pPr marL="285750" indent="-285750">
              <a:buFont typeface="Arial" panose="020B0604020202020204" pitchFamily="34" charset="0"/>
              <a:buChar char="•"/>
            </a:pPr>
            <a:r>
              <a:rPr lang="en-US" dirty="0" smtClean="0"/>
              <a:t>The Device Access Service provides native interfaces of devices.  Device-specific applications, such as housekeeping telemetry, use this service.</a:t>
            </a:r>
          </a:p>
          <a:p>
            <a:pPr marL="285750" indent="-285750">
              <a:buFont typeface="Arial" panose="020B0604020202020204" pitchFamily="34" charset="0"/>
              <a:buChar char="•"/>
            </a:pPr>
            <a:r>
              <a:rPr lang="en-US" dirty="0" smtClean="0"/>
              <a:t>The Packet Service provides a datagram model for communicating with a device.</a:t>
            </a:r>
          </a:p>
          <a:p>
            <a:pPr marL="285750" indent="-285750">
              <a:buFont typeface="Arial" panose="020B0604020202020204" pitchFamily="34" charset="0"/>
              <a:buChar char="•"/>
            </a:pPr>
            <a:r>
              <a:rPr lang="en-US" dirty="0" smtClean="0"/>
              <a:t>The Memory Access Service provides a memory model for communicating with a device.</a:t>
            </a:r>
          </a:p>
          <a:p>
            <a:pPr marL="285750" indent="-285750">
              <a:buFont typeface="Arial" panose="020B0604020202020204" pitchFamily="34" charset="0"/>
              <a:buChar char="•"/>
            </a:pPr>
            <a:r>
              <a:rPr lang="en-US" dirty="0" smtClean="0"/>
              <a:t>The Subnetwork Test Service facilitates testing of devices.</a:t>
            </a:r>
            <a:endParaRPr lang="en-US" dirty="0"/>
          </a:p>
          <a:p>
            <a:r>
              <a:rPr lang="en-US" dirty="0" smtClean="0"/>
              <a:t>(The Device Data Pooling, Device Virtualization, and Device Access Services appear in the Layered View as a part of the Command and Data Acquisition Services.)</a:t>
            </a:r>
          </a:p>
        </p:txBody>
      </p:sp>
      <p:sp>
        <p:nvSpPr>
          <p:cNvPr id="5" name="Oval 4"/>
          <p:cNvSpPr/>
          <p:nvPr/>
        </p:nvSpPr>
        <p:spPr>
          <a:xfrm>
            <a:off x="9293412" y="141332"/>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6" name="Rectangle 5"/>
          <p:cNvSpPr/>
          <p:nvPr/>
        </p:nvSpPr>
        <p:spPr>
          <a:xfrm>
            <a:off x="6944658" y="2363787"/>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Virtualization Service</a:t>
            </a:r>
            <a:endParaRPr lang="en-US" dirty="0">
              <a:solidFill>
                <a:schemeClr val="tx1"/>
              </a:solidFill>
            </a:endParaRPr>
          </a:p>
        </p:txBody>
      </p:sp>
      <p:sp>
        <p:nvSpPr>
          <p:cNvPr id="7" name="Rectangle 6"/>
          <p:cNvSpPr/>
          <p:nvPr/>
        </p:nvSpPr>
        <p:spPr>
          <a:xfrm>
            <a:off x="6944658" y="357999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Access Service</a:t>
            </a:r>
            <a:endParaRPr lang="en-US" dirty="0">
              <a:solidFill>
                <a:schemeClr val="tx1"/>
              </a:solidFill>
            </a:endParaRPr>
          </a:p>
        </p:txBody>
      </p:sp>
      <p:sp>
        <p:nvSpPr>
          <p:cNvPr id="8" name="Rectangle 7"/>
          <p:cNvSpPr/>
          <p:nvPr/>
        </p:nvSpPr>
        <p:spPr>
          <a:xfrm>
            <a:off x="6036233" y="495458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Packet Service</a:t>
            </a:r>
            <a:endParaRPr lang="en-US" dirty="0">
              <a:solidFill>
                <a:schemeClr val="tx1"/>
              </a:solidFill>
            </a:endParaRPr>
          </a:p>
        </p:txBody>
      </p:sp>
      <p:sp>
        <p:nvSpPr>
          <p:cNvPr id="9" name="Rectangle 8"/>
          <p:cNvSpPr/>
          <p:nvPr/>
        </p:nvSpPr>
        <p:spPr>
          <a:xfrm>
            <a:off x="7850093" y="495458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Access Service</a:t>
            </a:r>
            <a:endParaRPr lang="en-US" dirty="0">
              <a:solidFill>
                <a:schemeClr val="tx1"/>
              </a:solidFill>
            </a:endParaRPr>
          </a:p>
        </p:txBody>
      </p:sp>
      <p:sp>
        <p:nvSpPr>
          <p:cNvPr id="10" name="Rectangle 9"/>
          <p:cNvSpPr/>
          <p:nvPr/>
        </p:nvSpPr>
        <p:spPr>
          <a:xfrm>
            <a:off x="9663953" y="495458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Subnetwork Test Service</a:t>
            </a:r>
            <a:endParaRPr lang="en-US" dirty="0">
              <a:solidFill>
                <a:schemeClr val="tx1"/>
              </a:solidFill>
            </a:endParaRPr>
          </a:p>
        </p:txBody>
      </p:sp>
      <p:cxnSp>
        <p:nvCxnSpPr>
          <p:cNvPr id="11" name="Straight Connector 10"/>
          <p:cNvCxnSpPr>
            <a:stCxn id="7" idx="0"/>
            <a:endCxn id="6" idx="2"/>
          </p:cNvCxnSpPr>
          <p:nvPr/>
        </p:nvCxnSpPr>
        <p:spPr>
          <a:xfrm flipV="1">
            <a:off x="7691718" y="3278187"/>
            <a:ext cx="0" cy="30181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7" idx="2"/>
          </p:cNvCxnSpPr>
          <p:nvPr/>
        </p:nvCxnSpPr>
        <p:spPr>
          <a:xfrm flipV="1">
            <a:off x="6783293" y="4494398"/>
            <a:ext cx="908425" cy="46019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0"/>
            <a:endCxn id="7" idx="2"/>
          </p:cNvCxnSpPr>
          <p:nvPr/>
        </p:nvCxnSpPr>
        <p:spPr>
          <a:xfrm flipH="1" flipV="1">
            <a:off x="7691718" y="4494398"/>
            <a:ext cx="905435" cy="46019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0"/>
            <a:endCxn id="5" idx="4"/>
          </p:cNvCxnSpPr>
          <p:nvPr/>
        </p:nvCxnSpPr>
        <p:spPr>
          <a:xfrm flipV="1">
            <a:off x="10411013" y="1055732"/>
            <a:ext cx="77693" cy="389885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5" idx="4"/>
            <a:endCxn id="6" idx="3"/>
          </p:cNvCxnSpPr>
          <p:nvPr/>
        </p:nvCxnSpPr>
        <p:spPr>
          <a:xfrm flipH="1">
            <a:off x="8438777" y="1055732"/>
            <a:ext cx="2049929" cy="176525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5" idx="4"/>
            <a:endCxn id="7" idx="3"/>
          </p:cNvCxnSpPr>
          <p:nvPr/>
        </p:nvCxnSpPr>
        <p:spPr>
          <a:xfrm flipH="1">
            <a:off x="8438777" y="1055732"/>
            <a:ext cx="2049929" cy="29814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0"/>
            <a:endCxn id="5" idx="4"/>
          </p:cNvCxnSpPr>
          <p:nvPr/>
        </p:nvCxnSpPr>
        <p:spPr>
          <a:xfrm flipV="1">
            <a:off x="8597153" y="1055732"/>
            <a:ext cx="1891553" cy="389885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0"/>
            <a:endCxn id="5" idx="4"/>
          </p:cNvCxnSpPr>
          <p:nvPr/>
        </p:nvCxnSpPr>
        <p:spPr>
          <a:xfrm flipV="1">
            <a:off x="6783293" y="1055732"/>
            <a:ext cx="3705413" cy="389885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944658" y="1143093"/>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Data Pooling Service</a:t>
            </a:r>
            <a:endParaRPr lang="en-US" dirty="0">
              <a:solidFill>
                <a:schemeClr val="tx1"/>
              </a:solidFill>
            </a:endParaRPr>
          </a:p>
        </p:txBody>
      </p:sp>
      <p:cxnSp>
        <p:nvCxnSpPr>
          <p:cNvPr id="21" name="Straight Connector 20"/>
          <p:cNvCxnSpPr>
            <a:stCxn id="6" idx="0"/>
            <a:endCxn id="19" idx="2"/>
          </p:cNvCxnSpPr>
          <p:nvPr/>
        </p:nvCxnSpPr>
        <p:spPr>
          <a:xfrm flipV="1">
            <a:off x="7691718" y="2057493"/>
            <a:ext cx="0" cy="30629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5" idx="4"/>
            <a:endCxn id="19" idx="3"/>
          </p:cNvCxnSpPr>
          <p:nvPr/>
        </p:nvCxnSpPr>
        <p:spPr>
          <a:xfrm flipH="1">
            <a:off x="8438777" y="1055732"/>
            <a:ext cx="2049929" cy="54456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9924340" y="3640878"/>
            <a:ext cx="973343" cy="369332"/>
          </a:xfrm>
          <a:prstGeom prst="rect">
            <a:avLst/>
          </a:prstGeom>
        </p:spPr>
        <p:txBody>
          <a:bodyPr wrap="none">
            <a:spAutoFit/>
          </a:bodyPr>
          <a:lstStyle/>
          <a:p>
            <a:r>
              <a:rPr lang="en-US" dirty="0" smtClean="0">
                <a:solidFill>
                  <a:srgbClr val="FF0000"/>
                </a:solidFill>
              </a:rPr>
              <a:t>&lt;&lt;use&gt;&gt;</a:t>
            </a:r>
            <a:endParaRPr lang="en-US" dirty="0">
              <a:solidFill>
                <a:srgbClr val="FF0000"/>
              </a:solidFill>
            </a:endParaRPr>
          </a:p>
        </p:txBody>
      </p:sp>
      <p:sp>
        <p:nvSpPr>
          <p:cNvPr id="25" name="Rectangle 24"/>
          <p:cNvSpPr/>
          <p:nvPr/>
        </p:nvSpPr>
        <p:spPr>
          <a:xfrm>
            <a:off x="9034383" y="1603790"/>
            <a:ext cx="973343" cy="369332"/>
          </a:xfrm>
          <a:prstGeom prst="rect">
            <a:avLst/>
          </a:prstGeom>
        </p:spPr>
        <p:txBody>
          <a:bodyPr wrap="none">
            <a:spAutoFit/>
          </a:bodyPr>
          <a:lstStyle/>
          <a:p>
            <a:r>
              <a:rPr lang="en-US" dirty="0" smtClean="0">
                <a:solidFill>
                  <a:srgbClr val="FF0000"/>
                </a:solidFill>
              </a:rPr>
              <a:t>&lt;&lt;use&gt;&gt;</a:t>
            </a:r>
            <a:endParaRPr lang="en-US" dirty="0">
              <a:solidFill>
                <a:srgbClr val="FF0000"/>
              </a:solidFill>
            </a:endParaRPr>
          </a:p>
        </p:txBody>
      </p:sp>
      <p:sp>
        <p:nvSpPr>
          <p:cNvPr id="26" name="Oval 25"/>
          <p:cNvSpPr/>
          <p:nvPr/>
        </p:nvSpPr>
        <p:spPr>
          <a:xfrm>
            <a:off x="3576731" y="5943600"/>
            <a:ext cx="2390588" cy="914400"/>
          </a:xfrm>
          <a:prstGeom prst="ellipse">
            <a:avLst/>
          </a:prstGeom>
          <a:solidFill>
            <a:srgbClr val="73FB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0000"/>
                </a:solidFill>
              </a:rPr>
              <a:t>Communication</a:t>
            </a:r>
            <a:br>
              <a:rPr lang="en-US" dirty="0" smtClean="0">
                <a:solidFill>
                  <a:srgbClr val="FF0000"/>
                </a:solidFill>
              </a:rPr>
            </a:br>
            <a:r>
              <a:rPr lang="en-US" dirty="0" smtClean="0">
                <a:solidFill>
                  <a:srgbClr val="FF0000"/>
                </a:solidFill>
              </a:rPr>
              <a:t>Protocols</a:t>
            </a:r>
            <a:endParaRPr lang="en-US" dirty="0">
              <a:solidFill>
                <a:srgbClr val="FF0000"/>
              </a:solidFill>
            </a:endParaRPr>
          </a:p>
        </p:txBody>
      </p:sp>
      <p:cxnSp>
        <p:nvCxnSpPr>
          <p:cNvPr id="27" name="Straight Connector 26"/>
          <p:cNvCxnSpPr>
            <a:stCxn id="26" idx="6"/>
          </p:cNvCxnSpPr>
          <p:nvPr/>
        </p:nvCxnSpPr>
        <p:spPr>
          <a:xfrm flipV="1">
            <a:off x="5967319" y="5868988"/>
            <a:ext cx="733612" cy="53181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6" idx="6"/>
          </p:cNvCxnSpPr>
          <p:nvPr/>
        </p:nvCxnSpPr>
        <p:spPr>
          <a:xfrm flipV="1">
            <a:off x="5967319" y="5868988"/>
            <a:ext cx="2668680" cy="53181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5967319" y="5868988"/>
            <a:ext cx="2668680" cy="53181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6" idx="6"/>
          </p:cNvCxnSpPr>
          <p:nvPr/>
        </p:nvCxnSpPr>
        <p:spPr>
          <a:xfrm flipV="1">
            <a:off x="5967319" y="5868989"/>
            <a:ext cx="4482540" cy="53181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123118" y="5986133"/>
            <a:ext cx="973343" cy="369332"/>
          </a:xfrm>
          <a:prstGeom prst="rect">
            <a:avLst/>
          </a:prstGeom>
        </p:spPr>
        <p:txBody>
          <a:bodyPr wrap="none">
            <a:spAutoFit/>
          </a:bodyPr>
          <a:lstStyle/>
          <a:p>
            <a:r>
              <a:rPr lang="en-US" smtClean="0">
                <a:solidFill>
                  <a:srgbClr val="FF0000"/>
                </a:solidFill>
              </a:rPr>
              <a:t>&lt;&lt;use&gt;&gt;</a:t>
            </a:r>
            <a:endParaRPr lang="en-US" dirty="0">
              <a:solidFill>
                <a:srgbClr val="FF0000"/>
              </a:solidFill>
            </a:endParaRPr>
          </a:p>
        </p:txBody>
      </p:sp>
    </p:spTree>
    <p:extLst>
      <p:ext uri="{BB962C8B-B14F-4D97-AF65-F5344CB8AC3E}">
        <p14:creationId xmlns:p14="http://schemas.microsoft.com/office/powerpoint/2010/main" val="219405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983129"/>
          </a:xfrm>
        </p:spPr>
        <p:txBody>
          <a:bodyPr/>
          <a:lstStyle/>
          <a:p>
            <a:r>
              <a:rPr lang="en-US" dirty="0" smtClean="0"/>
              <a:t>Device </a:t>
            </a:r>
            <a:r>
              <a:rPr lang="en-US" dirty="0" smtClean="0"/>
              <a:t>Access Service:</a:t>
            </a:r>
            <a:br>
              <a:rPr lang="en-US" dirty="0" smtClean="0"/>
            </a:br>
            <a:r>
              <a:rPr lang="en-US" dirty="0" smtClean="0"/>
              <a:t>Acquisition</a:t>
            </a:r>
            <a:endParaRPr lang="en-US" dirty="0"/>
          </a:p>
        </p:txBody>
      </p:sp>
      <p:sp>
        <p:nvSpPr>
          <p:cNvPr id="4" name="Text Placeholder 3"/>
          <p:cNvSpPr>
            <a:spLocks noGrp="1"/>
          </p:cNvSpPr>
          <p:nvPr>
            <p:ph type="body" sz="half" idx="2"/>
          </p:nvPr>
        </p:nvSpPr>
        <p:spPr>
          <a:xfrm>
            <a:off x="586398" y="1265567"/>
            <a:ext cx="3932237" cy="4960471"/>
          </a:xfrm>
        </p:spPr>
        <p:txBody>
          <a:bodyPr>
            <a:normAutofit/>
          </a:bodyPr>
          <a:lstStyle/>
          <a:p>
            <a:pPr marL="285750" indent="-285750">
              <a:buFont typeface="Arial" panose="020B0604020202020204" pitchFamily="34" charset="0"/>
              <a:buChar char="•"/>
            </a:pPr>
            <a:r>
              <a:rPr lang="en-US" dirty="0" smtClean="0"/>
              <a:t>DASAP: Device Access Service Access Point is user of DAS.</a:t>
            </a:r>
          </a:p>
          <a:p>
            <a:pPr marL="285750" indent="-285750">
              <a:buFont typeface="Arial" panose="020B0604020202020204" pitchFamily="34" charset="0"/>
              <a:buChar char="•"/>
            </a:pPr>
            <a:r>
              <a:rPr lang="en-US" dirty="0" smtClean="0"/>
              <a:t>Transaction: associates request with indication.</a:t>
            </a:r>
            <a:endParaRPr lang="en-US" dirty="0" smtClean="0"/>
          </a:p>
          <a:p>
            <a:pPr marL="285750" indent="-285750">
              <a:buFont typeface="Arial" panose="020B0604020202020204" pitchFamily="34" charset="0"/>
              <a:buChar char="•"/>
            </a:pPr>
            <a:r>
              <a:rPr lang="en-US" dirty="0" smtClean="0"/>
              <a:t>Result metadata: success or reason for failure</a:t>
            </a:r>
            <a:endParaRPr lang="en-US" dirty="0" smtClean="0"/>
          </a:p>
        </p:txBody>
      </p:sp>
      <p:sp>
        <p:nvSpPr>
          <p:cNvPr id="5" name="Oval 4"/>
          <p:cNvSpPr/>
          <p:nvPr/>
        </p:nvSpPr>
        <p:spPr>
          <a:xfrm>
            <a:off x="9293412" y="216558"/>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6" name="Rectangle 5"/>
          <p:cNvSpPr/>
          <p:nvPr/>
        </p:nvSpPr>
        <p:spPr>
          <a:xfrm>
            <a:off x="4915643" y="192792"/>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Virtualization Service</a:t>
            </a:r>
            <a:endParaRPr lang="en-US" dirty="0">
              <a:solidFill>
                <a:schemeClr val="tx1"/>
              </a:solidFill>
            </a:endParaRPr>
          </a:p>
        </p:txBody>
      </p:sp>
      <p:sp>
        <p:nvSpPr>
          <p:cNvPr id="7" name="Rectangle 6"/>
          <p:cNvSpPr/>
          <p:nvPr/>
        </p:nvSpPr>
        <p:spPr>
          <a:xfrm>
            <a:off x="7573466" y="3391885"/>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Access Service</a:t>
            </a:r>
            <a:endParaRPr lang="en-US" dirty="0">
              <a:solidFill>
                <a:schemeClr val="tx1"/>
              </a:solidFill>
            </a:endParaRPr>
          </a:p>
        </p:txBody>
      </p:sp>
      <p:sp>
        <p:nvSpPr>
          <p:cNvPr id="8" name="Rectangle 7"/>
          <p:cNvSpPr/>
          <p:nvPr/>
        </p:nvSpPr>
        <p:spPr>
          <a:xfrm>
            <a:off x="4915643" y="5521819"/>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Packet Service</a:t>
            </a:r>
            <a:endParaRPr lang="en-US" dirty="0">
              <a:solidFill>
                <a:schemeClr val="tx1"/>
              </a:solidFill>
            </a:endParaRPr>
          </a:p>
        </p:txBody>
      </p:sp>
      <p:sp>
        <p:nvSpPr>
          <p:cNvPr id="9" name="Rectangle 8"/>
          <p:cNvSpPr/>
          <p:nvPr/>
        </p:nvSpPr>
        <p:spPr>
          <a:xfrm>
            <a:off x="10432269" y="5522270"/>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Access Service</a:t>
            </a:r>
            <a:endParaRPr lang="en-US" dirty="0">
              <a:solidFill>
                <a:schemeClr val="tx1"/>
              </a:solidFill>
            </a:endParaRPr>
          </a:p>
        </p:txBody>
      </p:sp>
      <p:cxnSp>
        <p:nvCxnSpPr>
          <p:cNvPr id="11" name="Straight Connector 10"/>
          <p:cNvCxnSpPr/>
          <p:nvPr/>
        </p:nvCxnSpPr>
        <p:spPr>
          <a:xfrm flipH="1" flipV="1">
            <a:off x="7903029" y="1397726"/>
            <a:ext cx="19121" cy="1975993"/>
          </a:xfrm>
          <a:prstGeom prst="line">
            <a:avLst/>
          </a:prstGeom>
          <a:ln w="12700">
            <a:solidFill>
              <a:schemeClr val="tx1"/>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3"/>
          </p:cNvCxnSpPr>
          <p:nvPr/>
        </p:nvCxnSpPr>
        <p:spPr>
          <a:xfrm flipV="1">
            <a:off x="6409762" y="4306285"/>
            <a:ext cx="1417757" cy="1672734"/>
          </a:xfrm>
          <a:prstGeom prst="line">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1"/>
          </p:cNvCxnSpPr>
          <p:nvPr/>
        </p:nvCxnSpPr>
        <p:spPr>
          <a:xfrm flipH="1" flipV="1">
            <a:off x="8791505" y="4306285"/>
            <a:ext cx="1640764" cy="1673185"/>
          </a:xfrm>
          <a:prstGeom prst="line">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129500" y="192792"/>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Data Pooling Service</a:t>
            </a:r>
            <a:endParaRPr lang="en-US" dirty="0">
              <a:solidFill>
                <a:schemeClr val="tx1"/>
              </a:solidFill>
            </a:endParaRPr>
          </a:p>
        </p:txBody>
      </p:sp>
      <p:cxnSp>
        <p:nvCxnSpPr>
          <p:cNvPr id="21" name="Straight Connector 20"/>
          <p:cNvCxnSpPr/>
          <p:nvPr/>
        </p:nvCxnSpPr>
        <p:spPr>
          <a:xfrm flipV="1">
            <a:off x="8765193" y="1397726"/>
            <a:ext cx="0" cy="1971413"/>
          </a:xfrm>
          <a:prstGeom prst="line">
            <a:avLst/>
          </a:prstGeom>
          <a:ln w="12700">
            <a:solidFill>
              <a:schemeClr val="tx1"/>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709881" y="90810"/>
            <a:ext cx="7216507" cy="130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8765193" y="567785"/>
            <a:ext cx="386644" cy="369332"/>
          </a:xfrm>
          <a:prstGeom prst="rect">
            <a:avLst/>
          </a:prstGeom>
          <a:noFill/>
        </p:spPr>
        <p:txBody>
          <a:bodyPr wrap="none" rtlCol="0">
            <a:spAutoFit/>
          </a:bodyPr>
          <a:lstStyle/>
          <a:p>
            <a:r>
              <a:rPr lang="en-US" dirty="0" smtClean="0"/>
              <a:t>or</a:t>
            </a:r>
            <a:endParaRPr lang="en-US" dirty="0"/>
          </a:p>
        </p:txBody>
      </p:sp>
      <p:sp>
        <p:nvSpPr>
          <p:cNvPr id="58" name="TextBox 57"/>
          <p:cNvSpPr txBox="1"/>
          <p:nvPr/>
        </p:nvSpPr>
        <p:spPr>
          <a:xfrm>
            <a:off x="6647233" y="559602"/>
            <a:ext cx="386644" cy="369332"/>
          </a:xfrm>
          <a:prstGeom prst="rect">
            <a:avLst/>
          </a:prstGeom>
          <a:noFill/>
        </p:spPr>
        <p:txBody>
          <a:bodyPr wrap="none" rtlCol="0">
            <a:spAutoFit/>
          </a:bodyPr>
          <a:lstStyle/>
          <a:p>
            <a:r>
              <a:rPr lang="en-US" dirty="0" smtClean="0"/>
              <a:t>or</a:t>
            </a:r>
            <a:endParaRPr lang="en-US" dirty="0"/>
          </a:p>
        </p:txBody>
      </p:sp>
      <p:sp>
        <p:nvSpPr>
          <p:cNvPr id="67" name="TextBox 66"/>
          <p:cNvSpPr txBox="1"/>
          <p:nvPr/>
        </p:nvSpPr>
        <p:spPr>
          <a:xfrm>
            <a:off x="8731653" y="1563130"/>
            <a:ext cx="2952347" cy="1754326"/>
          </a:xfrm>
          <a:prstGeom prst="rect">
            <a:avLst/>
          </a:prstGeom>
          <a:noFill/>
        </p:spPr>
        <p:txBody>
          <a:bodyPr wrap="none" rtlCol="0">
            <a:spAutoFit/>
          </a:bodyPr>
          <a:lstStyle/>
          <a:p>
            <a:r>
              <a:rPr lang="en-US" dirty="0" err="1" smtClean="0"/>
              <a:t>AcquireFromDeviceIndication</a:t>
            </a:r>
            <a:endParaRPr lang="en-US" dirty="0" smtClean="0"/>
          </a:p>
          <a:p>
            <a:r>
              <a:rPr lang="en-US" dirty="0" smtClean="0"/>
              <a:t>DASAP </a:t>
            </a:r>
            <a:r>
              <a:rPr lang="en-US" dirty="0" err="1" smtClean="0"/>
              <a:t>addr</a:t>
            </a:r>
            <a:r>
              <a:rPr lang="en-US" dirty="0" smtClean="0"/>
              <a:t>,</a:t>
            </a:r>
          </a:p>
          <a:p>
            <a:r>
              <a:rPr lang="en-US" dirty="0" smtClean="0"/>
              <a:t>Transaction id,</a:t>
            </a:r>
          </a:p>
          <a:p>
            <a:r>
              <a:rPr lang="en-US" dirty="0" smtClean="0"/>
              <a:t>Value,</a:t>
            </a:r>
          </a:p>
          <a:p>
            <a:r>
              <a:rPr lang="en-US" dirty="0" smtClean="0"/>
              <a:t>Result metadata,</a:t>
            </a:r>
          </a:p>
          <a:p>
            <a:r>
              <a:rPr lang="en-US" dirty="0" smtClean="0"/>
              <a:t>Timestamp (optional)</a:t>
            </a:r>
          </a:p>
        </p:txBody>
      </p:sp>
      <p:sp>
        <p:nvSpPr>
          <p:cNvPr id="68" name="TextBox 67"/>
          <p:cNvSpPr txBox="1"/>
          <p:nvPr/>
        </p:nvSpPr>
        <p:spPr>
          <a:xfrm>
            <a:off x="5142286" y="1581510"/>
            <a:ext cx="2779864" cy="1477328"/>
          </a:xfrm>
          <a:prstGeom prst="rect">
            <a:avLst/>
          </a:prstGeom>
          <a:noFill/>
        </p:spPr>
        <p:txBody>
          <a:bodyPr wrap="none" rtlCol="0">
            <a:spAutoFit/>
          </a:bodyPr>
          <a:lstStyle/>
          <a:p>
            <a:r>
              <a:rPr lang="en-US" dirty="0" err="1" smtClean="0"/>
              <a:t>AcquireFromDeviceRequest</a:t>
            </a:r>
            <a:endParaRPr lang="en-US" dirty="0" smtClean="0"/>
          </a:p>
          <a:p>
            <a:r>
              <a:rPr lang="en-US" dirty="0" smtClean="0"/>
              <a:t>DASAP </a:t>
            </a:r>
            <a:r>
              <a:rPr lang="en-US" dirty="0" err="1" smtClean="0"/>
              <a:t>addr</a:t>
            </a:r>
            <a:r>
              <a:rPr lang="en-US" dirty="0" smtClean="0"/>
              <a:t>,</a:t>
            </a:r>
          </a:p>
          <a:p>
            <a:r>
              <a:rPr lang="en-US" dirty="0" smtClean="0"/>
              <a:t>Transaction id,</a:t>
            </a:r>
          </a:p>
          <a:p>
            <a:r>
              <a:rPr lang="en-US" dirty="0" smtClean="0"/>
              <a:t>Device id,</a:t>
            </a:r>
          </a:p>
          <a:p>
            <a:r>
              <a:rPr lang="en-US" dirty="0" smtClean="0"/>
              <a:t>Value id</a:t>
            </a:r>
            <a:endParaRPr lang="en-US" dirty="0"/>
          </a:p>
        </p:txBody>
      </p:sp>
      <p:sp>
        <p:nvSpPr>
          <p:cNvPr id="71" name="TextBox 70"/>
          <p:cNvSpPr txBox="1"/>
          <p:nvPr/>
        </p:nvSpPr>
        <p:spPr>
          <a:xfrm>
            <a:off x="6011259" y="4665323"/>
            <a:ext cx="2446632" cy="923330"/>
          </a:xfrm>
          <a:prstGeom prst="rect">
            <a:avLst/>
          </a:prstGeom>
          <a:noFill/>
        </p:spPr>
        <p:txBody>
          <a:bodyPr wrap="none" rtlCol="0">
            <a:spAutoFit/>
          </a:bodyPr>
          <a:lstStyle/>
          <a:p>
            <a:r>
              <a:rPr lang="en-US" dirty="0" err="1" smtClean="0"/>
              <a:t>PacketReceiveIndication</a:t>
            </a:r>
            <a:endParaRPr lang="en-US" dirty="0" smtClean="0"/>
          </a:p>
          <a:p>
            <a:r>
              <a:rPr lang="en-US" dirty="0" smtClean="0"/>
              <a:t>or</a:t>
            </a:r>
          </a:p>
          <a:p>
            <a:r>
              <a:rPr lang="en-US" dirty="0" err="1" smtClean="0"/>
              <a:t>PacketFailureIndication</a:t>
            </a:r>
            <a:endParaRPr lang="en-US" dirty="0"/>
          </a:p>
        </p:txBody>
      </p:sp>
      <p:sp>
        <p:nvSpPr>
          <p:cNvPr id="77" name="TextBox 76"/>
          <p:cNvSpPr txBox="1"/>
          <p:nvPr/>
        </p:nvSpPr>
        <p:spPr>
          <a:xfrm>
            <a:off x="8300890" y="5134320"/>
            <a:ext cx="3122458" cy="369332"/>
          </a:xfrm>
          <a:prstGeom prst="rect">
            <a:avLst/>
          </a:prstGeom>
          <a:noFill/>
        </p:spPr>
        <p:txBody>
          <a:bodyPr wrap="none" rtlCol="0">
            <a:spAutoFit/>
          </a:bodyPr>
          <a:lstStyle/>
          <a:p>
            <a:r>
              <a:rPr lang="en-US" dirty="0" err="1" smtClean="0"/>
              <a:t>MemoryAccessResultIndication</a:t>
            </a:r>
            <a:endParaRPr lang="en-US" dirty="0"/>
          </a:p>
        </p:txBody>
      </p:sp>
      <p:cxnSp>
        <p:nvCxnSpPr>
          <p:cNvPr id="78" name="Straight Connector 77"/>
          <p:cNvCxnSpPr/>
          <p:nvPr/>
        </p:nvCxnSpPr>
        <p:spPr>
          <a:xfrm flipH="1">
            <a:off x="5037726" y="3604540"/>
            <a:ext cx="2535740" cy="1899112"/>
          </a:xfrm>
          <a:prstGeom prst="line">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4985955" y="3835414"/>
            <a:ext cx="2019142" cy="646331"/>
          </a:xfrm>
          <a:prstGeom prst="rect">
            <a:avLst/>
          </a:prstGeom>
          <a:noFill/>
        </p:spPr>
        <p:txBody>
          <a:bodyPr wrap="none" rtlCol="0">
            <a:spAutoFit/>
          </a:bodyPr>
          <a:lstStyle/>
          <a:p>
            <a:r>
              <a:rPr lang="en-US" dirty="0" err="1" smtClean="0"/>
              <a:t>PacketSendRequest</a:t>
            </a:r>
            <a:endParaRPr lang="en-US" dirty="0" smtClean="0"/>
          </a:p>
          <a:p>
            <a:r>
              <a:rPr lang="en-US" dirty="0" smtClean="0"/>
              <a:t>(if needed)</a:t>
            </a:r>
            <a:endParaRPr lang="en-US" dirty="0"/>
          </a:p>
        </p:txBody>
      </p:sp>
      <p:cxnSp>
        <p:nvCxnSpPr>
          <p:cNvPr id="82" name="Straight Connector 81"/>
          <p:cNvCxnSpPr/>
          <p:nvPr/>
        </p:nvCxnSpPr>
        <p:spPr>
          <a:xfrm>
            <a:off x="9064799" y="3604540"/>
            <a:ext cx="2619201" cy="1915609"/>
          </a:xfrm>
          <a:prstGeom prst="line">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0031571" y="4070883"/>
            <a:ext cx="1413144" cy="369332"/>
          </a:xfrm>
          <a:prstGeom prst="rect">
            <a:avLst/>
          </a:prstGeom>
          <a:noFill/>
        </p:spPr>
        <p:txBody>
          <a:bodyPr wrap="none" rtlCol="0">
            <a:spAutoFit/>
          </a:bodyPr>
          <a:lstStyle/>
          <a:p>
            <a:r>
              <a:rPr lang="en-US" dirty="0" err="1" smtClean="0"/>
              <a:t>ReadRequest</a:t>
            </a:r>
            <a:endParaRPr lang="en-US" dirty="0"/>
          </a:p>
        </p:txBody>
      </p:sp>
    </p:spTree>
    <p:extLst>
      <p:ext uri="{BB962C8B-B14F-4D97-AF65-F5344CB8AC3E}">
        <p14:creationId xmlns:p14="http://schemas.microsoft.com/office/powerpoint/2010/main" val="2572090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983129"/>
          </a:xfrm>
        </p:spPr>
        <p:txBody>
          <a:bodyPr/>
          <a:lstStyle/>
          <a:p>
            <a:r>
              <a:rPr lang="en-US" dirty="0" smtClean="0"/>
              <a:t>Device </a:t>
            </a:r>
            <a:r>
              <a:rPr lang="en-US" dirty="0" smtClean="0"/>
              <a:t>Access Service:</a:t>
            </a:r>
            <a:br>
              <a:rPr lang="en-US" dirty="0" smtClean="0"/>
            </a:br>
            <a:r>
              <a:rPr lang="en-US" dirty="0" smtClean="0"/>
              <a:t>Commanding</a:t>
            </a:r>
            <a:endParaRPr lang="en-US" dirty="0"/>
          </a:p>
        </p:txBody>
      </p:sp>
      <p:sp>
        <p:nvSpPr>
          <p:cNvPr id="4" name="Text Placeholder 3"/>
          <p:cNvSpPr>
            <a:spLocks noGrp="1"/>
          </p:cNvSpPr>
          <p:nvPr>
            <p:ph type="body" sz="half" idx="2"/>
          </p:nvPr>
        </p:nvSpPr>
        <p:spPr>
          <a:xfrm>
            <a:off x="586398" y="1265567"/>
            <a:ext cx="3932237" cy="4960471"/>
          </a:xfrm>
        </p:spPr>
        <p:txBody>
          <a:bodyPr>
            <a:normAutofit/>
          </a:bodyPr>
          <a:lstStyle/>
          <a:p>
            <a:pPr marL="285750" indent="-285750">
              <a:buFont typeface="Arial" panose="020B0604020202020204" pitchFamily="34" charset="0"/>
              <a:buChar char="•"/>
            </a:pPr>
            <a:r>
              <a:rPr lang="en-US" dirty="0" smtClean="0"/>
              <a:t>DASAP: Device Access Service Access Point is user of DAS.</a:t>
            </a:r>
          </a:p>
          <a:p>
            <a:pPr marL="285750" indent="-285750">
              <a:buFont typeface="Arial" panose="020B0604020202020204" pitchFamily="34" charset="0"/>
              <a:buChar char="•"/>
            </a:pPr>
            <a:r>
              <a:rPr lang="en-US" dirty="0"/>
              <a:t>Transaction: associates request with indication</a:t>
            </a:r>
            <a:r>
              <a:rPr lang="en-US" dirty="0" smtClean="0"/>
              <a:t>.</a:t>
            </a:r>
            <a:endParaRPr lang="en-US" dirty="0" smtClean="0"/>
          </a:p>
          <a:p>
            <a:pPr marL="285750" indent="-285750">
              <a:buFont typeface="Arial" panose="020B0604020202020204" pitchFamily="34" charset="0"/>
              <a:buChar char="•"/>
            </a:pPr>
            <a:r>
              <a:rPr lang="en-US" dirty="0" smtClean="0"/>
              <a:t>Result metadata: success or reason for failure</a:t>
            </a:r>
            <a:endParaRPr lang="en-US" dirty="0" smtClean="0"/>
          </a:p>
        </p:txBody>
      </p:sp>
      <p:sp>
        <p:nvSpPr>
          <p:cNvPr id="5" name="Oval 4"/>
          <p:cNvSpPr/>
          <p:nvPr/>
        </p:nvSpPr>
        <p:spPr>
          <a:xfrm>
            <a:off x="9293412" y="216558"/>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6" name="Rectangle 5"/>
          <p:cNvSpPr/>
          <p:nvPr/>
        </p:nvSpPr>
        <p:spPr>
          <a:xfrm>
            <a:off x="4915643" y="192792"/>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Virtualization Service</a:t>
            </a:r>
            <a:endParaRPr lang="en-US" dirty="0">
              <a:solidFill>
                <a:schemeClr val="tx1"/>
              </a:solidFill>
            </a:endParaRPr>
          </a:p>
        </p:txBody>
      </p:sp>
      <p:sp>
        <p:nvSpPr>
          <p:cNvPr id="7" name="Rectangle 6"/>
          <p:cNvSpPr/>
          <p:nvPr/>
        </p:nvSpPr>
        <p:spPr>
          <a:xfrm>
            <a:off x="7637946" y="3584023"/>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Access Service</a:t>
            </a:r>
            <a:endParaRPr lang="en-US" dirty="0">
              <a:solidFill>
                <a:schemeClr val="tx1"/>
              </a:solidFill>
            </a:endParaRPr>
          </a:p>
        </p:txBody>
      </p:sp>
      <p:sp>
        <p:nvSpPr>
          <p:cNvPr id="8" name="Rectangle 7"/>
          <p:cNvSpPr/>
          <p:nvPr/>
        </p:nvSpPr>
        <p:spPr>
          <a:xfrm>
            <a:off x="4915643" y="5521819"/>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Packet Service</a:t>
            </a:r>
            <a:endParaRPr lang="en-US" dirty="0">
              <a:solidFill>
                <a:schemeClr val="tx1"/>
              </a:solidFill>
            </a:endParaRPr>
          </a:p>
        </p:txBody>
      </p:sp>
      <p:sp>
        <p:nvSpPr>
          <p:cNvPr id="9" name="Rectangle 8"/>
          <p:cNvSpPr/>
          <p:nvPr/>
        </p:nvSpPr>
        <p:spPr>
          <a:xfrm>
            <a:off x="10432269" y="5522270"/>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Access Service</a:t>
            </a:r>
            <a:endParaRPr lang="en-US" dirty="0">
              <a:solidFill>
                <a:schemeClr val="tx1"/>
              </a:solidFill>
            </a:endParaRPr>
          </a:p>
        </p:txBody>
      </p:sp>
      <p:cxnSp>
        <p:nvCxnSpPr>
          <p:cNvPr id="11" name="Straight Connector 10"/>
          <p:cNvCxnSpPr/>
          <p:nvPr/>
        </p:nvCxnSpPr>
        <p:spPr>
          <a:xfrm flipH="1" flipV="1">
            <a:off x="7981406" y="1397726"/>
            <a:ext cx="9358" cy="2186298"/>
          </a:xfrm>
          <a:prstGeom prst="line">
            <a:avLst/>
          </a:prstGeom>
          <a:ln w="12700">
            <a:solidFill>
              <a:schemeClr val="tx1"/>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p:cNvCxnSpPr>
          <p:nvPr/>
        </p:nvCxnSpPr>
        <p:spPr>
          <a:xfrm flipV="1">
            <a:off x="5662703" y="4498423"/>
            <a:ext cx="2141081" cy="1023396"/>
          </a:xfrm>
          <a:prstGeom prst="line">
            <a:avLst/>
          </a:prstGeom>
          <a:ln w="12700">
            <a:solidFill>
              <a:schemeClr val="tx1"/>
            </a:solidFill>
            <a:prstDash val="dash"/>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0"/>
          </p:cNvCxnSpPr>
          <p:nvPr/>
        </p:nvCxnSpPr>
        <p:spPr>
          <a:xfrm flipH="1" flipV="1">
            <a:off x="8902820" y="4498423"/>
            <a:ext cx="2276509" cy="1023847"/>
          </a:xfrm>
          <a:prstGeom prst="line">
            <a:avLst/>
          </a:prstGeom>
          <a:ln w="12700">
            <a:solidFill>
              <a:schemeClr val="tx1"/>
            </a:solidFill>
            <a:prstDash val="dash"/>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129500" y="192792"/>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Data Pooling Service</a:t>
            </a:r>
            <a:endParaRPr lang="en-US" dirty="0">
              <a:solidFill>
                <a:schemeClr val="tx1"/>
              </a:solidFill>
            </a:endParaRPr>
          </a:p>
        </p:txBody>
      </p:sp>
      <p:cxnSp>
        <p:nvCxnSpPr>
          <p:cNvPr id="21" name="Straight Connector 20"/>
          <p:cNvCxnSpPr/>
          <p:nvPr/>
        </p:nvCxnSpPr>
        <p:spPr>
          <a:xfrm flipV="1">
            <a:off x="8765193" y="1397726"/>
            <a:ext cx="0" cy="2174887"/>
          </a:xfrm>
          <a:prstGeom prst="line">
            <a:avLst/>
          </a:prstGeom>
          <a:ln w="12700">
            <a:solidFill>
              <a:schemeClr val="tx1"/>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4709881" y="90810"/>
            <a:ext cx="7216507" cy="130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8765193" y="567785"/>
            <a:ext cx="386644" cy="369332"/>
          </a:xfrm>
          <a:prstGeom prst="rect">
            <a:avLst/>
          </a:prstGeom>
          <a:noFill/>
        </p:spPr>
        <p:txBody>
          <a:bodyPr wrap="none" rtlCol="0">
            <a:spAutoFit/>
          </a:bodyPr>
          <a:lstStyle/>
          <a:p>
            <a:r>
              <a:rPr lang="en-US" dirty="0" smtClean="0"/>
              <a:t>or</a:t>
            </a:r>
            <a:endParaRPr lang="en-US" dirty="0"/>
          </a:p>
        </p:txBody>
      </p:sp>
      <p:sp>
        <p:nvSpPr>
          <p:cNvPr id="58" name="TextBox 57"/>
          <p:cNvSpPr txBox="1"/>
          <p:nvPr/>
        </p:nvSpPr>
        <p:spPr>
          <a:xfrm>
            <a:off x="6647233" y="559602"/>
            <a:ext cx="386644" cy="369332"/>
          </a:xfrm>
          <a:prstGeom prst="rect">
            <a:avLst/>
          </a:prstGeom>
          <a:noFill/>
        </p:spPr>
        <p:txBody>
          <a:bodyPr wrap="none" rtlCol="0">
            <a:spAutoFit/>
          </a:bodyPr>
          <a:lstStyle/>
          <a:p>
            <a:r>
              <a:rPr lang="en-US" dirty="0" smtClean="0"/>
              <a:t>or</a:t>
            </a:r>
            <a:endParaRPr lang="en-US" dirty="0"/>
          </a:p>
        </p:txBody>
      </p:sp>
      <p:sp>
        <p:nvSpPr>
          <p:cNvPr id="67" name="TextBox 66"/>
          <p:cNvSpPr txBox="1"/>
          <p:nvPr/>
        </p:nvSpPr>
        <p:spPr>
          <a:xfrm>
            <a:off x="8765193" y="1548266"/>
            <a:ext cx="2712217" cy="1200329"/>
          </a:xfrm>
          <a:prstGeom prst="rect">
            <a:avLst/>
          </a:prstGeom>
          <a:noFill/>
        </p:spPr>
        <p:txBody>
          <a:bodyPr wrap="none" rtlCol="0">
            <a:spAutoFit/>
          </a:bodyPr>
          <a:lstStyle/>
          <a:p>
            <a:r>
              <a:rPr lang="en-US" dirty="0" err="1" smtClean="0"/>
              <a:t>CommandDeviceIndication</a:t>
            </a:r>
            <a:endParaRPr lang="en-US" dirty="0" smtClean="0"/>
          </a:p>
          <a:p>
            <a:r>
              <a:rPr lang="en-US" dirty="0" smtClean="0"/>
              <a:t>DASAP </a:t>
            </a:r>
            <a:r>
              <a:rPr lang="en-US" dirty="0" err="1" smtClean="0"/>
              <a:t>addr</a:t>
            </a:r>
            <a:r>
              <a:rPr lang="en-US" dirty="0" smtClean="0"/>
              <a:t>,</a:t>
            </a:r>
          </a:p>
          <a:p>
            <a:r>
              <a:rPr lang="en-US" dirty="0" smtClean="0"/>
              <a:t>Transaction id,</a:t>
            </a:r>
          </a:p>
          <a:p>
            <a:r>
              <a:rPr lang="en-US" dirty="0" smtClean="0"/>
              <a:t>Result metadata</a:t>
            </a:r>
          </a:p>
        </p:txBody>
      </p:sp>
      <p:sp>
        <p:nvSpPr>
          <p:cNvPr id="68" name="TextBox 67"/>
          <p:cNvSpPr txBox="1"/>
          <p:nvPr/>
        </p:nvSpPr>
        <p:spPr>
          <a:xfrm>
            <a:off x="5435093" y="1539214"/>
            <a:ext cx="2539734" cy="1754326"/>
          </a:xfrm>
          <a:prstGeom prst="rect">
            <a:avLst/>
          </a:prstGeom>
          <a:noFill/>
        </p:spPr>
        <p:txBody>
          <a:bodyPr wrap="none" rtlCol="0">
            <a:spAutoFit/>
          </a:bodyPr>
          <a:lstStyle/>
          <a:p>
            <a:r>
              <a:rPr lang="en-US" dirty="0" err="1" smtClean="0"/>
              <a:t>CommandDeviceRequest</a:t>
            </a:r>
            <a:endParaRPr lang="en-US" dirty="0" smtClean="0"/>
          </a:p>
          <a:p>
            <a:r>
              <a:rPr lang="en-US" dirty="0" smtClean="0"/>
              <a:t>DASAP </a:t>
            </a:r>
            <a:r>
              <a:rPr lang="en-US" dirty="0" err="1" smtClean="0"/>
              <a:t>addr</a:t>
            </a:r>
            <a:r>
              <a:rPr lang="en-US" dirty="0" smtClean="0"/>
              <a:t>,</a:t>
            </a:r>
          </a:p>
          <a:p>
            <a:r>
              <a:rPr lang="en-US" dirty="0" smtClean="0"/>
              <a:t>Transaction id,</a:t>
            </a:r>
          </a:p>
          <a:p>
            <a:r>
              <a:rPr lang="en-US" dirty="0" smtClean="0"/>
              <a:t>Device id,</a:t>
            </a:r>
          </a:p>
          <a:p>
            <a:r>
              <a:rPr lang="en-US" dirty="0" smtClean="0"/>
              <a:t>Value id,</a:t>
            </a:r>
          </a:p>
          <a:p>
            <a:r>
              <a:rPr lang="en-US" dirty="0" smtClean="0"/>
              <a:t>Value</a:t>
            </a:r>
            <a:endParaRPr lang="en-US" dirty="0"/>
          </a:p>
        </p:txBody>
      </p:sp>
      <p:sp>
        <p:nvSpPr>
          <p:cNvPr id="71" name="TextBox 70"/>
          <p:cNvSpPr txBox="1"/>
          <p:nvPr/>
        </p:nvSpPr>
        <p:spPr>
          <a:xfrm>
            <a:off x="5175939" y="4498423"/>
            <a:ext cx="2019142" cy="369332"/>
          </a:xfrm>
          <a:prstGeom prst="rect">
            <a:avLst/>
          </a:prstGeom>
          <a:noFill/>
        </p:spPr>
        <p:txBody>
          <a:bodyPr wrap="none" rtlCol="0">
            <a:spAutoFit/>
          </a:bodyPr>
          <a:lstStyle/>
          <a:p>
            <a:r>
              <a:rPr lang="en-US" dirty="0" err="1" smtClean="0"/>
              <a:t>PacketSendRequest</a:t>
            </a:r>
            <a:endParaRPr lang="en-US" dirty="0"/>
          </a:p>
        </p:txBody>
      </p:sp>
      <p:sp>
        <p:nvSpPr>
          <p:cNvPr id="77" name="TextBox 76"/>
          <p:cNvSpPr txBox="1"/>
          <p:nvPr/>
        </p:nvSpPr>
        <p:spPr>
          <a:xfrm>
            <a:off x="9507458" y="3970251"/>
            <a:ext cx="2604111" cy="923330"/>
          </a:xfrm>
          <a:prstGeom prst="rect">
            <a:avLst/>
          </a:prstGeom>
          <a:noFill/>
        </p:spPr>
        <p:txBody>
          <a:bodyPr wrap="none" rtlCol="0">
            <a:spAutoFit/>
          </a:bodyPr>
          <a:lstStyle/>
          <a:p>
            <a:r>
              <a:rPr lang="en-US" dirty="0" err="1" smtClean="0"/>
              <a:t>WriteRequest</a:t>
            </a:r>
            <a:endParaRPr lang="en-US" dirty="0" smtClean="0"/>
          </a:p>
          <a:p>
            <a:r>
              <a:rPr lang="en-US" dirty="0" smtClean="0"/>
              <a:t>Or</a:t>
            </a:r>
          </a:p>
          <a:p>
            <a:r>
              <a:rPr lang="en-US" dirty="0" err="1" smtClean="0"/>
              <a:t>ReadModifyWriteRequest</a:t>
            </a:r>
            <a:endParaRPr lang="en-US" dirty="0"/>
          </a:p>
        </p:txBody>
      </p:sp>
    </p:spTree>
    <p:extLst>
      <p:ext uri="{BB962C8B-B14F-4D97-AF65-F5344CB8AC3E}">
        <p14:creationId xmlns:p14="http://schemas.microsoft.com/office/powerpoint/2010/main" val="1026195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1196792"/>
          </a:xfrm>
        </p:spPr>
        <p:txBody>
          <a:bodyPr>
            <a:normAutofit fontScale="90000"/>
          </a:bodyPr>
          <a:lstStyle/>
          <a:p>
            <a:r>
              <a:rPr lang="en-US" dirty="0" smtClean="0"/>
              <a:t>Device </a:t>
            </a:r>
            <a:r>
              <a:rPr lang="en-US" dirty="0" smtClean="0"/>
              <a:t>Virtualization Service:</a:t>
            </a:r>
            <a:br>
              <a:rPr lang="en-US" dirty="0" smtClean="0"/>
            </a:br>
            <a:r>
              <a:rPr lang="en-US" dirty="0" smtClean="0"/>
              <a:t>Acquisition</a:t>
            </a:r>
            <a:endParaRPr lang="en-US" dirty="0"/>
          </a:p>
        </p:txBody>
      </p:sp>
      <p:sp>
        <p:nvSpPr>
          <p:cNvPr id="4" name="Text Placeholder 3"/>
          <p:cNvSpPr>
            <a:spLocks noGrp="1"/>
          </p:cNvSpPr>
          <p:nvPr>
            <p:ph type="body" sz="half" idx="2"/>
          </p:nvPr>
        </p:nvSpPr>
        <p:spPr>
          <a:xfrm>
            <a:off x="586398" y="1495911"/>
            <a:ext cx="3932237" cy="4730127"/>
          </a:xfrm>
        </p:spPr>
        <p:txBody>
          <a:bodyPr>
            <a:normAutofit/>
          </a:bodyPr>
          <a:lstStyle/>
          <a:p>
            <a:pPr marL="285750" indent="-285750">
              <a:buFont typeface="Arial" panose="020B0604020202020204" pitchFamily="34" charset="0"/>
              <a:buChar char="•"/>
            </a:pPr>
            <a:r>
              <a:rPr lang="en-US" dirty="0" smtClean="0"/>
              <a:t>DVSAP: Device Virtualization Service Access Point is user of DVS.</a:t>
            </a:r>
          </a:p>
          <a:p>
            <a:pPr marL="285750" indent="-285750">
              <a:buFont typeface="Arial" panose="020B0604020202020204" pitchFamily="34" charset="0"/>
              <a:buChar char="•"/>
            </a:pPr>
            <a:r>
              <a:rPr lang="en-US" dirty="0" smtClean="0"/>
              <a:t>Transaction: associates request with indication.</a:t>
            </a:r>
            <a:endParaRPr lang="en-US" dirty="0" smtClean="0"/>
          </a:p>
          <a:p>
            <a:pPr marL="285750" indent="-285750">
              <a:buFont typeface="Arial" panose="020B0604020202020204" pitchFamily="34" charset="0"/>
              <a:buChar char="•"/>
            </a:pPr>
            <a:r>
              <a:rPr lang="en-US" dirty="0" smtClean="0"/>
              <a:t>Result metadata: success or reason for failure</a:t>
            </a:r>
            <a:endParaRPr lang="en-US" dirty="0" smtClean="0"/>
          </a:p>
        </p:txBody>
      </p:sp>
      <p:sp>
        <p:nvSpPr>
          <p:cNvPr id="5" name="Oval 4"/>
          <p:cNvSpPr/>
          <p:nvPr/>
        </p:nvSpPr>
        <p:spPr>
          <a:xfrm>
            <a:off x="8176538" y="208416"/>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Rectangle 6"/>
          <p:cNvSpPr/>
          <p:nvPr/>
        </p:nvSpPr>
        <p:spPr>
          <a:xfrm>
            <a:off x="7573466" y="3391885"/>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t>
            </a:r>
            <a:r>
              <a:rPr lang="en-US" dirty="0" smtClean="0">
                <a:solidFill>
                  <a:schemeClr val="tx1"/>
                </a:solidFill>
              </a:rPr>
              <a:t>Virtualization </a:t>
            </a:r>
            <a:r>
              <a:rPr lang="en-US" dirty="0" smtClean="0">
                <a:solidFill>
                  <a:schemeClr val="tx1"/>
                </a:solidFill>
              </a:rPr>
              <a:t>Service</a:t>
            </a:r>
            <a:endParaRPr lang="en-US" dirty="0">
              <a:solidFill>
                <a:schemeClr val="tx1"/>
              </a:solidFill>
            </a:endParaRPr>
          </a:p>
        </p:txBody>
      </p:sp>
      <p:sp>
        <p:nvSpPr>
          <p:cNvPr id="8" name="Rectangle 7"/>
          <p:cNvSpPr/>
          <p:nvPr/>
        </p:nvSpPr>
        <p:spPr>
          <a:xfrm>
            <a:off x="7573466" y="5677753"/>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Access </a:t>
            </a:r>
            <a:r>
              <a:rPr lang="en-US" dirty="0" smtClean="0">
                <a:solidFill>
                  <a:schemeClr val="tx1"/>
                </a:solidFill>
              </a:rPr>
              <a:t>Service</a:t>
            </a:r>
            <a:endParaRPr lang="en-US" dirty="0">
              <a:solidFill>
                <a:schemeClr val="tx1"/>
              </a:solidFill>
            </a:endParaRPr>
          </a:p>
        </p:txBody>
      </p:sp>
      <p:cxnSp>
        <p:nvCxnSpPr>
          <p:cNvPr id="11" name="Straight Connector 10"/>
          <p:cNvCxnSpPr/>
          <p:nvPr/>
        </p:nvCxnSpPr>
        <p:spPr>
          <a:xfrm flipV="1">
            <a:off x="7922151" y="1405950"/>
            <a:ext cx="13535" cy="1967770"/>
          </a:xfrm>
          <a:prstGeom prst="line">
            <a:avLst/>
          </a:prstGeom>
          <a:ln w="12700">
            <a:solidFill>
              <a:schemeClr val="tx1"/>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8791505" y="4306285"/>
            <a:ext cx="0" cy="1371468"/>
          </a:xfrm>
          <a:prstGeom prst="line">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012626" y="184650"/>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Data Pooling Service</a:t>
            </a:r>
            <a:endParaRPr lang="en-US" dirty="0">
              <a:solidFill>
                <a:schemeClr val="tx1"/>
              </a:solidFill>
            </a:endParaRPr>
          </a:p>
        </p:txBody>
      </p:sp>
      <p:cxnSp>
        <p:nvCxnSpPr>
          <p:cNvPr id="21" name="Straight Connector 20"/>
          <p:cNvCxnSpPr/>
          <p:nvPr/>
        </p:nvCxnSpPr>
        <p:spPr>
          <a:xfrm flipV="1">
            <a:off x="8765193" y="1389584"/>
            <a:ext cx="26312" cy="1979555"/>
          </a:xfrm>
          <a:prstGeom prst="line">
            <a:avLst/>
          </a:prstGeom>
          <a:ln w="12700">
            <a:solidFill>
              <a:schemeClr val="tx1"/>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5721532" y="82668"/>
            <a:ext cx="5087982" cy="130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7648319" y="559643"/>
            <a:ext cx="386644" cy="369332"/>
          </a:xfrm>
          <a:prstGeom prst="rect">
            <a:avLst/>
          </a:prstGeom>
          <a:noFill/>
        </p:spPr>
        <p:txBody>
          <a:bodyPr wrap="none" rtlCol="0">
            <a:spAutoFit/>
          </a:bodyPr>
          <a:lstStyle/>
          <a:p>
            <a:r>
              <a:rPr lang="en-US" dirty="0" smtClean="0"/>
              <a:t>or</a:t>
            </a:r>
            <a:endParaRPr lang="en-US" dirty="0"/>
          </a:p>
        </p:txBody>
      </p:sp>
      <p:sp>
        <p:nvSpPr>
          <p:cNvPr id="67" name="TextBox 66"/>
          <p:cNvSpPr txBox="1"/>
          <p:nvPr/>
        </p:nvSpPr>
        <p:spPr>
          <a:xfrm>
            <a:off x="8778349" y="1499342"/>
            <a:ext cx="2952347" cy="1754326"/>
          </a:xfrm>
          <a:prstGeom prst="rect">
            <a:avLst/>
          </a:prstGeom>
          <a:noFill/>
        </p:spPr>
        <p:txBody>
          <a:bodyPr wrap="none" rtlCol="0">
            <a:spAutoFit/>
          </a:bodyPr>
          <a:lstStyle/>
          <a:p>
            <a:r>
              <a:rPr lang="en-US" dirty="0" err="1" smtClean="0"/>
              <a:t>AcquireFromDeviceIndication</a:t>
            </a:r>
            <a:endParaRPr lang="en-US" dirty="0" smtClean="0"/>
          </a:p>
          <a:p>
            <a:r>
              <a:rPr lang="en-US" dirty="0" smtClean="0"/>
              <a:t>DVSAP </a:t>
            </a:r>
            <a:r>
              <a:rPr lang="en-US" dirty="0" err="1" smtClean="0"/>
              <a:t>addr</a:t>
            </a:r>
            <a:r>
              <a:rPr lang="en-US" dirty="0" smtClean="0"/>
              <a:t>,</a:t>
            </a:r>
          </a:p>
          <a:p>
            <a:r>
              <a:rPr lang="en-US" dirty="0" smtClean="0"/>
              <a:t>Transaction id,</a:t>
            </a:r>
          </a:p>
          <a:p>
            <a:r>
              <a:rPr lang="en-US" dirty="0" smtClean="0"/>
              <a:t>Value,</a:t>
            </a:r>
          </a:p>
          <a:p>
            <a:r>
              <a:rPr lang="en-US" dirty="0" smtClean="0"/>
              <a:t>Result metadata,</a:t>
            </a:r>
          </a:p>
          <a:p>
            <a:r>
              <a:rPr lang="en-US" dirty="0" smtClean="0"/>
              <a:t>Timestamp (optional)</a:t>
            </a:r>
          </a:p>
        </p:txBody>
      </p:sp>
      <p:sp>
        <p:nvSpPr>
          <p:cNvPr id="68" name="TextBox 67"/>
          <p:cNvSpPr txBox="1"/>
          <p:nvPr/>
        </p:nvSpPr>
        <p:spPr>
          <a:xfrm>
            <a:off x="5037726" y="1495911"/>
            <a:ext cx="2779864" cy="1477328"/>
          </a:xfrm>
          <a:prstGeom prst="rect">
            <a:avLst/>
          </a:prstGeom>
          <a:noFill/>
        </p:spPr>
        <p:txBody>
          <a:bodyPr wrap="none" rtlCol="0">
            <a:spAutoFit/>
          </a:bodyPr>
          <a:lstStyle/>
          <a:p>
            <a:r>
              <a:rPr lang="en-US" dirty="0" err="1" smtClean="0"/>
              <a:t>AcquireFromDeviceRequest</a:t>
            </a:r>
            <a:endParaRPr lang="en-US" dirty="0" smtClean="0"/>
          </a:p>
          <a:p>
            <a:r>
              <a:rPr lang="en-US" dirty="0" smtClean="0"/>
              <a:t>DVSAP </a:t>
            </a:r>
            <a:r>
              <a:rPr lang="en-US" dirty="0" err="1" smtClean="0"/>
              <a:t>addr</a:t>
            </a:r>
            <a:r>
              <a:rPr lang="en-US" dirty="0" smtClean="0"/>
              <a:t>,</a:t>
            </a:r>
          </a:p>
          <a:p>
            <a:r>
              <a:rPr lang="en-US" dirty="0" smtClean="0"/>
              <a:t>Transaction id,</a:t>
            </a:r>
          </a:p>
          <a:p>
            <a:r>
              <a:rPr lang="en-US" dirty="0" smtClean="0"/>
              <a:t>Device id,</a:t>
            </a:r>
          </a:p>
          <a:p>
            <a:r>
              <a:rPr lang="en-US" dirty="0" smtClean="0"/>
              <a:t>Value id</a:t>
            </a:r>
            <a:endParaRPr lang="en-US" dirty="0"/>
          </a:p>
        </p:txBody>
      </p:sp>
      <p:sp>
        <p:nvSpPr>
          <p:cNvPr id="71" name="TextBox 70"/>
          <p:cNvSpPr txBox="1"/>
          <p:nvPr/>
        </p:nvSpPr>
        <p:spPr>
          <a:xfrm>
            <a:off x="8810288" y="4330096"/>
            <a:ext cx="2931508" cy="369332"/>
          </a:xfrm>
          <a:prstGeom prst="rect">
            <a:avLst/>
          </a:prstGeom>
          <a:noFill/>
        </p:spPr>
        <p:txBody>
          <a:bodyPr wrap="none" rtlCol="0">
            <a:spAutoFit/>
          </a:bodyPr>
          <a:lstStyle/>
          <a:p>
            <a:r>
              <a:rPr lang="en-US" dirty="0" err="1" smtClean="0"/>
              <a:t>AcquireFromDeviceIndication</a:t>
            </a:r>
            <a:endParaRPr lang="en-US" dirty="0"/>
          </a:p>
        </p:txBody>
      </p:sp>
      <p:cxnSp>
        <p:nvCxnSpPr>
          <p:cNvPr id="78" name="Straight Connector 77"/>
          <p:cNvCxnSpPr/>
          <p:nvPr/>
        </p:nvCxnSpPr>
        <p:spPr>
          <a:xfrm flipH="1">
            <a:off x="7841641" y="4306285"/>
            <a:ext cx="1" cy="1371468"/>
          </a:xfrm>
          <a:prstGeom prst="line">
            <a:avLst/>
          </a:prstGeom>
          <a:ln w="12700">
            <a:solidFill>
              <a:schemeClr val="tx1"/>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061777" y="4324450"/>
            <a:ext cx="2779864" cy="369332"/>
          </a:xfrm>
          <a:prstGeom prst="rect">
            <a:avLst/>
          </a:prstGeom>
          <a:noFill/>
        </p:spPr>
        <p:txBody>
          <a:bodyPr wrap="none" rtlCol="0">
            <a:spAutoFit/>
          </a:bodyPr>
          <a:lstStyle/>
          <a:p>
            <a:r>
              <a:rPr lang="en-US" dirty="0" err="1" smtClean="0"/>
              <a:t>AcquireFromDeviceRequest</a:t>
            </a:r>
            <a:endParaRPr lang="en-US" dirty="0"/>
          </a:p>
        </p:txBody>
      </p:sp>
    </p:spTree>
    <p:extLst>
      <p:ext uri="{BB962C8B-B14F-4D97-AF65-F5344CB8AC3E}">
        <p14:creationId xmlns:p14="http://schemas.microsoft.com/office/powerpoint/2010/main" val="932619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398" y="192792"/>
            <a:ext cx="3932237" cy="1355474"/>
          </a:xfrm>
        </p:spPr>
        <p:txBody>
          <a:bodyPr>
            <a:normAutofit fontScale="90000"/>
          </a:bodyPr>
          <a:lstStyle/>
          <a:p>
            <a:r>
              <a:rPr lang="en-US" dirty="0" smtClean="0"/>
              <a:t>Device </a:t>
            </a:r>
            <a:r>
              <a:rPr lang="en-US" dirty="0" smtClean="0"/>
              <a:t>Virtualization Service:</a:t>
            </a:r>
            <a:br>
              <a:rPr lang="en-US" dirty="0" smtClean="0"/>
            </a:br>
            <a:r>
              <a:rPr lang="en-US" dirty="0" smtClean="0"/>
              <a:t>Commanding</a:t>
            </a:r>
            <a:endParaRPr lang="en-US" dirty="0"/>
          </a:p>
        </p:txBody>
      </p:sp>
      <p:sp>
        <p:nvSpPr>
          <p:cNvPr id="4" name="Text Placeholder 3"/>
          <p:cNvSpPr>
            <a:spLocks noGrp="1"/>
          </p:cNvSpPr>
          <p:nvPr>
            <p:ph type="body" sz="half" idx="2"/>
          </p:nvPr>
        </p:nvSpPr>
        <p:spPr>
          <a:xfrm>
            <a:off x="586398" y="1613263"/>
            <a:ext cx="3932237" cy="4612775"/>
          </a:xfrm>
        </p:spPr>
        <p:txBody>
          <a:bodyPr>
            <a:normAutofit/>
          </a:bodyPr>
          <a:lstStyle/>
          <a:p>
            <a:pPr marL="285750" indent="-285750">
              <a:buFont typeface="Arial" panose="020B0604020202020204" pitchFamily="34" charset="0"/>
              <a:buChar char="•"/>
            </a:pPr>
            <a:r>
              <a:rPr lang="en-US" dirty="0" smtClean="0"/>
              <a:t>DVSAP: Device Virtualization Service Access Point is user of DVS.</a:t>
            </a:r>
          </a:p>
          <a:p>
            <a:pPr marL="285750" indent="-285750">
              <a:buFont typeface="Arial" panose="020B0604020202020204" pitchFamily="34" charset="0"/>
              <a:buChar char="•"/>
            </a:pPr>
            <a:r>
              <a:rPr lang="en-US" dirty="0"/>
              <a:t>Transaction: associates request with indication</a:t>
            </a:r>
            <a:r>
              <a:rPr lang="en-US" dirty="0" smtClean="0"/>
              <a:t>.</a:t>
            </a:r>
            <a:endParaRPr lang="en-US" dirty="0" smtClean="0"/>
          </a:p>
          <a:p>
            <a:pPr marL="285750" indent="-285750">
              <a:buFont typeface="Arial" panose="020B0604020202020204" pitchFamily="34" charset="0"/>
              <a:buChar char="•"/>
            </a:pPr>
            <a:r>
              <a:rPr lang="en-US" dirty="0" smtClean="0"/>
              <a:t>Result metadata: success or reason for failure</a:t>
            </a:r>
            <a:endParaRPr lang="en-US" dirty="0" smtClean="0"/>
          </a:p>
        </p:txBody>
      </p:sp>
      <p:sp>
        <p:nvSpPr>
          <p:cNvPr id="5" name="Oval 4"/>
          <p:cNvSpPr/>
          <p:nvPr/>
        </p:nvSpPr>
        <p:spPr>
          <a:xfrm>
            <a:off x="8398606" y="196538"/>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Rectangle 6"/>
          <p:cNvSpPr/>
          <p:nvPr/>
        </p:nvSpPr>
        <p:spPr>
          <a:xfrm>
            <a:off x="7637946" y="3584023"/>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Access Service</a:t>
            </a:r>
            <a:endParaRPr lang="en-US" dirty="0">
              <a:solidFill>
                <a:schemeClr val="tx1"/>
              </a:solidFill>
            </a:endParaRPr>
          </a:p>
        </p:txBody>
      </p:sp>
      <p:sp>
        <p:nvSpPr>
          <p:cNvPr id="8" name="Rectangle 7"/>
          <p:cNvSpPr/>
          <p:nvPr/>
        </p:nvSpPr>
        <p:spPr>
          <a:xfrm>
            <a:off x="7637946" y="5665510"/>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Packet Service</a:t>
            </a:r>
            <a:endParaRPr lang="en-US" dirty="0">
              <a:solidFill>
                <a:schemeClr val="tx1"/>
              </a:solidFill>
            </a:endParaRPr>
          </a:p>
        </p:txBody>
      </p:sp>
      <p:cxnSp>
        <p:nvCxnSpPr>
          <p:cNvPr id="11" name="Straight Connector 10"/>
          <p:cNvCxnSpPr/>
          <p:nvPr/>
        </p:nvCxnSpPr>
        <p:spPr>
          <a:xfrm flipH="1" flipV="1">
            <a:off x="7981406" y="1397726"/>
            <a:ext cx="9358" cy="2186298"/>
          </a:xfrm>
          <a:prstGeom prst="line">
            <a:avLst/>
          </a:prstGeom>
          <a:ln w="12700">
            <a:solidFill>
              <a:schemeClr val="tx1"/>
            </a:solidFill>
            <a:prstDash val="dash"/>
            <a:head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flipV="1">
            <a:off x="7961404" y="4498424"/>
            <a:ext cx="13423" cy="1167086"/>
          </a:xfrm>
          <a:prstGeom prst="line">
            <a:avLst/>
          </a:prstGeom>
          <a:ln w="12700">
            <a:solidFill>
              <a:schemeClr val="tx1"/>
            </a:solidFill>
            <a:prstDash val="dash"/>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8765193" y="4509833"/>
            <a:ext cx="0" cy="1155677"/>
          </a:xfrm>
          <a:prstGeom prst="line">
            <a:avLst/>
          </a:prstGeom>
          <a:ln w="12700">
            <a:solidFill>
              <a:schemeClr val="tx1"/>
            </a:solidFill>
            <a:prstDash val="dash"/>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234694" y="172772"/>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Data Pooling Service</a:t>
            </a:r>
            <a:endParaRPr lang="en-US" dirty="0">
              <a:solidFill>
                <a:schemeClr val="tx1"/>
              </a:solidFill>
            </a:endParaRPr>
          </a:p>
        </p:txBody>
      </p:sp>
      <p:cxnSp>
        <p:nvCxnSpPr>
          <p:cNvPr id="21" name="Straight Connector 20"/>
          <p:cNvCxnSpPr/>
          <p:nvPr/>
        </p:nvCxnSpPr>
        <p:spPr>
          <a:xfrm flipV="1">
            <a:off x="8765193" y="1397726"/>
            <a:ext cx="0" cy="2174887"/>
          </a:xfrm>
          <a:prstGeom prst="line">
            <a:avLst/>
          </a:prstGeom>
          <a:ln w="12700">
            <a:solidFill>
              <a:schemeClr val="tx1"/>
            </a:solidFill>
            <a:prstDash val="dash"/>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5956663" y="70790"/>
            <a:ext cx="5074919" cy="13069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7870387" y="547765"/>
            <a:ext cx="386644" cy="369332"/>
          </a:xfrm>
          <a:prstGeom prst="rect">
            <a:avLst/>
          </a:prstGeom>
          <a:noFill/>
        </p:spPr>
        <p:txBody>
          <a:bodyPr wrap="none" rtlCol="0">
            <a:spAutoFit/>
          </a:bodyPr>
          <a:lstStyle/>
          <a:p>
            <a:r>
              <a:rPr lang="en-US" dirty="0" smtClean="0"/>
              <a:t>or</a:t>
            </a:r>
            <a:endParaRPr lang="en-US" dirty="0"/>
          </a:p>
        </p:txBody>
      </p:sp>
      <p:sp>
        <p:nvSpPr>
          <p:cNvPr id="67" name="TextBox 66"/>
          <p:cNvSpPr txBox="1"/>
          <p:nvPr/>
        </p:nvSpPr>
        <p:spPr>
          <a:xfrm>
            <a:off x="8765193" y="1548266"/>
            <a:ext cx="2712217" cy="1200329"/>
          </a:xfrm>
          <a:prstGeom prst="rect">
            <a:avLst/>
          </a:prstGeom>
          <a:noFill/>
        </p:spPr>
        <p:txBody>
          <a:bodyPr wrap="none" rtlCol="0">
            <a:spAutoFit/>
          </a:bodyPr>
          <a:lstStyle/>
          <a:p>
            <a:r>
              <a:rPr lang="en-US" dirty="0" err="1" smtClean="0"/>
              <a:t>CommandDeviceIndication</a:t>
            </a:r>
            <a:endParaRPr lang="en-US" dirty="0" smtClean="0"/>
          </a:p>
          <a:p>
            <a:r>
              <a:rPr lang="en-US" dirty="0" smtClean="0"/>
              <a:t>DVSAP </a:t>
            </a:r>
            <a:r>
              <a:rPr lang="en-US" dirty="0" err="1" smtClean="0"/>
              <a:t>addr</a:t>
            </a:r>
            <a:r>
              <a:rPr lang="en-US" dirty="0" smtClean="0"/>
              <a:t>,</a:t>
            </a:r>
          </a:p>
          <a:p>
            <a:r>
              <a:rPr lang="en-US" dirty="0" smtClean="0"/>
              <a:t>Transaction id,</a:t>
            </a:r>
          </a:p>
          <a:p>
            <a:r>
              <a:rPr lang="en-US" dirty="0" smtClean="0"/>
              <a:t>Result metadata</a:t>
            </a:r>
          </a:p>
        </p:txBody>
      </p:sp>
      <p:sp>
        <p:nvSpPr>
          <p:cNvPr id="68" name="TextBox 67"/>
          <p:cNvSpPr txBox="1"/>
          <p:nvPr/>
        </p:nvSpPr>
        <p:spPr>
          <a:xfrm>
            <a:off x="5435093" y="1539214"/>
            <a:ext cx="2539734" cy="1754326"/>
          </a:xfrm>
          <a:prstGeom prst="rect">
            <a:avLst/>
          </a:prstGeom>
          <a:noFill/>
        </p:spPr>
        <p:txBody>
          <a:bodyPr wrap="none" rtlCol="0">
            <a:spAutoFit/>
          </a:bodyPr>
          <a:lstStyle/>
          <a:p>
            <a:r>
              <a:rPr lang="en-US" dirty="0" err="1" smtClean="0"/>
              <a:t>CommandDeviceRequest</a:t>
            </a:r>
            <a:endParaRPr lang="en-US" dirty="0" smtClean="0"/>
          </a:p>
          <a:p>
            <a:r>
              <a:rPr lang="en-US" dirty="0" smtClean="0"/>
              <a:t>DVSAP </a:t>
            </a:r>
            <a:r>
              <a:rPr lang="en-US" dirty="0" err="1" smtClean="0"/>
              <a:t>addr</a:t>
            </a:r>
            <a:r>
              <a:rPr lang="en-US" dirty="0" smtClean="0"/>
              <a:t>,</a:t>
            </a:r>
          </a:p>
          <a:p>
            <a:r>
              <a:rPr lang="en-US" dirty="0" smtClean="0"/>
              <a:t>Transaction id,</a:t>
            </a:r>
          </a:p>
          <a:p>
            <a:r>
              <a:rPr lang="en-US" dirty="0" smtClean="0"/>
              <a:t>Device id,</a:t>
            </a:r>
          </a:p>
          <a:p>
            <a:r>
              <a:rPr lang="en-US" dirty="0" smtClean="0"/>
              <a:t>Value id,</a:t>
            </a:r>
          </a:p>
          <a:p>
            <a:r>
              <a:rPr lang="en-US" dirty="0" smtClean="0"/>
              <a:t>Value</a:t>
            </a:r>
            <a:endParaRPr lang="en-US" dirty="0"/>
          </a:p>
        </p:txBody>
      </p:sp>
      <p:sp>
        <p:nvSpPr>
          <p:cNvPr id="71" name="TextBox 70"/>
          <p:cNvSpPr txBox="1"/>
          <p:nvPr/>
        </p:nvSpPr>
        <p:spPr>
          <a:xfrm>
            <a:off x="5421670" y="4604240"/>
            <a:ext cx="2539734" cy="369332"/>
          </a:xfrm>
          <a:prstGeom prst="rect">
            <a:avLst/>
          </a:prstGeom>
          <a:noFill/>
        </p:spPr>
        <p:txBody>
          <a:bodyPr wrap="none" rtlCol="0">
            <a:spAutoFit/>
          </a:bodyPr>
          <a:lstStyle/>
          <a:p>
            <a:r>
              <a:rPr lang="en-US" dirty="0" err="1" smtClean="0"/>
              <a:t>CommandDeviceRequest</a:t>
            </a:r>
            <a:endParaRPr lang="en-US" dirty="0"/>
          </a:p>
        </p:txBody>
      </p:sp>
      <p:sp>
        <p:nvSpPr>
          <p:cNvPr id="29" name="TextBox 28"/>
          <p:cNvSpPr txBox="1"/>
          <p:nvPr/>
        </p:nvSpPr>
        <p:spPr>
          <a:xfrm>
            <a:off x="8765193" y="4604240"/>
            <a:ext cx="2712217" cy="369332"/>
          </a:xfrm>
          <a:prstGeom prst="rect">
            <a:avLst/>
          </a:prstGeom>
          <a:noFill/>
        </p:spPr>
        <p:txBody>
          <a:bodyPr wrap="none" rtlCol="0">
            <a:spAutoFit/>
          </a:bodyPr>
          <a:lstStyle/>
          <a:p>
            <a:r>
              <a:rPr lang="en-US" dirty="0" err="1" smtClean="0"/>
              <a:t>CommandDeviceIndication</a:t>
            </a:r>
            <a:endParaRPr lang="en-US" dirty="0"/>
          </a:p>
        </p:txBody>
      </p:sp>
    </p:spTree>
    <p:extLst>
      <p:ext uri="{BB962C8B-B14F-4D97-AF65-F5344CB8AC3E}">
        <p14:creationId xmlns:p14="http://schemas.microsoft.com/office/powerpoint/2010/main" val="1208353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1238</TotalTime>
  <Words>1974</Words>
  <Application>Microsoft Office PowerPoint</Application>
  <PresentationFormat>Widescreen</PresentationFormat>
  <Paragraphs>393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SOIS Services</vt:lpstr>
      <vt:lpstr>Layered View</vt:lpstr>
      <vt:lpstr>Functional GroupSummary</vt:lpstr>
      <vt:lpstr>Data Distribution</vt:lpstr>
      <vt:lpstr>Device &amp; Access Services</vt:lpstr>
      <vt:lpstr>Device Access Service: Acquisition</vt:lpstr>
      <vt:lpstr>Device Access Service: Commanding</vt:lpstr>
      <vt:lpstr>Device Virtualization Service: Acquisition</vt:lpstr>
      <vt:lpstr>Device Virtualization Service: Commanding</vt:lpstr>
      <vt:lpstr>Device Data Pooling Service: Acquisition</vt:lpstr>
      <vt:lpstr>Device Data Pooling Service: Starting Acquisition</vt:lpstr>
      <vt:lpstr>Device Data Pooling Service: Stopping Acquisition</vt:lpstr>
      <vt:lpstr>Device Data Pooling Service: Adding Acquisition Order</vt:lpstr>
      <vt:lpstr>Device Data Pooling Service: Removing Acquisition Order</vt:lpstr>
      <vt:lpstr>PacketService</vt:lpstr>
      <vt:lpstr>MemoryAccessService Reading</vt:lpstr>
      <vt:lpstr>MemoryAccessService Writing</vt:lpstr>
      <vt:lpstr>Vehicle Manifest Services</vt:lpstr>
      <vt:lpstr>Plug and Play Function descriptions</vt:lpstr>
      <vt:lpstr>Device Content Services</vt:lpstr>
      <vt:lpstr>Communication Protocols</vt:lpstr>
      <vt:lpstr>SOIS Service Interfaces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SOIS Services</dc:title>
  <dc:creator>Ramon Krosley</dc:creator>
  <cp:lastModifiedBy>Ramon Krosley</cp:lastModifiedBy>
  <cp:revision>90</cp:revision>
  <dcterms:created xsi:type="dcterms:W3CDTF">2016-01-18T15:46:08Z</dcterms:created>
  <dcterms:modified xsi:type="dcterms:W3CDTF">2016-02-28T02:10:08Z</dcterms:modified>
</cp:coreProperties>
</file>