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4" r:id="rId7"/>
    <p:sldId id="265" r:id="rId8"/>
    <p:sldId id="261" r:id="rId9"/>
    <p:sldId id="263"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B79"/>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7" autoAdjust="0"/>
    <p:restoredTop sz="94660"/>
  </p:normalViewPr>
  <p:slideViewPr>
    <p:cSldViewPr snapToGrid="0">
      <p:cViewPr varScale="1">
        <p:scale>
          <a:sx n="116" d="100"/>
          <a:sy n="116" d="100"/>
        </p:scale>
        <p:origin x="20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1B05B-C8C0-49A5-AA24-0E0E31BDEA57}" type="datetimeFigureOut">
              <a:rPr lang="en-US" smtClean="0"/>
              <a:t>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1B05B-C8C0-49A5-AA24-0E0E31BDEA57}" type="datetimeFigureOut">
              <a:rPr lang="en-US" smtClean="0"/>
              <a:t>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1B05B-C8C0-49A5-AA24-0E0E31BDEA57}" type="datetimeFigureOut">
              <a:rPr lang="en-US" smtClean="0"/>
              <a:t>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SOIS Services</a:t>
            </a:r>
            <a:endParaRPr lang="en-US" dirty="0"/>
          </a:p>
        </p:txBody>
      </p:sp>
      <p:sp>
        <p:nvSpPr>
          <p:cNvPr id="3" name="Subtitle 2"/>
          <p:cNvSpPr>
            <a:spLocks noGrp="1"/>
          </p:cNvSpPr>
          <p:nvPr>
            <p:ph type="subTitle" idx="1"/>
          </p:nvPr>
        </p:nvSpPr>
        <p:spPr/>
        <p:txBody>
          <a:bodyPr/>
          <a:lstStyle/>
          <a:p>
            <a:r>
              <a:rPr lang="en-US" dirty="0" smtClean="0"/>
              <a:t>Version 3, with post 19 Jan 2016 </a:t>
            </a:r>
            <a:r>
              <a:rPr lang="en-US" dirty="0" err="1" smtClean="0"/>
              <a:t>Telecon</a:t>
            </a:r>
            <a:r>
              <a:rPr lang="en-US" dirty="0" smtClean="0"/>
              <a:t> mods</a:t>
            </a:r>
            <a:endParaRPr lang="en-US" dirty="0"/>
          </a:p>
        </p:txBody>
      </p:sp>
    </p:spTree>
    <p:extLst>
      <p:ext uri="{BB962C8B-B14F-4D97-AF65-F5344CB8AC3E}">
        <p14:creationId xmlns:p14="http://schemas.microsoft.com/office/powerpoint/2010/main" val="27932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Service Interfaces</a:t>
            </a:r>
            <a:endParaRPr lang="en-US" dirty="0"/>
          </a:p>
        </p:txBody>
      </p:sp>
      <p:sp>
        <p:nvSpPr>
          <p:cNvPr id="4" name="Text Placeholder 3"/>
          <p:cNvSpPr>
            <a:spLocks noGrp="1"/>
          </p:cNvSpPr>
          <p:nvPr>
            <p:ph type="body" sz="half" idx="2"/>
          </p:nvPr>
        </p:nvSpPr>
        <p:spPr/>
        <p:txBody>
          <a:bodyPr/>
          <a:lstStyle/>
          <a:p>
            <a:r>
              <a:rPr lang="en-US" dirty="0" smtClean="0"/>
              <a:t>This diagram summarizes the service interfaces provided by SOIS.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3841" y="675342"/>
            <a:ext cx="7195219" cy="5032188"/>
          </a:xfrm>
        </p:spPr>
      </p:pic>
    </p:spTree>
    <p:extLst>
      <p:ext uri="{BB962C8B-B14F-4D97-AF65-F5344CB8AC3E}">
        <p14:creationId xmlns:p14="http://schemas.microsoft.com/office/powerpoint/2010/main" val="162370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smtClean="0"/>
              <a:t>Layered View</a:t>
            </a:r>
            <a:endParaRPr lang="en-US" dirty="0"/>
          </a:p>
        </p:txBody>
      </p:sp>
      <p:sp>
        <p:nvSpPr>
          <p:cNvPr id="4" name="Text Placeholder 3"/>
          <p:cNvSpPr>
            <a:spLocks noGrp="1"/>
          </p:cNvSpPr>
          <p:nvPr>
            <p:ph type="body" sz="half" idx="2"/>
          </p:nvPr>
        </p:nvSpPr>
        <p:spPr>
          <a:xfrm>
            <a:off x="839789" y="2057400"/>
            <a:ext cx="3630612" cy="3811588"/>
          </a:xfrm>
        </p:spPr>
        <p:txBody>
          <a:bodyPr/>
          <a:lstStyle/>
          <a:p>
            <a:r>
              <a:rPr lang="en-US" dirty="0" smtClean="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Functional </a:t>
            </a:r>
            <a:r>
              <a:rPr lang="en-US" dirty="0" err="1" smtClean="0">
                <a:solidFill>
                  <a:srgbClr val="FF0000"/>
                </a:solidFill>
              </a:rPr>
              <a:t>Group</a:t>
            </a:r>
            <a:r>
              <a:rPr lang="en-US" dirty="0" err="1" smtClean="0"/>
              <a:t>Summary</a:t>
            </a:r>
            <a:endParaRPr lang="en-US" dirty="0"/>
          </a:p>
        </p:txBody>
      </p:sp>
      <p:sp>
        <p:nvSpPr>
          <p:cNvPr id="6" name="Text Placeholder 5"/>
          <p:cNvSpPr>
            <a:spLocks noGrp="1"/>
          </p:cNvSpPr>
          <p:nvPr>
            <p:ph type="body" sz="half" idx="2"/>
          </p:nvPr>
        </p:nvSpPr>
        <p:spPr>
          <a:xfrm>
            <a:off x="839788" y="2057400"/>
            <a:ext cx="4120683" cy="3811588"/>
          </a:xfrm>
        </p:spPr>
        <p:txBody>
          <a:bodyPr>
            <a:normAutofit fontScale="92500" lnSpcReduction="20000"/>
          </a:bodyPr>
          <a:lstStyle/>
          <a:p>
            <a:r>
              <a:rPr lang="en-US" dirty="0" smtClean="0"/>
              <a:t>SOIS services can be categorized in five functional </a:t>
            </a:r>
            <a:r>
              <a:rPr lang="en-US" dirty="0" smtClean="0"/>
              <a:t>groups, </a:t>
            </a:r>
            <a:r>
              <a:rPr lang="en-US" dirty="0" smtClean="0"/>
              <a:t>all of which are accessible to applications.</a:t>
            </a:r>
          </a:p>
          <a:p>
            <a:pPr marL="285750" indent="-285750">
              <a:buFont typeface="Arial" panose="020B0604020202020204" pitchFamily="34" charset="0"/>
              <a:buChar char="•"/>
            </a:pPr>
            <a:r>
              <a:rPr lang="en-US" dirty="0" smtClean="0"/>
              <a:t>Data Distribution applies various technologies to deliver the latest data to </a:t>
            </a:r>
            <a:r>
              <a:rPr lang="en-US" dirty="0"/>
              <a:t>applications and distribution of data among processing nodes, such as partitions, processors, and vehicles</a:t>
            </a:r>
            <a:r>
              <a:rPr lang="en-US" dirty="0" smtClean="0"/>
              <a:t>. </a:t>
            </a:r>
            <a:r>
              <a:rPr lang="en-US" dirty="0">
                <a:solidFill>
                  <a:srgbClr val="FF0000"/>
                </a:solidFill>
              </a:rPr>
              <a:t>Intra- and inter-processor </a:t>
            </a:r>
            <a:r>
              <a:rPr lang="en-US" dirty="0" smtClean="0">
                <a:solidFill>
                  <a:srgbClr val="FF0000"/>
                </a:solidFill>
              </a:rPr>
              <a:t>communications.</a:t>
            </a:r>
          </a:p>
          <a:p>
            <a:pPr marL="285750" indent="-285750">
              <a:buFont typeface="Arial" panose="020B0604020202020204" pitchFamily="34" charset="0"/>
              <a:buChar char="•"/>
            </a:pPr>
            <a:r>
              <a:rPr lang="en-US" dirty="0" smtClean="0">
                <a:solidFill>
                  <a:srgbClr val="FF0000"/>
                </a:solidFill>
              </a:rPr>
              <a:t>Device &amp; Access Services </a:t>
            </a:r>
            <a:r>
              <a:rPr lang="en-US" dirty="0"/>
              <a:t>provide services used by </a:t>
            </a:r>
            <a:r>
              <a:rPr lang="en-US" dirty="0" smtClean="0"/>
              <a:t>applications to do </a:t>
            </a:r>
            <a:r>
              <a:rPr lang="en-US" dirty="0"/>
              <a:t>device </a:t>
            </a:r>
            <a:r>
              <a:rPr lang="en-US" dirty="0" smtClean="0"/>
              <a:t>access, memory, and packet services.</a:t>
            </a:r>
          </a:p>
          <a:p>
            <a:pPr marL="285750" indent="-285750">
              <a:buFont typeface="Arial" panose="020B0604020202020204" pitchFamily="34" charset="0"/>
              <a:buChar char="•"/>
            </a:pPr>
            <a:r>
              <a:rPr lang="en-US" dirty="0" smtClean="0"/>
              <a:t>Vehicle Manifest provides a description of onboard devices and their interfaces, described in more detail by </a:t>
            </a:r>
            <a:r>
              <a:rPr lang="en-US" dirty="0" err="1" smtClean="0"/>
              <a:t>Yonghui</a:t>
            </a:r>
            <a:r>
              <a:rPr lang="en-US" dirty="0" smtClean="0"/>
              <a:t>.</a:t>
            </a:r>
          </a:p>
          <a:p>
            <a:pPr marL="285750" indent="-285750">
              <a:buFont typeface="Arial" panose="020B0604020202020204" pitchFamily="34" charset="0"/>
              <a:buChar char="•"/>
            </a:pPr>
            <a:r>
              <a:rPr lang="en-US" dirty="0" smtClean="0"/>
              <a:t>Device Content Services is a set of spacecraft-oriented services that resembles the POSIX file system and time services.</a:t>
            </a:r>
          </a:p>
          <a:p>
            <a:pPr marL="285750" indent="-285750">
              <a:buFont typeface="Arial" panose="020B0604020202020204" pitchFamily="34" charset="0"/>
              <a:buChar char="•"/>
            </a:pPr>
            <a:r>
              <a:rPr lang="en-US" dirty="0" smtClean="0"/>
              <a:t>Communication Protocols provide access and a common interface for the underlying physical communication subnets.</a:t>
            </a:r>
            <a:endParaRPr lang="en-US" dirty="0"/>
          </a:p>
        </p:txBody>
      </p:sp>
      <p:sp>
        <p:nvSpPr>
          <p:cNvPr id="7" name="Oval 6"/>
          <p:cNvSpPr/>
          <p:nvPr/>
        </p:nvSpPr>
        <p:spPr>
          <a:xfrm>
            <a:off x="5821082" y="2700665"/>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Distribution</a:t>
            </a:r>
            <a:endParaRPr lang="en-US" dirty="0">
              <a:solidFill>
                <a:schemeClr val="tx1"/>
              </a:solidFill>
            </a:endParaRPr>
          </a:p>
        </p:txBody>
      </p:sp>
      <p:sp>
        <p:nvSpPr>
          <p:cNvPr id="8" name="Oval 7"/>
          <p:cNvSpPr/>
          <p:nvPr/>
        </p:nvSpPr>
        <p:spPr>
          <a:xfrm>
            <a:off x="5821083" y="4400971"/>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Device &amp; Access Services</a:t>
            </a:r>
            <a:endParaRPr lang="en-US" dirty="0">
              <a:solidFill>
                <a:srgbClr val="FF0000"/>
              </a:solidFill>
            </a:endParaRPr>
          </a:p>
        </p:txBody>
      </p:sp>
      <p:sp>
        <p:nvSpPr>
          <p:cNvPr id="9" name="Oval 8"/>
          <p:cNvSpPr/>
          <p:nvPr/>
        </p:nvSpPr>
        <p:spPr>
          <a:xfrm>
            <a:off x="9538446" y="2700665"/>
            <a:ext cx="1807883" cy="9144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Vehicle Manifest</a:t>
            </a:r>
            <a:endParaRPr lang="en-US" dirty="0">
              <a:solidFill>
                <a:schemeClr val="tx1"/>
              </a:solidFill>
            </a:endParaRPr>
          </a:p>
        </p:txBody>
      </p:sp>
      <p:sp>
        <p:nvSpPr>
          <p:cNvPr id="10" name="Oval 9"/>
          <p:cNvSpPr/>
          <p:nvPr/>
        </p:nvSpPr>
        <p:spPr>
          <a:xfrm>
            <a:off x="9538446" y="4400971"/>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Content Services</a:t>
            </a:r>
            <a:endParaRPr lang="en-US" dirty="0">
              <a:solidFill>
                <a:schemeClr val="tx1"/>
              </a:solidFill>
            </a:endParaRPr>
          </a:p>
        </p:txBody>
      </p:sp>
      <p:cxnSp>
        <p:nvCxnSpPr>
          <p:cNvPr id="12" name="Straight Connector 11"/>
          <p:cNvCxnSpPr>
            <a:stCxn id="7" idx="6"/>
            <a:endCxn id="9" idx="2"/>
          </p:cNvCxnSpPr>
          <p:nvPr/>
        </p:nvCxnSpPr>
        <p:spPr>
          <a:xfrm>
            <a:off x="8211670" y="3157865"/>
            <a:ext cx="13267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7" idx="4"/>
          </p:cNvCxnSpPr>
          <p:nvPr/>
        </p:nvCxnSpPr>
        <p:spPr>
          <a:xfrm flipH="1" flipV="1">
            <a:off x="7016376" y="3615065"/>
            <a:ext cx="1"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a:off x="7861576" y="3481154"/>
            <a:ext cx="1941628"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7"/>
            <a:endCxn id="9" idx="3"/>
          </p:cNvCxnSpPr>
          <p:nvPr/>
        </p:nvCxnSpPr>
        <p:spPr>
          <a:xfrm flipV="1">
            <a:off x="7861577" y="3481154"/>
            <a:ext cx="1941627"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9" idx="4"/>
          </p:cNvCxnSpPr>
          <p:nvPr/>
        </p:nvCxnSpPr>
        <p:spPr>
          <a:xfrm flipV="1">
            <a:off x="10442388" y="3615065"/>
            <a:ext cx="0"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6"/>
            <a:endCxn id="10" idx="2"/>
          </p:cNvCxnSpPr>
          <p:nvPr/>
        </p:nvCxnSpPr>
        <p:spPr>
          <a:xfrm>
            <a:off x="8211671" y="4858171"/>
            <a:ext cx="132677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679764" y="120425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29" name="Straight Connector 28"/>
          <p:cNvCxnSpPr>
            <a:stCxn id="7" idx="0"/>
            <a:endCxn id="28" idx="4"/>
          </p:cNvCxnSpPr>
          <p:nvPr/>
        </p:nvCxnSpPr>
        <p:spPr>
          <a:xfrm flipV="1">
            <a:off x="7016376" y="2118659"/>
            <a:ext cx="1858682"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8" idx="4"/>
            <a:endCxn id="9" idx="0"/>
          </p:cNvCxnSpPr>
          <p:nvPr/>
        </p:nvCxnSpPr>
        <p:spPr>
          <a:xfrm>
            <a:off x="8875058" y="2118659"/>
            <a:ext cx="1567330"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8" idx="4"/>
            <a:endCxn id="8" idx="7"/>
          </p:cNvCxnSpPr>
          <p:nvPr/>
        </p:nvCxnSpPr>
        <p:spPr>
          <a:xfrm flipH="1">
            <a:off x="7861577" y="2118659"/>
            <a:ext cx="1013481"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4"/>
            <a:endCxn id="10" idx="1"/>
          </p:cNvCxnSpPr>
          <p:nvPr/>
        </p:nvCxnSpPr>
        <p:spPr>
          <a:xfrm>
            <a:off x="8875058" y="2118659"/>
            <a:ext cx="928146"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28666" y="5638660"/>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cxnSp>
        <p:nvCxnSpPr>
          <p:cNvPr id="21" name="Straight Connector 20"/>
          <p:cNvCxnSpPr>
            <a:stCxn id="20" idx="7"/>
            <a:endCxn id="10" idx="4"/>
          </p:cNvCxnSpPr>
          <p:nvPr/>
        </p:nvCxnSpPr>
        <p:spPr>
          <a:xfrm flipV="1">
            <a:off x="9669160" y="5315371"/>
            <a:ext cx="773228"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42563" y="7149588"/>
            <a:ext cx="540318"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0" idx="1"/>
            <a:endCxn id="8" idx="4"/>
          </p:cNvCxnSpPr>
          <p:nvPr/>
        </p:nvCxnSpPr>
        <p:spPr>
          <a:xfrm flipH="1" flipV="1">
            <a:off x="7016377" y="5315371"/>
            <a:ext cx="962383"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5"/>
            <a:endCxn id="20" idx="0"/>
          </p:cNvCxnSpPr>
          <p:nvPr/>
        </p:nvCxnSpPr>
        <p:spPr>
          <a:xfrm>
            <a:off x="7861576" y="3481154"/>
            <a:ext cx="962384" cy="21575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8" idx="4"/>
            <a:endCxn id="20" idx="0"/>
          </p:cNvCxnSpPr>
          <p:nvPr/>
        </p:nvCxnSpPr>
        <p:spPr>
          <a:xfrm flipH="1">
            <a:off x="8823960" y="2118659"/>
            <a:ext cx="51098" cy="352000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3"/>
            <a:endCxn id="20" idx="0"/>
          </p:cNvCxnSpPr>
          <p:nvPr/>
        </p:nvCxnSpPr>
        <p:spPr>
          <a:xfrm flipH="1">
            <a:off x="8823960" y="3481154"/>
            <a:ext cx="979244" cy="21575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Distribution</a:t>
            </a:r>
            <a:endParaRPr lang="en-US" dirty="0"/>
          </a:p>
        </p:txBody>
      </p:sp>
      <p:sp>
        <p:nvSpPr>
          <p:cNvPr id="4" name="Text Placeholder 3"/>
          <p:cNvSpPr>
            <a:spLocks noGrp="1"/>
          </p:cNvSpPr>
          <p:nvPr>
            <p:ph type="body" sz="half" idx="2"/>
          </p:nvPr>
        </p:nvSpPr>
        <p:spPr/>
        <p:txBody>
          <a:bodyPr/>
          <a:lstStyle/>
          <a:p>
            <a:r>
              <a:rPr lang="en-US" dirty="0" smtClean="0"/>
              <a:t>SOIS provides one technology for distribution of data.  Applications that use this service must make their own models of latency and trends in measurements.</a:t>
            </a:r>
          </a:p>
          <a:p>
            <a:pPr marL="285750" indent="-285750">
              <a:buFont typeface="Arial" panose="020B0604020202020204" pitchFamily="34" charset="0"/>
              <a:buChar char="•"/>
            </a:pPr>
            <a:r>
              <a:rPr lang="en-US" dirty="0" smtClean="0"/>
              <a:t>Message Transfer Service is a publish/subscribe message bus, for use by applications separated from devices in time and space.</a:t>
            </a:r>
          </a:p>
          <a:p>
            <a:pPr marL="285750" indent="-285750">
              <a:buFont typeface="Arial" panose="020B0604020202020204" pitchFamily="34" charset="0"/>
              <a:buChar char="•"/>
            </a:pPr>
            <a:r>
              <a:rPr lang="en-US" dirty="0" smtClean="0">
                <a:solidFill>
                  <a:srgbClr val="FF0000"/>
                </a:solidFill>
              </a:rPr>
              <a:t>Intra- and inter-processor communications</a:t>
            </a:r>
          </a:p>
        </p:txBody>
      </p:sp>
      <p:sp>
        <p:nvSpPr>
          <p:cNvPr id="5" name="Oval 4"/>
          <p:cNvSpPr/>
          <p:nvPr/>
        </p:nvSpPr>
        <p:spPr>
          <a:xfrm>
            <a:off x="5665693" y="1129552"/>
            <a:ext cx="5898777" cy="4087907"/>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Data Distribution</a:t>
            </a:r>
            <a:endParaRPr lang="en-US" dirty="0">
              <a:solidFill>
                <a:schemeClr val="tx1"/>
              </a:solidFill>
            </a:endParaRPr>
          </a:p>
        </p:txBody>
      </p:sp>
      <p:sp>
        <p:nvSpPr>
          <p:cNvPr id="6" name="Oval 5"/>
          <p:cNvSpPr/>
          <p:nvPr/>
        </p:nvSpPr>
        <p:spPr>
          <a:xfrm>
            <a:off x="7358527" y="2680446"/>
            <a:ext cx="2513107" cy="986118"/>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Message Transfer Service</a:t>
            </a:r>
            <a:endParaRPr lang="en-US" dirty="0">
              <a:solidFill>
                <a:schemeClr val="tx1"/>
              </a:solidFill>
            </a:endParaRPr>
          </a:p>
        </p:txBody>
      </p:sp>
      <p:sp>
        <p:nvSpPr>
          <p:cNvPr id="8" name="Oval 7"/>
          <p:cNvSpPr/>
          <p:nvPr/>
        </p:nvSpPr>
        <p:spPr>
          <a:xfrm>
            <a:off x="9592236" y="21304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12" name="Straight Connector 11"/>
          <p:cNvCxnSpPr>
            <a:stCxn id="6" idx="7"/>
            <a:endCxn id="8" idx="4"/>
          </p:cNvCxnSpPr>
          <p:nvPr/>
        </p:nvCxnSpPr>
        <p:spPr>
          <a:xfrm flipV="1">
            <a:off x="9503598" y="1127449"/>
            <a:ext cx="1283932"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6" idx="4"/>
          </p:cNvCxnSpPr>
          <p:nvPr/>
        </p:nvCxnSpPr>
        <p:spPr>
          <a:xfrm flipV="1">
            <a:off x="7197343" y="3666564"/>
            <a:ext cx="1417738" cy="187913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023364" y="2057400"/>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13" name="Rectangle 12"/>
          <p:cNvSpPr/>
          <p:nvPr/>
        </p:nvSpPr>
        <p:spPr>
          <a:xfrm>
            <a:off x="7943779" y="4468016"/>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14" name="Oval 13"/>
          <p:cNvSpPr/>
          <p:nvPr/>
        </p:nvSpPr>
        <p:spPr>
          <a:xfrm>
            <a:off x="5937885" y="5545699"/>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spTree>
    <p:extLst>
      <p:ext uri="{BB962C8B-B14F-4D97-AF65-F5344CB8AC3E}">
        <p14:creationId xmlns:p14="http://schemas.microsoft.com/office/powerpoint/2010/main" val="212898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4828988" y="634701"/>
            <a:ext cx="7482540" cy="6504433"/>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dirty="0">
              <a:solidFill>
                <a:schemeClr val="tx1"/>
              </a:solidFill>
            </a:endParaRPr>
          </a:p>
        </p:txBody>
      </p:sp>
      <p:sp>
        <p:nvSpPr>
          <p:cNvPr id="2" name="Title 1"/>
          <p:cNvSpPr>
            <a:spLocks noGrp="1"/>
          </p:cNvSpPr>
          <p:nvPr>
            <p:ph type="title"/>
          </p:nvPr>
        </p:nvSpPr>
        <p:spPr>
          <a:xfrm>
            <a:off x="586398" y="192792"/>
            <a:ext cx="3932237" cy="983129"/>
          </a:xfrm>
        </p:spPr>
        <p:txBody>
          <a:bodyPr/>
          <a:lstStyle/>
          <a:p>
            <a:r>
              <a:rPr lang="en-US" dirty="0" smtClean="0">
                <a:solidFill>
                  <a:srgbClr val="FF0000"/>
                </a:solidFill>
              </a:rPr>
              <a:t>Device &amp; Access Services</a:t>
            </a:r>
            <a:endParaRPr lang="en-US" dirty="0">
              <a:solidFill>
                <a:srgbClr val="FF0000"/>
              </a:solidFill>
            </a:endParaRPr>
          </a:p>
        </p:txBody>
      </p:sp>
      <p:sp>
        <p:nvSpPr>
          <p:cNvPr id="4" name="Text Placeholder 3"/>
          <p:cNvSpPr>
            <a:spLocks noGrp="1"/>
          </p:cNvSpPr>
          <p:nvPr>
            <p:ph type="body" sz="half" idx="2"/>
          </p:nvPr>
        </p:nvSpPr>
        <p:spPr>
          <a:xfrm>
            <a:off x="586398" y="1265567"/>
            <a:ext cx="3932237" cy="4960471"/>
          </a:xfrm>
        </p:spPr>
        <p:txBody>
          <a:bodyPr>
            <a:normAutofit fontScale="85000" lnSpcReduction="10000"/>
          </a:bodyPr>
          <a:lstStyle/>
          <a:p>
            <a:r>
              <a:rPr lang="en-US" dirty="0" smtClean="0"/>
              <a:t>Applications can interact with the communication protocols at any depth on the protocol stack.</a:t>
            </a:r>
          </a:p>
          <a:p>
            <a:pPr marL="285750" indent="-285750">
              <a:buFont typeface="Arial" panose="020B0604020202020204" pitchFamily="34" charset="0"/>
              <a:buChar char="•"/>
            </a:pPr>
            <a:r>
              <a:rPr lang="en-US" dirty="0"/>
              <a:t>Device Data Pooling Service is based on the idea of a “current values table” in memory shared by applications.</a:t>
            </a:r>
          </a:p>
          <a:p>
            <a:pPr marL="285750" indent="-285750">
              <a:buFont typeface="Arial" panose="020B0604020202020204" pitchFamily="34" charset="0"/>
              <a:buChar char="•"/>
            </a:pPr>
            <a:r>
              <a:rPr lang="en-US" dirty="0" smtClean="0"/>
              <a:t>The Device Virtualization Service provides a view of device data that includes functional interfaces and engineering units.  Portable applications use this service.</a:t>
            </a:r>
          </a:p>
          <a:p>
            <a:pPr marL="285750" indent="-285750">
              <a:buFont typeface="Arial" panose="020B0604020202020204" pitchFamily="34" charset="0"/>
              <a:buChar char="•"/>
            </a:pPr>
            <a:r>
              <a:rPr lang="en-US" dirty="0" smtClean="0"/>
              <a:t>The Device Access Service provides native interfaces of devices.  Device-specific applications, such as housekeeping telemetry, use this service.</a:t>
            </a:r>
          </a:p>
          <a:p>
            <a:pPr marL="285750" indent="-285750">
              <a:buFont typeface="Arial" panose="020B0604020202020204" pitchFamily="34" charset="0"/>
              <a:buChar char="•"/>
            </a:pPr>
            <a:r>
              <a:rPr lang="en-US" dirty="0" smtClean="0"/>
              <a:t>The Packet Service provides a datagram model for communicating with a device.</a:t>
            </a:r>
          </a:p>
          <a:p>
            <a:pPr marL="285750" indent="-285750">
              <a:buFont typeface="Arial" panose="020B0604020202020204" pitchFamily="34" charset="0"/>
              <a:buChar char="•"/>
            </a:pPr>
            <a:r>
              <a:rPr lang="en-US" dirty="0" smtClean="0"/>
              <a:t>The Memory Access Service provides a memory model for communicating with a device.</a:t>
            </a:r>
          </a:p>
          <a:p>
            <a:pPr marL="285750" indent="-285750">
              <a:buFont typeface="Arial" panose="020B0604020202020204" pitchFamily="34" charset="0"/>
              <a:buChar char="•"/>
            </a:pPr>
            <a:r>
              <a:rPr lang="en-US" dirty="0" smtClean="0"/>
              <a:t>The Subnetwork Test Service facilitates testing of devices.</a:t>
            </a:r>
            <a:endParaRPr lang="en-US" dirty="0"/>
          </a:p>
          <a:p>
            <a:r>
              <a:rPr lang="en-US" dirty="0" smtClean="0"/>
              <a:t>(The Device Data Pooling, Device Virtualization, and Device Access Services appear in the Layered View as a part of the Command and Data Acquisition Services.)</a:t>
            </a:r>
          </a:p>
        </p:txBody>
      </p:sp>
      <p:sp>
        <p:nvSpPr>
          <p:cNvPr id="5" name="Oval 4"/>
          <p:cNvSpPr/>
          <p:nvPr/>
        </p:nvSpPr>
        <p:spPr>
          <a:xfrm>
            <a:off x="9293412" y="141332"/>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6" name="Rectangle 5"/>
          <p:cNvSpPr/>
          <p:nvPr/>
        </p:nvSpPr>
        <p:spPr>
          <a:xfrm>
            <a:off x="6944658" y="2363787"/>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Virtualization Service</a:t>
            </a:r>
            <a:endParaRPr lang="en-US" dirty="0">
              <a:solidFill>
                <a:schemeClr val="tx1"/>
              </a:solidFill>
            </a:endParaRPr>
          </a:p>
        </p:txBody>
      </p:sp>
      <p:sp>
        <p:nvSpPr>
          <p:cNvPr id="7" name="Rectangle 6"/>
          <p:cNvSpPr/>
          <p:nvPr/>
        </p:nvSpPr>
        <p:spPr>
          <a:xfrm>
            <a:off x="6944658" y="357999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603623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sp>
        <p:nvSpPr>
          <p:cNvPr id="9" name="Rectangle 8"/>
          <p:cNvSpPr/>
          <p:nvPr/>
        </p:nvSpPr>
        <p:spPr>
          <a:xfrm>
            <a:off x="785009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Service</a:t>
            </a:r>
            <a:endParaRPr lang="en-US" dirty="0">
              <a:solidFill>
                <a:schemeClr val="tx1"/>
              </a:solidFill>
            </a:endParaRPr>
          </a:p>
        </p:txBody>
      </p:sp>
      <p:sp>
        <p:nvSpPr>
          <p:cNvPr id="10" name="Rectangle 9"/>
          <p:cNvSpPr/>
          <p:nvPr/>
        </p:nvSpPr>
        <p:spPr>
          <a:xfrm>
            <a:off x="966395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Subnetwork Test Service</a:t>
            </a:r>
            <a:endParaRPr lang="en-US" dirty="0">
              <a:solidFill>
                <a:schemeClr val="tx1"/>
              </a:solidFill>
            </a:endParaRPr>
          </a:p>
        </p:txBody>
      </p:sp>
      <p:cxnSp>
        <p:nvCxnSpPr>
          <p:cNvPr id="11" name="Straight Connector 10"/>
          <p:cNvCxnSpPr>
            <a:stCxn id="7" idx="0"/>
            <a:endCxn id="6" idx="2"/>
          </p:cNvCxnSpPr>
          <p:nvPr/>
        </p:nvCxnSpPr>
        <p:spPr>
          <a:xfrm flipV="1">
            <a:off x="7691718" y="3278187"/>
            <a:ext cx="0" cy="3018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7" idx="2"/>
          </p:cNvCxnSpPr>
          <p:nvPr/>
        </p:nvCxnSpPr>
        <p:spPr>
          <a:xfrm flipV="1">
            <a:off x="6783293" y="4494398"/>
            <a:ext cx="90842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7" idx="2"/>
          </p:cNvCxnSpPr>
          <p:nvPr/>
        </p:nvCxnSpPr>
        <p:spPr>
          <a:xfrm flipH="1" flipV="1">
            <a:off x="7691718" y="4494398"/>
            <a:ext cx="90543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5" idx="4"/>
          </p:cNvCxnSpPr>
          <p:nvPr/>
        </p:nvCxnSpPr>
        <p:spPr>
          <a:xfrm flipV="1">
            <a:off x="10411013" y="1055732"/>
            <a:ext cx="7769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4"/>
            <a:endCxn id="6" idx="3"/>
          </p:cNvCxnSpPr>
          <p:nvPr/>
        </p:nvCxnSpPr>
        <p:spPr>
          <a:xfrm flipH="1">
            <a:off x="8438777" y="1055732"/>
            <a:ext cx="2049929" cy="176525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 idx="4"/>
            <a:endCxn id="7" idx="3"/>
          </p:cNvCxnSpPr>
          <p:nvPr/>
        </p:nvCxnSpPr>
        <p:spPr>
          <a:xfrm flipH="1">
            <a:off x="8438777" y="1055732"/>
            <a:ext cx="2049929" cy="29814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0"/>
            <a:endCxn id="5" idx="4"/>
          </p:cNvCxnSpPr>
          <p:nvPr/>
        </p:nvCxnSpPr>
        <p:spPr>
          <a:xfrm flipV="1">
            <a:off x="8597153" y="1055732"/>
            <a:ext cx="189155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0"/>
            <a:endCxn id="5" idx="4"/>
          </p:cNvCxnSpPr>
          <p:nvPr/>
        </p:nvCxnSpPr>
        <p:spPr>
          <a:xfrm flipV="1">
            <a:off x="6783293" y="1055732"/>
            <a:ext cx="370541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944658" y="114309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Data Pooling Service</a:t>
            </a:r>
            <a:endParaRPr lang="en-US" dirty="0">
              <a:solidFill>
                <a:schemeClr val="tx1"/>
              </a:solidFill>
            </a:endParaRPr>
          </a:p>
        </p:txBody>
      </p:sp>
      <p:cxnSp>
        <p:nvCxnSpPr>
          <p:cNvPr id="21" name="Straight Connector 20"/>
          <p:cNvCxnSpPr>
            <a:stCxn id="6" idx="0"/>
            <a:endCxn id="19" idx="2"/>
          </p:cNvCxnSpPr>
          <p:nvPr/>
        </p:nvCxnSpPr>
        <p:spPr>
          <a:xfrm flipV="1">
            <a:off x="7691718" y="2057493"/>
            <a:ext cx="0" cy="30629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5" idx="4"/>
            <a:endCxn id="19" idx="3"/>
          </p:cNvCxnSpPr>
          <p:nvPr/>
        </p:nvCxnSpPr>
        <p:spPr>
          <a:xfrm flipH="1">
            <a:off x="8438777" y="1055732"/>
            <a:ext cx="2049929" cy="54456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924340" y="3640878"/>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25" name="Rectangle 24"/>
          <p:cNvSpPr/>
          <p:nvPr/>
        </p:nvSpPr>
        <p:spPr>
          <a:xfrm>
            <a:off x="9034383" y="1603790"/>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26" name="Oval 25"/>
          <p:cNvSpPr/>
          <p:nvPr/>
        </p:nvSpPr>
        <p:spPr>
          <a:xfrm>
            <a:off x="3576731" y="5943600"/>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cxnSp>
        <p:nvCxnSpPr>
          <p:cNvPr id="27" name="Straight Connector 26"/>
          <p:cNvCxnSpPr>
            <a:stCxn id="26" idx="6"/>
          </p:cNvCxnSpPr>
          <p:nvPr/>
        </p:nvCxnSpPr>
        <p:spPr>
          <a:xfrm flipV="1">
            <a:off x="5967319" y="5868988"/>
            <a:ext cx="733612"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337485" y="10682244"/>
            <a:ext cx="733612"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6" idx="6"/>
          </p:cNvCxnSpPr>
          <p:nvPr/>
        </p:nvCxnSpPr>
        <p:spPr>
          <a:xfrm flipV="1">
            <a:off x="5967319" y="5868988"/>
            <a:ext cx="2668680"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967319" y="5868988"/>
            <a:ext cx="2668680"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6" idx="6"/>
          </p:cNvCxnSpPr>
          <p:nvPr/>
        </p:nvCxnSpPr>
        <p:spPr>
          <a:xfrm flipV="1">
            <a:off x="5967319" y="5868989"/>
            <a:ext cx="4482540" cy="5318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123118" y="5986133"/>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Tree>
    <p:extLst>
      <p:ext uri="{BB962C8B-B14F-4D97-AF65-F5344CB8AC3E}">
        <p14:creationId xmlns:p14="http://schemas.microsoft.com/office/powerpoint/2010/main" val="219405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772026" y="275422"/>
            <a:ext cx="7148226" cy="6312665"/>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68" t="1144" r="-583" b="1060"/>
          <a:stretch/>
        </p:blipFill>
        <p:spPr>
          <a:xfrm>
            <a:off x="5479228" y="851729"/>
            <a:ext cx="5940816" cy="5339751"/>
          </a:xfrm>
        </p:spPr>
      </p:pic>
      <p:sp>
        <p:nvSpPr>
          <p:cNvPr id="2" name="Title 1"/>
          <p:cNvSpPr>
            <a:spLocks noGrp="1"/>
          </p:cNvSpPr>
          <p:nvPr>
            <p:ph type="title"/>
          </p:nvPr>
        </p:nvSpPr>
        <p:spPr>
          <a:xfrm>
            <a:off x="839788" y="192796"/>
            <a:ext cx="3932237" cy="1600200"/>
          </a:xfrm>
        </p:spPr>
        <p:txBody>
          <a:bodyPr/>
          <a:lstStyle/>
          <a:p>
            <a:r>
              <a:rPr lang="en-US" dirty="0"/>
              <a:t>Vehicle </a:t>
            </a:r>
            <a:r>
              <a:rPr lang="en-US" dirty="0" smtClean="0"/>
              <a:t>Manifest Services</a:t>
            </a:r>
            <a:endParaRPr lang="en-US" dirty="0"/>
          </a:p>
        </p:txBody>
      </p:sp>
      <p:sp>
        <p:nvSpPr>
          <p:cNvPr id="4" name="Text Placeholder 3"/>
          <p:cNvSpPr>
            <a:spLocks noGrp="1"/>
          </p:cNvSpPr>
          <p:nvPr>
            <p:ph type="body" sz="half" idx="2"/>
          </p:nvPr>
        </p:nvSpPr>
        <p:spPr>
          <a:xfrm>
            <a:off x="839788" y="1792996"/>
            <a:ext cx="3932237" cy="4398484"/>
          </a:xfrm>
        </p:spPr>
        <p:txBody>
          <a:bodyPr>
            <a:normAutofit fontScale="85000" lnSpcReduction="20000"/>
          </a:bodyPr>
          <a:lstStyle/>
          <a:p>
            <a:r>
              <a:rPr lang="en-US" dirty="0" smtClean="0"/>
              <a:t>Provide </a:t>
            </a:r>
            <a:r>
              <a:rPr lang="en-US" dirty="0" smtClean="0"/>
              <a:t>“plug and play” functions for device </a:t>
            </a:r>
            <a:r>
              <a:rPr lang="en-US" dirty="0" smtClean="0"/>
              <a:t>discovery, device </a:t>
            </a:r>
            <a:r>
              <a:rPr lang="en-US" dirty="0" smtClean="0"/>
              <a:t>virtualization, and standardized device access.</a:t>
            </a:r>
          </a:p>
          <a:p>
            <a:pPr marL="285750" indent="-285750">
              <a:buFont typeface="Arial" charset="0"/>
              <a:buChar char="•"/>
            </a:pPr>
            <a:r>
              <a:rPr lang="en-US" dirty="0" smtClean="0"/>
              <a:t>Device Enumeration Service (DES) provides table of device names and virtual / physical identifiers</a:t>
            </a:r>
          </a:p>
          <a:p>
            <a:pPr marL="285750" indent="-285750">
              <a:buFont typeface="Arial" charset="0"/>
              <a:buChar char="•"/>
            </a:pPr>
            <a:r>
              <a:rPr lang="en-US" dirty="0" smtClean="0"/>
              <a:t>Device Discovery Service (DDS) searches sub-net(s) for devices, recognizes changes to device and sub-net accessibility, provides notifications</a:t>
            </a:r>
          </a:p>
          <a:p>
            <a:pPr marL="285750" indent="-285750">
              <a:buFont typeface="Arial" charset="0"/>
              <a:buChar char="•"/>
            </a:pPr>
            <a:r>
              <a:rPr lang="en-US" dirty="0" smtClean="0"/>
              <a:t>Device Virtualization Service (DVS) provides virtual device interface, hides physical device mapping</a:t>
            </a:r>
          </a:p>
          <a:p>
            <a:pPr marL="285750" indent="-285750">
              <a:buFont typeface="Arial" charset="0"/>
              <a:buChar char="•"/>
            </a:pPr>
            <a:r>
              <a:rPr lang="en-US" dirty="0" smtClean="0"/>
              <a:t>Device Access Service (DAS) provides direct physical device access when needed</a:t>
            </a:r>
          </a:p>
          <a:p>
            <a:pPr marL="285750" indent="-285750">
              <a:buFont typeface="Arial" charset="0"/>
              <a:buChar char="•"/>
            </a:pPr>
            <a:r>
              <a:rPr lang="en-US" dirty="0" smtClean="0"/>
              <a:t>Packet Service (PS) provides means to read / write packets to devices</a:t>
            </a:r>
          </a:p>
          <a:p>
            <a:pPr marL="285750" indent="-285750">
              <a:buFont typeface="Arial" charset="0"/>
              <a:buChar char="•"/>
            </a:pPr>
            <a:r>
              <a:rPr lang="en-US" dirty="0" smtClean="0"/>
              <a:t>Memory Access Service (MAS) provide means to read write data to memory</a:t>
            </a:r>
          </a:p>
          <a:p>
            <a:pPr marL="285750" indent="-285750">
              <a:buFont typeface="Arial" charset="0"/>
              <a:buChar char="•"/>
            </a:pPr>
            <a:r>
              <a:rPr lang="en-US" dirty="0" smtClean="0"/>
              <a:t>Management Information Base (MIB) stores data about devices in a common format</a:t>
            </a:r>
            <a:endParaRPr lang="en-US" dirty="0" smtClean="0"/>
          </a:p>
          <a:p>
            <a:pPr marL="285750" indent="-285750">
              <a:buFont typeface="Arial" charset="0"/>
              <a:buChar char="•"/>
            </a:pPr>
            <a:r>
              <a:rPr lang="en-US" dirty="0" smtClean="0"/>
              <a:t>All rely on underlying Communication Protocols, sub-network services, and devices</a:t>
            </a:r>
            <a:endParaRPr lang="en-US" dirty="0"/>
          </a:p>
        </p:txBody>
      </p:sp>
      <p:sp>
        <p:nvSpPr>
          <p:cNvPr id="3" name="Rectangle 2"/>
          <p:cNvSpPr/>
          <p:nvPr/>
        </p:nvSpPr>
        <p:spPr>
          <a:xfrm>
            <a:off x="7475612" y="275422"/>
            <a:ext cx="1741054" cy="646331"/>
          </a:xfrm>
          <a:prstGeom prst="rect">
            <a:avLst/>
          </a:prstGeom>
        </p:spPr>
        <p:txBody>
          <a:bodyPr wrap="none">
            <a:spAutoFit/>
          </a:bodyPr>
          <a:lstStyle/>
          <a:p>
            <a:pPr algn="ctr"/>
            <a:r>
              <a:rPr lang="en-US" dirty="0"/>
              <a:t>Vehicle </a:t>
            </a:r>
            <a:r>
              <a:rPr lang="en-US" dirty="0" smtClean="0"/>
              <a:t>Manifest</a:t>
            </a:r>
          </a:p>
          <a:p>
            <a:pPr algn="ctr"/>
            <a:r>
              <a:rPr lang="en-US" dirty="0" smtClean="0"/>
              <a:t>Services</a:t>
            </a:r>
            <a:endParaRPr lang="en-US" dirty="0"/>
          </a:p>
        </p:txBody>
      </p:sp>
    </p:spTree>
    <p:extLst>
      <p:ext uri="{BB962C8B-B14F-4D97-AF65-F5344CB8AC3E}">
        <p14:creationId xmlns:p14="http://schemas.microsoft.com/office/powerpoint/2010/main" val="96890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Plug and Play Function descriptions</a:t>
            </a:r>
            <a:endParaRPr lang="en-US" dirty="0"/>
          </a:p>
        </p:txBody>
      </p:sp>
      <p:pic>
        <p:nvPicPr>
          <p:cNvPr id="7" name="Picture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743594" y="1803591"/>
            <a:ext cx="10482594" cy="4954460"/>
          </a:xfrm>
        </p:spPr>
      </p:pic>
    </p:spTree>
    <p:extLst>
      <p:ext uri="{BB962C8B-B14F-4D97-AF65-F5344CB8AC3E}">
        <p14:creationId xmlns:p14="http://schemas.microsoft.com/office/powerpoint/2010/main" val="1894374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Content Services</a:t>
            </a: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The operating system abstraction function provides three services.</a:t>
            </a:r>
          </a:p>
          <a:p>
            <a:pPr marL="285750" indent="-285750">
              <a:buFont typeface="Arial" panose="020B0604020202020204" pitchFamily="34" charset="0"/>
              <a:buChar char="•"/>
            </a:pPr>
            <a:r>
              <a:rPr lang="en-US" dirty="0" smtClean="0"/>
              <a:t>The File and Packet Store Services are actually two services described together.  The File Services provide access to the file system of an onboard computer.  The Packet Store Service provides an interface that applications can use to implement delay-tolerant networking.</a:t>
            </a:r>
          </a:p>
          <a:p>
            <a:pPr marL="285750" indent="-285750">
              <a:buFont typeface="Arial" panose="020B0604020202020204" pitchFamily="34" charset="0"/>
              <a:buChar char="•"/>
            </a:pPr>
            <a:r>
              <a:rPr lang="en-US" dirty="0" smtClean="0"/>
              <a:t>The Time Access Service provides a variety of alarm and metronome functions, correlated with a central onboard time reference.</a:t>
            </a:r>
          </a:p>
          <a:p>
            <a:pPr marL="285750" indent="-285750">
              <a:buFont typeface="Arial" panose="020B0604020202020204" pitchFamily="34" charset="0"/>
              <a:buChar char="•"/>
            </a:pPr>
            <a:r>
              <a:rPr lang="en-US" dirty="0" smtClean="0"/>
              <a:t>The Synchronization Service provides a basic model of events in time, and implements the correlation of time presented by the Time Access Service.</a:t>
            </a:r>
            <a:endParaRPr lang="en-US" dirty="0"/>
          </a:p>
        </p:txBody>
      </p:sp>
      <p:sp>
        <p:nvSpPr>
          <p:cNvPr id="5" name="Oval 4"/>
          <p:cNvSpPr/>
          <p:nvPr/>
        </p:nvSpPr>
        <p:spPr>
          <a:xfrm>
            <a:off x="5611906" y="1770530"/>
            <a:ext cx="6239435" cy="4271682"/>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Device Content Services</a:t>
            </a:r>
            <a:endParaRPr lang="en-US" dirty="0">
              <a:solidFill>
                <a:schemeClr val="tx1"/>
              </a:solidFill>
            </a:endParaRPr>
          </a:p>
        </p:txBody>
      </p:sp>
      <p:sp>
        <p:nvSpPr>
          <p:cNvPr id="6" name="Oval 5"/>
          <p:cNvSpPr/>
          <p:nvPr/>
        </p:nvSpPr>
        <p:spPr>
          <a:xfrm>
            <a:off x="8803342" y="517850"/>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Oval 6"/>
          <p:cNvSpPr/>
          <p:nvPr/>
        </p:nvSpPr>
        <p:spPr>
          <a:xfrm>
            <a:off x="5800165"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File and Packet Store Services</a:t>
            </a:r>
            <a:endParaRPr lang="en-US" dirty="0">
              <a:solidFill>
                <a:schemeClr val="tx1"/>
              </a:solidFill>
            </a:endParaRPr>
          </a:p>
        </p:txBody>
      </p:sp>
      <p:sp>
        <p:nvSpPr>
          <p:cNvPr id="8" name="Oval 7"/>
          <p:cNvSpPr/>
          <p:nvPr/>
        </p:nvSpPr>
        <p:spPr>
          <a:xfrm>
            <a:off x="7851589"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 Access Service</a:t>
            </a:r>
            <a:endParaRPr lang="en-US" dirty="0">
              <a:solidFill>
                <a:schemeClr val="tx1"/>
              </a:solidFill>
            </a:endParaRPr>
          </a:p>
        </p:txBody>
      </p:sp>
      <p:sp>
        <p:nvSpPr>
          <p:cNvPr id="9" name="Oval 8"/>
          <p:cNvSpPr/>
          <p:nvPr/>
        </p:nvSpPr>
        <p:spPr>
          <a:xfrm>
            <a:off x="8834718" y="4462930"/>
            <a:ext cx="2351741"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Synchronization Service</a:t>
            </a:r>
            <a:endParaRPr lang="en-US" dirty="0">
              <a:solidFill>
                <a:schemeClr val="tx1"/>
              </a:solidFill>
            </a:endParaRPr>
          </a:p>
        </p:txBody>
      </p:sp>
      <p:cxnSp>
        <p:nvCxnSpPr>
          <p:cNvPr id="10" name="Straight Connector 9"/>
          <p:cNvCxnSpPr>
            <a:stCxn id="7" idx="0"/>
            <a:endCxn id="6" idx="4"/>
          </p:cNvCxnSpPr>
          <p:nvPr/>
        </p:nvCxnSpPr>
        <p:spPr>
          <a:xfrm flipV="1">
            <a:off x="6763871" y="1432250"/>
            <a:ext cx="3234765"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6" idx="4"/>
          </p:cNvCxnSpPr>
          <p:nvPr/>
        </p:nvCxnSpPr>
        <p:spPr>
          <a:xfrm flipV="1">
            <a:off x="8815295" y="1432250"/>
            <a:ext cx="1183341"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0"/>
            <a:endCxn id="6" idx="4"/>
          </p:cNvCxnSpPr>
          <p:nvPr/>
        </p:nvCxnSpPr>
        <p:spPr>
          <a:xfrm flipH="1" flipV="1">
            <a:off x="9998636" y="1432250"/>
            <a:ext cx="11953" cy="30306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0"/>
            <a:endCxn id="8" idx="5"/>
          </p:cNvCxnSpPr>
          <p:nvPr/>
        </p:nvCxnSpPr>
        <p:spPr>
          <a:xfrm flipH="1" flipV="1">
            <a:off x="9496738" y="4101913"/>
            <a:ext cx="513851" cy="36101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283562" y="5735871"/>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cxnSp>
        <p:nvCxnSpPr>
          <p:cNvPr id="15" name="Straight Connector 14"/>
          <p:cNvCxnSpPr>
            <a:endCxn id="7" idx="4"/>
          </p:cNvCxnSpPr>
          <p:nvPr/>
        </p:nvCxnSpPr>
        <p:spPr>
          <a:xfrm flipV="1">
            <a:off x="6674150" y="4235824"/>
            <a:ext cx="89721" cy="195724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8" idx="3"/>
          </p:cNvCxnSpPr>
          <p:nvPr/>
        </p:nvCxnSpPr>
        <p:spPr>
          <a:xfrm flipV="1">
            <a:off x="6674150" y="4101913"/>
            <a:ext cx="1459702" cy="209115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9" idx="3"/>
          </p:cNvCxnSpPr>
          <p:nvPr/>
        </p:nvCxnSpPr>
        <p:spPr>
          <a:xfrm flipV="1">
            <a:off x="6674150" y="5243419"/>
            <a:ext cx="2504972" cy="94965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8990759" y="1872734"/>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22" name="Rectangle 21"/>
          <p:cNvSpPr/>
          <p:nvPr/>
        </p:nvSpPr>
        <p:spPr>
          <a:xfrm>
            <a:off x="6662711" y="5305233"/>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Tree>
    <p:extLst>
      <p:ext uri="{BB962C8B-B14F-4D97-AF65-F5344CB8AC3E}">
        <p14:creationId xmlns:p14="http://schemas.microsoft.com/office/powerpoint/2010/main" val="70938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Protocols</a:t>
            </a:r>
            <a:endParaRPr lang="en-US" dirty="0"/>
          </a:p>
        </p:txBody>
      </p:sp>
      <p:sp>
        <p:nvSpPr>
          <p:cNvPr id="4" name="Text Placeholder 3"/>
          <p:cNvSpPr>
            <a:spLocks noGrp="1"/>
          </p:cNvSpPr>
          <p:nvPr>
            <p:ph type="body" sz="half" idx="2"/>
          </p:nvPr>
        </p:nvSpPr>
        <p:spPr/>
        <p:txBody>
          <a:bodyPr/>
          <a:lstStyle/>
          <a:p>
            <a:r>
              <a:rPr lang="en-US" dirty="0" smtClean="0"/>
              <a:t>SOIS provides a Communication Protocol sub-layer that provides a common interface to on-board sub-nets of various types.  The Datalink Convergence layer provides a common service interface that adapts the underlying sub-net technologies.</a:t>
            </a:r>
          </a:p>
          <a:p>
            <a:pPr marL="285750" indent="-285750">
              <a:buFont typeface="Arial" panose="020B0604020202020204" pitchFamily="34" charset="0"/>
              <a:buChar char="•"/>
            </a:pPr>
            <a:r>
              <a:rPr lang="en-US" dirty="0" smtClean="0"/>
              <a:t>Data Distribution services use this layer to exchange data among applications and processors.</a:t>
            </a:r>
          </a:p>
          <a:p>
            <a:pPr marL="285750" indent="-285750">
              <a:buFont typeface="Arial" panose="020B0604020202020204" pitchFamily="34" charset="0"/>
              <a:buChar char="•"/>
            </a:pPr>
            <a:r>
              <a:rPr lang="en-US" dirty="0" smtClean="0">
                <a:solidFill>
                  <a:srgbClr val="FF0000"/>
                </a:solidFill>
              </a:rPr>
              <a:t>Device &amp; Access services use this layer to provide device access.</a:t>
            </a:r>
          </a:p>
          <a:p>
            <a:pPr marL="285750" indent="-285750">
              <a:buFont typeface="Arial" panose="020B0604020202020204" pitchFamily="34" charset="0"/>
              <a:buChar char="•"/>
            </a:pPr>
            <a:r>
              <a:rPr lang="en-US" dirty="0" smtClean="0">
                <a:solidFill>
                  <a:srgbClr val="FF0000"/>
                </a:solidFill>
              </a:rPr>
              <a:t>Device Content services use this layer to access the devices they serve.</a:t>
            </a:r>
          </a:p>
        </p:txBody>
      </p:sp>
      <p:sp>
        <p:nvSpPr>
          <p:cNvPr id="5" name="Oval 4"/>
          <p:cNvSpPr/>
          <p:nvPr/>
        </p:nvSpPr>
        <p:spPr>
          <a:xfrm>
            <a:off x="5633049" y="1577810"/>
            <a:ext cx="5870160" cy="329439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Data Distribution</a:t>
            </a:r>
          </a:p>
        </p:txBody>
      </p:sp>
      <p:sp>
        <p:nvSpPr>
          <p:cNvPr id="6" name="Oval 5"/>
          <p:cNvSpPr/>
          <p:nvPr/>
        </p:nvSpPr>
        <p:spPr>
          <a:xfrm>
            <a:off x="7358527" y="2680446"/>
            <a:ext cx="2513107" cy="986118"/>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Datalink Convergence Layer</a:t>
            </a:r>
            <a:endParaRPr lang="en-US" dirty="0">
              <a:solidFill>
                <a:schemeClr val="tx1"/>
              </a:solidFill>
            </a:endParaRPr>
          </a:p>
        </p:txBody>
      </p:sp>
      <p:cxnSp>
        <p:nvCxnSpPr>
          <p:cNvPr id="12" name="Straight Connector 11"/>
          <p:cNvCxnSpPr>
            <a:stCxn id="6" idx="7"/>
          </p:cNvCxnSpPr>
          <p:nvPr/>
        </p:nvCxnSpPr>
        <p:spPr>
          <a:xfrm flipV="1">
            <a:off x="9503598" y="1127449"/>
            <a:ext cx="1283932"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4" idx="0"/>
            <a:endCxn id="6" idx="4"/>
          </p:cNvCxnSpPr>
          <p:nvPr/>
        </p:nvCxnSpPr>
        <p:spPr>
          <a:xfrm flipH="1" flipV="1">
            <a:off x="8615081" y="3666564"/>
            <a:ext cx="105466" cy="187913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078186" y="1982874"/>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13" name="Rectangle 12"/>
          <p:cNvSpPr/>
          <p:nvPr/>
        </p:nvSpPr>
        <p:spPr>
          <a:xfrm>
            <a:off x="8181142" y="4389574"/>
            <a:ext cx="973343" cy="369332"/>
          </a:xfrm>
          <a:prstGeom prst="rect">
            <a:avLst/>
          </a:prstGeom>
        </p:spPr>
        <p:txBody>
          <a:bodyPr wrap="none">
            <a:spAutoFit/>
          </a:bodyPr>
          <a:lstStyle/>
          <a:p>
            <a:r>
              <a:rPr lang="en-US" dirty="0" smtClean="0">
                <a:solidFill>
                  <a:srgbClr val="FF0000"/>
                </a:solidFill>
              </a:rPr>
              <a:t>&lt;&lt;use&gt;&gt;</a:t>
            </a:r>
            <a:endParaRPr lang="en-US" dirty="0">
              <a:solidFill>
                <a:srgbClr val="FF0000"/>
              </a:solidFill>
            </a:endParaRPr>
          </a:p>
        </p:txBody>
      </p:sp>
      <p:sp>
        <p:nvSpPr>
          <p:cNvPr id="14" name="Oval 13"/>
          <p:cNvSpPr/>
          <p:nvPr/>
        </p:nvSpPr>
        <p:spPr>
          <a:xfrm>
            <a:off x="5937885" y="5545699"/>
            <a:ext cx="5565324"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Subnet Protocols (</a:t>
            </a:r>
            <a:r>
              <a:rPr lang="en-US" dirty="0" err="1" smtClean="0">
                <a:solidFill>
                  <a:srgbClr val="FF0000"/>
                </a:solidFill>
              </a:rPr>
              <a:t>MilBus</a:t>
            </a:r>
            <a:r>
              <a:rPr lang="en-US" dirty="0" smtClean="0">
                <a:solidFill>
                  <a:srgbClr val="FF0000"/>
                </a:solidFill>
              </a:rPr>
              <a:t>, </a:t>
            </a:r>
            <a:r>
              <a:rPr lang="en-US" dirty="0" err="1" smtClean="0">
                <a:solidFill>
                  <a:srgbClr val="FF0000"/>
                </a:solidFill>
              </a:rPr>
              <a:t>SpaceWire</a:t>
            </a:r>
            <a:r>
              <a:rPr lang="en-US" dirty="0" smtClean="0">
                <a:solidFill>
                  <a:srgbClr val="FF0000"/>
                </a:solidFill>
              </a:rPr>
              <a:t>, CAN, Wireless, … </a:t>
            </a:r>
            <a:endParaRPr lang="en-US" dirty="0">
              <a:solidFill>
                <a:srgbClr val="FF0000"/>
              </a:solidFill>
            </a:endParaRPr>
          </a:p>
        </p:txBody>
      </p:sp>
      <p:sp>
        <p:nvSpPr>
          <p:cNvPr id="15" name="Oval 14"/>
          <p:cNvSpPr/>
          <p:nvPr/>
        </p:nvSpPr>
        <p:spPr>
          <a:xfrm>
            <a:off x="4822022" y="213049"/>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Distribution</a:t>
            </a:r>
            <a:endParaRPr lang="en-US" dirty="0">
              <a:solidFill>
                <a:schemeClr val="tx1"/>
              </a:solidFill>
            </a:endParaRPr>
          </a:p>
        </p:txBody>
      </p:sp>
      <p:sp>
        <p:nvSpPr>
          <p:cNvPr id="16" name="Oval 15"/>
          <p:cNvSpPr/>
          <p:nvPr/>
        </p:nvSpPr>
        <p:spPr>
          <a:xfrm>
            <a:off x="7358527" y="125527"/>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Device &amp; Access Services</a:t>
            </a:r>
            <a:endParaRPr lang="en-US" dirty="0">
              <a:solidFill>
                <a:srgbClr val="FF0000"/>
              </a:solidFill>
            </a:endParaRPr>
          </a:p>
        </p:txBody>
      </p:sp>
      <p:sp>
        <p:nvSpPr>
          <p:cNvPr id="17" name="Oval 16"/>
          <p:cNvSpPr/>
          <p:nvPr/>
        </p:nvSpPr>
        <p:spPr>
          <a:xfrm>
            <a:off x="10092765" y="206325"/>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Content Services</a:t>
            </a:r>
            <a:endParaRPr lang="en-US" dirty="0">
              <a:solidFill>
                <a:schemeClr val="tx1"/>
              </a:solidFill>
            </a:endParaRPr>
          </a:p>
        </p:txBody>
      </p:sp>
      <p:cxnSp>
        <p:nvCxnSpPr>
          <p:cNvPr id="18" name="Straight Connector 17"/>
          <p:cNvCxnSpPr>
            <a:stCxn id="6" idx="0"/>
            <a:endCxn id="16" idx="4"/>
          </p:cNvCxnSpPr>
          <p:nvPr/>
        </p:nvCxnSpPr>
        <p:spPr>
          <a:xfrm flipH="1" flipV="1">
            <a:off x="8553821" y="1039927"/>
            <a:ext cx="61260" cy="164051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1"/>
            <a:endCxn id="15" idx="4"/>
          </p:cNvCxnSpPr>
          <p:nvPr/>
        </p:nvCxnSpPr>
        <p:spPr>
          <a:xfrm flipH="1" flipV="1">
            <a:off x="6017316" y="1127449"/>
            <a:ext cx="1709247"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519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809</Words>
  <Application>Microsoft Macintosh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SOIS Services</vt:lpstr>
      <vt:lpstr>Layered View</vt:lpstr>
      <vt:lpstr>Functional GroupSummary</vt:lpstr>
      <vt:lpstr>Data Distribution</vt:lpstr>
      <vt:lpstr>Device &amp; Access Services</vt:lpstr>
      <vt:lpstr>Vehicle Manifest Services</vt:lpstr>
      <vt:lpstr>Plug and Play Function descriptions</vt:lpstr>
      <vt:lpstr>Device Content Services</vt:lpstr>
      <vt:lpstr>Communication Protocols</vt:lpstr>
      <vt:lpstr>SOIS Service Interfaces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Microsoft Office User</cp:lastModifiedBy>
  <cp:revision>39</cp:revision>
  <dcterms:created xsi:type="dcterms:W3CDTF">2016-01-18T15:46:08Z</dcterms:created>
  <dcterms:modified xsi:type="dcterms:W3CDTF">2016-01-21T00:30:09Z</dcterms:modified>
</cp:coreProperties>
</file>