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80" d="100"/>
          <a:sy n="80" d="100"/>
        </p:scale>
        <p:origin x="57" y="1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1B05B-C8C0-49A5-AA24-0E0E31BDEA5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1B05B-C8C0-49A5-AA24-0E0E31BDEA57}"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1B05B-C8C0-49A5-AA24-0E0E31BDEA57}"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1/18/2016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SOIS Services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327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smtClean="0"/>
              <a:t>Layered View</a:t>
            </a:r>
            <a:endParaRPr lang="en-US" dirty="0"/>
          </a:p>
        </p:txBody>
      </p:sp>
      <p:sp>
        <p:nvSpPr>
          <p:cNvPr id="4" name="Text Placeholder 3"/>
          <p:cNvSpPr>
            <a:spLocks noGrp="1"/>
          </p:cNvSpPr>
          <p:nvPr>
            <p:ph type="body" sz="half" idx="2"/>
          </p:nvPr>
        </p:nvSpPr>
        <p:spPr>
          <a:xfrm>
            <a:off x="839789" y="2057400"/>
            <a:ext cx="3630612" cy="3811588"/>
          </a:xfrm>
        </p:spPr>
        <p:txBody>
          <a:bodyPr/>
          <a:lstStyle/>
          <a:p>
            <a:r>
              <a:rPr lang="en-US" dirty="0" smtClean="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Functional Summary</a:t>
            </a:r>
            <a:endParaRPr lang="en-US" dirty="0"/>
          </a:p>
        </p:txBody>
      </p:sp>
      <p:sp>
        <p:nvSpPr>
          <p:cNvPr id="6" name="Text Placeholder 5"/>
          <p:cNvSpPr>
            <a:spLocks noGrp="1"/>
          </p:cNvSpPr>
          <p:nvPr>
            <p:ph type="body" sz="half" idx="2"/>
          </p:nvPr>
        </p:nvSpPr>
        <p:spPr>
          <a:xfrm>
            <a:off x="839788" y="2057400"/>
            <a:ext cx="4120683" cy="3811588"/>
          </a:xfrm>
        </p:spPr>
        <p:txBody>
          <a:bodyPr>
            <a:normAutofit lnSpcReduction="10000"/>
          </a:bodyPr>
          <a:lstStyle/>
          <a:p>
            <a:r>
              <a:rPr lang="en-US" dirty="0" smtClean="0"/>
              <a:t>SOIS services can be categorized in four functional areas, all of which are accessible to applications.</a:t>
            </a:r>
          </a:p>
          <a:p>
            <a:pPr marL="285750" indent="-285750">
              <a:buFont typeface="Arial" panose="020B0604020202020204" pitchFamily="34" charset="0"/>
              <a:buChar char="•"/>
            </a:pPr>
            <a:r>
              <a:rPr lang="en-US" dirty="0" smtClean="0"/>
              <a:t>Data Distribution applies various technologies to deliver the latest data to applications.</a:t>
            </a:r>
          </a:p>
          <a:p>
            <a:pPr marL="285750" indent="-285750">
              <a:buFont typeface="Arial" panose="020B0604020202020204" pitchFamily="34" charset="0"/>
              <a:buChar char="•"/>
            </a:pPr>
            <a:r>
              <a:rPr lang="en-US" dirty="0" smtClean="0"/>
              <a:t>Communication Protocols provide the means for distribution of data among processing nodes, such as partitions, processors, and vehicles.</a:t>
            </a:r>
          </a:p>
          <a:p>
            <a:pPr marL="285750" indent="-285750">
              <a:buFont typeface="Arial" panose="020B0604020202020204" pitchFamily="34" charset="0"/>
              <a:buChar char="•"/>
            </a:pPr>
            <a:r>
              <a:rPr lang="en-US" dirty="0" smtClean="0"/>
              <a:t>Vehicle Manifest provides a description of onboard devices and their interfaces, described in more detail by </a:t>
            </a:r>
            <a:r>
              <a:rPr lang="en-US" dirty="0" err="1" smtClean="0"/>
              <a:t>Yonghui</a:t>
            </a:r>
            <a:r>
              <a:rPr lang="en-US" dirty="0" smtClean="0"/>
              <a:t>.</a:t>
            </a:r>
          </a:p>
          <a:p>
            <a:pPr marL="285750" indent="-285750">
              <a:buFont typeface="Arial" panose="020B0604020202020204" pitchFamily="34" charset="0"/>
              <a:buChar char="•"/>
            </a:pPr>
            <a:r>
              <a:rPr lang="en-US" dirty="0" smtClean="0"/>
              <a:t>Operating System Abstraction is a set of spacecraft-oriented services that resembles the POSIX concept.</a:t>
            </a:r>
            <a:endParaRPr lang="en-US" dirty="0"/>
          </a:p>
        </p:txBody>
      </p:sp>
      <p:sp>
        <p:nvSpPr>
          <p:cNvPr id="7" name="Oval 6"/>
          <p:cNvSpPr/>
          <p:nvPr/>
        </p:nvSpPr>
        <p:spPr>
          <a:xfrm>
            <a:off x="5821082" y="2700665"/>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Distribution</a:t>
            </a:r>
            <a:endParaRPr lang="en-US" dirty="0">
              <a:solidFill>
                <a:schemeClr val="tx1"/>
              </a:solidFill>
            </a:endParaRPr>
          </a:p>
        </p:txBody>
      </p:sp>
      <p:sp>
        <p:nvSpPr>
          <p:cNvPr id="8" name="Oval 7"/>
          <p:cNvSpPr/>
          <p:nvPr/>
        </p:nvSpPr>
        <p:spPr>
          <a:xfrm>
            <a:off x="5821083" y="4400971"/>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 Protocols</a:t>
            </a:r>
            <a:endParaRPr lang="en-US" dirty="0">
              <a:solidFill>
                <a:schemeClr val="tx1"/>
              </a:solidFill>
            </a:endParaRPr>
          </a:p>
        </p:txBody>
      </p:sp>
      <p:sp>
        <p:nvSpPr>
          <p:cNvPr id="9" name="Oval 8"/>
          <p:cNvSpPr/>
          <p:nvPr/>
        </p:nvSpPr>
        <p:spPr>
          <a:xfrm>
            <a:off x="9538446" y="2700665"/>
            <a:ext cx="1807883" cy="9144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Vehicle Manifest</a:t>
            </a:r>
            <a:endParaRPr lang="en-US" dirty="0">
              <a:solidFill>
                <a:schemeClr val="tx1"/>
              </a:solidFill>
            </a:endParaRPr>
          </a:p>
        </p:txBody>
      </p:sp>
      <p:sp>
        <p:nvSpPr>
          <p:cNvPr id="10" name="Oval 9"/>
          <p:cNvSpPr/>
          <p:nvPr/>
        </p:nvSpPr>
        <p:spPr>
          <a:xfrm>
            <a:off x="9538446" y="4400971"/>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Operating System Abstraction</a:t>
            </a:r>
            <a:endParaRPr lang="en-US" dirty="0">
              <a:solidFill>
                <a:schemeClr val="tx1"/>
              </a:solidFill>
            </a:endParaRPr>
          </a:p>
        </p:txBody>
      </p:sp>
      <p:cxnSp>
        <p:nvCxnSpPr>
          <p:cNvPr id="12" name="Straight Connector 11"/>
          <p:cNvCxnSpPr>
            <a:stCxn id="7" idx="6"/>
            <a:endCxn id="9" idx="2"/>
          </p:cNvCxnSpPr>
          <p:nvPr/>
        </p:nvCxnSpPr>
        <p:spPr>
          <a:xfrm>
            <a:off x="8211670" y="3157865"/>
            <a:ext cx="13267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7" idx="4"/>
          </p:cNvCxnSpPr>
          <p:nvPr/>
        </p:nvCxnSpPr>
        <p:spPr>
          <a:xfrm flipH="1" flipV="1">
            <a:off x="7016376" y="3615065"/>
            <a:ext cx="1"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a:off x="7861576" y="3481154"/>
            <a:ext cx="1941628"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7"/>
            <a:endCxn id="9" idx="3"/>
          </p:cNvCxnSpPr>
          <p:nvPr/>
        </p:nvCxnSpPr>
        <p:spPr>
          <a:xfrm flipV="1">
            <a:off x="7861577" y="3481154"/>
            <a:ext cx="1941627"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9" idx="4"/>
          </p:cNvCxnSpPr>
          <p:nvPr/>
        </p:nvCxnSpPr>
        <p:spPr>
          <a:xfrm flipV="1">
            <a:off x="10442388" y="3615065"/>
            <a:ext cx="0"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6"/>
            <a:endCxn id="10" idx="2"/>
          </p:cNvCxnSpPr>
          <p:nvPr/>
        </p:nvCxnSpPr>
        <p:spPr>
          <a:xfrm>
            <a:off x="8211671" y="4858171"/>
            <a:ext cx="132677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679764" y="120425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29" name="Straight Connector 28"/>
          <p:cNvCxnSpPr>
            <a:stCxn id="7" idx="0"/>
            <a:endCxn id="28" idx="4"/>
          </p:cNvCxnSpPr>
          <p:nvPr/>
        </p:nvCxnSpPr>
        <p:spPr>
          <a:xfrm flipV="1">
            <a:off x="7016376" y="2118659"/>
            <a:ext cx="1858682"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8" idx="4"/>
            <a:endCxn id="9" idx="0"/>
          </p:cNvCxnSpPr>
          <p:nvPr/>
        </p:nvCxnSpPr>
        <p:spPr>
          <a:xfrm>
            <a:off x="8875058" y="2118659"/>
            <a:ext cx="1567330"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8" idx="4"/>
            <a:endCxn id="8" idx="7"/>
          </p:cNvCxnSpPr>
          <p:nvPr/>
        </p:nvCxnSpPr>
        <p:spPr>
          <a:xfrm flipH="1">
            <a:off x="7861577" y="2118659"/>
            <a:ext cx="1013481"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4"/>
            <a:endCxn id="10" idx="1"/>
          </p:cNvCxnSpPr>
          <p:nvPr/>
        </p:nvCxnSpPr>
        <p:spPr>
          <a:xfrm>
            <a:off x="8875058" y="2118659"/>
            <a:ext cx="928146"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Distribution</a:t>
            </a:r>
            <a:endParaRPr lang="en-US" dirty="0"/>
          </a:p>
        </p:txBody>
      </p:sp>
      <p:sp>
        <p:nvSpPr>
          <p:cNvPr id="4" name="Text Placeholder 3"/>
          <p:cNvSpPr>
            <a:spLocks noGrp="1"/>
          </p:cNvSpPr>
          <p:nvPr>
            <p:ph type="body" sz="half" idx="2"/>
          </p:nvPr>
        </p:nvSpPr>
        <p:spPr/>
        <p:txBody>
          <a:bodyPr/>
          <a:lstStyle/>
          <a:p>
            <a:r>
              <a:rPr lang="en-US" dirty="0" smtClean="0"/>
              <a:t>SOIS provides two technologies for distribution of data.  A</a:t>
            </a:r>
            <a:r>
              <a:rPr lang="en-US" dirty="0" smtClean="0"/>
              <a:t>pplications that use these services must make their own models of latency and trends in measurements.</a:t>
            </a:r>
            <a:endParaRPr lang="en-US" dirty="0" smtClean="0"/>
          </a:p>
          <a:p>
            <a:pPr marL="285750" indent="-285750">
              <a:buFont typeface="Arial" panose="020B0604020202020204" pitchFamily="34" charset="0"/>
              <a:buChar char="•"/>
            </a:pPr>
            <a:r>
              <a:rPr lang="en-US" dirty="0" smtClean="0"/>
              <a:t>Message Transfer Service is a publish/subscribe message bus, for use by applications separated from devices in time and space.</a:t>
            </a:r>
          </a:p>
          <a:p>
            <a:pPr marL="285750" indent="-285750">
              <a:buFont typeface="Arial" panose="020B0604020202020204" pitchFamily="34" charset="0"/>
              <a:buChar char="•"/>
            </a:pPr>
            <a:r>
              <a:rPr lang="en-US" dirty="0" smtClean="0"/>
              <a:t>Device Data Pooling Service is based on the idea of a “current values table” in memory shared by applications.</a:t>
            </a:r>
          </a:p>
          <a:p>
            <a:r>
              <a:rPr lang="en-US" dirty="0" smtClean="0"/>
              <a:t>(The Device Data Pooling Service appears in the Layered View as a part of the Command and Data Acquisition Services.)</a:t>
            </a:r>
            <a:endParaRPr lang="en-US" dirty="0"/>
          </a:p>
        </p:txBody>
      </p:sp>
      <p:sp>
        <p:nvSpPr>
          <p:cNvPr id="5" name="Oval 4"/>
          <p:cNvSpPr/>
          <p:nvPr/>
        </p:nvSpPr>
        <p:spPr>
          <a:xfrm>
            <a:off x="5665693" y="1129552"/>
            <a:ext cx="5898777" cy="4087907"/>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Data Distribution</a:t>
            </a:r>
            <a:endParaRPr lang="en-US" dirty="0">
              <a:solidFill>
                <a:schemeClr val="tx1"/>
              </a:solidFill>
            </a:endParaRPr>
          </a:p>
        </p:txBody>
      </p:sp>
      <p:sp>
        <p:nvSpPr>
          <p:cNvPr id="6" name="Oval 5"/>
          <p:cNvSpPr/>
          <p:nvPr/>
        </p:nvSpPr>
        <p:spPr>
          <a:xfrm>
            <a:off x="5877858" y="2794047"/>
            <a:ext cx="2513107" cy="986118"/>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Message Transfer Service</a:t>
            </a:r>
            <a:endParaRPr lang="en-US" dirty="0">
              <a:solidFill>
                <a:schemeClr val="tx1"/>
              </a:solidFill>
            </a:endParaRPr>
          </a:p>
        </p:txBody>
      </p:sp>
      <p:sp>
        <p:nvSpPr>
          <p:cNvPr id="7" name="Oval 6"/>
          <p:cNvSpPr/>
          <p:nvPr/>
        </p:nvSpPr>
        <p:spPr>
          <a:xfrm>
            <a:off x="8839199" y="2794047"/>
            <a:ext cx="2513107" cy="986118"/>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Device Data Pooling</a:t>
            </a:r>
            <a:endParaRPr lang="en-US" dirty="0">
              <a:solidFill>
                <a:schemeClr val="tx1"/>
              </a:solidFill>
            </a:endParaRPr>
          </a:p>
        </p:txBody>
      </p:sp>
      <p:sp>
        <p:nvSpPr>
          <p:cNvPr id="8" name="Oval 7"/>
          <p:cNvSpPr/>
          <p:nvPr/>
        </p:nvSpPr>
        <p:spPr>
          <a:xfrm>
            <a:off x="9592236" y="21304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9" name="Straight Connector 8"/>
          <p:cNvCxnSpPr>
            <a:stCxn id="7" idx="0"/>
            <a:endCxn id="8" idx="4"/>
          </p:cNvCxnSpPr>
          <p:nvPr/>
        </p:nvCxnSpPr>
        <p:spPr>
          <a:xfrm flipV="1">
            <a:off x="10095753" y="1127449"/>
            <a:ext cx="691777" cy="166659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7"/>
            <a:endCxn id="8" idx="4"/>
          </p:cNvCxnSpPr>
          <p:nvPr/>
        </p:nvCxnSpPr>
        <p:spPr>
          <a:xfrm flipV="1">
            <a:off x="8022929" y="1127449"/>
            <a:ext cx="2764601" cy="18110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98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4828988" y="1055732"/>
            <a:ext cx="7482540" cy="5602055"/>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Communication Protocols</a:t>
            </a:r>
            <a:endParaRPr lang="en-US" dirty="0">
              <a:solidFill>
                <a:schemeClr val="tx1"/>
              </a:solidFill>
            </a:endParaRPr>
          </a:p>
        </p:txBody>
      </p:sp>
      <p:sp>
        <p:nvSpPr>
          <p:cNvPr id="2" name="Title 1"/>
          <p:cNvSpPr>
            <a:spLocks noGrp="1"/>
          </p:cNvSpPr>
          <p:nvPr>
            <p:ph type="title"/>
          </p:nvPr>
        </p:nvSpPr>
        <p:spPr>
          <a:xfrm>
            <a:off x="839788" y="457200"/>
            <a:ext cx="3932237" cy="983129"/>
          </a:xfrm>
        </p:spPr>
        <p:txBody>
          <a:bodyPr/>
          <a:lstStyle/>
          <a:p>
            <a:r>
              <a:rPr lang="en-US" dirty="0" smtClean="0"/>
              <a:t>Communication Protocols</a:t>
            </a:r>
            <a:endParaRPr lang="en-US" dirty="0"/>
          </a:p>
        </p:txBody>
      </p:sp>
      <p:sp>
        <p:nvSpPr>
          <p:cNvPr id="4" name="Text Placeholder 3"/>
          <p:cNvSpPr>
            <a:spLocks noGrp="1"/>
          </p:cNvSpPr>
          <p:nvPr>
            <p:ph type="body" sz="half" idx="2"/>
          </p:nvPr>
        </p:nvSpPr>
        <p:spPr>
          <a:xfrm>
            <a:off x="839788" y="1529975"/>
            <a:ext cx="3932237" cy="4960471"/>
          </a:xfrm>
        </p:spPr>
        <p:txBody>
          <a:bodyPr>
            <a:normAutofit fontScale="92500" lnSpcReduction="10000"/>
          </a:bodyPr>
          <a:lstStyle/>
          <a:p>
            <a:r>
              <a:rPr lang="en-US" dirty="0" smtClean="0"/>
              <a:t>Applications can interact with the communication protocols at any depth on the protocol stack.</a:t>
            </a:r>
          </a:p>
          <a:p>
            <a:pPr marL="285750" indent="-285750">
              <a:buFont typeface="Arial" panose="020B0604020202020204" pitchFamily="34" charset="0"/>
              <a:buChar char="•"/>
            </a:pPr>
            <a:r>
              <a:rPr lang="en-US" dirty="0" smtClean="0"/>
              <a:t>The Device Virtualization Service provides a view of device data that includes functional interfaces and engineering units.  Portable applications use this service.</a:t>
            </a:r>
          </a:p>
          <a:p>
            <a:pPr marL="285750" indent="-285750">
              <a:buFont typeface="Arial" panose="020B0604020202020204" pitchFamily="34" charset="0"/>
              <a:buChar char="•"/>
            </a:pPr>
            <a:r>
              <a:rPr lang="en-US" dirty="0" smtClean="0"/>
              <a:t>The Device Access Service provides native interfaces of devices.  Device-specific applications, such as housekeeping telemetry, use this service.</a:t>
            </a:r>
          </a:p>
          <a:p>
            <a:pPr marL="285750" indent="-285750">
              <a:buFont typeface="Arial" panose="020B0604020202020204" pitchFamily="34" charset="0"/>
              <a:buChar char="•"/>
            </a:pPr>
            <a:r>
              <a:rPr lang="en-US" dirty="0" smtClean="0"/>
              <a:t>The Packet Service provides a datagram model for communicating with a device.</a:t>
            </a:r>
          </a:p>
          <a:p>
            <a:pPr marL="285750" indent="-285750">
              <a:buFont typeface="Arial" panose="020B0604020202020204" pitchFamily="34" charset="0"/>
              <a:buChar char="•"/>
            </a:pPr>
            <a:r>
              <a:rPr lang="en-US" dirty="0" smtClean="0"/>
              <a:t>The Memory Access Service provides a memory model for communicating with a device.</a:t>
            </a:r>
          </a:p>
          <a:p>
            <a:pPr marL="285750" indent="-285750">
              <a:buFont typeface="Arial" panose="020B0604020202020204" pitchFamily="34" charset="0"/>
              <a:buChar char="•"/>
            </a:pPr>
            <a:r>
              <a:rPr lang="en-US" dirty="0" smtClean="0"/>
              <a:t>The Subnetwork Test Service facilitates testing of devices.</a:t>
            </a:r>
            <a:endParaRPr lang="en-US" dirty="0"/>
          </a:p>
          <a:p>
            <a:r>
              <a:rPr lang="en-US" dirty="0" smtClean="0"/>
              <a:t>(The Device Virtualization and Device Access Services appear in the Layered View as a part of the Command and Data Acquisition Services.)</a:t>
            </a:r>
          </a:p>
        </p:txBody>
      </p:sp>
      <p:sp>
        <p:nvSpPr>
          <p:cNvPr id="5" name="Oval 4"/>
          <p:cNvSpPr/>
          <p:nvPr/>
        </p:nvSpPr>
        <p:spPr>
          <a:xfrm>
            <a:off x="9293412" y="141332"/>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6" name="Rectangle 5"/>
          <p:cNvSpPr/>
          <p:nvPr/>
        </p:nvSpPr>
        <p:spPr>
          <a:xfrm>
            <a:off x="6944658" y="2363787"/>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Virtualization Service</a:t>
            </a:r>
            <a:endParaRPr lang="en-US" dirty="0">
              <a:solidFill>
                <a:schemeClr val="tx1"/>
              </a:solidFill>
            </a:endParaRPr>
          </a:p>
        </p:txBody>
      </p:sp>
      <p:sp>
        <p:nvSpPr>
          <p:cNvPr id="7" name="Rectangle 6"/>
          <p:cNvSpPr/>
          <p:nvPr/>
        </p:nvSpPr>
        <p:spPr>
          <a:xfrm>
            <a:off x="6944658" y="357999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603623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sp>
        <p:nvSpPr>
          <p:cNvPr id="9" name="Rectangle 8"/>
          <p:cNvSpPr/>
          <p:nvPr/>
        </p:nvSpPr>
        <p:spPr>
          <a:xfrm>
            <a:off x="785009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Service</a:t>
            </a:r>
            <a:endParaRPr lang="en-US" dirty="0">
              <a:solidFill>
                <a:schemeClr val="tx1"/>
              </a:solidFill>
            </a:endParaRPr>
          </a:p>
        </p:txBody>
      </p:sp>
      <p:sp>
        <p:nvSpPr>
          <p:cNvPr id="10" name="Rectangle 9"/>
          <p:cNvSpPr/>
          <p:nvPr/>
        </p:nvSpPr>
        <p:spPr>
          <a:xfrm>
            <a:off x="966395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Subnetwork Test Service</a:t>
            </a:r>
            <a:endParaRPr lang="en-US" dirty="0">
              <a:solidFill>
                <a:schemeClr val="tx1"/>
              </a:solidFill>
            </a:endParaRPr>
          </a:p>
        </p:txBody>
      </p:sp>
      <p:cxnSp>
        <p:nvCxnSpPr>
          <p:cNvPr id="11" name="Straight Connector 10"/>
          <p:cNvCxnSpPr>
            <a:stCxn id="7" idx="0"/>
            <a:endCxn id="6" idx="2"/>
          </p:cNvCxnSpPr>
          <p:nvPr/>
        </p:nvCxnSpPr>
        <p:spPr>
          <a:xfrm flipV="1">
            <a:off x="7691718" y="3278187"/>
            <a:ext cx="0" cy="3018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7" idx="2"/>
          </p:cNvCxnSpPr>
          <p:nvPr/>
        </p:nvCxnSpPr>
        <p:spPr>
          <a:xfrm flipV="1">
            <a:off x="6783293" y="4494398"/>
            <a:ext cx="90842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7" idx="2"/>
          </p:cNvCxnSpPr>
          <p:nvPr/>
        </p:nvCxnSpPr>
        <p:spPr>
          <a:xfrm flipH="1" flipV="1">
            <a:off x="7691718" y="4494398"/>
            <a:ext cx="90543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5" idx="4"/>
          </p:cNvCxnSpPr>
          <p:nvPr/>
        </p:nvCxnSpPr>
        <p:spPr>
          <a:xfrm flipV="1">
            <a:off x="10411013" y="1055732"/>
            <a:ext cx="7769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4"/>
            <a:endCxn id="6" idx="0"/>
          </p:cNvCxnSpPr>
          <p:nvPr/>
        </p:nvCxnSpPr>
        <p:spPr>
          <a:xfrm flipH="1">
            <a:off x="7691718" y="1055732"/>
            <a:ext cx="2796988" cy="130805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 idx="4"/>
            <a:endCxn id="7" idx="3"/>
          </p:cNvCxnSpPr>
          <p:nvPr/>
        </p:nvCxnSpPr>
        <p:spPr>
          <a:xfrm flipH="1">
            <a:off x="8438777" y="1055732"/>
            <a:ext cx="2049929" cy="29814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0"/>
            <a:endCxn id="5" idx="4"/>
          </p:cNvCxnSpPr>
          <p:nvPr/>
        </p:nvCxnSpPr>
        <p:spPr>
          <a:xfrm flipV="1">
            <a:off x="8597153" y="1055732"/>
            <a:ext cx="189155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0"/>
            <a:endCxn id="5" idx="4"/>
          </p:cNvCxnSpPr>
          <p:nvPr/>
        </p:nvCxnSpPr>
        <p:spPr>
          <a:xfrm flipV="1">
            <a:off x="6783293" y="1055732"/>
            <a:ext cx="370541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05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 Abstraction</a:t>
            </a: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The operating system abstraction function provides three services.</a:t>
            </a:r>
          </a:p>
          <a:p>
            <a:pPr marL="285750" indent="-285750">
              <a:buFont typeface="Arial" panose="020B0604020202020204" pitchFamily="34" charset="0"/>
              <a:buChar char="•"/>
            </a:pPr>
            <a:r>
              <a:rPr lang="en-US" dirty="0" smtClean="0"/>
              <a:t>The File and Packet Store Services are actually two services described together.  The File Services provide access to the file system of an onboard computer.  The Packet Store Service provides an interface that applications can use to implement delay-tolerant networking.</a:t>
            </a:r>
          </a:p>
          <a:p>
            <a:pPr marL="285750" indent="-285750">
              <a:buFont typeface="Arial" panose="020B0604020202020204" pitchFamily="34" charset="0"/>
              <a:buChar char="•"/>
            </a:pPr>
            <a:r>
              <a:rPr lang="en-US" dirty="0" smtClean="0"/>
              <a:t>The Time Access Service provides a variety of alarm and metronome functions, correlated with a central onboard time reference.</a:t>
            </a:r>
          </a:p>
          <a:p>
            <a:pPr marL="285750" indent="-285750">
              <a:buFont typeface="Arial" panose="020B0604020202020204" pitchFamily="34" charset="0"/>
              <a:buChar char="•"/>
            </a:pPr>
            <a:r>
              <a:rPr lang="en-US" dirty="0" smtClean="0"/>
              <a:t>The Synchronization Service provides a basic model of events in time, and implements the correlation of time presented by the Time Access Service.</a:t>
            </a:r>
            <a:endParaRPr lang="en-US" dirty="0"/>
          </a:p>
        </p:txBody>
      </p:sp>
      <p:sp>
        <p:nvSpPr>
          <p:cNvPr id="5" name="Oval 4"/>
          <p:cNvSpPr/>
          <p:nvPr/>
        </p:nvSpPr>
        <p:spPr>
          <a:xfrm>
            <a:off x="5611906" y="1770530"/>
            <a:ext cx="6239435" cy="4271682"/>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Operating System Abstraction</a:t>
            </a:r>
            <a:endParaRPr lang="en-US" dirty="0">
              <a:solidFill>
                <a:schemeClr val="tx1"/>
              </a:solidFill>
            </a:endParaRPr>
          </a:p>
        </p:txBody>
      </p:sp>
      <p:sp>
        <p:nvSpPr>
          <p:cNvPr id="6" name="Oval 5"/>
          <p:cNvSpPr/>
          <p:nvPr/>
        </p:nvSpPr>
        <p:spPr>
          <a:xfrm>
            <a:off x="8803342" y="517850"/>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Oval 6"/>
          <p:cNvSpPr/>
          <p:nvPr/>
        </p:nvSpPr>
        <p:spPr>
          <a:xfrm>
            <a:off x="5800165"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File and Packet Store Services</a:t>
            </a:r>
            <a:endParaRPr lang="en-US" dirty="0">
              <a:solidFill>
                <a:schemeClr val="tx1"/>
              </a:solidFill>
            </a:endParaRPr>
          </a:p>
        </p:txBody>
      </p:sp>
      <p:sp>
        <p:nvSpPr>
          <p:cNvPr id="8" name="Oval 7"/>
          <p:cNvSpPr/>
          <p:nvPr/>
        </p:nvSpPr>
        <p:spPr>
          <a:xfrm>
            <a:off x="7851589"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 Access Service</a:t>
            </a:r>
            <a:endParaRPr lang="en-US" dirty="0">
              <a:solidFill>
                <a:schemeClr val="tx1"/>
              </a:solidFill>
            </a:endParaRPr>
          </a:p>
        </p:txBody>
      </p:sp>
      <p:sp>
        <p:nvSpPr>
          <p:cNvPr id="9" name="Oval 8"/>
          <p:cNvSpPr/>
          <p:nvPr/>
        </p:nvSpPr>
        <p:spPr>
          <a:xfrm>
            <a:off x="8834718" y="4462930"/>
            <a:ext cx="2351741"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Synchronization Service</a:t>
            </a:r>
            <a:endParaRPr lang="en-US" dirty="0">
              <a:solidFill>
                <a:schemeClr val="tx1"/>
              </a:solidFill>
            </a:endParaRPr>
          </a:p>
        </p:txBody>
      </p:sp>
      <p:cxnSp>
        <p:nvCxnSpPr>
          <p:cNvPr id="10" name="Straight Connector 9"/>
          <p:cNvCxnSpPr>
            <a:stCxn id="7" idx="0"/>
            <a:endCxn id="6" idx="4"/>
          </p:cNvCxnSpPr>
          <p:nvPr/>
        </p:nvCxnSpPr>
        <p:spPr>
          <a:xfrm flipV="1">
            <a:off x="6763871" y="1432250"/>
            <a:ext cx="3234765"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6" idx="4"/>
          </p:cNvCxnSpPr>
          <p:nvPr/>
        </p:nvCxnSpPr>
        <p:spPr>
          <a:xfrm flipV="1">
            <a:off x="8815295" y="1432250"/>
            <a:ext cx="1183341"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0"/>
            <a:endCxn id="6" idx="4"/>
          </p:cNvCxnSpPr>
          <p:nvPr/>
        </p:nvCxnSpPr>
        <p:spPr>
          <a:xfrm flipH="1" flipV="1">
            <a:off x="9998636" y="1432250"/>
            <a:ext cx="11953" cy="30306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0"/>
            <a:endCxn id="8" idx="5"/>
          </p:cNvCxnSpPr>
          <p:nvPr/>
        </p:nvCxnSpPr>
        <p:spPr>
          <a:xfrm flipH="1" flipV="1">
            <a:off x="9496738" y="4101913"/>
            <a:ext cx="513851" cy="36101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3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Service Interfaces</a:t>
            </a:r>
            <a:endParaRPr lang="en-US" dirty="0"/>
          </a:p>
        </p:txBody>
      </p:sp>
      <p:sp>
        <p:nvSpPr>
          <p:cNvPr id="4" name="Text Placeholder 3"/>
          <p:cNvSpPr>
            <a:spLocks noGrp="1"/>
          </p:cNvSpPr>
          <p:nvPr>
            <p:ph type="body" sz="half" idx="2"/>
          </p:nvPr>
        </p:nvSpPr>
        <p:spPr/>
        <p:txBody>
          <a:bodyPr/>
          <a:lstStyle/>
          <a:p>
            <a:r>
              <a:rPr lang="en-US" dirty="0" smtClean="0"/>
              <a:t>This diagram summarizes the service interfaces provided by SOIS.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3841" y="675342"/>
            <a:ext cx="7195219" cy="5032188"/>
          </a:xfrm>
        </p:spPr>
      </p:pic>
    </p:spTree>
    <p:extLst>
      <p:ext uri="{BB962C8B-B14F-4D97-AF65-F5344CB8AC3E}">
        <p14:creationId xmlns:p14="http://schemas.microsoft.com/office/powerpoint/2010/main" val="1623701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489</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SOIS Services</vt:lpstr>
      <vt:lpstr>Layered View</vt:lpstr>
      <vt:lpstr>Functional Summary</vt:lpstr>
      <vt:lpstr>Data Distribution</vt:lpstr>
      <vt:lpstr>Communication Protocols</vt:lpstr>
      <vt:lpstr>Operating System Abstraction</vt:lpstr>
      <vt:lpstr>SOIS Service Interfaces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Ramon Krosley</cp:lastModifiedBy>
  <cp:revision>22</cp:revision>
  <dcterms:created xsi:type="dcterms:W3CDTF">2016-01-18T15:46:08Z</dcterms:created>
  <dcterms:modified xsi:type="dcterms:W3CDTF">2016-01-18T17:56:48Z</dcterms:modified>
</cp:coreProperties>
</file>